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5"/>
  </p:notesMasterIdLst>
  <p:sldIdLst>
    <p:sldId id="279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3" autoAdjust="0"/>
    <p:restoredTop sz="94660"/>
  </p:normalViewPr>
  <p:slideViewPr>
    <p:cSldViewPr snapToGrid="0">
      <p:cViewPr varScale="1">
        <p:scale>
          <a:sx n="93" d="100"/>
          <a:sy n="93" d="100"/>
        </p:scale>
        <p:origin x="72" y="27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2DA051-5855-4060-AAAF-3DB3595B2803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FC05F4-F254-48AE-B88B-FDF7547D7F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3947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FE6952-BDE3-4F95-BBBF-7A0719F3276E}" type="slidenum"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0908564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E19A590-F88F-496D-88E0-14EBDEAE19A4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Freely adapted from “How To Read A Scientific Paper” by Kelly Hogan [https://bio.unc.edu/files/2011/06/How-to-read-a-scientific-paper.ppt accessed (18/10/2014)]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7189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7"/>
          <p:cNvSpPr>
            <a:spLocks noChangeArrowheads="1"/>
          </p:cNvSpPr>
          <p:nvPr/>
        </p:nvSpPr>
        <p:spPr bwMode="auto">
          <a:xfrm>
            <a:off x="812800" y="1219200"/>
            <a:ext cx="10566400" cy="914400"/>
          </a:xfrm>
          <a:custGeom>
            <a:avLst/>
            <a:gdLst>
              <a:gd name="T0" fmla="*/ 0 w 1000"/>
              <a:gd name="T1" fmla="*/ 836127360 h 1000"/>
              <a:gd name="T2" fmla="*/ 0 w 1000"/>
              <a:gd name="T3" fmla="*/ 0 h 1000"/>
              <a:gd name="T4" fmla="*/ 2147483647 w 1000"/>
              <a:gd name="T5" fmla="*/ 0 h 10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25400" cap="flat" cmpd="sng">
            <a:solidFill>
              <a:schemeClr val="accent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5" name="Line 8"/>
          <p:cNvSpPr>
            <a:spLocks noChangeShapeType="1"/>
          </p:cNvSpPr>
          <p:nvPr/>
        </p:nvSpPr>
        <p:spPr bwMode="auto">
          <a:xfrm>
            <a:off x="2641601" y="3962400"/>
            <a:ext cx="8682567" cy="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3584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219201" y="1524000"/>
            <a:ext cx="10164233" cy="1752600"/>
          </a:xfrm>
        </p:spPr>
        <p:txBody>
          <a:bodyPr/>
          <a:lstStyle>
            <a:lvl1pPr>
              <a:defRPr sz="5000"/>
            </a:lvl1pPr>
          </a:lstStyle>
          <a:p>
            <a:pPr lvl="0"/>
            <a:r>
              <a:rPr lang="en-GB" altLang="en-US" noProof="0" smtClean="0"/>
              <a:t>Click to edit Master title style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641600" y="3962400"/>
            <a:ext cx="87376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/>
            </a:lvl1pPr>
          </a:lstStyle>
          <a:p>
            <a:pPr lvl="0"/>
            <a:r>
              <a:rPr lang="en-GB" altLang="en-US" noProof="0" smtClean="0"/>
              <a:t>Click to edit Master subtitle style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3638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081BF33-9844-4AC1-844F-4A29F5CAC784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879021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91344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C042856-9974-46FE-B5C5-C6AEE1EDCC20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832192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432C87-43AB-4530-B8F3-3570D8E5845D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792447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4C85A51-7439-4F9E-A21C-06BDA6460889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110201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2B420C-3C3B-4F7D-A77F-502E3456AEC0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502200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4C49878-E10A-461C-9F14-AB0D26130CA4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088140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6FAE705-8F74-4E3A-9470-48C0368602EC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73767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047F8A7-FE05-4837-83E9-F7496172C87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808920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8569A0A-C161-46EB-8BEB-5E9A451C748E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662830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7813"/>
            <a:ext cx="2743200" cy="585311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7813"/>
            <a:ext cx="8026400" cy="585311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C491F9A-02AE-47CC-AC6C-53143EB8CB42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331020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7814"/>
            <a:ext cx="10972800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348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3638"/>
            <a:ext cx="2844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+mj-lt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348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8400"/>
            <a:ext cx="3860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latin typeface="+mj-lt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3482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3638"/>
            <a:ext cx="2844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+mj-lt"/>
              </a:defRPr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53B3F08-1B0E-4051-AEA3-6387EF1EEE22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1031" name="Freeform 7"/>
          <p:cNvSpPr>
            <a:spLocks noChangeArrowheads="1"/>
          </p:cNvSpPr>
          <p:nvPr/>
        </p:nvSpPr>
        <p:spPr bwMode="auto">
          <a:xfrm>
            <a:off x="508000" y="228600"/>
            <a:ext cx="10972800" cy="609600"/>
          </a:xfrm>
          <a:custGeom>
            <a:avLst/>
            <a:gdLst>
              <a:gd name="T0" fmla="*/ 0 w 1000"/>
              <a:gd name="T1" fmla="*/ 371612160 h 1000"/>
              <a:gd name="T2" fmla="*/ 0 w 1000"/>
              <a:gd name="T3" fmla="*/ 0 h 1000"/>
              <a:gd name="T4" fmla="*/ 2147483647 w 1000"/>
              <a:gd name="T5" fmla="*/ 0 h 10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19050" cap="flat" cmpd="sng">
            <a:solidFill>
              <a:schemeClr val="accent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032" name="Line 8"/>
          <p:cNvSpPr>
            <a:spLocks noChangeShapeType="1"/>
          </p:cNvSpPr>
          <p:nvPr/>
        </p:nvSpPr>
        <p:spPr bwMode="auto">
          <a:xfrm>
            <a:off x="609600" y="6172200"/>
            <a:ext cx="10972800" cy="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832792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hf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669925" indent="-325438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q"/>
        <a:defRPr sz="2600">
          <a:solidFill>
            <a:schemeClr val="tx1"/>
          </a:solidFill>
          <a:latin typeface="+mn-lt"/>
        </a:defRPr>
      </a:lvl2pPr>
      <a:lvl3pPr marL="1022350" indent="-35083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2200">
          <a:solidFill>
            <a:schemeClr val="tx1"/>
          </a:solidFill>
          <a:latin typeface="+mn-lt"/>
        </a:defRPr>
      </a:lvl3pPr>
      <a:lvl4pPr marL="1339850" indent="-31591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q"/>
        <a:defRPr sz="2000">
          <a:solidFill>
            <a:schemeClr val="tx1"/>
          </a:solidFill>
          <a:latin typeface="+mn-lt"/>
        </a:defRPr>
      </a:lvl4pPr>
      <a:lvl5pPr marL="1681163" indent="-339725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1383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5955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0527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5099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ciencedirect.com/science/article/pii/S0370269312008581?np=y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altLang="en-US" sz="4600" dirty="0" smtClean="0"/>
              <a:t>MADE Research Methods and Professional Development </a:t>
            </a:r>
            <a:endParaRPr lang="en-US" altLang="en-US" sz="4200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495550" y="3933825"/>
            <a:ext cx="6400800" cy="1752600"/>
          </a:xfrm>
        </p:spPr>
        <p:txBody>
          <a:bodyPr/>
          <a:lstStyle/>
          <a:p>
            <a:pPr>
              <a:spcAft>
                <a:spcPct val="20000"/>
              </a:spcAft>
            </a:pPr>
            <a:r>
              <a:rPr lang="en-GB" dirty="0" smtClean="0"/>
              <a:t>A Review of Academic Skills</a:t>
            </a:r>
            <a:endParaRPr lang="en-GB" dirty="0"/>
          </a:p>
        </p:txBody>
      </p:sp>
      <p:sp>
        <p:nvSpPr>
          <p:cNvPr id="3076" name="Text Box 4"/>
          <p:cNvSpPr txBox="1">
            <a:spLocks noChangeArrowheads="1"/>
          </p:cNvSpPr>
          <p:nvPr/>
        </p:nvSpPr>
        <p:spPr bwMode="auto">
          <a:xfrm>
            <a:off x="5087939" y="5589588"/>
            <a:ext cx="2460545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  <a:defRPr sz="30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2"/>
              </a:buClr>
              <a:buSzPct val="60000"/>
              <a:buFont typeface="Wingdings" pitchFamily="2" charset="2"/>
              <a:buChar char="q"/>
              <a:defRPr sz="2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65000"/>
              <a:buFont typeface="Wingdings" pitchFamily="2" charset="2"/>
              <a:buChar char="n"/>
              <a:defRPr sz="2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" pitchFamily="2" charset="2"/>
              <a:buChar char="q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itchFamily="2" charset="2"/>
              <a:buNone/>
              <a:tabLst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ahoma" pitchFamily="34" charset="0"/>
                <a:ea typeface="+mn-ea"/>
                <a:cs typeface="+mn-cs"/>
              </a:rPr>
              <a:t>Professor John Rees</a:t>
            </a: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ahoma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695573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5400" dirty="0"/>
              <a:t>Reading Journal Papers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 smtClean="0"/>
              <a:t>Associate Professor Nik Whitehead, UWTSD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0737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Why journal papers?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expect 75% of your references in your research proposal to be book or journal references – why?</a:t>
            </a:r>
          </a:p>
          <a:p>
            <a:endParaRPr lang="en-GB" dirty="0" smtClean="0"/>
          </a:p>
          <a:p>
            <a:r>
              <a:rPr lang="en-GB" dirty="0" smtClean="0"/>
              <a:t>Journal </a:t>
            </a:r>
            <a:r>
              <a:rPr lang="en-GB" dirty="0"/>
              <a:t>papers are primary sources, normally written by the people who actually did the research</a:t>
            </a:r>
          </a:p>
          <a:p>
            <a:r>
              <a:rPr lang="en-GB" dirty="0" smtClean="0"/>
              <a:t>Books are, in effect, summaries of large numbers of journal papers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D8DC0F4-76EC-4928-B389-C9FEDA3416A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80143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Structure of a paper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/>
              <a:t>Most journal papers will contain the following sections:</a:t>
            </a:r>
          </a:p>
          <a:p>
            <a:pPr lvl="1"/>
            <a:r>
              <a:rPr lang="en-GB" sz="1800" dirty="0" smtClean="0"/>
              <a:t>Title &amp; authors</a:t>
            </a:r>
          </a:p>
          <a:p>
            <a:pPr lvl="1"/>
            <a:r>
              <a:rPr lang="en-GB" sz="1800" dirty="0" smtClean="0"/>
              <a:t>Abstract</a:t>
            </a:r>
          </a:p>
          <a:p>
            <a:pPr lvl="1"/>
            <a:r>
              <a:rPr lang="en-GB" sz="1800" dirty="0" smtClean="0"/>
              <a:t>Introduction</a:t>
            </a:r>
          </a:p>
          <a:p>
            <a:pPr lvl="1"/>
            <a:r>
              <a:rPr lang="en-GB" sz="1800" dirty="0" smtClean="0"/>
              <a:t>Methodology</a:t>
            </a:r>
          </a:p>
          <a:p>
            <a:pPr lvl="1"/>
            <a:r>
              <a:rPr lang="en-GB" sz="1800" dirty="0" smtClean="0"/>
              <a:t>Results</a:t>
            </a:r>
          </a:p>
          <a:p>
            <a:pPr lvl="1"/>
            <a:r>
              <a:rPr lang="en-GB" sz="1800" dirty="0" smtClean="0"/>
              <a:t>Discussion</a:t>
            </a:r>
          </a:p>
          <a:p>
            <a:pPr lvl="1"/>
            <a:r>
              <a:rPr lang="en-GB" sz="1800" dirty="0" smtClean="0"/>
              <a:t>Acknowledgements</a:t>
            </a:r>
          </a:p>
          <a:p>
            <a:pPr lvl="1"/>
            <a:r>
              <a:rPr lang="en-GB" sz="1800" dirty="0" smtClean="0"/>
              <a:t>References</a:t>
            </a:r>
          </a:p>
          <a:p>
            <a:r>
              <a:rPr lang="en-GB" sz="2400" dirty="0" smtClean="0"/>
              <a:t>These sections might be given different names, or might be split into subsections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D8DC0F4-76EC-4928-B389-C9FEDA3416A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7813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Title &amp; authors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The title is often descriptive</a:t>
            </a:r>
          </a:p>
          <a:p>
            <a:pPr lvl="1"/>
            <a:r>
              <a:rPr lang="en-GB" dirty="0"/>
              <a:t>It often states the main finding</a:t>
            </a:r>
          </a:p>
          <a:p>
            <a:pPr lvl="1"/>
            <a:r>
              <a:rPr lang="en-GB" dirty="0" smtClean="0"/>
              <a:t>You may be able to tell if the paper is of interest just by reading the title</a:t>
            </a:r>
          </a:p>
          <a:p>
            <a:pPr lvl="1"/>
            <a:r>
              <a:rPr lang="en-GB" dirty="0" smtClean="0"/>
              <a:t>Very rarely is the title ‘catchy’ or humorous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The order of the authors is often meaningful</a:t>
            </a:r>
          </a:p>
          <a:p>
            <a:pPr lvl="1"/>
            <a:r>
              <a:rPr lang="en-GB" dirty="0" smtClean="0"/>
              <a:t>Person who wrote the bulk of the text first, person who did the work second, person who controls the money last</a:t>
            </a:r>
          </a:p>
          <a:p>
            <a:pPr lvl="1"/>
            <a:r>
              <a:rPr lang="en-GB" dirty="0" smtClean="0"/>
              <a:t>Big Name Researcher first</a:t>
            </a:r>
            <a:r>
              <a:rPr lang="en-GB" dirty="0"/>
              <a:t>, person who did the work second, person who controls the money </a:t>
            </a:r>
            <a:r>
              <a:rPr lang="en-GB" dirty="0" smtClean="0"/>
              <a:t>last</a:t>
            </a:r>
          </a:p>
          <a:p>
            <a:pPr lvl="1"/>
            <a:r>
              <a:rPr lang="en-GB" dirty="0" smtClean="0"/>
              <a:t>Two- or three-author papers are generally equally split between all authors</a:t>
            </a:r>
          </a:p>
          <a:p>
            <a:pPr marL="411480" lvl="1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D8DC0F4-76EC-4928-B389-C9FEDA3416A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98590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Title &amp; authors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Single author</a:t>
            </a:r>
          </a:p>
          <a:p>
            <a:pPr marL="411480" lvl="1" indent="0">
              <a:buNone/>
            </a:pPr>
            <a:r>
              <a:rPr lang="en-US" dirty="0"/>
              <a:t> “Teaching Systems Modelling Using </a:t>
            </a:r>
            <a:r>
              <a:rPr lang="en-US" dirty="0" err="1"/>
              <a:t>Fluxx</a:t>
            </a:r>
            <a:r>
              <a:rPr lang="en-US" baseline="30000" dirty="0" smtClean="0"/>
              <a:t>®</a:t>
            </a:r>
            <a:r>
              <a:rPr lang="en-US" dirty="0" smtClean="0"/>
              <a:t>” </a:t>
            </a:r>
          </a:p>
          <a:p>
            <a:pPr marL="411480" lvl="1" indent="0">
              <a:buNone/>
            </a:pPr>
            <a:r>
              <a:rPr lang="en-US" dirty="0" smtClean="0"/>
              <a:t>Whitehead</a:t>
            </a:r>
            <a:r>
              <a:rPr lang="en-US" dirty="0"/>
              <a:t>, N.J. Proceedings, 6</a:t>
            </a:r>
            <a:r>
              <a:rPr lang="en-US" baseline="30000" dirty="0"/>
              <a:t>th</a:t>
            </a:r>
            <a:r>
              <a:rPr lang="en-US" dirty="0"/>
              <a:t> International Conference of Education, Research and Innovation, 18</a:t>
            </a:r>
            <a:r>
              <a:rPr lang="en-US" baseline="30000" dirty="0"/>
              <a:t>th</a:t>
            </a:r>
            <a:r>
              <a:rPr lang="en-US" dirty="0"/>
              <a:t>-20</a:t>
            </a:r>
            <a:r>
              <a:rPr lang="en-US" baseline="30000" dirty="0"/>
              <a:t>th</a:t>
            </a:r>
            <a:r>
              <a:rPr lang="en-US" dirty="0"/>
              <a:t> November 2013, Seville.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Two authors</a:t>
            </a:r>
          </a:p>
          <a:p>
            <a:pPr marL="411480" lvl="1" indent="0">
              <a:buNone/>
            </a:pPr>
            <a:r>
              <a:rPr lang="en-GB" dirty="0"/>
              <a:t> “RSS as a New International e-Marketing Opportunity</a:t>
            </a:r>
            <a:r>
              <a:rPr lang="en-GB" dirty="0" smtClean="0"/>
              <a:t>.” </a:t>
            </a:r>
          </a:p>
          <a:p>
            <a:pPr marL="411480" lvl="1" indent="0">
              <a:buNone/>
            </a:pPr>
            <a:r>
              <a:rPr lang="en-GB" dirty="0" err="1" smtClean="0"/>
              <a:t>Ingi</a:t>
            </a:r>
            <a:r>
              <a:rPr lang="en-GB" dirty="0" smtClean="0"/>
              <a:t> </a:t>
            </a:r>
            <a:r>
              <a:rPr lang="en-GB" dirty="0" err="1"/>
              <a:t>Rúnar</a:t>
            </a:r>
            <a:r>
              <a:rPr lang="en-GB" dirty="0"/>
              <a:t> </a:t>
            </a:r>
            <a:r>
              <a:rPr lang="en-GB" dirty="0" err="1"/>
              <a:t>Eðvarðsson</a:t>
            </a:r>
            <a:r>
              <a:rPr lang="en-GB" dirty="0"/>
              <a:t> and </a:t>
            </a:r>
            <a:r>
              <a:rPr lang="en-GB" dirty="0" err="1"/>
              <a:t>Nik</a:t>
            </a:r>
            <a:r>
              <a:rPr lang="en-GB" dirty="0"/>
              <a:t> J. </a:t>
            </a:r>
            <a:r>
              <a:rPr lang="en-GB" dirty="0" smtClean="0"/>
              <a:t>Whitehead Int</a:t>
            </a:r>
            <a:r>
              <a:rPr lang="en-GB" dirty="0"/>
              <a:t>. J. Technology Marketing, Vol. 3, No. 3, 2008, pp 293-303</a:t>
            </a:r>
            <a:r>
              <a:rPr lang="en-GB" dirty="0" smtClean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D8DC0F4-76EC-4928-B389-C9FEDA3416A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10471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Title &amp; authors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Small group of authors I</a:t>
            </a:r>
          </a:p>
          <a:p>
            <a:pPr marL="411480" lvl="1" indent="0">
              <a:buNone/>
            </a:pPr>
            <a:r>
              <a:rPr lang="en-US" dirty="0"/>
              <a:t>“RAVEN - a random access visualization and exploration network for the analysis of petabyte-sized data sets.”</a:t>
            </a:r>
            <a:endParaRPr lang="en-GB" dirty="0"/>
          </a:p>
          <a:p>
            <a:pPr marL="411480" lvl="1" indent="0">
              <a:buNone/>
            </a:pPr>
            <a:r>
              <a:rPr lang="en-US" dirty="0"/>
              <a:t>M. </a:t>
            </a:r>
            <a:r>
              <a:rPr lang="en-US" dirty="0" err="1"/>
              <a:t>Schmelling</a:t>
            </a:r>
            <a:r>
              <a:rPr lang="en-US" dirty="0"/>
              <a:t>, </a:t>
            </a:r>
            <a:r>
              <a:rPr lang="en-US" dirty="0" err="1"/>
              <a:t>N.Whitehead</a:t>
            </a:r>
            <a:r>
              <a:rPr lang="en-US" dirty="0"/>
              <a:t>, N. </a:t>
            </a:r>
            <a:r>
              <a:rPr lang="en-US" dirty="0" err="1"/>
              <a:t>Gagunashvili</a:t>
            </a:r>
            <a:r>
              <a:rPr lang="en-US" dirty="0"/>
              <a:t>, M. </a:t>
            </a:r>
            <a:r>
              <a:rPr lang="en-US" dirty="0" err="1"/>
              <a:t>Britsch</a:t>
            </a:r>
            <a:r>
              <a:rPr lang="en-US" dirty="0"/>
              <a:t>, H. </a:t>
            </a:r>
            <a:r>
              <a:rPr lang="en-US" dirty="0" err="1"/>
              <a:t>Neukirchen</a:t>
            </a:r>
            <a:r>
              <a:rPr lang="en-US" dirty="0"/>
              <a:t>, H.K. </a:t>
            </a:r>
            <a:r>
              <a:rPr lang="en-US" dirty="0" err="1"/>
              <a:t>Gudmundsson</a:t>
            </a:r>
            <a:r>
              <a:rPr lang="en-US" dirty="0"/>
              <a:t>, </a:t>
            </a:r>
            <a:endParaRPr lang="en-GB" dirty="0"/>
          </a:p>
          <a:p>
            <a:pPr marL="411480" lvl="1" indent="0">
              <a:buNone/>
            </a:pPr>
            <a:r>
              <a:rPr lang="en-US" dirty="0"/>
              <a:t>Proceedings of the 4th International Conference on Distributed Computing and Grid-Technologies in Science and Education, June 28-July 3, 2010, </a:t>
            </a:r>
            <a:r>
              <a:rPr lang="en-US" dirty="0" err="1"/>
              <a:t>Dubna</a:t>
            </a:r>
            <a:r>
              <a:rPr lang="en-US" dirty="0"/>
              <a:t>, Russia, JINR, D-11-2010-140, ISBN 978-5-9530-0269-1, 98-103, </a:t>
            </a:r>
            <a:r>
              <a:rPr lang="en-US" dirty="0" smtClean="0"/>
              <a:t>2010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D8DC0F4-76EC-4928-B389-C9FEDA3416A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91395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Title &amp; authors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Small group of authors II</a:t>
            </a:r>
          </a:p>
          <a:p>
            <a:pPr marL="411480" lvl="1" indent="0">
              <a:buNone/>
            </a:pPr>
            <a:r>
              <a:rPr lang="en-GB" dirty="0"/>
              <a:t>The further development of </a:t>
            </a:r>
            <a:r>
              <a:rPr lang="en-GB" dirty="0" err="1"/>
              <a:t>TalksBac</a:t>
            </a:r>
            <a:r>
              <a:rPr lang="en-GB" dirty="0"/>
              <a:t>: a predictive augmentative communication system for adults with non-fluent aphasia </a:t>
            </a:r>
          </a:p>
          <a:p>
            <a:pPr marL="411480" lvl="1" indent="0">
              <a:buNone/>
            </a:pPr>
            <a:r>
              <a:rPr lang="en-GB" dirty="0"/>
              <a:t>A. Waller, F. Dennis, A.Y. Cairns, N. J. Whitehead, J. Brodie, A. F. Newell and K. Morrison </a:t>
            </a:r>
          </a:p>
          <a:p>
            <a:pPr marL="411480" lvl="1" indent="0">
              <a:buNone/>
            </a:pPr>
            <a:r>
              <a:rPr lang="en-GB" dirty="0"/>
              <a:t>Proceedings of the AAATE 1997 Conference (Greece, April 1997) </a:t>
            </a:r>
            <a:r>
              <a:rPr lang="en-GB" b="1" dirty="0"/>
              <a:t>3</a:t>
            </a:r>
            <a:r>
              <a:rPr lang="en-GB" dirty="0"/>
              <a:t>, pp.67-71 </a:t>
            </a:r>
            <a:endParaRPr lang="en-GB" dirty="0" smtClean="0"/>
          </a:p>
          <a:p>
            <a:r>
              <a:rPr lang="en-GB" dirty="0" smtClean="0"/>
              <a:t>Large group of authors</a:t>
            </a:r>
          </a:p>
          <a:p>
            <a:pPr lvl="1"/>
            <a:r>
              <a:rPr lang="en-GB" dirty="0"/>
              <a:t>The paper announcing the discovery of the Higgs boson</a:t>
            </a:r>
          </a:p>
          <a:p>
            <a:pPr lvl="1"/>
            <a:r>
              <a:rPr lang="en-GB" dirty="0">
                <a:hlinkClick r:id="rId2"/>
              </a:rPr>
              <a:t>http://www.sciencedirect.com/science/article/pii/S0370269312008581?np=y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D8DC0F4-76EC-4928-B389-C9FEDA3416A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37799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Abstract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17639"/>
            <a:ext cx="10972800" cy="4825999"/>
          </a:xfrm>
        </p:spPr>
        <p:txBody>
          <a:bodyPr/>
          <a:lstStyle/>
          <a:p>
            <a:r>
              <a:rPr lang="en-GB" dirty="0" smtClean="0"/>
              <a:t>Brief background of the subject</a:t>
            </a:r>
          </a:p>
          <a:p>
            <a:r>
              <a:rPr lang="en-GB" dirty="0" smtClean="0"/>
              <a:t>The purpose of the research</a:t>
            </a:r>
          </a:p>
          <a:p>
            <a:r>
              <a:rPr lang="en-GB" dirty="0" smtClean="0"/>
              <a:t>The main findings</a:t>
            </a:r>
          </a:p>
          <a:p>
            <a:r>
              <a:rPr lang="en-GB" dirty="0" smtClean="0"/>
              <a:t>How these findings fit into the field</a:t>
            </a:r>
          </a:p>
          <a:p>
            <a:endParaRPr lang="en-GB" dirty="0"/>
          </a:p>
          <a:p>
            <a:r>
              <a:rPr lang="en-GB" dirty="0" smtClean="0"/>
              <a:t>This is what you see when you do a search in the IEEE/ACM/Library files</a:t>
            </a:r>
          </a:p>
          <a:p>
            <a:r>
              <a:rPr lang="en-GB" dirty="0" smtClean="0"/>
              <a:t>The contents of the abstract should tell you enough to decide whether or not to download and read the whole paper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D8DC0F4-76EC-4928-B389-C9FEDA3416A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43488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/>
              <a:t>This presents the background in the field</a:t>
            </a:r>
          </a:p>
          <a:p>
            <a:r>
              <a:rPr lang="en-GB" sz="2400" dirty="0" smtClean="0"/>
              <a:t>It is written for the authors’ peers, including those in related fields</a:t>
            </a:r>
          </a:p>
          <a:p>
            <a:r>
              <a:rPr lang="en-GB" sz="2400" dirty="0" smtClean="0"/>
              <a:t>It provides the necessary background to explain why the findings of the paper are important</a:t>
            </a:r>
          </a:p>
          <a:p>
            <a:r>
              <a:rPr lang="en-GB" sz="2400" dirty="0" smtClean="0"/>
              <a:t>It usually contains</a:t>
            </a:r>
          </a:p>
          <a:p>
            <a:pPr lvl="1"/>
            <a:r>
              <a:rPr lang="en-GB" sz="2000" dirty="0" smtClean="0"/>
              <a:t>The accepted state of knowledge in the field</a:t>
            </a:r>
          </a:p>
          <a:p>
            <a:pPr lvl="1"/>
            <a:r>
              <a:rPr lang="en-GB" sz="2000" dirty="0" smtClean="0"/>
              <a:t>A focus on the part of the field being explored (often describing the data set(s) used in the paper)</a:t>
            </a:r>
          </a:p>
          <a:p>
            <a:pPr lvl="1"/>
            <a:r>
              <a:rPr lang="en-GB" sz="2000" dirty="0" smtClean="0"/>
              <a:t>The hypothesis being tested</a:t>
            </a:r>
          </a:p>
          <a:p>
            <a:pPr lvl="1"/>
            <a:r>
              <a:rPr lang="en-GB" sz="2000" dirty="0" smtClean="0"/>
              <a:t>The findings and conclusions</a:t>
            </a:r>
          </a:p>
          <a:p>
            <a:pPr lvl="1"/>
            <a:r>
              <a:rPr lang="en-GB" sz="2000" dirty="0" smtClean="0"/>
              <a:t>A whole bunch of references </a:t>
            </a:r>
            <a:r>
              <a:rPr lang="en-GB" sz="2000" dirty="0" smtClean="0">
                <a:sym typeface="Wingdings" panose="05000000000000000000" pitchFamily="2" charset="2"/>
              </a:rPr>
              <a:t></a:t>
            </a:r>
            <a:endParaRPr lang="en-GB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D8DC0F4-76EC-4928-B389-C9FEDA3416A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29955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Things to do - 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 paper</a:t>
            </a:r>
          </a:p>
          <a:p>
            <a:pPr lvl="1"/>
            <a:r>
              <a:rPr lang="en-GB" sz="2000" dirty="0" smtClean="0"/>
              <a:t>Take notes</a:t>
            </a:r>
          </a:p>
          <a:p>
            <a:pPr lvl="1"/>
            <a:r>
              <a:rPr lang="en-GB" sz="2000" dirty="0" smtClean="0"/>
              <a:t>Draw relevant figures</a:t>
            </a:r>
          </a:p>
          <a:p>
            <a:pPr lvl="1"/>
            <a:r>
              <a:rPr lang="en-GB" sz="2000" dirty="0" smtClean="0"/>
              <a:t>Define vocabulary (Wikipedia is your friend! </a:t>
            </a:r>
            <a:r>
              <a:rPr lang="en-GB" sz="2000" dirty="0" smtClean="0">
                <a:sym typeface="Wingdings" panose="05000000000000000000" pitchFamily="2" charset="2"/>
              </a:rPr>
              <a:t> )</a:t>
            </a:r>
          </a:p>
          <a:p>
            <a:pPr lvl="1"/>
            <a:r>
              <a:rPr lang="en-GB" sz="2000" dirty="0" smtClean="0">
                <a:sym typeface="Wingdings" panose="05000000000000000000" pitchFamily="2" charset="2"/>
              </a:rPr>
              <a:t>Identify interesting references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Answer these questions</a:t>
            </a:r>
          </a:p>
          <a:p>
            <a:pPr lvl="1"/>
            <a:r>
              <a:rPr lang="en-GB" sz="2000" dirty="0" smtClean="0">
                <a:sym typeface="Wingdings" panose="05000000000000000000" pitchFamily="2" charset="2"/>
              </a:rPr>
              <a:t>What is the accepted state of knowledge?</a:t>
            </a:r>
          </a:p>
          <a:p>
            <a:pPr lvl="1"/>
            <a:r>
              <a:rPr lang="en-GB" sz="2000" dirty="0" smtClean="0">
                <a:sym typeface="Wingdings" panose="05000000000000000000" pitchFamily="2" charset="2"/>
              </a:rPr>
              <a:t>What data was used in the research?</a:t>
            </a:r>
          </a:p>
          <a:p>
            <a:pPr lvl="1"/>
            <a:r>
              <a:rPr lang="en-GB" sz="2000" dirty="0" smtClean="0">
                <a:sym typeface="Wingdings" panose="05000000000000000000" pitchFamily="2" charset="2"/>
              </a:rPr>
              <a:t>What is the hypothesis being tested?</a:t>
            </a:r>
          </a:p>
          <a:p>
            <a:pPr lvl="1"/>
            <a:r>
              <a:rPr lang="en-GB" sz="2000" dirty="0" smtClean="0">
                <a:sym typeface="Wingdings" panose="05000000000000000000" pitchFamily="2" charset="2"/>
              </a:rPr>
              <a:t>What are the basic conclusions?</a:t>
            </a:r>
          </a:p>
          <a:p>
            <a:pPr lvl="2"/>
            <a:r>
              <a:rPr lang="en-GB" sz="1800" dirty="0" smtClean="0">
                <a:sym typeface="Wingdings" panose="05000000000000000000" pitchFamily="2" charset="2"/>
              </a:rPr>
              <a:t>These are often given in the last paragraph because scientists a) don’t like surprise endings, and b) want to check that the paper really is worth reading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D8DC0F4-76EC-4928-B389-C9FEDA3416A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04973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Methodology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should be detailed enough that another scientist could replicate the study</a:t>
            </a:r>
          </a:p>
          <a:p>
            <a:pPr lvl="1"/>
            <a:r>
              <a:rPr lang="en-GB" dirty="0" smtClean="0"/>
              <a:t>Where did the data set come from?</a:t>
            </a:r>
          </a:p>
          <a:p>
            <a:pPr lvl="1"/>
            <a:r>
              <a:rPr lang="en-GB" dirty="0" smtClean="0"/>
              <a:t>What software/hardware was used?</a:t>
            </a:r>
          </a:p>
          <a:p>
            <a:pPr lvl="1"/>
            <a:r>
              <a:rPr lang="en-GB" dirty="0" smtClean="0"/>
              <a:t>Was any software/hardware developed and, if so, what did it do?</a:t>
            </a:r>
          </a:p>
          <a:p>
            <a:r>
              <a:rPr lang="en-GB" dirty="0" smtClean="0"/>
              <a:t>This section may be compressed</a:t>
            </a:r>
          </a:p>
          <a:p>
            <a:pPr lvl="1"/>
            <a:r>
              <a:rPr lang="en-GB" dirty="0" smtClean="0"/>
              <a:t>If so then there will probably be a reference to a longer paper with more technical details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D8DC0F4-76EC-4928-B389-C9FEDA3416A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19565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Things to do - Methodology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can often skim this bit in a first reading, but expect to come back to them once you’ve read the results</a:t>
            </a:r>
          </a:p>
          <a:p>
            <a:r>
              <a:rPr lang="en-GB" dirty="0" smtClean="0"/>
              <a:t>Things to note</a:t>
            </a:r>
          </a:p>
          <a:p>
            <a:pPr lvl="1"/>
            <a:r>
              <a:rPr lang="en-GB" dirty="0" smtClean="0"/>
              <a:t>What was the dataset?</a:t>
            </a:r>
          </a:p>
          <a:p>
            <a:pPr lvl="1"/>
            <a:r>
              <a:rPr lang="en-GB" dirty="0" smtClean="0"/>
              <a:t>How was it collected?</a:t>
            </a:r>
          </a:p>
          <a:p>
            <a:pPr lvl="1"/>
            <a:r>
              <a:rPr lang="en-GB" dirty="0" smtClean="0"/>
              <a:t>What was the population the authors were looking at?</a:t>
            </a:r>
          </a:p>
          <a:p>
            <a:pPr lvl="1"/>
            <a:r>
              <a:rPr lang="en-GB" dirty="0" smtClean="0"/>
              <a:t>What conditions were used?</a:t>
            </a:r>
          </a:p>
          <a:p>
            <a:pPr lvl="1"/>
            <a:r>
              <a:rPr lang="en-GB" dirty="0" smtClean="0"/>
              <a:t>Was the study repeated?</a:t>
            </a:r>
          </a:p>
          <a:p>
            <a:pPr lvl="1"/>
            <a:r>
              <a:rPr lang="en-GB" dirty="0" smtClean="0"/>
              <a:t>Was this a prototype/pilot study or a full study?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D8DC0F4-76EC-4928-B389-C9FEDA3416A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71483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Results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introduction poses the questions; the results answers them</a:t>
            </a:r>
          </a:p>
          <a:p>
            <a:r>
              <a:rPr lang="en-GB" dirty="0" smtClean="0"/>
              <a:t>The results are stated</a:t>
            </a:r>
          </a:p>
          <a:p>
            <a:pPr lvl="1"/>
            <a:r>
              <a:rPr lang="en-GB" dirty="0" smtClean="0"/>
              <a:t>The interpretation of the results is often in the following </a:t>
            </a:r>
            <a:r>
              <a:rPr lang="en-GB" i="1" dirty="0" smtClean="0"/>
              <a:t>Discussion</a:t>
            </a:r>
            <a:r>
              <a:rPr lang="en-GB" dirty="0" smtClean="0"/>
              <a:t> section</a:t>
            </a:r>
          </a:p>
          <a:p>
            <a:r>
              <a:rPr lang="en-GB" dirty="0" smtClean="0"/>
              <a:t>Figures and tables are included so that the reader can see the results for themselves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D8DC0F4-76EC-4928-B389-C9FEDA3416A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6033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Things to do - Results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Read the text straight through</a:t>
            </a:r>
          </a:p>
          <a:p>
            <a:pPr lvl="1"/>
            <a:r>
              <a:rPr lang="en-GB" dirty="0" smtClean="0"/>
              <a:t>If the text refers to a figure, examine that figure</a:t>
            </a:r>
          </a:p>
          <a:p>
            <a:r>
              <a:rPr lang="en-GB" dirty="0" smtClean="0"/>
              <a:t>Take notes on both the text </a:t>
            </a:r>
            <a:r>
              <a:rPr lang="en-GB" b="1" dirty="0" smtClean="0"/>
              <a:t>and</a:t>
            </a:r>
            <a:r>
              <a:rPr lang="en-GB" dirty="0" smtClean="0"/>
              <a:t> the figures</a:t>
            </a:r>
          </a:p>
          <a:p>
            <a:r>
              <a:rPr lang="en-GB" dirty="0" smtClean="0"/>
              <a:t>For each experiment/figure you should be able to explain</a:t>
            </a:r>
          </a:p>
          <a:p>
            <a:pPr lvl="1"/>
            <a:r>
              <a:rPr lang="en-GB" dirty="0" smtClean="0"/>
              <a:t>The basic procedure</a:t>
            </a:r>
          </a:p>
          <a:p>
            <a:pPr lvl="1"/>
            <a:r>
              <a:rPr lang="en-GB" dirty="0" smtClean="0"/>
              <a:t>The question it attempts to answer</a:t>
            </a:r>
          </a:p>
          <a:p>
            <a:pPr lvl="1"/>
            <a:r>
              <a:rPr lang="en-GB" dirty="0" smtClean="0"/>
              <a:t>The results</a:t>
            </a:r>
          </a:p>
          <a:p>
            <a:pPr lvl="1"/>
            <a:r>
              <a:rPr lang="en-GB" dirty="0" smtClean="0"/>
              <a:t>The conclusion</a:t>
            </a:r>
          </a:p>
          <a:p>
            <a:pPr lvl="1"/>
            <a:r>
              <a:rPr lang="en-GB" dirty="0" smtClean="0"/>
              <a:t>Any criticisms/problems/questions you have</a:t>
            </a:r>
          </a:p>
          <a:p>
            <a:r>
              <a:rPr lang="en-GB" dirty="0" smtClean="0"/>
              <a:t>Remember to look up things you’re not familiar with – again, Wikipedia and YouTube are your friends </a:t>
            </a:r>
            <a:r>
              <a:rPr lang="en-GB" dirty="0" smtClean="0">
                <a:sym typeface="Wingdings" panose="05000000000000000000" pitchFamily="2" charset="2"/>
              </a:rPr>
              <a:t></a:t>
            </a: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D8DC0F4-76EC-4928-B389-C9FEDA3416A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62211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Discussion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Here the data is analysed to show what the authors believe that they show</a:t>
            </a:r>
          </a:p>
          <a:p>
            <a:pPr lvl="1"/>
            <a:r>
              <a:rPr lang="en-GB" dirty="0" smtClean="0"/>
              <a:t>You may disagree with their interpretations </a:t>
            </a:r>
            <a:r>
              <a:rPr lang="en-GB" dirty="0" smtClean="0">
                <a:sym typeface="Wingdings" panose="05000000000000000000" pitchFamily="2" charset="2"/>
              </a:rPr>
              <a:t></a:t>
            </a:r>
          </a:p>
          <a:p>
            <a:r>
              <a:rPr lang="en-GB" dirty="0" smtClean="0"/>
              <a:t>Findings are related to other findings in the field</a:t>
            </a:r>
          </a:p>
          <a:p>
            <a:pPr lvl="1"/>
            <a:r>
              <a:rPr lang="en-GB" dirty="0" smtClean="0"/>
              <a:t>How does this contribute to the field?</a:t>
            </a:r>
          </a:p>
          <a:p>
            <a:pPr lvl="1"/>
            <a:r>
              <a:rPr lang="en-GB" dirty="0" smtClean="0"/>
              <a:t>Does it correct errors?</a:t>
            </a:r>
          </a:p>
          <a:p>
            <a:pPr lvl="1"/>
            <a:r>
              <a:rPr lang="en-GB" dirty="0" smtClean="0"/>
              <a:t>How is this work significant?</a:t>
            </a:r>
          </a:p>
          <a:p>
            <a:r>
              <a:rPr lang="en-GB" dirty="0" smtClean="0"/>
              <a:t>There will probably be references here as the authors refer back to what was said in the introduction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D8DC0F4-76EC-4928-B389-C9FEDA3416A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45792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Things to do - Discussion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Take notes and answer these questions</a:t>
            </a:r>
          </a:p>
          <a:p>
            <a:pPr lvl="1"/>
            <a:r>
              <a:rPr lang="en-GB" dirty="0" smtClean="0"/>
              <a:t>What conclusions do the authors draw? </a:t>
            </a:r>
            <a:endParaRPr lang="en-GB" dirty="0"/>
          </a:p>
          <a:p>
            <a:pPr lvl="1"/>
            <a:r>
              <a:rPr lang="en-GB" dirty="0" smtClean="0"/>
              <a:t>Are their conclusions logical?</a:t>
            </a:r>
          </a:p>
          <a:p>
            <a:pPr lvl="1"/>
            <a:r>
              <a:rPr lang="en-GB" dirty="0" smtClean="0"/>
              <a:t>Are there any other possible interpretations of the results?</a:t>
            </a:r>
          </a:p>
          <a:p>
            <a:r>
              <a:rPr lang="en-GB" dirty="0" smtClean="0"/>
              <a:t>Describe for yourself what makes the findings significant</a:t>
            </a:r>
          </a:p>
          <a:p>
            <a:pPr lvl="1"/>
            <a:r>
              <a:rPr lang="en-GB" dirty="0" smtClean="0"/>
              <a:t>Does is contribute to knowledge or correct errors?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D8DC0F4-76EC-4928-B389-C9FEDA3416A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93154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Acknowledgements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Thank people who contributed materials or data</a:t>
            </a:r>
          </a:p>
          <a:p>
            <a:r>
              <a:rPr lang="en-GB" dirty="0" smtClean="0"/>
              <a:t>Thank people who contributed technically but not intellectually (i.e. would not be authors)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D8DC0F4-76EC-4928-B389-C9FEDA3416A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40487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contains the list of papers cited in the text</a:t>
            </a:r>
          </a:p>
          <a:p>
            <a:pPr lvl="1"/>
            <a:r>
              <a:rPr lang="en-GB" dirty="0" smtClean="0"/>
              <a:t>May be in any of several formats</a:t>
            </a:r>
          </a:p>
          <a:p>
            <a:r>
              <a:rPr lang="en-GB" dirty="0" smtClean="0"/>
              <a:t>Papers may be cited in any section of the paper, but citations are most likely to appear in</a:t>
            </a:r>
          </a:p>
          <a:p>
            <a:pPr lvl="1"/>
            <a:r>
              <a:rPr lang="en-GB" dirty="0" smtClean="0"/>
              <a:t>Introduction</a:t>
            </a:r>
          </a:p>
          <a:p>
            <a:pPr lvl="1"/>
            <a:r>
              <a:rPr lang="en-GB" dirty="0" smtClean="0"/>
              <a:t>Methodology</a:t>
            </a:r>
          </a:p>
          <a:p>
            <a:pPr lvl="1"/>
            <a:r>
              <a:rPr lang="en-GB" dirty="0" smtClean="0"/>
              <a:t>Discussion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D8DC0F4-76EC-4928-B389-C9FEDA3416A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65089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 four-step method for reading papers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Step 1 – skim the paper</a:t>
            </a:r>
          </a:p>
          <a:p>
            <a:pPr lvl="1"/>
            <a:r>
              <a:rPr lang="en-GB" dirty="0" smtClean="0"/>
              <a:t>Look at major headings – do they follow the structure just described?</a:t>
            </a:r>
          </a:p>
          <a:p>
            <a:pPr lvl="1"/>
            <a:r>
              <a:rPr lang="en-GB" dirty="0" smtClean="0"/>
              <a:t>How many tables and figures are there? What kinds are they?</a:t>
            </a:r>
          </a:p>
          <a:p>
            <a:pPr lvl="1"/>
            <a:r>
              <a:rPr lang="en-GB" dirty="0" smtClean="0"/>
              <a:t>What is the conclusion?</a:t>
            </a:r>
          </a:p>
          <a:p>
            <a:r>
              <a:rPr lang="en-GB" dirty="0" smtClean="0"/>
              <a:t>Step 2 – identify the vocabulary</a:t>
            </a:r>
          </a:p>
          <a:p>
            <a:pPr lvl="1"/>
            <a:r>
              <a:rPr lang="en-GB" dirty="0" smtClean="0"/>
              <a:t>Underline words and phrases you find difficult or don’t understand</a:t>
            </a:r>
          </a:p>
          <a:p>
            <a:pPr lvl="1"/>
            <a:r>
              <a:rPr lang="en-GB" dirty="0" smtClean="0"/>
              <a:t>Look up anything you don’t understand</a:t>
            </a:r>
          </a:p>
          <a:p>
            <a:pPr lvl="1"/>
            <a:r>
              <a:rPr lang="en-GB" dirty="0" smtClean="0"/>
              <a:t>Some phrases will be part of larger concepts; you will get the context for these on the second reading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D8DC0F4-76EC-4928-B389-C9FEDA3416A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05627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 four-step method for reading papers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Step 3 – read for comprehension, section by section</a:t>
            </a:r>
          </a:p>
          <a:p>
            <a:pPr lvl="1"/>
            <a:r>
              <a:rPr lang="en-GB" dirty="0" smtClean="0"/>
              <a:t>Take notes as described earlier</a:t>
            </a:r>
          </a:p>
          <a:p>
            <a:pPr lvl="1"/>
            <a:r>
              <a:rPr lang="en-GB" dirty="0" smtClean="0"/>
              <a:t>Take lots of notes on paper and then write up a summarised form on the computer</a:t>
            </a:r>
          </a:p>
          <a:p>
            <a:pPr lvl="1"/>
            <a:r>
              <a:rPr lang="en-GB" dirty="0" smtClean="0"/>
              <a:t>By the end of this you should be able to explain the paper to a classmate clearly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D8DC0F4-76EC-4928-B389-C9FEDA3416A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21124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 four-step method for reading papers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Step 4 – reflection and criticism</a:t>
            </a:r>
          </a:p>
          <a:p>
            <a:pPr lvl="1"/>
            <a:r>
              <a:rPr lang="en-GB" dirty="0" smtClean="0"/>
              <a:t>Was this the best way to collect data or perform an experiment? </a:t>
            </a:r>
            <a:endParaRPr lang="en-GB" dirty="0"/>
          </a:p>
          <a:p>
            <a:pPr lvl="1"/>
            <a:r>
              <a:rPr lang="en-GB" dirty="0" smtClean="0"/>
              <a:t>Did they perform the experiment/tests correctly?</a:t>
            </a:r>
          </a:p>
          <a:p>
            <a:pPr lvl="1"/>
            <a:r>
              <a:rPr lang="en-GB" dirty="0" smtClean="0"/>
              <a:t>Can you see any patterns or trends in the data that are problems that are not mentioned?</a:t>
            </a:r>
          </a:p>
          <a:p>
            <a:pPr lvl="1"/>
            <a:r>
              <a:rPr lang="en-GB" dirty="0" smtClean="0"/>
              <a:t>Did their data support their conclusions? Are the authors over-generalising? Are there any other factors that might be relevant but have not been taken into account?</a:t>
            </a:r>
          </a:p>
          <a:p>
            <a:pPr lvl="1"/>
            <a:r>
              <a:rPr lang="en-GB" dirty="0" smtClean="0"/>
              <a:t>What further questions do you have?</a:t>
            </a:r>
          </a:p>
          <a:p>
            <a:pPr lvl="1"/>
            <a:r>
              <a:rPr lang="en-GB" dirty="0" smtClean="0"/>
              <a:t>What would you suggest that they do next?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D8DC0F4-76EC-4928-B389-C9FEDA3416A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81124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How long will this take?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Far longer than you expect </a:t>
            </a:r>
            <a:r>
              <a:rPr lang="en-GB" dirty="0" smtClean="0">
                <a:sym typeface="Wingdings" panose="05000000000000000000" pitchFamily="2" charset="2"/>
              </a:rPr>
              <a:t>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Read papers when you’re wide awake and motivated to read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If you’re going to break up a paper over several days then make sure to summarise before continuing each day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Start a database of all of the papers you have read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You don’t want to have to look for and read a paper twice</a:t>
            </a:r>
          </a:p>
          <a:p>
            <a:pPr lvl="1"/>
            <a:r>
              <a:rPr lang="en-GB" dirty="0" err="1" smtClean="0">
                <a:sym typeface="Wingdings" panose="05000000000000000000" pitchFamily="2" charset="2"/>
              </a:rPr>
              <a:t>Docear</a:t>
            </a:r>
            <a:r>
              <a:rPr lang="en-GB" dirty="0" smtClean="0">
                <a:sym typeface="Wingdings" panose="05000000000000000000" pitchFamily="2" charset="2"/>
              </a:rPr>
              <a:t> is good for this</a:t>
            </a:r>
          </a:p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D8DC0F4-76EC-4928-B389-C9FEDA3416A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72084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Edge">
  <a:themeElements>
    <a:clrScheme name="Edge 7">
      <a:dk1>
        <a:srgbClr val="000000"/>
      </a:dk1>
      <a:lt1>
        <a:srgbClr val="FFFFFF"/>
      </a:lt1>
      <a:dk2>
        <a:srgbClr val="006633"/>
      </a:dk2>
      <a:lt2>
        <a:srgbClr val="5F5F5F"/>
      </a:lt2>
      <a:accent1>
        <a:srgbClr val="CC9900"/>
      </a:accent1>
      <a:accent2>
        <a:srgbClr val="3B812F"/>
      </a:accent2>
      <a:accent3>
        <a:srgbClr val="FFFFFF"/>
      </a:accent3>
      <a:accent4>
        <a:srgbClr val="000000"/>
      </a:accent4>
      <a:accent5>
        <a:srgbClr val="E2CAAA"/>
      </a:accent5>
      <a:accent6>
        <a:srgbClr val="35742A"/>
      </a:accent6>
      <a:hlink>
        <a:srgbClr val="996600"/>
      </a:hlink>
      <a:folHlink>
        <a:srgbClr val="AFBF39"/>
      </a:folHlink>
    </a:clrScheme>
    <a:fontScheme name="Edge">
      <a:majorFont>
        <a:latin typeface="Garamon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Edge 1">
        <a:dk1>
          <a:srgbClr val="333333"/>
        </a:dk1>
        <a:lt1>
          <a:srgbClr val="FFFFFF"/>
        </a:lt1>
        <a:dk2>
          <a:srgbClr val="820000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C1AAAA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2">
        <a:dk1>
          <a:srgbClr val="333333"/>
        </a:dk1>
        <a:lt1>
          <a:srgbClr val="CCCCFF"/>
        </a:lt1>
        <a:dk2>
          <a:srgbClr val="0B0506"/>
        </a:dk2>
        <a:lt2>
          <a:srgbClr val="FFFFFF"/>
        </a:lt2>
        <a:accent1>
          <a:srgbClr val="3366CC"/>
        </a:accent1>
        <a:accent2>
          <a:srgbClr val="3333CC"/>
        </a:accent2>
        <a:accent3>
          <a:srgbClr val="AAAAAA"/>
        </a:accent3>
        <a:accent4>
          <a:srgbClr val="AEAEDA"/>
        </a:accent4>
        <a:accent5>
          <a:srgbClr val="ADB8E2"/>
        </a:accent5>
        <a:accent6>
          <a:srgbClr val="2D2DB9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3">
        <a:dk1>
          <a:srgbClr val="333333"/>
        </a:dk1>
        <a:lt1>
          <a:srgbClr val="FFFFFF"/>
        </a:lt1>
        <a:dk2>
          <a:srgbClr val="221013"/>
        </a:dk2>
        <a:lt2>
          <a:srgbClr val="FFFFFF"/>
        </a:lt2>
        <a:accent1>
          <a:srgbClr val="CC3300"/>
        </a:accent1>
        <a:accent2>
          <a:srgbClr val="CC9900"/>
        </a:accent2>
        <a:accent3>
          <a:srgbClr val="ABAAAA"/>
        </a:accent3>
        <a:accent4>
          <a:srgbClr val="DADADA"/>
        </a:accent4>
        <a:accent5>
          <a:srgbClr val="E2ADAA"/>
        </a:accent5>
        <a:accent6>
          <a:srgbClr val="B98A00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4">
        <a:dk1>
          <a:srgbClr val="11054B"/>
        </a:dk1>
        <a:lt1>
          <a:srgbClr val="FFFFFF"/>
        </a:lt1>
        <a:dk2>
          <a:srgbClr val="0000CC"/>
        </a:dk2>
        <a:lt2>
          <a:srgbClr val="FFFFFF"/>
        </a:lt2>
        <a:accent1>
          <a:srgbClr val="FF6600"/>
        </a:accent1>
        <a:accent2>
          <a:srgbClr val="FF3300"/>
        </a:accent2>
        <a:accent3>
          <a:srgbClr val="AAAAE2"/>
        </a:accent3>
        <a:accent4>
          <a:srgbClr val="DADADA"/>
        </a:accent4>
        <a:accent5>
          <a:srgbClr val="FFB8AA"/>
        </a:accent5>
        <a:accent6>
          <a:srgbClr val="E72D00"/>
        </a:accent6>
        <a:hlink>
          <a:srgbClr val="CC9900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5">
        <a:dk1>
          <a:srgbClr val="9B8D65"/>
        </a:dk1>
        <a:lt1>
          <a:srgbClr val="F8F8F8"/>
        </a:lt1>
        <a:dk2>
          <a:srgbClr val="002600"/>
        </a:dk2>
        <a:lt2>
          <a:srgbClr val="FAFACC"/>
        </a:lt2>
        <a:accent1>
          <a:srgbClr val="CC9933"/>
        </a:accent1>
        <a:accent2>
          <a:srgbClr val="8F9967"/>
        </a:accent2>
        <a:accent3>
          <a:srgbClr val="AAACAA"/>
        </a:accent3>
        <a:accent4>
          <a:srgbClr val="D4D4D4"/>
        </a:accent4>
        <a:accent5>
          <a:srgbClr val="E2CAAD"/>
        </a:accent5>
        <a:accent6>
          <a:srgbClr val="818A5D"/>
        </a:accent6>
        <a:hlink>
          <a:srgbClr val="336600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6">
        <a:dk1>
          <a:srgbClr val="333333"/>
        </a:dk1>
        <a:lt1>
          <a:srgbClr val="FFFFFF"/>
        </a:lt1>
        <a:dk2>
          <a:srgbClr val="006699"/>
        </a:dk2>
        <a:lt2>
          <a:srgbClr val="FFFFFF"/>
        </a:lt2>
        <a:accent1>
          <a:srgbClr val="CC9900"/>
        </a:accent1>
        <a:accent2>
          <a:srgbClr val="FF9900"/>
        </a:accent2>
        <a:accent3>
          <a:srgbClr val="AAB8CA"/>
        </a:accent3>
        <a:accent4>
          <a:srgbClr val="DADADA"/>
        </a:accent4>
        <a:accent5>
          <a:srgbClr val="E2CAAA"/>
        </a:accent5>
        <a:accent6>
          <a:srgbClr val="E78A00"/>
        </a:accent6>
        <a:hlink>
          <a:srgbClr val="FFCC00"/>
        </a:hlink>
        <a:folHlink>
          <a:srgbClr val="706F3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7">
        <a:dk1>
          <a:srgbClr val="000000"/>
        </a:dk1>
        <a:lt1>
          <a:srgbClr val="FFFFFF"/>
        </a:lt1>
        <a:dk2>
          <a:srgbClr val="006633"/>
        </a:dk2>
        <a:lt2>
          <a:srgbClr val="5F5F5F"/>
        </a:lt2>
        <a:accent1>
          <a:srgbClr val="CC9900"/>
        </a:accent1>
        <a:accent2>
          <a:srgbClr val="3B812F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35742A"/>
        </a:accent6>
        <a:hlink>
          <a:srgbClr val="996600"/>
        </a:hlink>
        <a:folHlink>
          <a:srgbClr val="AFBF3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dge 8">
        <a:dk1>
          <a:srgbClr val="000000"/>
        </a:dk1>
        <a:lt1>
          <a:srgbClr val="FFFFFF"/>
        </a:lt1>
        <a:dk2>
          <a:srgbClr val="CC0000"/>
        </a:dk2>
        <a:lt2>
          <a:srgbClr val="666699"/>
        </a:lt2>
        <a:accent1>
          <a:srgbClr val="808080"/>
        </a:accent1>
        <a:accent2>
          <a:srgbClr val="999933"/>
        </a:accent2>
        <a:accent3>
          <a:srgbClr val="FFFFFF"/>
        </a:accent3>
        <a:accent4>
          <a:srgbClr val="000000"/>
        </a:accent4>
        <a:accent5>
          <a:srgbClr val="C0C0C0"/>
        </a:accent5>
        <a:accent6>
          <a:srgbClr val="8A8A2D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dge 9">
        <a:dk1>
          <a:srgbClr val="000000"/>
        </a:dk1>
        <a:lt1>
          <a:srgbClr val="FFFFFF"/>
        </a:lt1>
        <a:dk2>
          <a:srgbClr val="003399"/>
        </a:dk2>
        <a:lt2>
          <a:srgbClr val="666699"/>
        </a:lt2>
        <a:accent1>
          <a:srgbClr val="009999"/>
        </a:accent1>
        <a:accent2>
          <a:srgbClr val="4C6D4E"/>
        </a:accent2>
        <a:accent3>
          <a:srgbClr val="FFFFFF"/>
        </a:accent3>
        <a:accent4>
          <a:srgbClr val="000000"/>
        </a:accent4>
        <a:accent5>
          <a:srgbClr val="AACACA"/>
        </a:accent5>
        <a:accent6>
          <a:srgbClr val="446246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1468</Words>
  <Application>Microsoft Office PowerPoint</Application>
  <PresentationFormat>Widescreen</PresentationFormat>
  <Paragraphs>194</Paragraphs>
  <Slides>23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Arial</vt:lpstr>
      <vt:lpstr>Calibri</vt:lpstr>
      <vt:lpstr>Garamond</vt:lpstr>
      <vt:lpstr>Tahoma</vt:lpstr>
      <vt:lpstr>Wingdings</vt:lpstr>
      <vt:lpstr>Edge</vt:lpstr>
      <vt:lpstr>MADE Research Methods and Professional Development </vt:lpstr>
      <vt:lpstr>Reading Journal Papers</vt:lpstr>
      <vt:lpstr>Why journal papers?</vt:lpstr>
      <vt:lpstr>Structure of a paper</vt:lpstr>
      <vt:lpstr>Title &amp; authors</vt:lpstr>
      <vt:lpstr>Title &amp; authors</vt:lpstr>
      <vt:lpstr>Title &amp; authors</vt:lpstr>
      <vt:lpstr>Title &amp; authors</vt:lpstr>
      <vt:lpstr>Abstract</vt:lpstr>
      <vt:lpstr>Introduction</vt:lpstr>
      <vt:lpstr>Things to do - Introduction</vt:lpstr>
      <vt:lpstr>Methodology</vt:lpstr>
      <vt:lpstr>Things to do - Methodology</vt:lpstr>
      <vt:lpstr>Results</vt:lpstr>
      <vt:lpstr>Things to do - Results</vt:lpstr>
      <vt:lpstr>Discussion</vt:lpstr>
      <vt:lpstr>Things to do - Discussion</vt:lpstr>
      <vt:lpstr>Acknowledgements</vt:lpstr>
      <vt:lpstr>References</vt:lpstr>
      <vt:lpstr>A four-step method for reading papers</vt:lpstr>
      <vt:lpstr>A four-step method for reading papers</vt:lpstr>
      <vt:lpstr>A four-step method for reading papers</vt:lpstr>
      <vt:lpstr>How long will this take?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MADE Research Methods and Professional Development </dc:title>
  <dc:creator>John Rees</dc:creator>
  <cp:lastModifiedBy>John Rees</cp:lastModifiedBy>
  <cp:revision>1</cp:revision>
  <dcterms:created xsi:type="dcterms:W3CDTF">2019-10-15T07:39:21Z</dcterms:created>
  <dcterms:modified xsi:type="dcterms:W3CDTF">2019-10-15T07:41:00Z</dcterms:modified>
</cp:coreProperties>
</file>