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58" r:id="rId3"/>
    <p:sldId id="259" r:id="rId4"/>
    <p:sldId id="261" r:id="rId5"/>
    <p:sldId id="260" r:id="rId6"/>
    <p:sldId id="262" r:id="rId7"/>
    <p:sldId id="263" r:id="rId8"/>
    <p:sldId id="264" r:id="rId9"/>
    <p:sldId id="265" r:id="rId10"/>
    <p:sldId id="266" r:id="rId11"/>
    <p:sldId id="267" r:id="rId12"/>
    <p:sldId id="275" r:id="rId13"/>
    <p:sldId id="268" r:id="rId14"/>
    <p:sldId id="273" r:id="rId15"/>
    <p:sldId id="269" r:id="rId16"/>
    <p:sldId id="276" r:id="rId17"/>
    <p:sldId id="274"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AE47"/>
    <a:srgbClr val="007F7C"/>
    <a:srgbClr val="D1428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63"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Downes" userId="10030000A5E4A7CB@LIVE.COM" providerId="AD" clId="Web-{A80AE274-A741-4D69-9365-88B156023671}"/>
    <pc:docChg chg="modSld">
      <pc:chgData name="Ellie Downes" userId="10030000A5E4A7CB@LIVE.COM" providerId="AD" clId="Web-{A80AE274-A741-4D69-9365-88B156023671}" dt="2018-01-30T11:25:58.326" v="3"/>
      <pc:docMkLst>
        <pc:docMk/>
      </pc:docMkLst>
      <pc:sldChg chg="modNotes">
        <pc:chgData name="Ellie Downes" userId="10030000A5E4A7CB@LIVE.COM" providerId="AD" clId="Web-{A80AE274-A741-4D69-9365-88B156023671}" dt="2018-01-30T11:25:32.605" v="1"/>
        <pc:sldMkLst>
          <pc:docMk/>
          <pc:sldMk cId="2175575534" sldId="258"/>
        </pc:sldMkLst>
      </pc:sldChg>
      <pc:sldChg chg="modNotes">
        <pc:chgData name="Ellie Downes" userId="10030000A5E4A7CB@LIVE.COM" providerId="AD" clId="Web-{A80AE274-A741-4D69-9365-88B156023671}" dt="2018-01-30T11:25:58.326" v="3"/>
        <pc:sldMkLst>
          <pc:docMk/>
          <pc:sldMk cId="1719588706"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ABE89D-33F8-4488-B118-FD460B4AA48D}" type="datetimeFigureOut">
              <a:rPr lang="en-GB" smtClean="0"/>
              <a:t>13/03/2018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2ADF3-946B-419B-84C8-D55B316F6B88}" type="slidenum">
              <a:rPr lang="en-GB" smtClean="0"/>
              <a:t>‹#›</a:t>
            </a:fld>
            <a:endParaRPr lang="en-GB"/>
          </a:p>
        </p:txBody>
      </p:sp>
    </p:spTree>
    <p:extLst>
      <p:ext uri="{BB962C8B-B14F-4D97-AF65-F5344CB8AC3E}">
        <p14:creationId xmlns:p14="http://schemas.microsoft.com/office/powerpoint/2010/main" val="3290551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referencing as an exchange on Twitter: Someone writes the original post&gt;Another academic explores, or replies to the original idea&gt;You are adding to the conversation&gt;Referencing therefore, is the equivalent of scrolling back to the original post&gt;It lets us know where you started, and how the conversation developed</a:t>
            </a:r>
          </a:p>
        </p:txBody>
      </p:sp>
      <p:sp>
        <p:nvSpPr>
          <p:cNvPr id="4" name="Slide Number Placeholder 3"/>
          <p:cNvSpPr>
            <a:spLocks noGrp="1"/>
          </p:cNvSpPr>
          <p:nvPr>
            <p:ph type="sldNum" sz="quarter" idx="10"/>
          </p:nvPr>
        </p:nvSpPr>
        <p:spPr/>
        <p:txBody>
          <a:bodyPr/>
          <a:lstStyle/>
          <a:p>
            <a:fld id="{BDD2ADF3-946B-419B-84C8-D55B316F6B88}" type="slidenum">
              <a:rPr lang="en-GB" smtClean="0"/>
              <a:t>2</a:t>
            </a:fld>
            <a:endParaRPr lang="en-GB"/>
          </a:p>
        </p:txBody>
      </p:sp>
    </p:spTree>
    <p:extLst>
      <p:ext uri="{BB962C8B-B14F-4D97-AF65-F5344CB8AC3E}">
        <p14:creationId xmlns:p14="http://schemas.microsoft.com/office/powerpoint/2010/main" val="2402061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2ECA6F-8040-4403-BED9-38F18D0CF1E1}" type="slidenum">
              <a:rPr lang="en-GB" smtClean="0"/>
              <a:t>3</a:t>
            </a:fld>
            <a:endParaRPr lang="en-GB"/>
          </a:p>
        </p:txBody>
      </p:sp>
    </p:spTree>
    <p:extLst>
      <p:ext uri="{BB962C8B-B14F-4D97-AF65-F5344CB8AC3E}">
        <p14:creationId xmlns:p14="http://schemas.microsoft.com/office/powerpoint/2010/main" val="1427516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In-Text citations: </a:t>
            </a:r>
            <a:r>
              <a:rPr lang="en-US" b="1" dirty="0"/>
              <a:t>acknowledging sources</a:t>
            </a:r>
            <a:r>
              <a:rPr lang="en-US" dirty="0"/>
              <a:t> without disrupting the flow of your work</a:t>
            </a:r>
          </a:p>
          <a:p>
            <a:r>
              <a:rPr lang="en-GB" dirty="0"/>
              <a:t>End-Text citations; </a:t>
            </a:r>
            <a:r>
              <a:rPr lang="en-US" dirty="0"/>
              <a:t>contains the full details of sources you have </a:t>
            </a:r>
            <a:r>
              <a:rPr lang="en-US" b="1" dirty="0"/>
              <a:t>cited</a:t>
            </a:r>
            <a:r>
              <a:rPr lang="en-US" dirty="0"/>
              <a:t> in your work</a:t>
            </a:r>
            <a:endParaRPr lang="en-US" dirty="0">
              <a:cs typeface="Calibri"/>
            </a:endParaRPr>
          </a:p>
          <a:p>
            <a:endParaRPr lang="en-GB" dirty="0">
              <a:solidFill>
                <a:srgbClr val="FFFFFF"/>
              </a:solidFill>
            </a:endParaRPr>
          </a:p>
          <a:p>
            <a:endParaRPr lang="en-US" dirty="0">
              <a:cs typeface="Calibri"/>
            </a:endParaRPr>
          </a:p>
        </p:txBody>
      </p:sp>
      <p:sp>
        <p:nvSpPr>
          <p:cNvPr id="4" name="Slide Number Placeholder 3"/>
          <p:cNvSpPr>
            <a:spLocks noGrp="1"/>
          </p:cNvSpPr>
          <p:nvPr>
            <p:ph type="sldNum" sz="quarter" idx="10"/>
          </p:nvPr>
        </p:nvSpPr>
        <p:spPr/>
        <p:txBody>
          <a:bodyPr/>
          <a:lstStyle/>
          <a:p>
            <a:fld id="{BDD2ADF3-946B-419B-84C8-D55B316F6B88}" type="slidenum">
              <a:rPr lang="en-GB" smtClean="0"/>
              <a:t>4</a:t>
            </a:fld>
            <a:endParaRPr lang="en-GB"/>
          </a:p>
        </p:txBody>
      </p:sp>
    </p:spTree>
    <p:extLst>
      <p:ext uri="{BB962C8B-B14F-4D97-AF65-F5344CB8AC3E}">
        <p14:creationId xmlns:p14="http://schemas.microsoft.com/office/powerpoint/2010/main" val="3007542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a:t>This is where your e-shelf is really useful, If you've saved the resource there, then all of this information is easy for you to find immediately </a:t>
            </a:r>
          </a:p>
        </p:txBody>
      </p:sp>
      <p:sp>
        <p:nvSpPr>
          <p:cNvPr id="4" name="Slide Number Placeholder 3"/>
          <p:cNvSpPr>
            <a:spLocks noGrp="1"/>
          </p:cNvSpPr>
          <p:nvPr>
            <p:ph type="sldNum" sz="quarter" idx="10"/>
          </p:nvPr>
        </p:nvSpPr>
        <p:spPr/>
        <p:txBody>
          <a:bodyPr/>
          <a:lstStyle/>
          <a:p>
            <a:fld id="{112ECA6F-8040-4403-BED9-38F18D0CF1E1}" type="slidenum">
              <a:rPr lang="en-GB" smtClean="0"/>
              <a:t>6</a:t>
            </a:fld>
            <a:endParaRPr lang="en-GB"/>
          </a:p>
        </p:txBody>
      </p:sp>
    </p:spTree>
    <p:extLst>
      <p:ext uri="{BB962C8B-B14F-4D97-AF65-F5344CB8AC3E}">
        <p14:creationId xmlns:p14="http://schemas.microsoft.com/office/powerpoint/2010/main" val="2680991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The Citation tool on the Library catalogue</a:t>
            </a:r>
            <a:r>
              <a:rPr lang="en-GB" baseline="0"/>
              <a:t> WILL NOT do this for you. It records the whole book and not individual chapters, so here is the format:</a:t>
            </a:r>
            <a:endParaRPr lang="en-GB"/>
          </a:p>
        </p:txBody>
      </p:sp>
      <p:sp>
        <p:nvSpPr>
          <p:cNvPr id="4" name="Slide Number Placeholder 3"/>
          <p:cNvSpPr>
            <a:spLocks noGrp="1"/>
          </p:cNvSpPr>
          <p:nvPr>
            <p:ph type="sldNum" sz="quarter" idx="10"/>
          </p:nvPr>
        </p:nvSpPr>
        <p:spPr/>
        <p:txBody>
          <a:bodyPr/>
          <a:lstStyle/>
          <a:p>
            <a:fld id="{112ECA6F-8040-4403-BED9-38F18D0CF1E1}" type="slidenum">
              <a:rPr lang="en-GB" smtClean="0"/>
              <a:t>9</a:t>
            </a:fld>
            <a:endParaRPr lang="en-GB"/>
          </a:p>
        </p:txBody>
      </p:sp>
    </p:spTree>
    <p:extLst>
      <p:ext uri="{BB962C8B-B14F-4D97-AF65-F5344CB8AC3E}">
        <p14:creationId xmlns:p14="http://schemas.microsoft.com/office/powerpoint/2010/main" val="1262717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Many</a:t>
            </a:r>
            <a:r>
              <a:rPr lang="en-GB" baseline="0"/>
              <a:t> citation generators online, are useful for the basics, BUT some will capitalize authors or titles, and some will not add the link to the resource if it available online. SO While using them can save you time, you do need to go through them and check. If you aren’t sure of anything, give me an email or ask your tutor </a:t>
            </a:r>
            <a:endParaRPr lang="en-GB"/>
          </a:p>
        </p:txBody>
      </p:sp>
      <p:sp>
        <p:nvSpPr>
          <p:cNvPr id="4" name="Slide Number Placeholder 3"/>
          <p:cNvSpPr>
            <a:spLocks noGrp="1"/>
          </p:cNvSpPr>
          <p:nvPr>
            <p:ph type="sldNum" sz="quarter" idx="10"/>
          </p:nvPr>
        </p:nvSpPr>
        <p:spPr/>
        <p:txBody>
          <a:bodyPr/>
          <a:lstStyle/>
          <a:p>
            <a:fld id="{112ECA6F-8040-4403-BED9-38F18D0CF1E1}" type="slidenum">
              <a:rPr lang="en-GB" smtClean="0"/>
              <a:t>11</a:t>
            </a:fld>
            <a:endParaRPr lang="en-GB"/>
          </a:p>
        </p:txBody>
      </p:sp>
    </p:spTree>
    <p:extLst>
      <p:ext uri="{BB962C8B-B14F-4D97-AF65-F5344CB8AC3E}">
        <p14:creationId xmlns:p14="http://schemas.microsoft.com/office/powerpoint/2010/main" val="2698996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Many</a:t>
            </a:r>
            <a:r>
              <a:rPr lang="en-GB" baseline="0"/>
              <a:t> citation generators online, are useful for the basics, BUT some will capitalize authors or titles, and some will not add the link to the resource if it available online. SO While using them can save you time, you do need to go through them and check. If you aren’t sure of anything, give me an email or ask your tutor </a:t>
            </a:r>
            <a:endParaRPr lang="en-GB"/>
          </a:p>
        </p:txBody>
      </p:sp>
      <p:sp>
        <p:nvSpPr>
          <p:cNvPr id="4" name="Slide Number Placeholder 3"/>
          <p:cNvSpPr>
            <a:spLocks noGrp="1"/>
          </p:cNvSpPr>
          <p:nvPr>
            <p:ph type="sldNum" sz="quarter" idx="10"/>
          </p:nvPr>
        </p:nvSpPr>
        <p:spPr/>
        <p:txBody>
          <a:bodyPr/>
          <a:lstStyle/>
          <a:p>
            <a:fld id="{112ECA6F-8040-4403-BED9-38F18D0CF1E1}" type="slidenum">
              <a:rPr lang="en-GB" smtClean="0"/>
              <a:t>12</a:t>
            </a:fld>
            <a:endParaRPr lang="en-GB"/>
          </a:p>
        </p:txBody>
      </p:sp>
    </p:spTree>
    <p:extLst>
      <p:ext uri="{BB962C8B-B14F-4D97-AF65-F5344CB8AC3E}">
        <p14:creationId xmlns:p14="http://schemas.microsoft.com/office/powerpoint/2010/main" val="2208413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a:t>Again, if these reports are hosted online then add Available at: and provide the link </a:t>
            </a:r>
          </a:p>
        </p:txBody>
      </p:sp>
      <p:sp>
        <p:nvSpPr>
          <p:cNvPr id="4" name="Slide Number Placeholder 3"/>
          <p:cNvSpPr>
            <a:spLocks noGrp="1"/>
          </p:cNvSpPr>
          <p:nvPr>
            <p:ph type="sldNum" sz="quarter" idx="10"/>
          </p:nvPr>
        </p:nvSpPr>
        <p:spPr/>
        <p:txBody>
          <a:bodyPr/>
          <a:lstStyle/>
          <a:p>
            <a:fld id="{112ECA6F-8040-4403-BED9-38F18D0CF1E1}" type="slidenum">
              <a:rPr lang="en-GB" smtClean="0"/>
              <a:t>13</a:t>
            </a:fld>
            <a:endParaRPr lang="en-GB"/>
          </a:p>
        </p:txBody>
      </p:sp>
    </p:spTree>
    <p:extLst>
      <p:ext uri="{BB962C8B-B14F-4D97-AF65-F5344CB8AC3E}">
        <p14:creationId xmlns:p14="http://schemas.microsoft.com/office/powerpoint/2010/main" val="3054495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chemeClr val="tx1"/>
                </a:solidFill>
                <a:latin typeface="Myriad Pro" panose="020B0503030403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latin typeface="Myriad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602100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dirty="0"/>
              <a:t>Click to edit Master title style</a:t>
            </a:r>
            <a:endParaRPr lang="en-GB" dirty="0"/>
          </a:p>
        </p:txBody>
      </p:sp>
    </p:spTree>
    <p:extLst>
      <p:ext uri="{BB962C8B-B14F-4D97-AF65-F5344CB8AC3E}">
        <p14:creationId xmlns:p14="http://schemas.microsoft.com/office/powerpoint/2010/main" val="1577866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283604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320486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Date Placeholder 6"/>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1" name="Group 10"/>
          <p:cNvGrpSpPr/>
          <p:nvPr userDrawn="1"/>
        </p:nvGrpSpPr>
        <p:grpSpPr>
          <a:xfrm>
            <a:off x="1" y="-16329"/>
            <a:ext cx="12236335"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6" name="Rectangle 15"/>
          <p:cNvSpPr/>
          <p:nvPr userDrawn="1"/>
        </p:nvSpPr>
        <p:spPr>
          <a:xfrm rot="10800000">
            <a:off x="0" y="5868710"/>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a:xfrm>
            <a:off x="839788" y="365125"/>
            <a:ext cx="10515600" cy="1325563"/>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2901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7" name="Group 6"/>
          <p:cNvGrpSpPr/>
          <p:nvPr userDrawn="1"/>
        </p:nvGrpSpPr>
        <p:grpSpPr>
          <a:xfrm>
            <a:off x="-5426" y="1440518"/>
            <a:ext cx="12251667" cy="1185632"/>
            <a:chOff x="1178577" y="1361872"/>
            <a:chExt cx="9818890" cy="1185632"/>
          </a:xfrm>
        </p:grpSpPr>
        <p:sp>
          <p:nvSpPr>
            <p:cNvPr id="8" name="Rectangle 7"/>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1" name="Group 10"/>
          <p:cNvGrpSpPr/>
          <p:nvPr userDrawn="1"/>
        </p:nvGrpSpPr>
        <p:grpSpPr>
          <a:xfrm>
            <a:off x="-22168" y="3788624"/>
            <a:ext cx="12268409"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16" name="Group 15"/>
          <p:cNvGrpSpPr/>
          <p:nvPr userDrawn="1"/>
        </p:nvGrpSpPr>
        <p:grpSpPr>
          <a:xfrm>
            <a:off x="-38911" y="5853092"/>
            <a:ext cx="12253063" cy="1213182"/>
            <a:chOff x="1143001" y="4014934"/>
            <a:chExt cx="9818890" cy="1213182"/>
          </a:xfrm>
        </p:grpSpPr>
        <p:sp>
          <p:nvSpPr>
            <p:cNvPr id="17" name="Rectangle 16"/>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p:cNvGrpSpPr/>
            <p:nvPr/>
          </p:nvGrpSpPr>
          <p:grpSpPr>
            <a:xfrm>
              <a:off x="1143001" y="5128680"/>
              <a:ext cx="9818890" cy="99436"/>
              <a:chOff x="152400" y="2369127"/>
              <a:chExt cx="12236335" cy="99436"/>
            </a:xfrm>
          </p:grpSpPr>
          <p:cxnSp>
            <p:nvCxnSpPr>
              <p:cNvPr id="19" name="Straight Connector 18"/>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1" name="TextBox 20"/>
          <p:cNvSpPr txBox="1"/>
          <p:nvPr userDrawn="1"/>
        </p:nvSpPr>
        <p:spPr>
          <a:xfrm>
            <a:off x="1375715" y="1762987"/>
            <a:ext cx="9275806" cy="1200329"/>
          </a:xfrm>
          <a:prstGeom prst="rect">
            <a:avLst/>
          </a:prstGeom>
          <a:noFill/>
        </p:spPr>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Online Library: Basic Skills…getting started!</a:t>
            </a:r>
          </a:p>
          <a:p>
            <a:pPr algn="ctr"/>
            <a:endParaRPr lang="en-GB" sz="3600" dirty="0">
              <a:solidFill>
                <a:schemeClr val="bg1"/>
              </a:solidFill>
              <a:latin typeface="Arial" panose="020B0604020202020204" pitchFamily="34" charset="0"/>
              <a:cs typeface="Arial" panose="020B0604020202020204" pitchFamily="34" charset="0"/>
            </a:endParaRPr>
          </a:p>
        </p:txBody>
      </p:sp>
      <p:sp>
        <p:nvSpPr>
          <p:cNvPr id="22" name="TextBox 21"/>
          <p:cNvSpPr txBox="1"/>
          <p:nvPr userDrawn="1"/>
        </p:nvSpPr>
        <p:spPr>
          <a:xfrm>
            <a:off x="1548714" y="3870270"/>
            <a:ext cx="8888627" cy="830997"/>
          </a:xfrm>
          <a:prstGeom prst="rect">
            <a:avLst/>
          </a:prstGeom>
          <a:noFill/>
        </p:spPr>
        <p:txBody>
          <a:bodyPr wrap="square" rtlCol="0">
            <a:spAutoFit/>
          </a:bodyPr>
          <a:lstStyle/>
          <a:p>
            <a:pPr algn="ctr"/>
            <a:r>
              <a:rPr lang="en-GB" sz="2400" dirty="0">
                <a:solidFill>
                  <a:schemeClr val="bg1"/>
                </a:solidFill>
              </a:rPr>
              <a:t>Ellie Downes</a:t>
            </a:r>
          </a:p>
          <a:p>
            <a:pPr algn="ctr"/>
            <a:r>
              <a:rPr lang="en-GB" sz="2400" dirty="0">
                <a:solidFill>
                  <a:schemeClr val="bg1"/>
                </a:solidFill>
              </a:rPr>
              <a:t>Academic Liaison Librarian</a:t>
            </a:r>
          </a:p>
        </p:txBody>
      </p:sp>
      <p:sp>
        <p:nvSpPr>
          <p:cNvPr id="23" name="TextBox 22"/>
          <p:cNvSpPr txBox="1"/>
          <p:nvPr userDrawn="1"/>
        </p:nvSpPr>
        <p:spPr>
          <a:xfrm>
            <a:off x="3088882" y="6081311"/>
            <a:ext cx="6063049" cy="461665"/>
          </a:xfrm>
          <a:prstGeom prst="rect">
            <a:avLst/>
          </a:prstGeom>
          <a:noFill/>
        </p:spPr>
        <p:txBody>
          <a:bodyPr wrap="square" rtlCol="0">
            <a:spAutoFit/>
          </a:bodyPr>
          <a:lstStyle/>
          <a:p>
            <a:pPr algn="ctr"/>
            <a:r>
              <a:rPr lang="en-GB" sz="2400" dirty="0">
                <a:solidFill>
                  <a:schemeClr val="bg1"/>
                </a:solidFill>
              </a:rPr>
              <a:t>Library &amp; Learning Resources</a:t>
            </a:r>
          </a:p>
        </p:txBody>
      </p:sp>
    </p:spTree>
    <p:extLst>
      <p:ext uri="{BB962C8B-B14F-4D97-AF65-F5344CB8AC3E}">
        <p14:creationId xmlns:p14="http://schemas.microsoft.com/office/powerpoint/2010/main" val="1384723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14" name="Group 13"/>
          <p:cNvGrpSpPr/>
          <p:nvPr userDrawn="1"/>
        </p:nvGrpSpPr>
        <p:grpSpPr>
          <a:xfrm>
            <a:off x="-5426" y="1440518"/>
            <a:ext cx="12251667"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22168" y="3788624"/>
            <a:ext cx="12268409" cy="1135597"/>
            <a:chOff x="0" y="2677636"/>
            <a:chExt cx="12236335" cy="1135597"/>
          </a:xfrm>
        </p:grpSpPr>
        <p:sp>
          <p:nvSpPr>
            <p:cNvPr id="19" name="Rectangle 1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p:cNvGrpSpPr/>
            <p:nvPr/>
          </p:nvGrpSpPr>
          <p:grpSpPr>
            <a:xfrm>
              <a:off x="0" y="3713797"/>
              <a:ext cx="12236335" cy="99436"/>
              <a:chOff x="152400" y="2369127"/>
              <a:chExt cx="12236335" cy="99436"/>
            </a:xfrm>
          </p:grpSpPr>
          <p:cxnSp>
            <p:nvCxnSpPr>
              <p:cNvPr id="21" name="Straight Connector 2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23" name="Group 22"/>
          <p:cNvGrpSpPr/>
          <p:nvPr userDrawn="1"/>
        </p:nvGrpSpPr>
        <p:grpSpPr>
          <a:xfrm>
            <a:off x="-38911" y="5853092"/>
            <a:ext cx="12253063" cy="1213182"/>
            <a:chOff x="1143001" y="4014934"/>
            <a:chExt cx="9818890" cy="1213182"/>
          </a:xfrm>
        </p:grpSpPr>
        <p:sp>
          <p:nvSpPr>
            <p:cNvPr id="24" name="Rectangle 23"/>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p:cNvGrpSpPr/>
            <p:nvPr/>
          </p:nvGrpSpPr>
          <p:grpSpPr>
            <a:xfrm>
              <a:off x="1143001" y="5128680"/>
              <a:ext cx="9818890" cy="99436"/>
              <a:chOff x="152400" y="2369127"/>
              <a:chExt cx="12236335" cy="99436"/>
            </a:xfrm>
          </p:grpSpPr>
          <p:cxnSp>
            <p:nvCxnSpPr>
              <p:cNvPr id="26" name="Straight Connector 25"/>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047674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58962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6" name="Group 5"/>
          <p:cNvGrpSpPr/>
          <p:nvPr userDrawn="1"/>
        </p:nvGrpSpPr>
        <p:grpSpPr>
          <a:xfrm>
            <a:off x="1" y="-16329"/>
            <a:ext cx="12236335" cy="1135597"/>
            <a:chOff x="0" y="2677636"/>
            <a:chExt cx="12236335" cy="1135597"/>
          </a:xfrm>
        </p:grpSpPr>
        <p:sp>
          <p:nvSpPr>
            <p:cNvPr id="7" name="Rectangle 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8" name="Group 7"/>
            <p:cNvGrpSpPr/>
            <p:nvPr/>
          </p:nvGrpSpPr>
          <p:grpSpPr>
            <a:xfrm>
              <a:off x="0" y="3713797"/>
              <a:ext cx="12236335" cy="99436"/>
              <a:chOff x="152400" y="2369127"/>
              <a:chExt cx="12236335" cy="99436"/>
            </a:xfrm>
          </p:grpSpPr>
          <p:cxnSp>
            <p:nvCxnSpPr>
              <p:cNvPr id="9" name="Straight Connector 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1" name="Rectangle 10"/>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527707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4" name="Rectangle 13"/>
          <p:cNvSpPr/>
          <p:nvPr userDrawn="1"/>
        </p:nvSpPr>
        <p:spPr>
          <a:xfrm>
            <a:off x="0" y="-10713"/>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sp>
        <p:nvSpPr>
          <p:cNvPr id="19" name="Rectangle 18"/>
          <p:cNvSpPr/>
          <p:nvPr userDrawn="1"/>
        </p:nvSpPr>
        <p:spPr>
          <a:xfrm>
            <a:off x="3210195" y="2634717"/>
            <a:ext cx="5771606" cy="1384995"/>
          </a:xfrm>
          <a:prstGeom prst="rect">
            <a:avLst/>
          </a:prstGeom>
        </p:spPr>
        <p:txBody>
          <a:bodyPr wrap="square">
            <a:spAutoFit/>
          </a:bodyPr>
          <a:lstStyle/>
          <a:p>
            <a:pPr algn="ctr" fontAlgn="base">
              <a:spcBef>
                <a:spcPct val="0"/>
              </a:spcBef>
              <a:spcAft>
                <a:spcPct val="0"/>
              </a:spcAft>
            </a:pPr>
            <a:r>
              <a:rPr lang="en-GB" sz="2400" dirty="0">
                <a:solidFill>
                  <a:prstClr val="white"/>
                </a:solidFill>
              </a:rPr>
              <a:t>Faculty of Business and Management</a:t>
            </a:r>
          </a:p>
          <a:p>
            <a:pPr algn="ctr" fontAlgn="base">
              <a:spcBef>
                <a:spcPct val="0"/>
              </a:spcBef>
              <a:spcAft>
                <a:spcPct val="0"/>
              </a:spcAft>
            </a:pPr>
            <a:endParaRPr lang="en-GB" altLang="en-US" sz="2400" dirty="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800" dirty="0">
                <a:solidFill>
                  <a:prstClr val="black"/>
                </a:solidFill>
                <a:latin typeface="Segoe UI" panose="020B0502040204020203" pitchFamily="34" charset="0"/>
                <a:ea typeface="Segoe UI" panose="020B0502040204020203" pitchFamily="34" charset="0"/>
                <a:cs typeface="Segoe UI" panose="020B0502040204020203" pitchFamily="34" charset="0"/>
              </a:rPr>
              <a:t>Ellie Downes</a:t>
            </a:r>
          </a:p>
          <a:p>
            <a:pPr algn="ctr" fontAlgn="base">
              <a:spcBef>
                <a:spcPct val="0"/>
              </a:spcBef>
              <a:spcAft>
                <a:spcPct val="0"/>
              </a:spcAft>
            </a:pPr>
            <a:r>
              <a:rPr lang="en-GB" altLang="en-US" sz="1800" dirty="0">
                <a:solidFill>
                  <a:prstClr val="black"/>
                </a:solidFill>
                <a:latin typeface="Segoe UI" panose="020B0502040204020203" pitchFamily="34" charset="0"/>
                <a:ea typeface="Segoe UI" panose="020B0502040204020203" pitchFamily="34" charset="0"/>
                <a:cs typeface="Segoe UI" panose="020B0502040204020203" pitchFamily="34" charset="0"/>
              </a:rPr>
              <a:t>e.downes@uwtsd.ac.uk</a:t>
            </a:r>
          </a:p>
        </p:txBody>
      </p:sp>
      <p:sp>
        <p:nvSpPr>
          <p:cNvPr id="23" name="Rectangle 22"/>
          <p:cNvSpPr/>
          <p:nvPr userDrawn="1"/>
        </p:nvSpPr>
        <p:spPr>
          <a:xfrm>
            <a:off x="1894830" y="1441962"/>
            <a:ext cx="8402337" cy="954107"/>
          </a:xfrm>
          <a:prstGeom prst="rect">
            <a:avLst/>
          </a:prstGeom>
        </p:spPr>
        <p:txBody>
          <a:bodyPr wrap="square">
            <a:spAutoFit/>
          </a:bodyPr>
          <a:lstStyle/>
          <a:p>
            <a:r>
              <a:rPr lang="en-GB" sz="2800" b="1" dirty="0">
                <a:solidFill>
                  <a:prstClr val="black"/>
                </a:solidFill>
                <a:latin typeface="Segoe UI" panose="020B0502040204020203" pitchFamily="34" charset="0"/>
                <a:ea typeface="Segoe UI" panose="020B0502040204020203" pitchFamily="34" charset="0"/>
                <a:cs typeface="Segoe UI" panose="020B0502040204020203" pitchFamily="34" charset="0"/>
              </a:rPr>
              <a:t>                        </a:t>
            </a:r>
            <a:r>
              <a:rPr lang="en-GB" sz="2400" b="1" dirty="0" smtClean="0">
                <a:solidFill>
                  <a:prstClr val="black"/>
                </a:solidFill>
                <a:latin typeface="Segoe UI" panose="020B0502040204020203" pitchFamily="34" charset="0"/>
                <a:ea typeface="Segoe UI" panose="020B0502040204020203" pitchFamily="34" charset="0"/>
                <a:cs typeface="Segoe UI" panose="020B0502040204020203" pitchFamily="34" charset="0"/>
              </a:rPr>
              <a:t>For</a:t>
            </a:r>
            <a:r>
              <a:rPr lang="en-GB" sz="2400" b="1" baseline="0" dirty="0" smtClean="0">
                <a:solidFill>
                  <a:prstClr val="black"/>
                </a:solidFill>
                <a:latin typeface="Segoe UI" panose="020B0502040204020203" pitchFamily="34" charset="0"/>
                <a:ea typeface="Segoe UI" panose="020B0502040204020203" pitchFamily="34" charset="0"/>
                <a:cs typeface="Segoe UI" panose="020B0502040204020203" pitchFamily="34" charset="0"/>
              </a:rPr>
              <a:t> more support:</a:t>
            </a:r>
            <a:endParaRPr lang="en-GB" sz="2400" b="1" dirty="0">
              <a:solidFill>
                <a:prstClr val="black"/>
              </a:solidFill>
              <a:latin typeface="Segoe UI" panose="020B0502040204020203" pitchFamily="34" charset="0"/>
              <a:ea typeface="Segoe UI" panose="020B0502040204020203" pitchFamily="34" charset="0"/>
              <a:cs typeface="Segoe UI" panose="020B0502040204020203" pitchFamily="34" charset="0"/>
            </a:endParaRPr>
          </a:p>
          <a:p>
            <a:pPr>
              <a:spcBef>
                <a:spcPct val="0"/>
              </a:spcBef>
            </a:pPr>
            <a:endParaRPr lang="en-US" altLang="en-US" sz="2800" dirty="0">
              <a:solidFill>
                <a:prstClr val="black"/>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
          <p:cNvSpPr>
            <a:spLocks noChangeArrowheads="1"/>
          </p:cNvSpPr>
          <p:nvPr userDrawn="1"/>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dirty="0">
                <a:solidFill>
                  <a:prstClr val="black"/>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
        <p:nvSpPr>
          <p:cNvPr id="5" name="TextBox 4"/>
          <p:cNvSpPr txBox="1"/>
          <p:nvPr userDrawn="1"/>
        </p:nvSpPr>
        <p:spPr>
          <a:xfrm>
            <a:off x="452846" y="4336868"/>
            <a:ext cx="11033760" cy="1477328"/>
          </a:xfrm>
          <a:prstGeom prst="rect">
            <a:avLst/>
          </a:prstGeom>
          <a:noFill/>
        </p:spPr>
        <p:txBody>
          <a:bodyPr wrap="square" rtlCol="0">
            <a:spAutoFit/>
          </a:bodyPr>
          <a:lstStyle/>
          <a:p>
            <a:r>
              <a:rPr lang="en-GB" dirty="0" smtClean="0">
                <a:solidFill>
                  <a:schemeClr val="bg1"/>
                </a:solidFill>
              </a:rPr>
              <a:t>If you are worried about anything reference related, please don’t hesitate</a:t>
            </a:r>
            <a:r>
              <a:rPr lang="en-GB" baseline="0" dirty="0" smtClean="0">
                <a:solidFill>
                  <a:schemeClr val="bg1"/>
                </a:solidFill>
              </a:rPr>
              <a:t> to email me for advice or arrange an appointment with me.</a:t>
            </a:r>
          </a:p>
          <a:p>
            <a:endParaRPr lang="en-GB" baseline="0" dirty="0" smtClean="0">
              <a:solidFill>
                <a:schemeClr val="bg1"/>
              </a:solidFill>
            </a:endParaRPr>
          </a:p>
          <a:p>
            <a:r>
              <a:rPr lang="en-GB" baseline="0" dirty="0" smtClean="0">
                <a:solidFill>
                  <a:schemeClr val="bg1"/>
                </a:solidFill>
              </a:rPr>
              <a:t> I’m happy to help (just don’t leave it until midnight the day before your assignment is due in, and try to avoid the weekend!) </a:t>
            </a:r>
            <a:endParaRPr lang="en-GB" dirty="0">
              <a:solidFill>
                <a:schemeClr val="bg1"/>
              </a:solidFill>
            </a:endParaRPr>
          </a:p>
        </p:txBody>
      </p:sp>
    </p:spTree>
    <p:extLst>
      <p:ext uri="{BB962C8B-B14F-4D97-AF65-F5344CB8AC3E}">
        <p14:creationId xmlns:p14="http://schemas.microsoft.com/office/powerpoint/2010/main" val="3754981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2" name="Group 11"/>
          <p:cNvGrpSpPr/>
          <p:nvPr userDrawn="1"/>
        </p:nvGrpSpPr>
        <p:grpSpPr>
          <a:xfrm>
            <a:off x="1" y="-53484"/>
            <a:ext cx="12236335" cy="1185632"/>
            <a:chOff x="1178577" y="1361872"/>
            <a:chExt cx="9818890" cy="1185632"/>
          </a:xfrm>
        </p:grpSpPr>
        <p:sp>
          <p:nvSpPr>
            <p:cNvPr id="13" name="Rectangle 12"/>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4" name="Straight Connector 13"/>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6" name="Rectangle 15"/>
          <p:cNvSpPr/>
          <p:nvPr userDrawn="1"/>
        </p:nvSpPr>
        <p:spPr>
          <a:xfrm rot="10800000">
            <a:off x="0" y="5860472"/>
            <a:ext cx="12192000"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04231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0" name="Group 9"/>
          <p:cNvGrpSpPr/>
          <p:nvPr userDrawn="1"/>
        </p:nvGrpSpPr>
        <p:grpSpPr>
          <a:xfrm>
            <a:off x="-77820" y="0"/>
            <a:ext cx="12269820"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1143001" y="5128680"/>
              <a:ext cx="9818890"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userDrawn="1"/>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836591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1485344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dirty="0"/>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1773182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327427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13/03/2018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Vertical Title 1"/>
          <p:cNvSpPr>
            <a:spLocks noGrp="1"/>
          </p:cNvSpPr>
          <p:nvPr>
            <p:ph type="title" orient="vert"/>
          </p:nvPr>
        </p:nvSpPr>
        <p:spPr>
          <a:xfrm>
            <a:off x="8724900" y="365125"/>
            <a:ext cx="2628900" cy="5811838"/>
          </a:xfrm>
        </p:spPr>
        <p:txBody>
          <a:bodyPr vert="eaVert"/>
          <a:lstStyle>
            <a:lvl1pPr>
              <a:defRPr>
                <a:solidFill>
                  <a:schemeClr val="tx1"/>
                </a:solidFill>
              </a:defRPr>
            </a:lvl1pPr>
          </a:lstStyle>
          <a:p>
            <a:r>
              <a:rPr lang="en-US" dirty="0"/>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1488471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5" name="Group 4"/>
          <p:cNvGrpSpPr/>
          <p:nvPr userDrawn="1"/>
        </p:nvGrpSpPr>
        <p:grpSpPr>
          <a:xfrm>
            <a:off x="1" y="-16329"/>
            <a:ext cx="12236335" cy="1135597"/>
            <a:chOff x="0" y="2677636"/>
            <a:chExt cx="12236335" cy="1135597"/>
          </a:xfrm>
        </p:grpSpPr>
        <p:sp>
          <p:nvSpPr>
            <p:cNvPr id="6" name="Rectangle 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7" name="Group 6"/>
            <p:cNvGrpSpPr/>
            <p:nvPr/>
          </p:nvGrpSpPr>
          <p:grpSpPr>
            <a:xfrm>
              <a:off x="0" y="3713797"/>
              <a:ext cx="12236335" cy="99436"/>
              <a:chOff x="152400" y="2369127"/>
              <a:chExt cx="12236335" cy="99436"/>
            </a:xfrm>
          </p:grpSpPr>
          <p:cxnSp>
            <p:nvCxnSpPr>
              <p:cNvPr id="8" name="Straight Connector 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0" name="Rectangle 9"/>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6727188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2AAB843-42B7-4F3A-8A17-E74BBB14FD27}"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3822745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AAB843-42B7-4F3A-8A17-E74BBB14FD27}"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3292177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AAB843-42B7-4F3A-8A17-E74BBB14FD27}"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3645803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2AAB843-42B7-4F3A-8A17-E74BBB14FD27}"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26341146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2AAB843-42B7-4F3A-8A17-E74BBB14FD27}" type="datetimeFigureOut">
              <a:rPr lang="en-GB" smtClean="0"/>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42633461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2AAB843-42B7-4F3A-8A17-E74BBB14FD27}" type="datetimeFigureOut">
              <a:rPr lang="en-GB" smtClean="0"/>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6833436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AAB843-42B7-4F3A-8A17-E74BBB14FD27}" type="datetimeFigureOut">
              <a:rPr lang="en-GB" smtClean="0"/>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12310176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AAB843-42B7-4F3A-8A17-E74BBB14FD27}"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3813954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AAB843-42B7-4F3A-8A17-E74BBB14FD27}"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42547468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AAB843-42B7-4F3A-8A17-E74BBB14FD27}"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28158297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AAB843-42B7-4F3A-8A17-E74BBB14FD27}"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DB44DA-5722-4FA5-82AA-89E40A1AF569}" type="slidenum">
              <a:rPr lang="en-GB" smtClean="0"/>
              <a:t>‹#›</a:t>
            </a:fld>
            <a:endParaRPr lang="en-GB"/>
          </a:p>
        </p:txBody>
      </p:sp>
    </p:spTree>
    <p:extLst>
      <p:ext uri="{BB962C8B-B14F-4D97-AF65-F5344CB8AC3E}">
        <p14:creationId xmlns:p14="http://schemas.microsoft.com/office/powerpoint/2010/main" val="2254023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AAB843-42B7-4F3A-8A17-E74BBB14FD27}" type="datetimeFigureOut">
              <a:rPr lang="en-GB" smtClean="0"/>
              <a:t>13/03/2018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DB44DA-5722-4FA5-82AA-89E40A1AF569}" type="slidenum">
              <a:rPr lang="en-GB" smtClean="0"/>
              <a:t>‹#›</a:t>
            </a:fld>
            <a:endParaRPr lang="en-GB"/>
          </a:p>
        </p:txBody>
      </p:sp>
    </p:spTree>
    <p:extLst>
      <p:ext uri="{BB962C8B-B14F-4D97-AF65-F5344CB8AC3E}">
        <p14:creationId xmlns:p14="http://schemas.microsoft.com/office/powerpoint/2010/main" val="41600859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49" r:id="rId18"/>
    <p:sldLayoutId id="2147483650" r:id="rId19"/>
    <p:sldLayoutId id="2147483651" r:id="rId20"/>
    <p:sldLayoutId id="2147483652" r:id="rId21"/>
    <p:sldLayoutId id="2147483653" r:id="rId22"/>
    <p:sldLayoutId id="2147483654" r:id="rId23"/>
    <p:sldLayoutId id="2147483655" r:id="rId24"/>
    <p:sldLayoutId id="2147483656" r:id="rId25"/>
    <p:sldLayoutId id="2147483657" r:id="rId26"/>
    <p:sldLayoutId id="2147483658" r:id="rId27"/>
    <p:sldLayoutId id="2147483659" r:id="rId2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search.proquest.com/docview/1945565683?accountid=130472" TargetMode="External"/><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hyperlink" Target="http://dx.doi.org/10.1007/s10551-017-3766-1"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www.nhs.uk/Petsandhealth" TargetMode="External"/><Relationship Id="rId2" Type="http://schemas.openxmlformats.org/officeDocument/2006/relationships/hyperlink" Target="https://www.jkrowling.com/writing/" TargetMode="Externa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advantage.marketline.com.ezproxy.uwtsd.ac.uk/Product?ptype=Companies&amp;pid=5B0A0C20-9BB6-4284-A575-AC0F2261F45C" TargetMode="Externa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orbes.com/sites/natalierobehmed/2018/02/06/with-20-million-raised-times-up-seeks-equity-and-safety-in-the-workplace/#455292eb103c" TargetMode="External"/><Relationship Id="rId2" Type="http://schemas.openxmlformats.org/officeDocument/2006/relationships/hyperlink" Target="http://dx.doi.org/10.1007/s10551-017-3766-1" TargetMode="Externa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EC1A3-E665-4A30-8128-BA0B2C07EB43}"/>
              </a:ext>
            </a:extLst>
          </p:cNvPr>
          <p:cNvSpPr>
            <a:spLocks noGrp="1"/>
          </p:cNvSpPr>
          <p:nvPr>
            <p:ph type="title"/>
          </p:nvPr>
        </p:nvSpPr>
        <p:spPr>
          <a:xfrm>
            <a:off x="406400" y="1216025"/>
            <a:ext cx="10515600" cy="1325563"/>
          </a:xfrm>
        </p:spPr>
        <p:txBody>
          <a:bodyPr/>
          <a:lstStyle/>
          <a:p>
            <a:pPr algn="ctr"/>
            <a:r>
              <a:rPr lang="en-US" dirty="0">
                <a:solidFill>
                  <a:schemeClr val="bg1"/>
                </a:solidFill>
              </a:rPr>
              <a:t>Referencing</a:t>
            </a:r>
          </a:p>
        </p:txBody>
      </p:sp>
      <p:sp>
        <p:nvSpPr>
          <p:cNvPr id="3" name="Content Placeholder 2">
            <a:extLst>
              <a:ext uri="{FF2B5EF4-FFF2-40B4-BE49-F238E27FC236}">
                <a16:creationId xmlns:a16="http://schemas.microsoft.com/office/drawing/2014/main" id="{2BE740F5-3FD1-4118-8113-E0563D8685A3}"/>
              </a:ext>
            </a:extLst>
          </p:cNvPr>
          <p:cNvSpPr>
            <a:spLocks noGrp="1"/>
          </p:cNvSpPr>
          <p:nvPr>
            <p:ph type="subTitle" idx="4294967295"/>
          </p:nvPr>
        </p:nvSpPr>
        <p:spPr>
          <a:xfrm>
            <a:off x="1333500" y="4016375"/>
            <a:ext cx="9144000" cy="1655763"/>
          </a:xfrm>
        </p:spPr>
        <p:txBody>
          <a:bodyPr vert="horz" lIns="91440" tIns="45720" rIns="91440" bIns="45720" rtlCol="0" anchor="t">
            <a:normAutofit/>
          </a:bodyPr>
          <a:lstStyle/>
          <a:p>
            <a:pPr marL="0" indent="0" algn="ctr">
              <a:buNone/>
            </a:pPr>
            <a:r>
              <a:rPr lang="en-US" sz="3600" dirty="0">
                <a:solidFill>
                  <a:srgbClr val="FFFFFF"/>
                </a:solidFill>
              </a:rPr>
              <a:t>Don't Panic!</a:t>
            </a:r>
          </a:p>
        </p:txBody>
      </p:sp>
    </p:spTree>
    <p:extLst>
      <p:ext uri="{BB962C8B-B14F-4D97-AF65-F5344CB8AC3E}">
        <p14:creationId xmlns:p14="http://schemas.microsoft.com/office/powerpoint/2010/main" val="480577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0486" y="1456192"/>
            <a:ext cx="10515600" cy="4351338"/>
          </a:xfrm>
        </p:spPr>
        <p:txBody>
          <a:bodyPr>
            <a:noAutofit/>
          </a:bodyPr>
          <a:lstStyle/>
          <a:p>
            <a:r>
              <a:rPr lang="en-GB" sz="2800" dirty="0">
                <a:latin typeface="Arial" panose="020B0604020202020204" pitchFamily="34" charset="0"/>
                <a:cs typeface="Arial" panose="020B0604020202020204" pitchFamily="34" charset="0"/>
              </a:rPr>
              <a:t>Puts your work in academic context</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Enables readers to find your sources</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Prevents accidental plagiarism</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Demonstrates the breadth of research you have </a:t>
            </a:r>
            <a:r>
              <a:rPr lang="en-GB" sz="2800" dirty="0" smtClean="0">
                <a:latin typeface="Arial" panose="020B0604020202020204" pitchFamily="34" charset="0"/>
                <a:cs typeface="Arial" panose="020B0604020202020204" pitchFamily="34" charset="0"/>
              </a:rPr>
              <a:t>undertaken, the more you do, the more marks you get</a:t>
            </a:r>
            <a:endParaRPr lang="en-GB" sz="28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1130300" y="0"/>
            <a:ext cx="10515600" cy="1325563"/>
          </a:xfrm>
        </p:spPr>
        <p:txBody>
          <a:bodyPr>
            <a:normAutofit/>
          </a:bodyPr>
          <a:lstStyle/>
          <a:p>
            <a:r>
              <a:rPr lang="en-GB" sz="4000" dirty="0">
                <a:solidFill>
                  <a:schemeClr val="bg1"/>
                </a:solidFill>
                <a:cs typeface="Arial" panose="020B0604020202020204" pitchFamily="34" charset="0"/>
              </a:rPr>
              <a:t>Referencing – why does it matter</a:t>
            </a:r>
          </a:p>
        </p:txBody>
      </p:sp>
    </p:spTree>
    <p:extLst>
      <p:ext uri="{BB962C8B-B14F-4D97-AF65-F5344CB8AC3E}">
        <p14:creationId xmlns:p14="http://schemas.microsoft.com/office/powerpoint/2010/main" val="2175575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06731" y="0"/>
            <a:ext cx="10515600" cy="1325563"/>
          </a:xfrm>
        </p:spPr>
        <p:txBody>
          <a:bodyPr/>
          <a:lstStyle/>
          <a:p>
            <a:r>
              <a:rPr lang="en-GB" dirty="0">
                <a:solidFill>
                  <a:schemeClr val="bg1"/>
                </a:solidFill>
                <a:latin typeface="Myriad Pro" panose="020B0503030403020204" pitchFamily="34" charset="0"/>
              </a:rPr>
              <a:t>What do I need to reference</a:t>
            </a:r>
          </a:p>
        </p:txBody>
      </p:sp>
      <p:sp>
        <p:nvSpPr>
          <p:cNvPr id="3" name="Content Placeholder 2"/>
          <p:cNvSpPr>
            <a:spLocks noGrp="1"/>
          </p:cNvSpPr>
          <p:nvPr>
            <p:ph idx="4294967295"/>
          </p:nvPr>
        </p:nvSpPr>
        <p:spPr>
          <a:xfrm>
            <a:off x="0" y="1404938"/>
            <a:ext cx="6180138" cy="4378325"/>
          </a:xfrm>
        </p:spPr>
        <p:txBody>
          <a:bodyPr vert="horz" lIns="91440" tIns="45720" rIns="91440" bIns="45720" rtlCol="0" anchor="t">
            <a:normAutofit/>
          </a:bodyPr>
          <a:lstStyle/>
          <a:p>
            <a:pPr>
              <a:lnSpc>
                <a:spcPct val="150000"/>
              </a:lnSpc>
            </a:pPr>
            <a:r>
              <a:rPr lang="en-GB" dirty="0"/>
              <a:t>Direct quotations from a resource </a:t>
            </a:r>
            <a:endParaRPr lang="en-US" dirty="0"/>
          </a:p>
          <a:p>
            <a:pPr>
              <a:lnSpc>
                <a:spcPct val="150000"/>
              </a:lnSpc>
            </a:pPr>
            <a:r>
              <a:rPr lang="en-GB" dirty="0"/>
              <a:t>Paraphrased or summarized content</a:t>
            </a:r>
          </a:p>
          <a:p>
            <a:pPr>
              <a:lnSpc>
                <a:spcPct val="150000"/>
              </a:lnSpc>
            </a:pPr>
            <a:r>
              <a:rPr lang="en-GB" dirty="0"/>
              <a:t>If you read something but don't use it in your work, put it in the Bibliography</a:t>
            </a:r>
          </a:p>
          <a:p>
            <a:pPr marL="0" indent="0">
              <a:lnSpc>
                <a:spcPct val="150000"/>
              </a:lnSpc>
              <a:buNone/>
            </a:pPr>
            <a:endParaRPr lang="en-GB" dirty="0"/>
          </a:p>
          <a:p>
            <a:pPr marL="0" indent="0">
              <a:lnSpc>
                <a:spcPct val="150000"/>
              </a:lnSpc>
              <a:buNone/>
            </a:pP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8925" y="1591294"/>
            <a:ext cx="5648614" cy="3418589"/>
          </a:xfrm>
          <a:prstGeom prst="rect">
            <a:avLst/>
          </a:prstGeom>
        </p:spPr>
      </p:pic>
    </p:spTree>
    <p:extLst>
      <p:ext uri="{BB962C8B-B14F-4D97-AF65-F5344CB8AC3E}">
        <p14:creationId xmlns:p14="http://schemas.microsoft.com/office/powerpoint/2010/main" val="255430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6200"/>
            <a:ext cx="10515600" cy="1325563"/>
          </a:xfrm>
        </p:spPr>
        <p:txBody>
          <a:bodyPr/>
          <a:lstStyle/>
          <a:p>
            <a:r>
              <a:rPr lang="en-GB" dirty="0">
                <a:solidFill>
                  <a:schemeClr val="bg1"/>
                </a:solidFill>
                <a:latin typeface="Myriad Pro"/>
              </a:rPr>
              <a:t>Definitions</a:t>
            </a:r>
          </a:p>
        </p:txBody>
      </p:sp>
      <p:sp>
        <p:nvSpPr>
          <p:cNvPr id="12" name="TextBox 11">
            <a:extLst>
              <a:ext uri="{FF2B5EF4-FFF2-40B4-BE49-F238E27FC236}">
                <a16:creationId xmlns:a16="http://schemas.microsoft.com/office/drawing/2014/main" id="{C2A28ED5-D9E2-4B84-9DC7-5518B008EDAF}"/>
              </a:ext>
            </a:extLst>
          </p:cNvPr>
          <p:cNvSpPr txBox="1"/>
          <p:nvPr/>
        </p:nvSpPr>
        <p:spPr>
          <a:xfrm>
            <a:off x="188027" y="1416607"/>
            <a:ext cx="6402716" cy="51706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In-text Citations/ Citations</a:t>
            </a:r>
            <a:r>
              <a:rPr lang="en-US" sz="2400" dirty="0"/>
              <a:t>  - Appear in the main body of your assignment, </a:t>
            </a:r>
            <a:r>
              <a:rPr lang="en-US" sz="2400" b="1" dirty="0"/>
              <a:t>acknowledging sources</a:t>
            </a:r>
            <a:r>
              <a:rPr lang="en-US" sz="2400" dirty="0"/>
              <a:t> without disrupting the flow of your work</a:t>
            </a:r>
            <a:endParaRPr lang="en-US" dirty="0"/>
          </a:p>
          <a:p>
            <a:endParaRPr lang="en-US" sz="2400" dirty="0"/>
          </a:p>
          <a:p>
            <a:r>
              <a:rPr lang="en-US" sz="2400" b="1" dirty="0"/>
              <a:t>End-Text Citations/Reference List</a:t>
            </a:r>
            <a:r>
              <a:rPr lang="en-US" sz="2400" dirty="0"/>
              <a:t> – Appears at the end of your assignment, and contains the full details of sources you have </a:t>
            </a:r>
            <a:r>
              <a:rPr lang="en-US" sz="2400" b="1" dirty="0"/>
              <a:t>cited</a:t>
            </a:r>
            <a:r>
              <a:rPr lang="en-US" sz="2400" dirty="0"/>
              <a:t> in your work</a:t>
            </a:r>
          </a:p>
          <a:p>
            <a:endParaRPr lang="en-US" sz="2400" dirty="0"/>
          </a:p>
          <a:p>
            <a:r>
              <a:rPr lang="en-US" sz="2400" b="1" dirty="0"/>
              <a:t>Bibliography</a:t>
            </a:r>
            <a:r>
              <a:rPr lang="en-US" sz="2400" dirty="0"/>
              <a:t> – uses the same referencing style as your list, but includes background reading not cited in your work</a:t>
            </a:r>
          </a:p>
          <a:p>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90743" y="1608907"/>
            <a:ext cx="5477792" cy="3651861"/>
          </a:xfrm>
          <a:prstGeom prst="rect">
            <a:avLst/>
          </a:prstGeom>
        </p:spPr>
      </p:pic>
    </p:spTree>
    <p:extLst>
      <p:ext uri="{BB962C8B-B14F-4D97-AF65-F5344CB8AC3E}">
        <p14:creationId xmlns:p14="http://schemas.microsoft.com/office/powerpoint/2010/main" val="1719588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5F3AE-CC39-4383-B95C-D4D7C7933BA1}"/>
              </a:ext>
            </a:extLst>
          </p:cNvPr>
          <p:cNvSpPr>
            <a:spLocks noGrp="1"/>
          </p:cNvSpPr>
          <p:nvPr>
            <p:ph type="title" idx="4294967295"/>
          </p:nvPr>
        </p:nvSpPr>
        <p:spPr>
          <a:xfrm>
            <a:off x="1676400" y="0"/>
            <a:ext cx="10515600" cy="1325563"/>
          </a:xfrm>
        </p:spPr>
        <p:txBody>
          <a:bodyPr/>
          <a:lstStyle/>
          <a:p>
            <a:r>
              <a:rPr lang="en-US" dirty="0">
                <a:solidFill>
                  <a:schemeClr val="bg1"/>
                </a:solidFill>
                <a:latin typeface="Myriad Pro" panose="020B0503030403020204" pitchFamily="34" charset="0"/>
              </a:rPr>
              <a:t>Where do I put references</a:t>
            </a:r>
          </a:p>
        </p:txBody>
      </p:sp>
      <p:sp>
        <p:nvSpPr>
          <p:cNvPr id="3" name="Content Placeholder 2">
            <a:extLst>
              <a:ext uri="{FF2B5EF4-FFF2-40B4-BE49-F238E27FC236}">
                <a16:creationId xmlns:a16="http://schemas.microsoft.com/office/drawing/2014/main" id="{3F888DD0-6D4A-4120-B373-564A82C75151}"/>
              </a:ext>
            </a:extLst>
          </p:cNvPr>
          <p:cNvSpPr>
            <a:spLocks noGrp="1"/>
          </p:cNvSpPr>
          <p:nvPr>
            <p:ph idx="4294967295"/>
          </p:nvPr>
        </p:nvSpPr>
        <p:spPr>
          <a:xfrm>
            <a:off x="662247" y="1325563"/>
            <a:ext cx="10515600" cy="4351338"/>
          </a:xfrm>
        </p:spPr>
        <p:txBody>
          <a:bodyPr vert="horz" lIns="91440" tIns="45720" rIns="91440" bIns="45720" rtlCol="0" anchor="t">
            <a:normAutofit/>
          </a:bodyPr>
          <a:lstStyle/>
          <a:p>
            <a:pPr marL="0" indent="0">
              <a:buNone/>
            </a:pPr>
            <a:r>
              <a:rPr lang="en-US" dirty="0" smtClean="0"/>
              <a:t>In </a:t>
            </a:r>
            <a:r>
              <a:rPr lang="en-US" dirty="0"/>
              <a:t>text citations are required where you have quoted or summarized sources</a:t>
            </a:r>
            <a:r>
              <a:rPr lang="en-US" dirty="0" smtClean="0"/>
              <a:t>.</a:t>
            </a:r>
            <a:endParaRPr lang="en-US" dirty="0"/>
          </a:p>
          <a:p>
            <a:pPr marL="0" indent="0">
              <a:buNone/>
            </a:pPr>
            <a:r>
              <a:rPr lang="en-US" dirty="0"/>
              <a:t>A Reference List containing full details at the </a:t>
            </a:r>
            <a:r>
              <a:rPr lang="en-US" dirty="0" smtClean="0"/>
              <a:t>end, in alphabetical order by </a:t>
            </a:r>
            <a:r>
              <a:rPr lang="en-US" b="1" dirty="0" smtClean="0"/>
              <a:t>surname</a:t>
            </a:r>
            <a:r>
              <a:rPr lang="en-US" dirty="0" smtClean="0"/>
              <a:t> of the first author, or </a:t>
            </a:r>
            <a:r>
              <a:rPr lang="en-US" b="1" dirty="0" smtClean="0"/>
              <a:t>organisation name, </a:t>
            </a:r>
            <a:r>
              <a:rPr lang="en-US" dirty="0" smtClean="0"/>
              <a:t>i.e.</a:t>
            </a:r>
          </a:p>
          <a:p>
            <a:pPr marL="0" indent="0">
              <a:buNone/>
            </a:pPr>
            <a:endParaRPr lang="en-US" dirty="0" smtClean="0"/>
          </a:p>
          <a:p>
            <a:pPr marL="0" indent="0">
              <a:buNone/>
            </a:pPr>
            <a:r>
              <a:rPr lang="en-US" sz="2000" u="sng" dirty="0" smtClean="0"/>
              <a:t>Reference list</a:t>
            </a:r>
            <a:endParaRPr lang="en-US" sz="2000" u="sng" dirty="0"/>
          </a:p>
          <a:p>
            <a:pPr marL="0" indent="0">
              <a:buNone/>
            </a:pPr>
            <a:r>
              <a:rPr lang="en-GB" sz="2000" dirty="0" smtClean="0"/>
              <a:t>Carroll</a:t>
            </a:r>
            <a:r>
              <a:rPr lang="en-GB" sz="2000" dirty="0"/>
              <a:t>, A.B., 2009. </a:t>
            </a:r>
            <a:r>
              <a:rPr lang="en-GB" sz="2000" i="1" dirty="0"/>
              <a:t>Business ethics</a:t>
            </a:r>
            <a:r>
              <a:rPr lang="en-GB" sz="2000" dirty="0"/>
              <a:t>, London: Routledge</a:t>
            </a:r>
            <a:r>
              <a:rPr lang="en-GB" sz="2000" dirty="0" smtClean="0"/>
              <a:t>.</a:t>
            </a:r>
          </a:p>
          <a:p>
            <a:pPr marL="0" indent="0">
              <a:buNone/>
            </a:pPr>
            <a:endParaRPr lang="en-GB" sz="2000" dirty="0" smtClean="0"/>
          </a:p>
          <a:p>
            <a:pPr marL="0" indent="0">
              <a:buNone/>
            </a:pPr>
            <a:r>
              <a:rPr lang="en-GB" sz="2000" dirty="0"/>
              <a:t>Department of Health (1991), </a:t>
            </a:r>
            <a:r>
              <a:rPr lang="en-GB" sz="2000" i="1" dirty="0"/>
              <a:t>Report on Health and Social Subjects: Dietary Reference Values for Food Energy and Nutrients for the United Kingdom, </a:t>
            </a:r>
            <a:r>
              <a:rPr lang="en-GB" sz="2000" dirty="0"/>
              <a:t> United Kingdom: The Stationary Office</a:t>
            </a:r>
          </a:p>
          <a:p>
            <a:pPr marL="0" indent="0">
              <a:buNone/>
            </a:pPr>
            <a:endParaRPr lang="en-GB" dirty="0" smtClean="0"/>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3735489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D4039-CB55-48F5-A9BF-83E1F3BEF4DD}"/>
              </a:ext>
            </a:extLst>
          </p:cNvPr>
          <p:cNvSpPr>
            <a:spLocks noGrp="1"/>
          </p:cNvSpPr>
          <p:nvPr>
            <p:ph type="title" idx="4294967295"/>
          </p:nvPr>
        </p:nvSpPr>
        <p:spPr>
          <a:xfrm>
            <a:off x="0" y="0"/>
            <a:ext cx="7350125" cy="1325563"/>
          </a:xfrm>
        </p:spPr>
        <p:txBody>
          <a:bodyPr/>
          <a:lstStyle/>
          <a:p>
            <a:r>
              <a:rPr lang="en-US" dirty="0">
                <a:solidFill>
                  <a:schemeClr val="bg1"/>
                </a:solidFill>
                <a:latin typeface="Myriad Pro" panose="020B0503030403020204" pitchFamily="34" charset="0"/>
              </a:rPr>
              <a:t>Vital Information</a:t>
            </a:r>
          </a:p>
        </p:txBody>
      </p:sp>
      <p:sp>
        <p:nvSpPr>
          <p:cNvPr id="4" name="Content Placeholder 3">
            <a:extLst>
              <a:ext uri="{FF2B5EF4-FFF2-40B4-BE49-F238E27FC236}">
                <a16:creationId xmlns:a16="http://schemas.microsoft.com/office/drawing/2014/main" id="{81B4B37E-C31D-423D-B9D1-81E0296CADBC}"/>
              </a:ext>
            </a:extLst>
          </p:cNvPr>
          <p:cNvSpPr>
            <a:spLocks noGrp="1"/>
          </p:cNvSpPr>
          <p:nvPr>
            <p:ph idx="4294967295"/>
          </p:nvPr>
        </p:nvSpPr>
        <p:spPr>
          <a:xfrm>
            <a:off x="113211" y="1325563"/>
            <a:ext cx="6613525" cy="4148138"/>
          </a:xfrm>
        </p:spPr>
        <p:txBody>
          <a:bodyPr vert="horz" lIns="91440" tIns="45720" rIns="91440" bIns="45720" rtlCol="0" anchor="t">
            <a:normAutofit fontScale="92500" lnSpcReduction="10000"/>
          </a:bodyPr>
          <a:lstStyle/>
          <a:p>
            <a:pPr>
              <a:lnSpc>
                <a:spcPct val="150000"/>
              </a:lnSpc>
            </a:pPr>
            <a:r>
              <a:rPr lang="en-US" dirty="0"/>
              <a:t>Title </a:t>
            </a:r>
          </a:p>
          <a:p>
            <a:pPr>
              <a:lnSpc>
                <a:spcPct val="150000"/>
              </a:lnSpc>
            </a:pPr>
            <a:r>
              <a:rPr lang="en-US" dirty="0"/>
              <a:t>Authors/editor </a:t>
            </a:r>
          </a:p>
          <a:p>
            <a:pPr>
              <a:lnSpc>
                <a:spcPct val="150000"/>
              </a:lnSpc>
            </a:pPr>
            <a:r>
              <a:rPr lang="en-US" dirty="0"/>
              <a:t>Date </a:t>
            </a:r>
          </a:p>
          <a:p>
            <a:pPr>
              <a:lnSpc>
                <a:spcPct val="150000"/>
              </a:lnSpc>
            </a:pPr>
            <a:r>
              <a:rPr lang="en-US" dirty="0"/>
              <a:t>Publisher, and place published</a:t>
            </a:r>
          </a:p>
          <a:p>
            <a:pPr>
              <a:lnSpc>
                <a:spcPct val="150000"/>
              </a:lnSpc>
            </a:pPr>
            <a:r>
              <a:rPr lang="en-US" dirty="0"/>
              <a:t>Access date for online resources</a:t>
            </a:r>
          </a:p>
          <a:p>
            <a:pPr>
              <a:lnSpc>
                <a:spcPct val="150000"/>
              </a:lnSpc>
            </a:pPr>
            <a:r>
              <a:rPr lang="en-US" dirty="0"/>
              <a:t>Page numbers for lengthy resources</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9073" y="1211281"/>
            <a:ext cx="5888088" cy="3688705"/>
          </a:xfrm>
          <a:prstGeom prst="rect">
            <a:avLst/>
          </a:prstGeom>
        </p:spPr>
      </p:pic>
      <p:sp>
        <p:nvSpPr>
          <p:cNvPr id="5" name="TextBox 4"/>
          <p:cNvSpPr txBox="1"/>
          <p:nvPr/>
        </p:nvSpPr>
        <p:spPr>
          <a:xfrm>
            <a:off x="391886" y="5913120"/>
            <a:ext cx="9326880" cy="646331"/>
          </a:xfrm>
          <a:prstGeom prst="rect">
            <a:avLst/>
          </a:prstGeom>
          <a:noFill/>
          <a:ln w="38100">
            <a:solidFill>
              <a:srgbClr val="D8AE47"/>
            </a:solidFill>
          </a:ln>
        </p:spPr>
        <p:txBody>
          <a:bodyPr wrap="square" rtlCol="0">
            <a:spAutoFit/>
          </a:bodyPr>
          <a:lstStyle/>
          <a:p>
            <a:r>
              <a:rPr lang="en-GB" dirty="0" smtClean="0">
                <a:solidFill>
                  <a:schemeClr val="bg1"/>
                </a:solidFill>
              </a:rPr>
              <a:t>Record these details while you’re researching in a document or at the end of your assignment, it’s easier than trying to track them all down at the end!</a:t>
            </a:r>
            <a:endParaRPr lang="en-GB" dirty="0">
              <a:solidFill>
                <a:schemeClr val="bg1"/>
              </a:solidFill>
            </a:endParaRPr>
          </a:p>
        </p:txBody>
      </p:sp>
    </p:spTree>
    <p:extLst>
      <p:ext uri="{BB962C8B-B14F-4D97-AF65-F5344CB8AC3E}">
        <p14:creationId xmlns:p14="http://schemas.microsoft.com/office/powerpoint/2010/main" val="309099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42" presetClass="entr" presetSubtype="0" fill="hold" grpId="0" nodeType="after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0"/>
                                        <p:tgtEl>
                                          <p:spTgt spid="4">
                                            <p:txEl>
                                              <p:pRg st="0" end="0"/>
                                            </p:txEl>
                                          </p:spTgt>
                                        </p:tgtEl>
                                      </p:cBhvr>
                                    </p:animEffect>
                                    <p:anim calcmode="lin" valueType="num">
                                      <p:cBhvr>
                                        <p:cTn id="11" dur="4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2" dur="4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3" fill="hold">
                            <p:stCondLst>
                              <p:cond delay="4000"/>
                            </p:stCondLst>
                            <p:childTnLst>
                              <p:par>
                                <p:cTn id="14" presetID="42" presetClass="entr" presetSubtype="0" fill="hold" grpId="0" nodeType="after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4000"/>
                                        <p:tgtEl>
                                          <p:spTgt spid="4">
                                            <p:txEl>
                                              <p:pRg st="1" end="1"/>
                                            </p:txEl>
                                          </p:spTgt>
                                        </p:tgtEl>
                                      </p:cBhvr>
                                    </p:animEffect>
                                    <p:anim calcmode="lin" valueType="num">
                                      <p:cBhvr>
                                        <p:cTn id="17" dur="4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8" dur="4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9" fill="hold">
                            <p:stCondLst>
                              <p:cond delay="8000"/>
                            </p:stCondLst>
                            <p:childTnLst>
                              <p:par>
                                <p:cTn id="20" presetID="42" presetClass="entr" presetSubtype="0" fill="hold" grpId="0" nodeType="after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4000"/>
                                        <p:tgtEl>
                                          <p:spTgt spid="4">
                                            <p:txEl>
                                              <p:pRg st="2" end="2"/>
                                            </p:txEl>
                                          </p:spTgt>
                                        </p:tgtEl>
                                      </p:cBhvr>
                                    </p:animEffect>
                                    <p:anim calcmode="lin" valueType="num">
                                      <p:cBhvr>
                                        <p:cTn id="23" dur="4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4" dur="4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5" fill="hold">
                            <p:stCondLst>
                              <p:cond delay="12000"/>
                            </p:stCondLst>
                            <p:childTnLst>
                              <p:par>
                                <p:cTn id="26" presetID="42" presetClass="entr" presetSubtype="0" fill="hold" grpId="0" nodeType="after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4000"/>
                                        <p:tgtEl>
                                          <p:spTgt spid="4">
                                            <p:txEl>
                                              <p:pRg st="3" end="3"/>
                                            </p:txEl>
                                          </p:spTgt>
                                        </p:tgtEl>
                                      </p:cBhvr>
                                    </p:animEffect>
                                    <p:anim calcmode="lin" valueType="num">
                                      <p:cBhvr>
                                        <p:cTn id="29" dur="4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4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31" fill="hold">
                            <p:stCondLst>
                              <p:cond delay="16000"/>
                            </p:stCondLst>
                            <p:childTnLst>
                              <p:par>
                                <p:cTn id="32" presetID="42" presetClass="entr" presetSubtype="0" fill="hold" grpId="0" nodeType="after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4000"/>
                                        <p:tgtEl>
                                          <p:spTgt spid="4">
                                            <p:txEl>
                                              <p:pRg st="4" end="4"/>
                                            </p:txEl>
                                          </p:spTgt>
                                        </p:tgtEl>
                                      </p:cBhvr>
                                    </p:animEffect>
                                    <p:anim calcmode="lin" valueType="num">
                                      <p:cBhvr>
                                        <p:cTn id="35" dur="4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4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7" fill="hold">
                            <p:stCondLst>
                              <p:cond delay="20000"/>
                            </p:stCondLst>
                            <p:childTnLst>
                              <p:par>
                                <p:cTn id="38" presetID="42" presetClass="entr" presetSubtype="0" fill="hold" grpId="0" nodeType="after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4000"/>
                                        <p:tgtEl>
                                          <p:spTgt spid="4">
                                            <p:txEl>
                                              <p:pRg st="5" end="5"/>
                                            </p:txEl>
                                          </p:spTgt>
                                        </p:tgtEl>
                                      </p:cBhvr>
                                    </p:animEffect>
                                    <p:anim calcmode="lin" valueType="num">
                                      <p:cBhvr>
                                        <p:cTn id="41" dur="4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2" dur="4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F87A8-42F5-4484-AA74-1F5899D0544B}"/>
              </a:ext>
            </a:extLst>
          </p:cNvPr>
          <p:cNvSpPr>
            <a:spLocks noGrp="1"/>
          </p:cNvSpPr>
          <p:nvPr>
            <p:ph type="title" idx="4294967295"/>
          </p:nvPr>
        </p:nvSpPr>
        <p:spPr>
          <a:xfrm>
            <a:off x="0" y="0"/>
            <a:ext cx="5783263" cy="1325563"/>
          </a:xfrm>
        </p:spPr>
        <p:txBody>
          <a:bodyPr/>
          <a:lstStyle/>
          <a:p>
            <a:r>
              <a:rPr lang="en-US" dirty="0">
                <a:solidFill>
                  <a:schemeClr val="bg1"/>
                </a:solidFill>
                <a:latin typeface="Myriad Pro" panose="020B0503030403020204" pitchFamily="34" charset="0"/>
              </a:rPr>
              <a:t>Examples</a:t>
            </a:r>
          </a:p>
        </p:txBody>
      </p:sp>
      <p:sp>
        <p:nvSpPr>
          <p:cNvPr id="3" name="Content Placeholder 2">
            <a:extLst>
              <a:ext uri="{FF2B5EF4-FFF2-40B4-BE49-F238E27FC236}">
                <a16:creationId xmlns:a16="http://schemas.microsoft.com/office/drawing/2014/main" id="{1E26D9C1-7B0C-4921-B5CE-901186597343}"/>
              </a:ext>
            </a:extLst>
          </p:cNvPr>
          <p:cNvSpPr>
            <a:spLocks noGrp="1"/>
          </p:cNvSpPr>
          <p:nvPr>
            <p:ph idx="4294967295"/>
          </p:nvPr>
        </p:nvSpPr>
        <p:spPr>
          <a:xfrm>
            <a:off x="0" y="1455448"/>
            <a:ext cx="10515600" cy="4351338"/>
          </a:xfrm>
        </p:spPr>
        <p:txBody>
          <a:bodyPr vert="horz" lIns="91440" tIns="45720" rIns="91440" bIns="45720" rtlCol="0" anchor="t">
            <a:normAutofit lnSpcReduction="10000"/>
          </a:bodyPr>
          <a:lstStyle/>
          <a:p>
            <a:pPr>
              <a:lnSpc>
                <a:spcPct val="150000"/>
              </a:lnSpc>
            </a:pPr>
            <a:r>
              <a:rPr lang="en-US" dirty="0"/>
              <a:t>Book/E-book</a:t>
            </a:r>
          </a:p>
          <a:p>
            <a:pPr>
              <a:lnSpc>
                <a:spcPct val="150000"/>
              </a:lnSpc>
            </a:pPr>
            <a:r>
              <a:rPr lang="en-US" dirty="0"/>
              <a:t>Chapter in an Edited Book</a:t>
            </a:r>
          </a:p>
          <a:p>
            <a:pPr>
              <a:lnSpc>
                <a:spcPct val="150000"/>
              </a:lnSpc>
            </a:pPr>
            <a:r>
              <a:rPr lang="en-US" dirty="0"/>
              <a:t>Article from a Journal/e-Journal</a:t>
            </a:r>
          </a:p>
          <a:p>
            <a:pPr>
              <a:lnSpc>
                <a:spcPct val="150000"/>
              </a:lnSpc>
            </a:pPr>
            <a:r>
              <a:rPr lang="en-US" dirty="0"/>
              <a:t>Report by the Government, or an </a:t>
            </a:r>
            <a:r>
              <a:rPr lang="en-US" dirty="0" smtClean="0"/>
              <a:t>Organisation</a:t>
            </a:r>
          </a:p>
          <a:p>
            <a:pPr>
              <a:lnSpc>
                <a:spcPct val="150000"/>
              </a:lnSpc>
            </a:pPr>
            <a:r>
              <a:rPr lang="en-US" dirty="0" smtClean="0"/>
              <a:t>Webpages</a:t>
            </a:r>
          </a:p>
          <a:p>
            <a:pPr>
              <a:lnSpc>
                <a:spcPct val="150000"/>
              </a:lnSpc>
            </a:pPr>
            <a:r>
              <a:rPr lang="en-US" dirty="0" smtClean="0"/>
              <a:t>A Sample text</a:t>
            </a:r>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3568" t="4159"/>
          <a:stretch/>
        </p:blipFill>
        <p:spPr>
          <a:xfrm>
            <a:off x="9221107" y="1325563"/>
            <a:ext cx="2970893" cy="4611108"/>
          </a:xfrm>
          <a:prstGeom prst="rect">
            <a:avLst/>
          </a:prstGeom>
        </p:spPr>
      </p:pic>
    </p:spTree>
    <p:extLst>
      <p:ext uri="{BB962C8B-B14F-4D97-AF65-F5344CB8AC3E}">
        <p14:creationId xmlns:p14="http://schemas.microsoft.com/office/powerpoint/2010/main" val="509788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73743" y="1325563"/>
            <a:ext cx="11496040" cy="4360862"/>
          </a:xfrm>
        </p:spPr>
        <p:txBody>
          <a:bodyPr>
            <a:normAutofit lnSpcReduction="10000"/>
          </a:bodyPr>
          <a:lstStyle/>
          <a:p>
            <a:pPr marL="0" indent="0">
              <a:buNone/>
            </a:pPr>
            <a:r>
              <a:rPr lang="en-GB" sz="2800" b="1" dirty="0"/>
              <a:t>In-text</a:t>
            </a:r>
            <a:r>
              <a:rPr lang="en-GB" sz="2800" dirty="0"/>
              <a:t>: Planning your research is crucial (Smith, 2016, p.5)</a:t>
            </a:r>
          </a:p>
          <a:p>
            <a:pPr marL="0" indent="0">
              <a:buNone/>
            </a:pPr>
            <a:endParaRPr lang="en-GB" sz="2800" b="1" dirty="0" smtClean="0"/>
          </a:p>
          <a:p>
            <a:pPr marL="0" indent="0">
              <a:buNone/>
            </a:pPr>
            <a:r>
              <a:rPr lang="en-GB" sz="2800" b="1" dirty="0" smtClean="0"/>
              <a:t>Reference </a:t>
            </a:r>
            <a:r>
              <a:rPr lang="en-GB" sz="2800" b="1" dirty="0"/>
              <a:t>list/Bibliography:</a:t>
            </a:r>
          </a:p>
          <a:p>
            <a:pPr marL="0" indent="0">
              <a:buNone/>
            </a:pPr>
            <a:r>
              <a:rPr lang="en-GB" sz="2800" dirty="0"/>
              <a:t>Smith, E. (2016) </a:t>
            </a:r>
            <a:r>
              <a:rPr lang="en-GB" sz="2800" i="1" dirty="0"/>
              <a:t>How to improve your research project.</a:t>
            </a:r>
            <a:r>
              <a:rPr lang="en-GB" sz="2800" dirty="0"/>
              <a:t> Plymouth: Kiln Press</a:t>
            </a:r>
          </a:p>
          <a:p>
            <a:pPr marL="0" indent="0">
              <a:buNone/>
            </a:pPr>
            <a:endParaRPr lang="en-GB" sz="2800" dirty="0"/>
          </a:p>
          <a:p>
            <a:pPr marL="0" indent="0">
              <a:buNone/>
            </a:pPr>
            <a:r>
              <a:rPr lang="en-GB" sz="2800" dirty="0"/>
              <a:t>For E-books add Available at: </a:t>
            </a:r>
            <a:r>
              <a:rPr lang="en-GB" sz="2800" u="sng" dirty="0">
                <a:solidFill>
                  <a:schemeClr val="tx2">
                    <a:lumMod val="60000"/>
                    <a:lumOff val="40000"/>
                  </a:schemeClr>
                </a:solidFill>
              </a:rPr>
              <a:t>Provide the </a:t>
            </a:r>
            <a:r>
              <a:rPr lang="en-GB" sz="2800" u="sng" dirty="0" smtClean="0">
                <a:solidFill>
                  <a:schemeClr val="tx2">
                    <a:lumMod val="60000"/>
                    <a:lumOff val="40000"/>
                  </a:schemeClr>
                </a:solidFill>
              </a:rPr>
              <a:t>link</a:t>
            </a:r>
          </a:p>
          <a:p>
            <a:pPr marL="0" indent="0">
              <a:buNone/>
            </a:pPr>
            <a:endParaRPr lang="en-GB" sz="2800" u="sng" dirty="0">
              <a:solidFill>
                <a:schemeClr val="tx2">
                  <a:lumMod val="60000"/>
                  <a:lumOff val="40000"/>
                </a:schemeClr>
              </a:solidFill>
            </a:endParaRPr>
          </a:p>
          <a:p>
            <a:pPr marL="0" indent="0">
              <a:buNone/>
            </a:pPr>
            <a:r>
              <a:rPr lang="en-GB" sz="2800" dirty="0"/>
              <a:t>Smith, E. (2016) </a:t>
            </a:r>
            <a:r>
              <a:rPr lang="en-GB" sz="2800" i="1" dirty="0"/>
              <a:t>How to improve your research project.</a:t>
            </a:r>
            <a:r>
              <a:rPr lang="en-GB" sz="2800" dirty="0"/>
              <a:t> Plymouth: Kiln Press. Available at: </a:t>
            </a:r>
            <a:r>
              <a:rPr lang="en-GB" sz="2800" u="sng" dirty="0">
                <a:solidFill>
                  <a:schemeClr val="tx2">
                    <a:lumMod val="60000"/>
                    <a:lumOff val="40000"/>
                  </a:schemeClr>
                </a:solidFill>
              </a:rPr>
              <a:t>link to book</a:t>
            </a:r>
            <a:endParaRPr lang="en-GB" sz="2800" dirty="0"/>
          </a:p>
          <a:p>
            <a:pPr marL="0" indent="0">
              <a:buNone/>
            </a:pPr>
            <a:endParaRPr lang="en-GB" sz="2800" u="sng" dirty="0">
              <a:solidFill>
                <a:schemeClr val="tx2">
                  <a:lumMod val="60000"/>
                  <a:lumOff val="40000"/>
                </a:schemeClr>
              </a:solidFill>
            </a:endParaRPr>
          </a:p>
        </p:txBody>
      </p:sp>
      <p:sp>
        <p:nvSpPr>
          <p:cNvPr id="2" name="Title 1"/>
          <p:cNvSpPr>
            <a:spLocks noGrp="1"/>
          </p:cNvSpPr>
          <p:nvPr>
            <p:ph type="title" idx="4294967295"/>
          </p:nvPr>
        </p:nvSpPr>
        <p:spPr>
          <a:xfrm>
            <a:off x="0" y="0"/>
            <a:ext cx="10515600" cy="1325563"/>
          </a:xfrm>
        </p:spPr>
        <p:txBody>
          <a:bodyPr/>
          <a:lstStyle/>
          <a:p>
            <a:pPr algn="ctr"/>
            <a:r>
              <a:rPr lang="en-GB" dirty="0">
                <a:solidFill>
                  <a:schemeClr val="bg1"/>
                </a:solidFill>
                <a:latin typeface="Myriad Pro" panose="020B0503030403020204" pitchFamily="34" charset="0"/>
              </a:rPr>
              <a:t>Book/e-book</a:t>
            </a:r>
          </a:p>
        </p:txBody>
      </p:sp>
    </p:spTree>
    <p:extLst>
      <p:ext uri="{BB962C8B-B14F-4D97-AF65-F5344CB8AC3E}">
        <p14:creationId xmlns:p14="http://schemas.microsoft.com/office/powerpoint/2010/main" val="2795167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96685" y="-60960"/>
            <a:ext cx="10515600" cy="1325563"/>
          </a:xfrm>
        </p:spPr>
        <p:txBody>
          <a:bodyPr/>
          <a:lstStyle/>
          <a:p>
            <a:pPr algn="ctr"/>
            <a:r>
              <a:rPr lang="en-GB" dirty="0">
                <a:solidFill>
                  <a:schemeClr val="bg1"/>
                </a:solidFill>
                <a:latin typeface="Myriad Pro" panose="020B0503030403020204" pitchFamily="34" charset="0"/>
              </a:rPr>
              <a:t>Chapter in an edited book</a:t>
            </a:r>
          </a:p>
        </p:txBody>
      </p:sp>
      <p:sp>
        <p:nvSpPr>
          <p:cNvPr id="3" name="Content Placeholder 2"/>
          <p:cNvSpPr>
            <a:spLocks noGrp="1"/>
          </p:cNvSpPr>
          <p:nvPr>
            <p:ph idx="4294967295"/>
          </p:nvPr>
        </p:nvSpPr>
        <p:spPr>
          <a:xfrm>
            <a:off x="876300" y="1325563"/>
            <a:ext cx="10515600" cy="4351337"/>
          </a:xfrm>
        </p:spPr>
        <p:txBody>
          <a:bodyPr vert="horz" lIns="91440" tIns="45720" rIns="91440" bIns="45720" rtlCol="0" anchor="t">
            <a:normAutofit/>
          </a:bodyPr>
          <a:lstStyle/>
          <a:p>
            <a:pPr marL="0" indent="0" algn="ctr">
              <a:buNone/>
            </a:pPr>
            <a:r>
              <a:rPr lang="en-GB" dirty="0" smtClean="0"/>
              <a:t>An edited book is one where multiple authors write chapters, and is put together by an editor</a:t>
            </a:r>
          </a:p>
          <a:p>
            <a:pPr marL="0" indent="0" algn="ctr">
              <a:buNone/>
            </a:pPr>
            <a:endParaRPr lang="en-GB" dirty="0"/>
          </a:p>
          <a:p>
            <a:pPr marL="0" indent="0" algn="ctr">
              <a:buNone/>
            </a:pPr>
            <a:r>
              <a:rPr lang="en-GB" dirty="0" smtClean="0"/>
              <a:t>If </a:t>
            </a:r>
            <a:r>
              <a:rPr lang="en-GB" dirty="0"/>
              <a:t>you use the </a:t>
            </a:r>
            <a:r>
              <a:rPr lang="en-GB" u="sng" dirty="0"/>
              <a:t>Whole Book,</a:t>
            </a:r>
            <a:r>
              <a:rPr lang="en-GB" dirty="0"/>
              <a:t> reference the same as a normal book, replacing the </a:t>
            </a:r>
            <a:r>
              <a:rPr lang="en-GB" u="sng" dirty="0"/>
              <a:t>Author</a:t>
            </a:r>
            <a:r>
              <a:rPr lang="en-GB" dirty="0"/>
              <a:t> with the </a:t>
            </a:r>
            <a:r>
              <a:rPr lang="en-GB" u="sng" dirty="0"/>
              <a:t>Editor </a:t>
            </a:r>
            <a:endParaRPr lang="en-GB" dirty="0"/>
          </a:p>
          <a:p>
            <a:pPr marL="0" indent="0" algn="ctr">
              <a:buNone/>
            </a:pPr>
            <a:r>
              <a:rPr lang="en-GB" dirty="0"/>
              <a:t>	</a:t>
            </a:r>
          </a:p>
          <a:p>
            <a:pPr marL="0" indent="0" algn="ctr">
              <a:buNone/>
            </a:pPr>
            <a:r>
              <a:rPr lang="en-GB" u="sng" dirty="0"/>
              <a:t>BUT</a:t>
            </a:r>
            <a:endParaRPr lang="en-GB" dirty="0"/>
          </a:p>
          <a:p>
            <a:pPr marL="0" indent="0" algn="ctr">
              <a:buNone/>
            </a:pPr>
            <a:r>
              <a:rPr lang="en-GB" dirty="0"/>
              <a:t>If you use a chapter the format is different</a:t>
            </a:r>
            <a:r>
              <a:rPr lang="en-GB" dirty="0" smtClean="0"/>
              <a:t>!</a:t>
            </a:r>
            <a:endParaRPr lang="en-GB" dirty="0"/>
          </a:p>
        </p:txBody>
      </p:sp>
    </p:spTree>
    <p:extLst>
      <p:ext uri="{BB962C8B-B14F-4D97-AF65-F5344CB8AC3E}">
        <p14:creationId xmlns:p14="http://schemas.microsoft.com/office/powerpoint/2010/main" val="1339966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76400" y="92075"/>
            <a:ext cx="10515600" cy="1325563"/>
          </a:xfrm>
        </p:spPr>
        <p:txBody>
          <a:bodyPr/>
          <a:lstStyle/>
          <a:p>
            <a:r>
              <a:rPr lang="en-GB" dirty="0">
                <a:solidFill>
                  <a:schemeClr val="bg1"/>
                </a:solidFill>
                <a:latin typeface="Myriad Pro" panose="020B0503030403020204" pitchFamily="34" charset="0"/>
              </a:rPr>
              <a:t>Chapter in an edited book</a:t>
            </a:r>
          </a:p>
        </p:txBody>
      </p:sp>
      <p:sp>
        <p:nvSpPr>
          <p:cNvPr id="3" name="Content Placeholder 2"/>
          <p:cNvSpPr>
            <a:spLocks noGrp="1"/>
          </p:cNvSpPr>
          <p:nvPr>
            <p:ph idx="4294967295"/>
          </p:nvPr>
        </p:nvSpPr>
        <p:spPr>
          <a:xfrm>
            <a:off x="512618" y="1417638"/>
            <a:ext cx="10515600" cy="4351337"/>
          </a:xfrm>
        </p:spPr>
        <p:txBody>
          <a:bodyPr>
            <a:noAutofit/>
          </a:bodyPr>
          <a:lstStyle/>
          <a:p>
            <a:pPr marL="0" indent="0">
              <a:buNone/>
            </a:pPr>
            <a:r>
              <a:rPr lang="en-GB" b="1" dirty="0"/>
              <a:t> Whole book: </a:t>
            </a:r>
            <a:r>
              <a:rPr lang="en-GB" dirty="0"/>
              <a:t>Carroll, M. &amp; Rempel, J., 2011. </a:t>
            </a:r>
            <a:r>
              <a:rPr lang="en-GB" i="1" dirty="0"/>
              <a:t>Living through the dead burial and commemoration in the classical world</a:t>
            </a:r>
            <a:r>
              <a:rPr lang="en-GB" dirty="0"/>
              <a:t>, Oxford ; Oakville, Conn.: Oxbow Books.</a:t>
            </a:r>
          </a:p>
          <a:p>
            <a:pPr marL="0" indent="0">
              <a:buNone/>
            </a:pPr>
            <a:endParaRPr lang="en-GB" dirty="0"/>
          </a:p>
          <a:p>
            <a:pPr marL="0" indent="0">
              <a:buNone/>
            </a:pPr>
            <a:r>
              <a:rPr lang="en-GB" b="1" dirty="0"/>
              <a:t>Chapter: </a:t>
            </a:r>
            <a:r>
              <a:rPr lang="en-GB" dirty="0"/>
              <a:t>Low, P. (2011). The power of the dead in classical Sparta: The case of Thermopylae. In: M. Carroll and J. Rempel, ed., </a:t>
            </a:r>
            <a:r>
              <a:rPr lang="en-GB" i="1" dirty="0"/>
              <a:t>Living through the dead</a:t>
            </a:r>
            <a:r>
              <a:rPr lang="en-GB" dirty="0"/>
              <a:t>. Oxford UK: Oxbow Books, pp.1-21</a:t>
            </a:r>
            <a:r>
              <a:rPr lang="en-GB" dirty="0" smtClean="0"/>
              <a:t>.</a:t>
            </a:r>
          </a:p>
          <a:p>
            <a:pPr marL="0" indent="0">
              <a:buNone/>
            </a:pPr>
            <a:endParaRPr lang="en-GB" dirty="0"/>
          </a:p>
          <a:p>
            <a:pPr marL="0" indent="0">
              <a:buNone/>
            </a:pPr>
            <a:r>
              <a:rPr lang="en-GB" dirty="0" smtClean="0"/>
              <a:t>This shows the </a:t>
            </a:r>
            <a:r>
              <a:rPr lang="en-GB" b="1" dirty="0" smtClean="0"/>
              <a:t>specific chapter</a:t>
            </a:r>
            <a:r>
              <a:rPr lang="en-GB" dirty="0" smtClean="0"/>
              <a:t> you have used, and the book it is found in. </a:t>
            </a:r>
            <a:endParaRPr lang="en-GB" dirty="0"/>
          </a:p>
        </p:txBody>
      </p:sp>
    </p:spTree>
    <p:extLst>
      <p:ext uri="{BB962C8B-B14F-4D97-AF65-F5344CB8AC3E}">
        <p14:creationId xmlns:p14="http://schemas.microsoft.com/office/powerpoint/2010/main" val="1983371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200" y="0"/>
            <a:ext cx="10515600" cy="1325563"/>
          </a:xfrm>
        </p:spPr>
        <p:txBody>
          <a:bodyPr/>
          <a:lstStyle/>
          <a:p>
            <a:r>
              <a:rPr lang="en-GB" dirty="0">
                <a:solidFill>
                  <a:schemeClr val="bg1"/>
                </a:solidFill>
                <a:latin typeface="Myriad Pro" panose="020B0503030403020204" pitchFamily="34" charset="0"/>
              </a:rPr>
              <a:t>Article from a </a:t>
            </a:r>
            <a:r>
              <a:rPr lang="en-GB" dirty="0" smtClean="0">
                <a:solidFill>
                  <a:schemeClr val="bg1"/>
                </a:solidFill>
                <a:latin typeface="Myriad Pro" panose="020B0503030403020204" pitchFamily="34" charset="0"/>
              </a:rPr>
              <a:t>journal</a:t>
            </a:r>
            <a:endParaRPr lang="en-GB" dirty="0">
              <a:solidFill>
                <a:schemeClr val="bg1"/>
              </a:solidFill>
              <a:latin typeface="Myriad Pro" panose="020B0503030403020204" pitchFamily="34" charset="0"/>
            </a:endParaRPr>
          </a:p>
        </p:txBody>
      </p:sp>
      <p:sp>
        <p:nvSpPr>
          <p:cNvPr id="3" name="Content Placeholder 2"/>
          <p:cNvSpPr>
            <a:spLocks noGrp="1"/>
          </p:cNvSpPr>
          <p:nvPr>
            <p:ph idx="4294967295"/>
          </p:nvPr>
        </p:nvSpPr>
        <p:spPr>
          <a:xfrm>
            <a:off x="299258" y="1325563"/>
            <a:ext cx="11308542" cy="4314825"/>
          </a:xfrm>
        </p:spPr>
        <p:txBody>
          <a:bodyPr>
            <a:normAutofit/>
          </a:bodyPr>
          <a:lstStyle/>
          <a:p>
            <a:pPr marL="0" indent="0">
              <a:buNone/>
            </a:pPr>
            <a:r>
              <a:rPr lang="en-GB" sz="2800" b="1" dirty="0"/>
              <a:t>Article: </a:t>
            </a:r>
          </a:p>
          <a:p>
            <a:pPr marL="0" indent="0">
              <a:buNone/>
            </a:pPr>
            <a:r>
              <a:rPr lang="en-GB" sz="2800" dirty="0"/>
              <a:t>Cullen, J.G., </a:t>
            </a:r>
            <a:r>
              <a:rPr lang="en-GB" sz="2800" dirty="0" smtClean="0"/>
              <a:t>(2017). </a:t>
            </a:r>
            <a:r>
              <a:rPr lang="en-GB" sz="2800" dirty="0"/>
              <a:t>‘Educating Business Students About Sustainability: A Bibliometric Review of Current Trends and Research Needs’. </a:t>
            </a:r>
            <a:r>
              <a:rPr lang="en-GB" sz="2800" i="1" dirty="0"/>
              <a:t>Journal of Business Ethics, </a:t>
            </a:r>
            <a:r>
              <a:rPr lang="en-GB" sz="2800" b="1" dirty="0"/>
              <a:t>145</a:t>
            </a:r>
            <a:r>
              <a:rPr lang="en-GB" sz="2800" dirty="0"/>
              <a:t>(2), pp. 429-439.</a:t>
            </a:r>
          </a:p>
          <a:p>
            <a:pPr marL="0" indent="0">
              <a:buNone/>
            </a:pPr>
            <a:endParaRPr lang="en-GB" sz="2800" dirty="0"/>
          </a:p>
        </p:txBody>
      </p:sp>
      <p:sp>
        <p:nvSpPr>
          <p:cNvPr id="4" name="TextBox 3"/>
          <p:cNvSpPr txBox="1"/>
          <p:nvPr/>
        </p:nvSpPr>
        <p:spPr>
          <a:xfrm>
            <a:off x="492067" y="4119726"/>
            <a:ext cx="10922924" cy="1107996"/>
          </a:xfrm>
          <a:prstGeom prst="rect">
            <a:avLst/>
          </a:prstGeom>
          <a:noFill/>
        </p:spPr>
        <p:txBody>
          <a:bodyPr wrap="square" rtlCol="0">
            <a:spAutoFit/>
          </a:bodyPr>
          <a:lstStyle/>
          <a:p>
            <a:r>
              <a:rPr lang="en-GB" sz="2400" dirty="0" smtClean="0"/>
              <a:t>For articles, the title of the </a:t>
            </a:r>
            <a:r>
              <a:rPr lang="en-GB" sz="2400" b="1" dirty="0" smtClean="0"/>
              <a:t>article </a:t>
            </a:r>
            <a:r>
              <a:rPr lang="en-GB" sz="2400" dirty="0" smtClean="0"/>
              <a:t>is in single quotation marks (‘’), and the </a:t>
            </a:r>
            <a:r>
              <a:rPr lang="en-GB" sz="2400" b="1" dirty="0" smtClean="0"/>
              <a:t>journal title</a:t>
            </a:r>
            <a:r>
              <a:rPr lang="en-GB" sz="2400" b="1" i="1" dirty="0" smtClean="0"/>
              <a:t> </a:t>
            </a:r>
            <a:r>
              <a:rPr lang="en-GB" sz="2400" dirty="0" smtClean="0"/>
              <a:t>is in </a:t>
            </a:r>
            <a:r>
              <a:rPr lang="en-GB" sz="2400" i="1" dirty="0" smtClean="0"/>
              <a:t>italics.</a:t>
            </a:r>
          </a:p>
          <a:p>
            <a:endParaRPr lang="en-GB" i="1" dirty="0"/>
          </a:p>
        </p:txBody>
      </p:sp>
    </p:spTree>
    <p:extLst>
      <p:ext uri="{BB962C8B-B14F-4D97-AF65-F5344CB8AC3E}">
        <p14:creationId xmlns:p14="http://schemas.microsoft.com/office/powerpoint/2010/main" val="1751286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76400" y="0"/>
            <a:ext cx="10515600" cy="1325563"/>
          </a:xfrm>
        </p:spPr>
        <p:txBody>
          <a:bodyPr/>
          <a:lstStyle/>
          <a:p>
            <a:r>
              <a:rPr lang="en-GB" dirty="0">
                <a:solidFill>
                  <a:schemeClr val="bg1"/>
                </a:solidFill>
                <a:latin typeface="Myriad Pro" panose="020B0503030403020204" pitchFamily="34" charset="0"/>
              </a:rPr>
              <a:t>Article from a </a:t>
            </a:r>
            <a:r>
              <a:rPr lang="en-GB" dirty="0" smtClean="0">
                <a:solidFill>
                  <a:schemeClr val="bg1"/>
                </a:solidFill>
                <a:latin typeface="Myriad Pro" panose="020B0503030403020204" pitchFamily="34" charset="0"/>
              </a:rPr>
              <a:t>e-journal</a:t>
            </a:r>
            <a:endParaRPr lang="en-GB" dirty="0">
              <a:solidFill>
                <a:schemeClr val="bg1"/>
              </a:solidFill>
              <a:latin typeface="Myriad Pro" panose="020B0503030403020204" pitchFamily="34" charset="0"/>
            </a:endParaRPr>
          </a:p>
        </p:txBody>
      </p:sp>
      <p:sp>
        <p:nvSpPr>
          <p:cNvPr id="3" name="Content Placeholder 2"/>
          <p:cNvSpPr>
            <a:spLocks noGrp="1"/>
          </p:cNvSpPr>
          <p:nvPr>
            <p:ph idx="4294967295"/>
          </p:nvPr>
        </p:nvSpPr>
        <p:spPr>
          <a:xfrm>
            <a:off x="299258" y="1318715"/>
            <a:ext cx="11307763" cy="4314825"/>
          </a:xfrm>
        </p:spPr>
        <p:txBody>
          <a:bodyPr>
            <a:normAutofit/>
          </a:bodyPr>
          <a:lstStyle/>
          <a:p>
            <a:pPr marL="0" indent="0">
              <a:buNone/>
            </a:pPr>
            <a:r>
              <a:rPr lang="en-GB" sz="2400" dirty="0" smtClean="0"/>
              <a:t>Cullen</a:t>
            </a:r>
            <a:r>
              <a:rPr lang="en-GB" sz="2400" dirty="0"/>
              <a:t>, J.G., (2017). </a:t>
            </a:r>
            <a:r>
              <a:rPr lang="en-GB" sz="2400" dirty="0" smtClean="0"/>
              <a:t>’Educating </a:t>
            </a:r>
            <a:r>
              <a:rPr lang="en-GB" sz="2400" dirty="0"/>
              <a:t>Business Students About Sustainability: A Bibliometric Review of Current Trends and Research Needs’, </a:t>
            </a:r>
            <a:r>
              <a:rPr lang="en-GB" sz="2400" i="1" dirty="0"/>
              <a:t>Journal of Business Ethics, </a:t>
            </a:r>
            <a:r>
              <a:rPr lang="en-GB" sz="2400" b="1" dirty="0"/>
              <a:t>145</a:t>
            </a:r>
            <a:r>
              <a:rPr lang="en-GB" sz="2400" dirty="0"/>
              <a:t>(2), pp.439-439 [online] Available at: </a:t>
            </a:r>
            <a:r>
              <a:rPr lang="en-GB" sz="2400" dirty="0">
                <a:hlinkClick r:id="rId3"/>
              </a:rPr>
              <a:t>https://search.proquest.com/docview/1945565683?accountid=130472</a:t>
            </a:r>
            <a:r>
              <a:rPr lang="en-GB" sz="2400" dirty="0"/>
              <a:t> [Accessed 30 Nov. 2017</a:t>
            </a:r>
            <a:r>
              <a:rPr lang="en-GB" sz="2400" dirty="0" smtClean="0"/>
              <a:t>].</a:t>
            </a:r>
          </a:p>
          <a:p>
            <a:pPr marL="0" indent="0">
              <a:buNone/>
            </a:pPr>
            <a:endParaRPr lang="en-GB" sz="2400" dirty="0" smtClean="0"/>
          </a:p>
          <a:p>
            <a:pPr marL="0" indent="0">
              <a:buNone/>
            </a:pPr>
            <a:endParaRPr lang="en-GB" sz="2400" dirty="0" smtClean="0"/>
          </a:p>
          <a:p>
            <a:pPr marL="0" indent="0">
              <a:buNone/>
            </a:pPr>
            <a:r>
              <a:rPr lang="en-GB" sz="2400" dirty="0"/>
              <a:t>Greenwood, M. and Freeman, R.E., (2018). ‘Deepening Ethical Analysis in Business Ethics’ in </a:t>
            </a:r>
            <a:r>
              <a:rPr lang="en-GB" sz="2400" i="1" dirty="0"/>
              <a:t>Journal of Business Ethics</a:t>
            </a:r>
            <a:r>
              <a:rPr lang="en-GB" sz="2400" dirty="0"/>
              <a:t>, 147(1), pp. 1-4. </a:t>
            </a:r>
            <a:r>
              <a:rPr lang="en-GB" sz="2400" dirty="0">
                <a:hlinkClick r:id="rId4"/>
              </a:rPr>
              <a:t>http://dx.doi.org/10.1007/s10551-017-3766-1</a:t>
            </a:r>
            <a:r>
              <a:rPr lang="en-GB" sz="2400" dirty="0"/>
              <a:t> (Accessed: 6</a:t>
            </a:r>
            <a:r>
              <a:rPr lang="en-GB" sz="2400" baseline="30000" dirty="0"/>
              <a:t>th</a:t>
            </a:r>
            <a:r>
              <a:rPr lang="en-GB" sz="2400" dirty="0"/>
              <a:t> March 2018)</a:t>
            </a:r>
          </a:p>
          <a:p>
            <a:pPr marL="0" indent="0">
              <a:buNone/>
            </a:pPr>
            <a:endParaRPr lang="en-GB" dirty="0"/>
          </a:p>
          <a:p>
            <a:pPr marL="0" indent="0">
              <a:buNone/>
            </a:pPr>
            <a:endParaRPr lang="en-GB" sz="2800" dirty="0"/>
          </a:p>
        </p:txBody>
      </p:sp>
      <p:sp>
        <p:nvSpPr>
          <p:cNvPr id="4" name="TextBox 3"/>
          <p:cNvSpPr txBox="1"/>
          <p:nvPr/>
        </p:nvSpPr>
        <p:spPr>
          <a:xfrm>
            <a:off x="299258" y="5988730"/>
            <a:ext cx="10922924" cy="646331"/>
          </a:xfrm>
          <a:prstGeom prst="rect">
            <a:avLst/>
          </a:prstGeom>
          <a:noFill/>
          <a:ln w="38100">
            <a:solidFill>
              <a:srgbClr val="007F7C"/>
            </a:solidFill>
          </a:ln>
        </p:spPr>
        <p:txBody>
          <a:bodyPr wrap="square" rtlCol="0">
            <a:spAutoFit/>
          </a:bodyPr>
          <a:lstStyle/>
          <a:p>
            <a:r>
              <a:rPr lang="en-GB" dirty="0" smtClean="0">
                <a:solidFill>
                  <a:schemeClr val="bg1"/>
                </a:solidFill>
              </a:rPr>
              <a:t>For </a:t>
            </a:r>
            <a:r>
              <a:rPr lang="en-GB" b="1" dirty="0" smtClean="0">
                <a:solidFill>
                  <a:schemeClr val="bg1"/>
                </a:solidFill>
              </a:rPr>
              <a:t>Online Articles</a:t>
            </a:r>
            <a:r>
              <a:rPr lang="en-GB" dirty="0" smtClean="0">
                <a:solidFill>
                  <a:schemeClr val="bg1"/>
                </a:solidFill>
              </a:rPr>
              <a:t>: look on the page for a ‘DOI’ (Digital Object Identifier), If it has one, use that </a:t>
            </a:r>
            <a:r>
              <a:rPr lang="en-GB" b="1" dirty="0" smtClean="0">
                <a:solidFill>
                  <a:schemeClr val="bg1"/>
                </a:solidFill>
              </a:rPr>
              <a:t>instead of a URL,</a:t>
            </a:r>
            <a:r>
              <a:rPr lang="en-GB" dirty="0" smtClean="0">
                <a:solidFill>
                  <a:schemeClr val="bg1"/>
                </a:solidFill>
              </a:rPr>
              <a:t> The first example is a URL, the second is a DOI.</a:t>
            </a:r>
            <a:endParaRPr lang="en-GB" dirty="0">
              <a:solidFill>
                <a:schemeClr val="bg1"/>
              </a:solidFill>
            </a:endParaRPr>
          </a:p>
        </p:txBody>
      </p:sp>
    </p:spTree>
    <p:extLst>
      <p:ext uri="{BB962C8B-B14F-4D97-AF65-F5344CB8AC3E}">
        <p14:creationId xmlns:p14="http://schemas.microsoft.com/office/powerpoint/2010/main" val="3517158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5A388-1E32-4863-B687-DBC70A2060F1}"/>
              </a:ext>
            </a:extLst>
          </p:cNvPr>
          <p:cNvSpPr>
            <a:spLocks noGrp="1"/>
          </p:cNvSpPr>
          <p:nvPr>
            <p:ph type="title" idx="4294967295"/>
          </p:nvPr>
        </p:nvSpPr>
        <p:spPr>
          <a:xfrm>
            <a:off x="0" y="0"/>
            <a:ext cx="10515600" cy="1325563"/>
          </a:xfrm>
        </p:spPr>
        <p:txBody>
          <a:bodyPr>
            <a:normAutofit/>
          </a:bodyPr>
          <a:lstStyle/>
          <a:p>
            <a:pPr algn="ctr"/>
            <a:r>
              <a:rPr lang="en-GB" dirty="0">
                <a:solidFill>
                  <a:schemeClr val="bg1"/>
                </a:solidFill>
                <a:latin typeface="Myriad Pro" panose="020B0503030403020204" pitchFamily="34" charset="0"/>
              </a:rPr>
              <a:t>Government &amp; Organisation Reports</a:t>
            </a:r>
          </a:p>
        </p:txBody>
      </p:sp>
      <p:sp>
        <p:nvSpPr>
          <p:cNvPr id="3" name="Content Placeholder 2">
            <a:extLst>
              <a:ext uri="{FF2B5EF4-FFF2-40B4-BE49-F238E27FC236}">
                <a16:creationId xmlns:a16="http://schemas.microsoft.com/office/drawing/2014/main" id="{DC151CFF-28FB-453B-A5D8-13EB1E5DABC0}"/>
              </a:ext>
            </a:extLst>
          </p:cNvPr>
          <p:cNvSpPr>
            <a:spLocks noGrp="1"/>
          </p:cNvSpPr>
          <p:nvPr>
            <p:ph idx="4294967295"/>
          </p:nvPr>
        </p:nvSpPr>
        <p:spPr>
          <a:xfrm>
            <a:off x="853440" y="1325563"/>
            <a:ext cx="10515600" cy="4351338"/>
          </a:xfrm>
        </p:spPr>
        <p:txBody>
          <a:bodyPr vert="horz" lIns="91440" tIns="45720" rIns="91440" bIns="45720" rtlCol="0" anchor="t">
            <a:normAutofit/>
          </a:bodyPr>
          <a:lstStyle/>
          <a:p>
            <a:pPr marL="0">
              <a:buNone/>
            </a:pPr>
            <a:r>
              <a:rPr lang="en-GB" dirty="0"/>
              <a:t>Government:</a:t>
            </a:r>
          </a:p>
          <a:p>
            <a:pPr marL="0" indent="0">
              <a:spcBef>
                <a:spcPts val="1000"/>
              </a:spcBef>
              <a:buNone/>
            </a:pPr>
            <a:r>
              <a:rPr lang="en-GB" dirty="0"/>
              <a:t>Department of Health (1991), </a:t>
            </a:r>
            <a:r>
              <a:rPr lang="en-GB" i="1" dirty="0"/>
              <a:t>Report on Health and Social Subjects: Dietary Reference Values for Food Energy and Nutrients for the United Kingdom, </a:t>
            </a:r>
            <a:r>
              <a:rPr lang="en-GB" dirty="0"/>
              <a:t> United Kingdom: The Stationary Office</a:t>
            </a:r>
          </a:p>
          <a:p>
            <a:pPr marL="0" indent="0">
              <a:spcBef>
                <a:spcPts val="1000"/>
              </a:spcBef>
              <a:buNone/>
            </a:pPr>
            <a:endParaRPr lang="en-GB" dirty="0"/>
          </a:p>
          <a:p>
            <a:pPr marL="0" indent="0">
              <a:spcBef>
                <a:spcPts val="1000"/>
              </a:spcBef>
              <a:buNone/>
            </a:pPr>
            <a:r>
              <a:rPr lang="en-GB" dirty="0"/>
              <a:t>Organisation: </a:t>
            </a:r>
          </a:p>
          <a:p>
            <a:pPr marL="0" indent="0">
              <a:spcBef>
                <a:spcPts val="1000"/>
              </a:spcBef>
              <a:buNone/>
            </a:pPr>
            <a:r>
              <a:rPr lang="en-GB" dirty="0"/>
              <a:t>Organisation for Research into Primary Education (2017), </a:t>
            </a:r>
            <a:r>
              <a:rPr lang="en-GB" i="1" dirty="0"/>
              <a:t>Learning Today</a:t>
            </a:r>
            <a:r>
              <a:rPr lang="en-GB" dirty="0"/>
              <a:t>. Stirling: McPhee and Jones</a:t>
            </a:r>
          </a:p>
          <a:p>
            <a:pPr marL="0" indent="0">
              <a:spcBef>
                <a:spcPts val="1000"/>
              </a:spcBef>
              <a:buNone/>
            </a:pPr>
            <a:endParaRPr lang="en-GB" dirty="0"/>
          </a:p>
          <a:p>
            <a:pPr>
              <a:buNone/>
            </a:pPr>
            <a:endParaRPr lang="en-GB" dirty="0"/>
          </a:p>
          <a:p>
            <a:pPr>
              <a:buNone/>
            </a:pPr>
            <a:endParaRPr lang="en-GB" dirty="0"/>
          </a:p>
          <a:p>
            <a:pPr>
              <a:buNone/>
            </a:pPr>
            <a:endParaRPr lang="en-GB" dirty="0"/>
          </a:p>
        </p:txBody>
      </p:sp>
      <p:sp>
        <p:nvSpPr>
          <p:cNvPr id="4" name="TextBox 3"/>
          <p:cNvSpPr txBox="1"/>
          <p:nvPr/>
        </p:nvSpPr>
        <p:spPr>
          <a:xfrm>
            <a:off x="740229" y="6126892"/>
            <a:ext cx="10092267" cy="707886"/>
          </a:xfrm>
          <a:prstGeom prst="rect">
            <a:avLst/>
          </a:prstGeom>
          <a:noFill/>
          <a:ln w="38100">
            <a:solidFill>
              <a:srgbClr val="D8AE47"/>
            </a:solidFill>
          </a:ln>
        </p:spPr>
        <p:txBody>
          <a:bodyPr wrap="square" rtlCol="0">
            <a:spAutoFit/>
          </a:bodyPr>
          <a:lstStyle/>
          <a:p>
            <a:r>
              <a:rPr lang="en-GB" sz="2000" dirty="0" smtClean="0">
                <a:solidFill>
                  <a:schemeClr val="bg1"/>
                </a:solidFill>
              </a:rPr>
              <a:t>Where there is no named author for an official report, the </a:t>
            </a:r>
            <a:r>
              <a:rPr lang="en-GB" sz="2000" b="1" dirty="0" smtClean="0">
                <a:solidFill>
                  <a:schemeClr val="bg1"/>
                </a:solidFill>
              </a:rPr>
              <a:t>Department</a:t>
            </a:r>
            <a:r>
              <a:rPr lang="en-GB" sz="2000" dirty="0" smtClean="0">
                <a:solidFill>
                  <a:schemeClr val="bg1"/>
                </a:solidFill>
              </a:rPr>
              <a:t> or </a:t>
            </a:r>
            <a:r>
              <a:rPr lang="en-GB" sz="2000" b="1" dirty="0" smtClean="0">
                <a:solidFill>
                  <a:schemeClr val="bg1"/>
                </a:solidFill>
              </a:rPr>
              <a:t>Organisation </a:t>
            </a:r>
            <a:r>
              <a:rPr lang="en-GB" sz="2000" dirty="0">
                <a:solidFill>
                  <a:schemeClr val="bg1"/>
                </a:solidFill>
              </a:rPr>
              <a:t> </a:t>
            </a:r>
            <a:r>
              <a:rPr lang="en-GB" sz="2000" dirty="0" smtClean="0">
                <a:solidFill>
                  <a:schemeClr val="bg1"/>
                </a:solidFill>
              </a:rPr>
              <a:t>is the author</a:t>
            </a:r>
            <a:endParaRPr lang="en-GB" sz="2000" dirty="0">
              <a:solidFill>
                <a:schemeClr val="bg1"/>
              </a:solidFill>
            </a:endParaRPr>
          </a:p>
        </p:txBody>
      </p:sp>
    </p:spTree>
    <p:extLst>
      <p:ext uri="{BB962C8B-B14F-4D97-AF65-F5344CB8AC3E}">
        <p14:creationId xmlns:p14="http://schemas.microsoft.com/office/powerpoint/2010/main" val="3382313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3915" y="193431"/>
            <a:ext cx="8704385" cy="769441"/>
          </a:xfrm>
          <a:prstGeom prst="rect">
            <a:avLst/>
          </a:prstGeom>
          <a:noFill/>
        </p:spPr>
        <p:txBody>
          <a:bodyPr wrap="square" rtlCol="0">
            <a:spAutoFit/>
          </a:bodyPr>
          <a:lstStyle/>
          <a:p>
            <a:r>
              <a:rPr lang="en-GB" sz="4400" dirty="0" smtClean="0">
                <a:solidFill>
                  <a:schemeClr val="bg1"/>
                </a:solidFill>
                <a:latin typeface="Myriad Pro" panose="020B0503030403020204" pitchFamily="34" charset="0"/>
              </a:rPr>
              <a:t>Webpages</a:t>
            </a:r>
            <a:r>
              <a:rPr lang="en-GB" sz="3200" dirty="0" smtClean="0">
                <a:solidFill>
                  <a:schemeClr val="bg1"/>
                </a:solidFill>
              </a:rPr>
              <a:t> </a:t>
            </a:r>
            <a:endParaRPr lang="en-GB" sz="3200" dirty="0">
              <a:solidFill>
                <a:schemeClr val="bg1"/>
              </a:solidFill>
            </a:endParaRPr>
          </a:p>
        </p:txBody>
      </p:sp>
      <p:sp>
        <p:nvSpPr>
          <p:cNvPr id="5" name="TextBox 4"/>
          <p:cNvSpPr txBox="1"/>
          <p:nvPr/>
        </p:nvSpPr>
        <p:spPr>
          <a:xfrm>
            <a:off x="296333" y="1227667"/>
            <a:ext cx="11608120" cy="3785652"/>
          </a:xfrm>
          <a:prstGeom prst="rect">
            <a:avLst/>
          </a:prstGeom>
          <a:noFill/>
        </p:spPr>
        <p:txBody>
          <a:bodyPr wrap="square" rtlCol="0">
            <a:spAutoFit/>
          </a:bodyPr>
          <a:lstStyle/>
          <a:p>
            <a:r>
              <a:rPr lang="en-GB" sz="2000" b="1" dirty="0" smtClean="0"/>
              <a:t>Personal Website:</a:t>
            </a:r>
          </a:p>
          <a:p>
            <a:r>
              <a:rPr lang="en-GB" sz="2000" dirty="0" smtClean="0"/>
              <a:t>In text:  J.K. Rowling (2018) made a statement that….</a:t>
            </a:r>
          </a:p>
          <a:p>
            <a:endParaRPr lang="en-GB" sz="2000" b="1" dirty="0"/>
          </a:p>
          <a:p>
            <a:r>
              <a:rPr lang="en-GB" sz="2000" b="1" dirty="0" smtClean="0"/>
              <a:t>Reference list:</a:t>
            </a:r>
            <a:endParaRPr lang="en-GB" sz="2000" b="1" dirty="0"/>
          </a:p>
          <a:p>
            <a:r>
              <a:rPr lang="en-GB" sz="2000" dirty="0" smtClean="0"/>
              <a:t>Rowling, J.K. (2018), </a:t>
            </a:r>
            <a:r>
              <a:rPr lang="en-GB" sz="2000" i="1" dirty="0" smtClean="0"/>
              <a:t>Writing</a:t>
            </a:r>
            <a:r>
              <a:rPr lang="en-GB" sz="2000" dirty="0" smtClean="0"/>
              <a:t>. </a:t>
            </a:r>
            <a:r>
              <a:rPr lang="en-GB" sz="2000" dirty="0"/>
              <a:t>Available at: </a:t>
            </a:r>
            <a:r>
              <a:rPr lang="en-GB" sz="2000" dirty="0">
                <a:hlinkClick r:id="rId2"/>
              </a:rPr>
              <a:t>https://www.jkrowling.com/writing</a:t>
            </a:r>
            <a:r>
              <a:rPr lang="en-GB" sz="2000" dirty="0" smtClean="0">
                <a:hlinkClick r:id="rId2"/>
              </a:rPr>
              <a:t>/</a:t>
            </a:r>
            <a:r>
              <a:rPr lang="en-GB" sz="2000" dirty="0" smtClean="0"/>
              <a:t> (Accessed: 6</a:t>
            </a:r>
            <a:r>
              <a:rPr lang="en-GB" sz="2000" baseline="30000" dirty="0" smtClean="0"/>
              <a:t>th</a:t>
            </a:r>
            <a:r>
              <a:rPr lang="en-GB" sz="2000" dirty="0" smtClean="0"/>
              <a:t> March 2018)</a:t>
            </a:r>
          </a:p>
          <a:p>
            <a:endParaRPr lang="en-GB" sz="2000" b="1" dirty="0" smtClean="0"/>
          </a:p>
          <a:p>
            <a:r>
              <a:rPr lang="en-GB" sz="2000" b="1" dirty="0" smtClean="0"/>
              <a:t>Organisation’s Website:</a:t>
            </a:r>
          </a:p>
          <a:p>
            <a:r>
              <a:rPr lang="en-GB" sz="2000" dirty="0" smtClean="0"/>
              <a:t>In Text: Pets can have a beneficial effect on health (National Health Service, 2015)</a:t>
            </a:r>
          </a:p>
          <a:p>
            <a:endParaRPr lang="en-GB" sz="2000" b="1" dirty="0" smtClean="0"/>
          </a:p>
          <a:p>
            <a:r>
              <a:rPr lang="en-GB" sz="2000" b="1" dirty="0" smtClean="0"/>
              <a:t>Reference List:</a:t>
            </a:r>
            <a:endParaRPr lang="en-GB" sz="2000" b="1" dirty="0"/>
          </a:p>
          <a:p>
            <a:r>
              <a:rPr lang="en-GB" sz="2000" dirty="0"/>
              <a:t>National Health Service (2015) </a:t>
            </a:r>
            <a:r>
              <a:rPr lang="en-GB" sz="2000" i="1" dirty="0"/>
              <a:t>Pets and Health</a:t>
            </a:r>
            <a:r>
              <a:rPr lang="en-GB" sz="2000" dirty="0"/>
              <a:t>. </a:t>
            </a:r>
            <a:r>
              <a:rPr lang="en-GB" sz="2000" dirty="0" smtClean="0"/>
              <a:t> Available </a:t>
            </a:r>
            <a:r>
              <a:rPr lang="en-GB" sz="2000" dirty="0"/>
              <a:t>at: </a:t>
            </a:r>
            <a:r>
              <a:rPr lang="en-GB" sz="2000" dirty="0">
                <a:hlinkClick r:id="rId3"/>
              </a:rPr>
              <a:t>http://</a:t>
            </a:r>
            <a:r>
              <a:rPr lang="en-GB" sz="2000" dirty="0" smtClean="0">
                <a:hlinkClick r:id="rId3"/>
              </a:rPr>
              <a:t>www.nhs.uk/Petsandhealth</a:t>
            </a:r>
            <a:r>
              <a:rPr lang="en-GB" sz="2000" dirty="0" smtClean="0"/>
              <a:t> (</a:t>
            </a:r>
            <a:r>
              <a:rPr lang="en-GB" sz="2000" dirty="0"/>
              <a:t>Accessed: 30th March 2017). </a:t>
            </a:r>
          </a:p>
        </p:txBody>
      </p:sp>
      <p:sp>
        <p:nvSpPr>
          <p:cNvPr id="3" name="TextBox 2"/>
          <p:cNvSpPr txBox="1"/>
          <p:nvPr/>
        </p:nvSpPr>
        <p:spPr>
          <a:xfrm>
            <a:off x="296333" y="5904570"/>
            <a:ext cx="11184467" cy="646331"/>
          </a:xfrm>
          <a:prstGeom prst="rect">
            <a:avLst/>
          </a:prstGeom>
          <a:noFill/>
          <a:ln w="38100">
            <a:solidFill>
              <a:srgbClr val="D1428D"/>
            </a:solidFill>
          </a:ln>
        </p:spPr>
        <p:txBody>
          <a:bodyPr wrap="square" rtlCol="0">
            <a:spAutoFit/>
          </a:bodyPr>
          <a:lstStyle/>
          <a:p>
            <a:r>
              <a:rPr lang="en-GB" dirty="0" smtClean="0">
                <a:solidFill>
                  <a:schemeClr val="bg1"/>
                </a:solidFill>
              </a:rPr>
              <a:t>Including Access dates </a:t>
            </a:r>
            <a:r>
              <a:rPr lang="en-GB" b="1" dirty="0" smtClean="0">
                <a:solidFill>
                  <a:schemeClr val="bg1"/>
                </a:solidFill>
              </a:rPr>
              <a:t>protects</a:t>
            </a:r>
            <a:r>
              <a:rPr lang="en-GB" dirty="0" smtClean="0">
                <a:solidFill>
                  <a:schemeClr val="bg1"/>
                </a:solidFill>
              </a:rPr>
              <a:t> you if the webpage changes it’s content after you have referenced it = </a:t>
            </a:r>
            <a:r>
              <a:rPr lang="en-GB" b="1" dirty="0" smtClean="0">
                <a:solidFill>
                  <a:schemeClr val="bg1"/>
                </a:solidFill>
              </a:rPr>
              <a:t>really important to include</a:t>
            </a:r>
            <a:endParaRPr lang="en-GB" dirty="0">
              <a:solidFill>
                <a:schemeClr val="bg1"/>
              </a:solidFill>
            </a:endParaRPr>
          </a:p>
        </p:txBody>
      </p:sp>
    </p:spTree>
    <p:extLst>
      <p:ext uri="{BB962C8B-B14F-4D97-AF65-F5344CB8AC3E}">
        <p14:creationId xmlns:p14="http://schemas.microsoft.com/office/powerpoint/2010/main" val="1975431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9056" y="1663177"/>
            <a:ext cx="11974286" cy="1941512"/>
          </a:xfrm>
        </p:spPr>
        <p:txBody>
          <a:bodyPr/>
          <a:lstStyle/>
          <a:p>
            <a:pPr marL="0" indent="0">
              <a:buNone/>
            </a:pPr>
            <a:r>
              <a:rPr lang="en-GB" dirty="0" err="1"/>
              <a:t>Marketline</a:t>
            </a:r>
            <a:r>
              <a:rPr lang="en-GB" dirty="0"/>
              <a:t> (2017), </a:t>
            </a:r>
            <a:r>
              <a:rPr lang="en-GB" i="1" dirty="0"/>
              <a:t>Apple Inc. company profile</a:t>
            </a:r>
            <a:r>
              <a:rPr lang="en-GB" dirty="0"/>
              <a:t>. [Online] </a:t>
            </a:r>
            <a:r>
              <a:rPr lang="en-GB" dirty="0">
                <a:hlinkClick r:id="rId2"/>
              </a:rPr>
              <a:t>http://advantage.marketline.com.ezproxy.uwtsd.ac.uk/Product?ptype=Companies&amp;pid=5B0A0C20-9BB6-4284-A575-AC0F2261F45C</a:t>
            </a:r>
            <a:r>
              <a:rPr lang="en-GB" dirty="0"/>
              <a:t> [Accessed 4</a:t>
            </a:r>
            <a:r>
              <a:rPr lang="en-GB" baseline="30000" dirty="0"/>
              <a:t>th</a:t>
            </a:r>
            <a:r>
              <a:rPr lang="en-GB" dirty="0"/>
              <a:t> December 2017] </a:t>
            </a:r>
          </a:p>
        </p:txBody>
      </p:sp>
      <p:sp>
        <p:nvSpPr>
          <p:cNvPr id="2" name="Title 1"/>
          <p:cNvSpPr>
            <a:spLocks noGrp="1"/>
          </p:cNvSpPr>
          <p:nvPr>
            <p:ph type="title" idx="4294967295"/>
          </p:nvPr>
        </p:nvSpPr>
        <p:spPr>
          <a:xfrm>
            <a:off x="474618" y="0"/>
            <a:ext cx="10515600" cy="1325563"/>
          </a:xfrm>
        </p:spPr>
        <p:txBody>
          <a:bodyPr/>
          <a:lstStyle/>
          <a:p>
            <a:r>
              <a:rPr lang="en-GB" dirty="0" err="1">
                <a:solidFill>
                  <a:schemeClr val="bg1"/>
                </a:solidFill>
                <a:latin typeface="Myriad Pro" panose="020B0503030403020204" pitchFamily="34" charset="0"/>
              </a:rPr>
              <a:t>Marketline</a:t>
            </a:r>
            <a:endParaRPr lang="en-GB" dirty="0">
              <a:solidFill>
                <a:schemeClr val="bg1"/>
              </a:solidFill>
              <a:latin typeface="Myriad Pro" panose="020B0503030403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679" y="3942303"/>
            <a:ext cx="5422155" cy="1695423"/>
          </a:xfrm>
          <a:prstGeom prst="rect">
            <a:avLst/>
          </a:prstGeom>
        </p:spPr>
      </p:pic>
      <p:sp>
        <p:nvSpPr>
          <p:cNvPr id="5" name="TextBox 4"/>
          <p:cNvSpPr txBox="1"/>
          <p:nvPr/>
        </p:nvSpPr>
        <p:spPr>
          <a:xfrm>
            <a:off x="6036242" y="4991395"/>
            <a:ext cx="6007100" cy="646331"/>
          </a:xfrm>
          <a:prstGeom prst="rect">
            <a:avLst/>
          </a:prstGeom>
          <a:noFill/>
          <a:ln w="38100">
            <a:solidFill>
              <a:srgbClr val="007F7C"/>
            </a:solidFill>
          </a:ln>
        </p:spPr>
        <p:txBody>
          <a:bodyPr wrap="square" rtlCol="0">
            <a:spAutoFit/>
          </a:bodyPr>
          <a:lstStyle/>
          <a:p>
            <a:r>
              <a:rPr lang="en-GB" dirty="0" smtClean="0"/>
              <a:t>Here is a specific example, if you have used </a:t>
            </a:r>
            <a:r>
              <a:rPr lang="en-GB" dirty="0" err="1"/>
              <a:t>M</a:t>
            </a:r>
            <a:r>
              <a:rPr lang="en-GB" dirty="0" err="1" smtClean="0"/>
              <a:t>arketline</a:t>
            </a:r>
            <a:r>
              <a:rPr lang="en-GB" dirty="0" smtClean="0"/>
              <a:t>, they are the author of the report.</a:t>
            </a:r>
            <a:endParaRPr lang="en-GB" dirty="0"/>
          </a:p>
        </p:txBody>
      </p:sp>
    </p:spTree>
    <p:extLst>
      <p:ext uri="{BB962C8B-B14F-4D97-AF65-F5344CB8AC3E}">
        <p14:creationId xmlns:p14="http://schemas.microsoft.com/office/powerpoint/2010/main" val="2475603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822" y="108065"/>
            <a:ext cx="10806545" cy="584775"/>
          </a:xfrm>
          <a:prstGeom prst="rect">
            <a:avLst/>
          </a:prstGeom>
          <a:noFill/>
        </p:spPr>
        <p:txBody>
          <a:bodyPr wrap="square" rtlCol="0">
            <a:spAutoFit/>
          </a:bodyPr>
          <a:lstStyle/>
          <a:p>
            <a:r>
              <a:rPr lang="en-GB" sz="3200" dirty="0" smtClean="0">
                <a:solidFill>
                  <a:schemeClr val="bg1"/>
                </a:solidFill>
                <a:latin typeface="Myriad Pro" panose="020B0503030403020204" pitchFamily="34" charset="0"/>
              </a:rPr>
              <a:t>Sample text (so you can see how it all fits together)</a:t>
            </a:r>
            <a:endParaRPr lang="en-GB" sz="3200" dirty="0">
              <a:solidFill>
                <a:schemeClr val="bg1"/>
              </a:solidFill>
              <a:latin typeface="Myriad Pro" panose="020B0503030403020204" pitchFamily="34" charset="0"/>
            </a:endParaRPr>
          </a:p>
        </p:txBody>
      </p:sp>
      <p:sp>
        <p:nvSpPr>
          <p:cNvPr id="3" name="TextBox 2"/>
          <p:cNvSpPr txBox="1"/>
          <p:nvPr/>
        </p:nvSpPr>
        <p:spPr>
          <a:xfrm>
            <a:off x="630976" y="1256013"/>
            <a:ext cx="10357658" cy="2308324"/>
          </a:xfrm>
          <a:prstGeom prst="rect">
            <a:avLst/>
          </a:prstGeom>
          <a:noFill/>
          <a:ln w="38100">
            <a:solidFill>
              <a:srgbClr val="D1428D"/>
            </a:solidFill>
          </a:ln>
        </p:spPr>
        <p:txBody>
          <a:bodyPr wrap="square" rtlCol="0">
            <a:spAutoFit/>
          </a:bodyPr>
          <a:lstStyle/>
          <a:p>
            <a:r>
              <a:rPr lang="en-GB" b="1" dirty="0" smtClean="0"/>
              <a:t>Paragraph:</a:t>
            </a:r>
          </a:p>
          <a:p>
            <a:r>
              <a:rPr lang="en-GB" dirty="0" smtClean="0"/>
              <a:t>Greenwood and Freeman (2018) state that ‘theories from many disciplines are brought to the service of ethical analysis’. One of these disciplines is women’s studies or feminism, which when brought together with business ethics, can explore the significance of gender in management of business organisations (Grosser, Moon &amp; Nelson, 2017). The inclusion of social factors in considering business ethics is growing increasingly important considering recent cultural revelations including the ‘Time’s Up’ initiative providing legal assistance for employees alleging workplace abuse (</a:t>
            </a:r>
            <a:r>
              <a:rPr lang="en-GB" dirty="0" err="1" smtClean="0"/>
              <a:t>Robehmed</a:t>
            </a:r>
            <a:r>
              <a:rPr lang="en-GB" dirty="0" smtClean="0"/>
              <a:t>, 2018). Therefore, business ethics as a topic benefits from input from other academic disciplines, and must consider the societal context it is developing in. </a:t>
            </a:r>
            <a:endParaRPr lang="en-GB" dirty="0"/>
          </a:p>
        </p:txBody>
      </p:sp>
      <p:sp>
        <p:nvSpPr>
          <p:cNvPr id="5" name="TextBox 4"/>
          <p:cNvSpPr txBox="1"/>
          <p:nvPr/>
        </p:nvSpPr>
        <p:spPr>
          <a:xfrm>
            <a:off x="142613" y="4017503"/>
            <a:ext cx="11982276" cy="2585323"/>
          </a:xfrm>
          <a:prstGeom prst="rect">
            <a:avLst/>
          </a:prstGeom>
          <a:noFill/>
          <a:ln w="28575">
            <a:solidFill>
              <a:srgbClr val="D8AE47"/>
            </a:solidFill>
          </a:ln>
        </p:spPr>
        <p:txBody>
          <a:bodyPr wrap="square" rtlCol="0">
            <a:spAutoFit/>
          </a:bodyPr>
          <a:lstStyle/>
          <a:p>
            <a:r>
              <a:rPr lang="en-GB" b="1" dirty="0" smtClean="0"/>
              <a:t>Tips:</a:t>
            </a:r>
          </a:p>
          <a:p>
            <a:r>
              <a:rPr lang="en-GB" dirty="0" smtClean="0"/>
              <a:t>In-text citation style is not fixed, and depends on your own writing style and flow. You can use either or both style.</a:t>
            </a:r>
          </a:p>
          <a:p>
            <a:endParaRPr lang="en-GB" dirty="0"/>
          </a:p>
          <a:p>
            <a:r>
              <a:rPr lang="en-GB" dirty="0" smtClean="0"/>
              <a:t>With Greenwood and Freeman, I have </a:t>
            </a:r>
            <a:r>
              <a:rPr lang="en-GB" b="1" dirty="0" smtClean="0"/>
              <a:t>directly quoted</a:t>
            </a:r>
            <a:r>
              <a:rPr lang="en-GB" dirty="0" smtClean="0"/>
              <a:t> so that quote is in ‘quotation marks’</a:t>
            </a:r>
          </a:p>
          <a:p>
            <a:endParaRPr lang="en-GB" dirty="0"/>
          </a:p>
          <a:p>
            <a:r>
              <a:rPr lang="en-GB" dirty="0" smtClean="0"/>
              <a:t>With Grosser, Moon &amp; Nelson, and </a:t>
            </a:r>
            <a:r>
              <a:rPr lang="en-GB" dirty="0" err="1" smtClean="0"/>
              <a:t>Robehmed</a:t>
            </a:r>
            <a:r>
              <a:rPr lang="en-GB" dirty="0" smtClean="0"/>
              <a:t>, I have paraphrased, so they are not in quotation marks.</a:t>
            </a:r>
          </a:p>
          <a:p>
            <a:endParaRPr lang="en-GB" dirty="0">
              <a:solidFill>
                <a:schemeClr val="bg1"/>
              </a:solidFill>
            </a:endParaRPr>
          </a:p>
          <a:p>
            <a:r>
              <a:rPr lang="en-GB" dirty="0" smtClean="0">
                <a:solidFill>
                  <a:schemeClr val="bg1"/>
                </a:solidFill>
              </a:rPr>
              <a:t>For resources with more than 3 authors, in text citations can be shortened to (Grosser et al., 2017), </a:t>
            </a:r>
            <a:r>
              <a:rPr lang="en-GB" b="1" dirty="0" smtClean="0">
                <a:solidFill>
                  <a:schemeClr val="bg1"/>
                </a:solidFill>
              </a:rPr>
              <a:t>but </a:t>
            </a:r>
            <a:r>
              <a:rPr lang="en-GB" dirty="0" smtClean="0">
                <a:solidFill>
                  <a:schemeClr val="bg1"/>
                </a:solidFill>
              </a:rPr>
              <a:t> be sure to name each author in the reference list </a:t>
            </a:r>
          </a:p>
        </p:txBody>
      </p:sp>
    </p:spTree>
    <p:extLst>
      <p:ext uri="{BB962C8B-B14F-4D97-AF65-F5344CB8AC3E}">
        <p14:creationId xmlns:p14="http://schemas.microsoft.com/office/powerpoint/2010/main" val="3921344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4925" y="221276"/>
            <a:ext cx="10806545" cy="584775"/>
          </a:xfrm>
          <a:prstGeom prst="rect">
            <a:avLst/>
          </a:prstGeom>
          <a:noFill/>
        </p:spPr>
        <p:txBody>
          <a:bodyPr wrap="square" rtlCol="0">
            <a:spAutoFit/>
          </a:bodyPr>
          <a:lstStyle/>
          <a:p>
            <a:r>
              <a:rPr lang="en-GB" sz="3200" dirty="0" smtClean="0">
                <a:solidFill>
                  <a:schemeClr val="bg1"/>
                </a:solidFill>
                <a:latin typeface="Myriad Pro" panose="020B0503030403020204" pitchFamily="34" charset="0"/>
              </a:rPr>
              <a:t>Sample text Reference List</a:t>
            </a:r>
            <a:endParaRPr lang="en-GB" sz="3200" dirty="0">
              <a:solidFill>
                <a:schemeClr val="bg1"/>
              </a:solidFill>
              <a:latin typeface="Myriad Pro" panose="020B0503030403020204" pitchFamily="34" charset="0"/>
            </a:endParaRPr>
          </a:p>
        </p:txBody>
      </p:sp>
      <p:sp>
        <p:nvSpPr>
          <p:cNvPr id="4" name="TextBox 3"/>
          <p:cNvSpPr txBox="1"/>
          <p:nvPr/>
        </p:nvSpPr>
        <p:spPr>
          <a:xfrm>
            <a:off x="436228" y="1426129"/>
            <a:ext cx="11117975" cy="3970318"/>
          </a:xfrm>
          <a:prstGeom prst="rect">
            <a:avLst/>
          </a:prstGeom>
          <a:noFill/>
        </p:spPr>
        <p:txBody>
          <a:bodyPr wrap="square" rtlCol="0">
            <a:spAutoFit/>
          </a:bodyPr>
          <a:lstStyle/>
          <a:p>
            <a:r>
              <a:rPr lang="en-GB" u="sng" dirty="0" smtClean="0"/>
              <a:t>Reference List</a:t>
            </a:r>
          </a:p>
          <a:p>
            <a:endParaRPr lang="en-GB" dirty="0"/>
          </a:p>
          <a:p>
            <a:r>
              <a:rPr lang="en-GB" dirty="0" smtClean="0"/>
              <a:t>Greenwood, M. and Freeman, R.E., (2018). ‘Deepening Ethical Analysis in Business Ethics’ in </a:t>
            </a:r>
            <a:r>
              <a:rPr lang="en-GB" i="1" dirty="0" smtClean="0"/>
              <a:t>Journal of Business Ethics</a:t>
            </a:r>
            <a:r>
              <a:rPr lang="en-GB" dirty="0" smtClean="0"/>
              <a:t>, 147(1), pp. </a:t>
            </a:r>
            <a:r>
              <a:rPr lang="en-GB" dirty="0"/>
              <a:t>1-4. </a:t>
            </a:r>
            <a:r>
              <a:rPr lang="en-GB" dirty="0" smtClean="0">
                <a:hlinkClick r:id="rId2"/>
              </a:rPr>
              <a:t>http</a:t>
            </a:r>
            <a:r>
              <a:rPr lang="en-GB" dirty="0">
                <a:hlinkClick r:id="rId2"/>
              </a:rPr>
              <a:t>://</a:t>
            </a:r>
            <a:r>
              <a:rPr lang="en-GB" dirty="0" smtClean="0">
                <a:hlinkClick r:id="rId2"/>
              </a:rPr>
              <a:t>dx.doi.org/10.1007/s10551-017-3766-1</a:t>
            </a:r>
            <a:r>
              <a:rPr lang="en-GB" dirty="0" smtClean="0"/>
              <a:t> (Accessed: 6</a:t>
            </a:r>
            <a:r>
              <a:rPr lang="en-GB" baseline="30000" dirty="0" smtClean="0"/>
              <a:t>th</a:t>
            </a:r>
            <a:r>
              <a:rPr lang="en-GB" dirty="0" smtClean="0"/>
              <a:t> March 2018)</a:t>
            </a:r>
            <a:endParaRPr lang="en-GB" dirty="0"/>
          </a:p>
          <a:p>
            <a:endParaRPr lang="en-GB" u="sng" dirty="0"/>
          </a:p>
          <a:p>
            <a:r>
              <a:rPr lang="en-GB" dirty="0"/>
              <a:t>Grosser, K, Moon, J, &amp; Nelson, J </a:t>
            </a:r>
            <a:r>
              <a:rPr lang="en-GB" dirty="0" smtClean="0"/>
              <a:t>(2017), </a:t>
            </a:r>
            <a:r>
              <a:rPr lang="en-GB" dirty="0"/>
              <a:t>'Guest Editors’ Introduction: Gender, Business Ethics, and Corporate Social Responsibility: Assessing and Refocusing a Conversation', </a:t>
            </a:r>
            <a:r>
              <a:rPr lang="en-GB" i="1" dirty="0"/>
              <a:t>Business Ethics Quarterly</a:t>
            </a:r>
            <a:r>
              <a:rPr lang="en-GB" dirty="0"/>
              <a:t>, 27, 4, pp. 541-567, </a:t>
            </a:r>
            <a:r>
              <a:rPr lang="en-GB" dirty="0" smtClean="0"/>
              <a:t>DOI: 10.1017/beq.2017.42 (Accessed: 6</a:t>
            </a:r>
            <a:r>
              <a:rPr lang="en-GB" baseline="30000" dirty="0" smtClean="0"/>
              <a:t>th</a:t>
            </a:r>
            <a:r>
              <a:rPr lang="en-GB" dirty="0" smtClean="0"/>
              <a:t> March 2018)</a:t>
            </a:r>
          </a:p>
          <a:p>
            <a:endParaRPr lang="en-GB" dirty="0"/>
          </a:p>
          <a:p>
            <a:r>
              <a:rPr lang="en-GB" dirty="0" err="1"/>
              <a:t>Robehmed</a:t>
            </a:r>
            <a:r>
              <a:rPr lang="en-GB" dirty="0"/>
              <a:t>, Natalie, (2018) ‘With $20 Million Raised, Time's Up Seeks 'Equity And Safety' In The </a:t>
            </a:r>
            <a:r>
              <a:rPr lang="en-GB" dirty="0" smtClean="0"/>
              <a:t>Workplace’, </a:t>
            </a:r>
            <a:r>
              <a:rPr lang="en-GB" i="1" dirty="0" smtClean="0"/>
              <a:t>Forbes</a:t>
            </a:r>
            <a:r>
              <a:rPr lang="en-GB" dirty="0" smtClean="0"/>
              <a:t>, 6</a:t>
            </a:r>
            <a:r>
              <a:rPr lang="en-GB" baseline="30000" dirty="0" smtClean="0"/>
              <a:t>th</a:t>
            </a:r>
            <a:r>
              <a:rPr lang="en-GB" dirty="0" smtClean="0"/>
              <a:t> February</a:t>
            </a:r>
            <a:r>
              <a:rPr lang="en-GB" dirty="0"/>
              <a:t>, Available at</a:t>
            </a:r>
            <a:r>
              <a:rPr lang="en-GB" dirty="0" smtClean="0"/>
              <a:t>: </a:t>
            </a:r>
            <a:r>
              <a:rPr lang="en-GB" dirty="0" smtClean="0">
                <a:hlinkClick r:id="rId3"/>
              </a:rPr>
              <a:t>https</a:t>
            </a:r>
            <a:r>
              <a:rPr lang="en-GB" dirty="0">
                <a:hlinkClick r:id="rId3"/>
              </a:rPr>
              <a:t>://www.forbes.com/sites/natalierobehmed/2018/02/06/with-20-million-raised-times-up-seeks-equity-and-safety-in-the-workplace/#</a:t>
            </a:r>
            <a:r>
              <a:rPr lang="en-GB" dirty="0" smtClean="0">
                <a:hlinkClick r:id="rId3"/>
              </a:rPr>
              <a:t>455292eb103c</a:t>
            </a:r>
            <a:r>
              <a:rPr lang="en-GB" dirty="0" smtClean="0"/>
              <a:t> (Accessed: 6</a:t>
            </a:r>
            <a:r>
              <a:rPr lang="en-GB" baseline="30000" dirty="0" smtClean="0"/>
              <a:t>th</a:t>
            </a:r>
            <a:r>
              <a:rPr lang="en-GB" dirty="0" smtClean="0"/>
              <a:t> March 2018)</a:t>
            </a:r>
          </a:p>
          <a:p>
            <a:endParaRPr lang="en-GB" dirty="0"/>
          </a:p>
          <a:p>
            <a:endParaRPr lang="en-GB" u="sng" dirty="0"/>
          </a:p>
        </p:txBody>
      </p:sp>
    </p:spTree>
    <p:extLst>
      <p:ext uri="{BB962C8B-B14F-4D97-AF65-F5344CB8AC3E}">
        <p14:creationId xmlns:p14="http://schemas.microsoft.com/office/powerpoint/2010/main" val="3199361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2438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1195</Words>
  <Application>Microsoft Office PowerPoint</Application>
  <PresentationFormat>Widescreen</PresentationFormat>
  <Paragraphs>136</Paragraphs>
  <Slides>18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Myriad Pro</vt:lpstr>
      <vt:lpstr>Segoe UI</vt:lpstr>
      <vt:lpstr>Office Theme</vt:lpstr>
      <vt:lpstr>Referencing</vt:lpstr>
      <vt:lpstr>Referencing – why does it matter</vt:lpstr>
      <vt:lpstr>What do I need to reference</vt:lpstr>
      <vt:lpstr>Definitions</vt:lpstr>
      <vt:lpstr>Where do I put references</vt:lpstr>
      <vt:lpstr>Vital Information</vt:lpstr>
      <vt:lpstr>Examples</vt:lpstr>
      <vt:lpstr>Book/e-book</vt:lpstr>
      <vt:lpstr>Chapter in an edited book</vt:lpstr>
      <vt:lpstr>Chapter in an edited book</vt:lpstr>
      <vt:lpstr>Article from a journal</vt:lpstr>
      <vt:lpstr>Article from a e-journal</vt:lpstr>
      <vt:lpstr>Government &amp; Organisation Reports</vt:lpstr>
      <vt:lpstr>PowerPoint Presentation</vt:lpstr>
      <vt:lpstr>Marketline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dc:title>
  <dc:creator>Ellie Downes</dc:creator>
  <cp:lastModifiedBy>Shehla Khan</cp:lastModifiedBy>
  <cp:revision>13</cp:revision>
  <dcterms:created xsi:type="dcterms:W3CDTF">2018-01-19T16:59:09Z</dcterms:created>
  <dcterms:modified xsi:type="dcterms:W3CDTF">2018-03-13T09:23:33Z</dcterms:modified>
</cp:coreProperties>
</file>