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59" r:id="rId3"/>
    <p:sldId id="262" r:id="rId4"/>
    <p:sldId id="263" r:id="rId5"/>
    <p:sldId id="264" r:id="rId6"/>
    <p:sldId id="265" r:id="rId7"/>
    <p:sldId id="261" r:id="rId8"/>
    <p:sldId id="260" r:id="rId9"/>
    <p:sldId id="257" r:id="rId10"/>
    <p:sldId id="256" r:id="rId11"/>
    <p:sldId id="258"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6" d="100"/>
          <a:sy n="86" d="100"/>
        </p:scale>
        <p:origin x="331"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562F8-2D2C-4EBD-AEE9-11973F45717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7166DA-6908-4FEC-902A-C3A2D2B0CC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A07892-5E34-429B-88F9-9C1D05CD51B1}"/>
              </a:ext>
            </a:extLst>
          </p:cNvPr>
          <p:cNvSpPr>
            <a:spLocks noGrp="1"/>
          </p:cNvSpPr>
          <p:nvPr>
            <p:ph type="dt" sz="half" idx="10"/>
          </p:nvPr>
        </p:nvSpPr>
        <p:spPr/>
        <p:txBody>
          <a:bodyPr/>
          <a:lstStyle/>
          <a:p>
            <a:fld id="{78A25B6A-A72F-4D8B-999B-27B1DCDF8C7A}" type="datetimeFigureOut">
              <a:rPr lang="en-GB" smtClean="0"/>
              <a:t>07/05/2020</a:t>
            </a:fld>
            <a:endParaRPr lang="en-GB"/>
          </a:p>
        </p:txBody>
      </p:sp>
      <p:sp>
        <p:nvSpPr>
          <p:cNvPr id="5" name="Footer Placeholder 4">
            <a:extLst>
              <a:ext uri="{FF2B5EF4-FFF2-40B4-BE49-F238E27FC236}">
                <a16:creationId xmlns:a16="http://schemas.microsoft.com/office/drawing/2014/main" id="{F2FAB2D7-2923-4444-A2C8-D6C59F5F7D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3819D4-F43D-4B19-9967-CF7CB799038B}"/>
              </a:ext>
            </a:extLst>
          </p:cNvPr>
          <p:cNvSpPr>
            <a:spLocks noGrp="1"/>
          </p:cNvSpPr>
          <p:nvPr>
            <p:ph type="sldNum" sz="quarter" idx="12"/>
          </p:nvPr>
        </p:nvSpPr>
        <p:spPr/>
        <p:txBody>
          <a:bodyPr/>
          <a:lstStyle/>
          <a:p>
            <a:fld id="{48938174-9836-4C7E-870E-239AF405EDF9}" type="slidenum">
              <a:rPr lang="en-GB" smtClean="0"/>
              <a:t>‹#›</a:t>
            </a:fld>
            <a:endParaRPr lang="en-GB"/>
          </a:p>
        </p:txBody>
      </p:sp>
    </p:spTree>
    <p:extLst>
      <p:ext uri="{BB962C8B-B14F-4D97-AF65-F5344CB8AC3E}">
        <p14:creationId xmlns:p14="http://schemas.microsoft.com/office/powerpoint/2010/main" val="2885004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1BE9C-6419-4F79-8D5F-0B3D32AAF0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D3964D-0A81-4780-A105-33BE438390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C0BC71-B90A-45FD-B5AA-10913595D77D}"/>
              </a:ext>
            </a:extLst>
          </p:cNvPr>
          <p:cNvSpPr>
            <a:spLocks noGrp="1"/>
          </p:cNvSpPr>
          <p:nvPr>
            <p:ph type="dt" sz="half" idx="10"/>
          </p:nvPr>
        </p:nvSpPr>
        <p:spPr/>
        <p:txBody>
          <a:bodyPr/>
          <a:lstStyle/>
          <a:p>
            <a:fld id="{78A25B6A-A72F-4D8B-999B-27B1DCDF8C7A}" type="datetimeFigureOut">
              <a:rPr lang="en-GB" smtClean="0"/>
              <a:t>07/05/2020</a:t>
            </a:fld>
            <a:endParaRPr lang="en-GB"/>
          </a:p>
        </p:txBody>
      </p:sp>
      <p:sp>
        <p:nvSpPr>
          <p:cNvPr id="5" name="Footer Placeholder 4">
            <a:extLst>
              <a:ext uri="{FF2B5EF4-FFF2-40B4-BE49-F238E27FC236}">
                <a16:creationId xmlns:a16="http://schemas.microsoft.com/office/drawing/2014/main" id="{3EB8A50A-AC0B-4234-B628-EA89D9EED4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61BB4C-E5A2-48CC-96E7-2506C20CBAAC}"/>
              </a:ext>
            </a:extLst>
          </p:cNvPr>
          <p:cNvSpPr>
            <a:spLocks noGrp="1"/>
          </p:cNvSpPr>
          <p:nvPr>
            <p:ph type="sldNum" sz="quarter" idx="12"/>
          </p:nvPr>
        </p:nvSpPr>
        <p:spPr/>
        <p:txBody>
          <a:bodyPr/>
          <a:lstStyle/>
          <a:p>
            <a:fld id="{48938174-9836-4C7E-870E-239AF405EDF9}" type="slidenum">
              <a:rPr lang="en-GB" smtClean="0"/>
              <a:t>‹#›</a:t>
            </a:fld>
            <a:endParaRPr lang="en-GB"/>
          </a:p>
        </p:txBody>
      </p:sp>
    </p:spTree>
    <p:extLst>
      <p:ext uri="{BB962C8B-B14F-4D97-AF65-F5344CB8AC3E}">
        <p14:creationId xmlns:p14="http://schemas.microsoft.com/office/powerpoint/2010/main" val="3915811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11927-2EB4-45CB-B617-172842BBB2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C197C2-AC0B-43D3-AC9D-3CD876139B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E3D6BD0-FA9D-4A60-966A-755B476193B3}"/>
              </a:ext>
            </a:extLst>
          </p:cNvPr>
          <p:cNvSpPr>
            <a:spLocks noGrp="1"/>
          </p:cNvSpPr>
          <p:nvPr>
            <p:ph type="dt" sz="half" idx="10"/>
          </p:nvPr>
        </p:nvSpPr>
        <p:spPr/>
        <p:txBody>
          <a:bodyPr/>
          <a:lstStyle/>
          <a:p>
            <a:fld id="{78A25B6A-A72F-4D8B-999B-27B1DCDF8C7A}" type="datetimeFigureOut">
              <a:rPr lang="en-GB" smtClean="0"/>
              <a:t>07/05/2020</a:t>
            </a:fld>
            <a:endParaRPr lang="en-GB"/>
          </a:p>
        </p:txBody>
      </p:sp>
      <p:sp>
        <p:nvSpPr>
          <p:cNvPr id="5" name="Footer Placeholder 4">
            <a:extLst>
              <a:ext uri="{FF2B5EF4-FFF2-40B4-BE49-F238E27FC236}">
                <a16:creationId xmlns:a16="http://schemas.microsoft.com/office/drawing/2014/main" id="{A899A825-C980-498C-8000-5F6E43F674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79CC6E-2ED2-4AB8-BF30-F574BA80C86A}"/>
              </a:ext>
            </a:extLst>
          </p:cNvPr>
          <p:cNvSpPr>
            <a:spLocks noGrp="1"/>
          </p:cNvSpPr>
          <p:nvPr>
            <p:ph type="sldNum" sz="quarter" idx="12"/>
          </p:nvPr>
        </p:nvSpPr>
        <p:spPr/>
        <p:txBody>
          <a:bodyPr/>
          <a:lstStyle/>
          <a:p>
            <a:fld id="{48938174-9836-4C7E-870E-239AF405EDF9}" type="slidenum">
              <a:rPr lang="en-GB" smtClean="0"/>
              <a:t>‹#›</a:t>
            </a:fld>
            <a:endParaRPr lang="en-GB"/>
          </a:p>
        </p:txBody>
      </p:sp>
    </p:spTree>
    <p:extLst>
      <p:ext uri="{BB962C8B-B14F-4D97-AF65-F5344CB8AC3E}">
        <p14:creationId xmlns:p14="http://schemas.microsoft.com/office/powerpoint/2010/main" val="253597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3C15B-063B-4198-9889-18853DE2F8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239E5A-7B70-48DF-AE9F-5373424071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15D3677-1E1B-4043-ADD3-A0A7697126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D8B4B1C-1D67-4B79-9DEE-9D7C25D0D0B6}"/>
              </a:ext>
            </a:extLst>
          </p:cNvPr>
          <p:cNvSpPr>
            <a:spLocks noGrp="1"/>
          </p:cNvSpPr>
          <p:nvPr>
            <p:ph type="dt" sz="half" idx="10"/>
          </p:nvPr>
        </p:nvSpPr>
        <p:spPr/>
        <p:txBody>
          <a:bodyPr/>
          <a:lstStyle/>
          <a:p>
            <a:fld id="{78A25B6A-A72F-4D8B-999B-27B1DCDF8C7A}" type="datetimeFigureOut">
              <a:rPr lang="en-GB" smtClean="0"/>
              <a:t>07/05/2020</a:t>
            </a:fld>
            <a:endParaRPr lang="en-GB"/>
          </a:p>
        </p:txBody>
      </p:sp>
      <p:sp>
        <p:nvSpPr>
          <p:cNvPr id="6" name="Footer Placeholder 5">
            <a:extLst>
              <a:ext uri="{FF2B5EF4-FFF2-40B4-BE49-F238E27FC236}">
                <a16:creationId xmlns:a16="http://schemas.microsoft.com/office/drawing/2014/main" id="{BCB9F485-ACC5-4A46-8849-9FD6233EEC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A6A940-2F89-4F8C-9C85-4144C596FEE2}"/>
              </a:ext>
            </a:extLst>
          </p:cNvPr>
          <p:cNvSpPr>
            <a:spLocks noGrp="1"/>
          </p:cNvSpPr>
          <p:nvPr>
            <p:ph type="sldNum" sz="quarter" idx="12"/>
          </p:nvPr>
        </p:nvSpPr>
        <p:spPr/>
        <p:txBody>
          <a:bodyPr/>
          <a:lstStyle/>
          <a:p>
            <a:fld id="{48938174-9836-4C7E-870E-239AF405EDF9}" type="slidenum">
              <a:rPr lang="en-GB" smtClean="0"/>
              <a:t>‹#›</a:t>
            </a:fld>
            <a:endParaRPr lang="en-GB"/>
          </a:p>
        </p:txBody>
      </p:sp>
    </p:spTree>
    <p:extLst>
      <p:ext uri="{BB962C8B-B14F-4D97-AF65-F5344CB8AC3E}">
        <p14:creationId xmlns:p14="http://schemas.microsoft.com/office/powerpoint/2010/main" val="1561769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56D53-3FD8-4C2B-9436-DEBDB5E8A8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7CE039-B727-4C32-AD40-52592A762A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B47347C-5E2E-45B1-AD10-BDEC042DB8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A6813E-4422-48F7-B52A-947978BE91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DD93A3-7A8D-4C7A-8F11-6977A2558C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B63811-83DF-4F34-BDA2-727547C3635B}"/>
              </a:ext>
            </a:extLst>
          </p:cNvPr>
          <p:cNvSpPr>
            <a:spLocks noGrp="1"/>
          </p:cNvSpPr>
          <p:nvPr>
            <p:ph type="dt" sz="half" idx="10"/>
          </p:nvPr>
        </p:nvSpPr>
        <p:spPr/>
        <p:txBody>
          <a:bodyPr/>
          <a:lstStyle/>
          <a:p>
            <a:fld id="{78A25B6A-A72F-4D8B-999B-27B1DCDF8C7A}" type="datetimeFigureOut">
              <a:rPr lang="en-GB" smtClean="0"/>
              <a:t>07/05/2020</a:t>
            </a:fld>
            <a:endParaRPr lang="en-GB"/>
          </a:p>
        </p:txBody>
      </p:sp>
      <p:sp>
        <p:nvSpPr>
          <p:cNvPr id="8" name="Footer Placeholder 7">
            <a:extLst>
              <a:ext uri="{FF2B5EF4-FFF2-40B4-BE49-F238E27FC236}">
                <a16:creationId xmlns:a16="http://schemas.microsoft.com/office/drawing/2014/main" id="{AB0A5389-45A9-4218-8C1A-1D98FF1A9A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AC1F13-50F2-4DDF-959D-43D4895599F6}"/>
              </a:ext>
            </a:extLst>
          </p:cNvPr>
          <p:cNvSpPr>
            <a:spLocks noGrp="1"/>
          </p:cNvSpPr>
          <p:nvPr>
            <p:ph type="sldNum" sz="quarter" idx="12"/>
          </p:nvPr>
        </p:nvSpPr>
        <p:spPr/>
        <p:txBody>
          <a:bodyPr/>
          <a:lstStyle/>
          <a:p>
            <a:fld id="{48938174-9836-4C7E-870E-239AF405EDF9}" type="slidenum">
              <a:rPr lang="en-GB" smtClean="0"/>
              <a:t>‹#›</a:t>
            </a:fld>
            <a:endParaRPr lang="en-GB"/>
          </a:p>
        </p:txBody>
      </p:sp>
    </p:spTree>
    <p:extLst>
      <p:ext uri="{BB962C8B-B14F-4D97-AF65-F5344CB8AC3E}">
        <p14:creationId xmlns:p14="http://schemas.microsoft.com/office/powerpoint/2010/main" val="1477954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3FD11-923A-4353-9D93-2B425996820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B79686-667B-4251-97E2-552751B1A3D7}"/>
              </a:ext>
            </a:extLst>
          </p:cNvPr>
          <p:cNvSpPr>
            <a:spLocks noGrp="1"/>
          </p:cNvSpPr>
          <p:nvPr>
            <p:ph type="dt" sz="half" idx="10"/>
          </p:nvPr>
        </p:nvSpPr>
        <p:spPr/>
        <p:txBody>
          <a:bodyPr/>
          <a:lstStyle/>
          <a:p>
            <a:fld id="{78A25B6A-A72F-4D8B-999B-27B1DCDF8C7A}" type="datetimeFigureOut">
              <a:rPr lang="en-GB" smtClean="0"/>
              <a:t>07/05/2020</a:t>
            </a:fld>
            <a:endParaRPr lang="en-GB"/>
          </a:p>
        </p:txBody>
      </p:sp>
      <p:sp>
        <p:nvSpPr>
          <p:cNvPr id="4" name="Footer Placeholder 3">
            <a:extLst>
              <a:ext uri="{FF2B5EF4-FFF2-40B4-BE49-F238E27FC236}">
                <a16:creationId xmlns:a16="http://schemas.microsoft.com/office/drawing/2014/main" id="{14B16853-EEC7-4448-BBE1-3DA7E6EF09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CEE9545-AB88-4C46-B871-4E437BA19A11}"/>
              </a:ext>
            </a:extLst>
          </p:cNvPr>
          <p:cNvSpPr>
            <a:spLocks noGrp="1"/>
          </p:cNvSpPr>
          <p:nvPr>
            <p:ph type="sldNum" sz="quarter" idx="12"/>
          </p:nvPr>
        </p:nvSpPr>
        <p:spPr/>
        <p:txBody>
          <a:bodyPr/>
          <a:lstStyle/>
          <a:p>
            <a:fld id="{48938174-9836-4C7E-870E-239AF405EDF9}" type="slidenum">
              <a:rPr lang="en-GB" smtClean="0"/>
              <a:t>‹#›</a:t>
            </a:fld>
            <a:endParaRPr lang="en-GB"/>
          </a:p>
        </p:txBody>
      </p:sp>
    </p:spTree>
    <p:extLst>
      <p:ext uri="{BB962C8B-B14F-4D97-AF65-F5344CB8AC3E}">
        <p14:creationId xmlns:p14="http://schemas.microsoft.com/office/powerpoint/2010/main" val="3305395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F62B4A-3123-47B6-A2E8-23284AAB86F5}"/>
              </a:ext>
            </a:extLst>
          </p:cNvPr>
          <p:cNvSpPr>
            <a:spLocks noGrp="1"/>
          </p:cNvSpPr>
          <p:nvPr>
            <p:ph type="dt" sz="half" idx="10"/>
          </p:nvPr>
        </p:nvSpPr>
        <p:spPr/>
        <p:txBody>
          <a:bodyPr/>
          <a:lstStyle/>
          <a:p>
            <a:fld id="{78A25B6A-A72F-4D8B-999B-27B1DCDF8C7A}" type="datetimeFigureOut">
              <a:rPr lang="en-GB" smtClean="0"/>
              <a:t>07/05/2020</a:t>
            </a:fld>
            <a:endParaRPr lang="en-GB"/>
          </a:p>
        </p:txBody>
      </p:sp>
      <p:sp>
        <p:nvSpPr>
          <p:cNvPr id="3" name="Footer Placeholder 2">
            <a:extLst>
              <a:ext uri="{FF2B5EF4-FFF2-40B4-BE49-F238E27FC236}">
                <a16:creationId xmlns:a16="http://schemas.microsoft.com/office/drawing/2014/main" id="{6A388793-2572-4B0C-9F26-7F65B4365A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C6D72F-B065-4E96-BB81-874E94F5E56E}"/>
              </a:ext>
            </a:extLst>
          </p:cNvPr>
          <p:cNvSpPr>
            <a:spLocks noGrp="1"/>
          </p:cNvSpPr>
          <p:nvPr>
            <p:ph type="sldNum" sz="quarter" idx="12"/>
          </p:nvPr>
        </p:nvSpPr>
        <p:spPr/>
        <p:txBody>
          <a:bodyPr/>
          <a:lstStyle/>
          <a:p>
            <a:fld id="{48938174-9836-4C7E-870E-239AF405EDF9}" type="slidenum">
              <a:rPr lang="en-GB" smtClean="0"/>
              <a:t>‹#›</a:t>
            </a:fld>
            <a:endParaRPr lang="en-GB"/>
          </a:p>
        </p:txBody>
      </p:sp>
    </p:spTree>
    <p:extLst>
      <p:ext uri="{BB962C8B-B14F-4D97-AF65-F5344CB8AC3E}">
        <p14:creationId xmlns:p14="http://schemas.microsoft.com/office/powerpoint/2010/main" val="845200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42DBB-3197-42A1-AC64-F9A7660D33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D98977D-8FB9-4216-BB2A-38B33F26CF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9C6E5D0-6561-4D1F-BEE5-19F7FCE817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5B6404-5CD1-436D-B820-894EEEB96F70}"/>
              </a:ext>
            </a:extLst>
          </p:cNvPr>
          <p:cNvSpPr>
            <a:spLocks noGrp="1"/>
          </p:cNvSpPr>
          <p:nvPr>
            <p:ph type="dt" sz="half" idx="10"/>
          </p:nvPr>
        </p:nvSpPr>
        <p:spPr/>
        <p:txBody>
          <a:bodyPr/>
          <a:lstStyle/>
          <a:p>
            <a:fld id="{78A25B6A-A72F-4D8B-999B-27B1DCDF8C7A}" type="datetimeFigureOut">
              <a:rPr lang="en-GB" smtClean="0"/>
              <a:t>07/05/2020</a:t>
            </a:fld>
            <a:endParaRPr lang="en-GB"/>
          </a:p>
        </p:txBody>
      </p:sp>
      <p:sp>
        <p:nvSpPr>
          <p:cNvPr id="6" name="Footer Placeholder 5">
            <a:extLst>
              <a:ext uri="{FF2B5EF4-FFF2-40B4-BE49-F238E27FC236}">
                <a16:creationId xmlns:a16="http://schemas.microsoft.com/office/drawing/2014/main" id="{358CE2F1-F4D8-4FF7-BFAF-5D2F228F65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44EB5D-C5E5-48C3-BF6E-5E710AEE331A}"/>
              </a:ext>
            </a:extLst>
          </p:cNvPr>
          <p:cNvSpPr>
            <a:spLocks noGrp="1"/>
          </p:cNvSpPr>
          <p:nvPr>
            <p:ph type="sldNum" sz="quarter" idx="12"/>
          </p:nvPr>
        </p:nvSpPr>
        <p:spPr/>
        <p:txBody>
          <a:bodyPr/>
          <a:lstStyle/>
          <a:p>
            <a:fld id="{48938174-9836-4C7E-870E-239AF405EDF9}" type="slidenum">
              <a:rPr lang="en-GB" smtClean="0"/>
              <a:t>‹#›</a:t>
            </a:fld>
            <a:endParaRPr lang="en-GB"/>
          </a:p>
        </p:txBody>
      </p:sp>
    </p:spTree>
    <p:extLst>
      <p:ext uri="{BB962C8B-B14F-4D97-AF65-F5344CB8AC3E}">
        <p14:creationId xmlns:p14="http://schemas.microsoft.com/office/powerpoint/2010/main" val="17592829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C332-449F-4FDA-B974-EC5F05EF40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42494F-823F-4BE6-8D82-CEAA82A815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284333-7614-4A5C-9C45-724414B455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0758F3-2B7E-4A09-AD0F-605FCA378698}"/>
              </a:ext>
            </a:extLst>
          </p:cNvPr>
          <p:cNvSpPr>
            <a:spLocks noGrp="1"/>
          </p:cNvSpPr>
          <p:nvPr>
            <p:ph type="dt" sz="half" idx="10"/>
          </p:nvPr>
        </p:nvSpPr>
        <p:spPr/>
        <p:txBody>
          <a:bodyPr/>
          <a:lstStyle/>
          <a:p>
            <a:fld id="{78A25B6A-A72F-4D8B-999B-27B1DCDF8C7A}" type="datetimeFigureOut">
              <a:rPr lang="en-GB" smtClean="0"/>
              <a:t>07/05/2020</a:t>
            </a:fld>
            <a:endParaRPr lang="en-GB"/>
          </a:p>
        </p:txBody>
      </p:sp>
      <p:sp>
        <p:nvSpPr>
          <p:cNvPr id="6" name="Footer Placeholder 5">
            <a:extLst>
              <a:ext uri="{FF2B5EF4-FFF2-40B4-BE49-F238E27FC236}">
                <a16:creationId xmlns:a16="http://schemas.microsoft.com/office/drawing/2014/main" id="{0BFD85AF-C957-4F06-958F-EE14AEB9C3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D5B3D5-7C07-40E1-94B6-1C5841D4A37D}"/>
              </a:ext>
            </a:extLst>
          </p:cNvPr>
          <p:cNvSpPr>
            <a:spLocks noGrp="1"/>
          </p:cNvSpPr>
          <p:nvPr>
            <p:ph type="sldNum" sz="quarter" idx="12"/>
          </p:nvPr>
        </p:nvSpPr>
        <p:spPr/>
        <p:txBody>
          <a:bodyPr/>
          <a:lstStyle/>
          <a:p>
            <a:fld id="{48938174-9836-4C7E-870E-239AF405EDF9}" type="slidenum">
              <a:rPr lang="en-GB" smtClean="0"/>
              <a:t>‹#›</a:t>
            </a:fld>
            <a:endParaRPr lang="en-GB"/>
          </a:p>
        </p:txBody>
      </p:sp>
    </p:spTree>
    <p:extLst>
      <p:ext uri="{BB962C8B-B14F-4D97-AF65-F5344CB8AC3E}">
        <p14:creationId xmlns:p14="http://schemas.microsoft.com/office/powerpoint/2010/main" val="682192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38A98-56F6-460F-9AC6-0BF4E35DC2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F1CCD0-FE50-4E4B-9407-8F93B877A34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7A998B-496F-461A-A417-9580D0B5A10D}"/>
              </a:ext>
            </a:extLst>
          </p:cNvPr>
          <p:cNvSpPr>
            <a:spLocks noGrp="1"/>
          </p:cNvSpPr>
          <p:nvPr>
            <p:ph type="dt" sz="half" idx="10"/>
          </p:nvPr>
        </p:nvSpPr>
        <p:spPr/>
        <p:txBody>
          <a:bodyPr/>
          <a:lstStyle/>
          <a:p>
            <a:fld id="{78A25B6A-A72F-4D8B-999B-27B1DCDF8C7A}" type="datetimeFigureOut">
              <a:rPr lang="en-GB" smtClean="0"/>
              <a:t>07/05/2020</a:t>
            </a:fld>
            <a:endParaRPr lang="en-GB"/>
          </a:p>
        </p:txBody>
      </p:sp>
      <p:sp>
        <p:nvSpPr>
          <p:cNvPr id="5" name="Footer Placeholder 4">
            <a:extLst>
              <a:ext uri="{FF2B5EF4-FFF2-40B4-BE49-F238E27FC236}">
                <a16:creationId xmlns:a16="http://schemas.microsoft.com/office/drawing/2014/main" id="{A407FAD9-C732-4351-A59A-352870C016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0AD69E-AD46-4E1A-A785-A1CA1536028D}"/>
              </a:ext>
            </a:extLst>
          </p:cNvPr>
          <p:cNvSpPr>
            <a:spLocks noGrp="1"/>
          </p:cNvSpPr>
          <p:nvPr>
            <p:ph type="sldNum" sz="quarter" idx="12"/>
          </p:nvPr>
        </p:nvSpPr>
        <p:spPr/>
        <p:txBody>
          <a:bodyPr/>
          <a:lstStyle/>
          <a:p>
            <a:fld id="{48938174-9836-4C7E-870E-239AF405EDF9}" type="slidenum">
              <a:rPr lang="en-GB" smtClean="0"/>
              <a:t>‹#›</a:t>
            </a:fld>
            <a:endParaRPr lang="en-GB"/>
          </a:p>
        </p:txBody>
      </p:sp>
    </p:spTree>
    <p:extLst>
      <p:ext uri="{BB962C8B-B14F-4D97-AF65-F5344CB8AC3E}">
        <p14:creationId xmlns:p14="http://schemas.microsoft.com/office/powerpoint/2010/main" val="3656476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B016A7-2B3E-4E6C-B833-97D16D7A82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C522F0-647D-40BD-AA9D-985729B95D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9845CD-22CE-4D6F-9BBD-14E53A0D618A}"/>
              </a:ext>
            </a:extLst>
          </p:cNvPr>
          <p:cNvSpPr>
            <a:spLocks noGrp="1"/>
          </p:cNvSpPr>
          <p:nvPr>
            <p:ph type="dt" sz="half" idx="10"/>
          </p:nvPr>
        </p:nvSpPr>
        <p:spPr/>
        <p:txBody>
          <a:bodyPr/>
          <a:lstStyle/>
          <a:p>
            <a:fld id="{78A25B6A-A72F-4D8B-999B-27B1DCDF8C7A}" type="datetimeFigureOut">
              <a:rPr lang="en-GB" smtClean="0"/>
              <a:t>07/05/2020</a:t>
            </a:fld>
            <a:endParaRPr lang="en-GB"/>
          </a:p>
        </p:txBody>
      </p:sp>
      <p:sp>
        <p:nvSpPr>
          <p:cNvPr id="5" name="Footer Placeholder 4">
            <a:extLst>
              <a:ext uri="{FF2B5EF4-FFF2-40B4-BE49-F238E27FC236}">
                <a16:creationId xmlns:a16="http://schemas.microsoft.com/office/drawing/2014/main" id="{E25F47CF-E802-41A7-8C66-A653BD5255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BFA4EF-D192-42DD-BB03-C4F85F9E4E63}"/>
              </a:ext>
            </a:extLst>
          </p:cNvPr>
          <p:cNvSpPr>
            <a:spLocks noGrp="1"/>
          </p:cNvSpPr>
          <p:nvPr>
            <p:ph type="sldNum" sz="quarter" idx="12"/>
          </p:nvPr>
        </p:nvSpPr>
        <p:spPr/>
        <p:txBody>
          <a:bodyPr/>
          <a:lstStyle/>
          <a:p>
            <a:fld id="{48938174-9836-4C7E-870E-239AF405EDF9}" type="slidenum">
              <a:rPr lang="en-GB" smtClean="0"/>
              <a:t>‹#›</a:t>
            </a:fld>
            <a:endParaRPr lang="en-GB"/>
          </a:p>
        </p:txBody>
      </p:sp>
    </p:spTree>
    <p:extLst>
      <p:ext uri="{BB962C8B-B14F-4D97-AF65-F5344CB8AC3E}">
        <p14:creationId xmlns:p14="http://schemas.microsoft.com/office/powerpoint/2010/main" val="3885134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A230A1-5C67-4923-964F-91CFF5D746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A8BFD5-34AC-42BE-8D66-D23A2BBEC4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A5672C-24E3-4E28-BC30-5CD649B007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A25B6A-A72F-4D8B-999B-27B1DCDF8C7A}" type="datetimeFigureOut">
              <a:rPr lang="en-GB" smtClean="0"/>
              <a:t>07/05/2020</a:t>
            </a:fld>
            <a:endParaRPr lang="en-GB"/>
          </a:p>
        </p:txBody>
      </p:sp>
      <p:sp>
        <p:nvSpPr>
          <p:cNvPr id="5" name="Footer Placeholder 4">
            <a:extLst>
              <a:ext uri="{FF2B5EF4-FFF2-40B4-BE49-F238E27FC236}">
                <a16:creationId xmlns:a16="http://schemas.microsoft.com/office/drawing/2014/main" id="{41178470-B54C-4409-899D-12FCE21449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253CA97-0A89-4A44-94B8-1006B8F653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938174-9836-4C7E-870E-239AF405EDF9}" type="slidenum">
              <a:rPr lang="en-GB" smtClean="0"/>
              <a:t>‹#›</a:t>
            </a:fld>
            <a:endParaRPr lang="en-GB"/>
          </a:p>
        </p:txBody>
      </p:sp>
    </p:spTree>
    <p:extLst>
      <p:ext uri="{BB962C8B-B14F-4D97-AF65-F5344CB8AC3E}">
        <p14:creationId xmlns:p14="http://schemas.microsoft.com/office/powerpoint/2010/main" val="23104722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806B4F3-5D83-4368-B652-44B2D290199B}"/>
              </a:ext>
            </a:extLst>
          </p:cNvPr>
          <p:cNvSpPr>
            <a:spLocks noGrp="1"/>
          </p:cNvSpPr>
          <p:nvPr>
            <p:ph type="title"/>
          </p:nvPr>
        </p:nvSpPr>
        <p:spPr/>
        <p:txBody>
          <a:bodyPr/>
          <a:lstStyle/>
          <a:p>
            <a:endParaRPr lang="ro-RO"/>
          </a:p>
        </p:txBody>
      </p:sp>
      <p:pic>
        <p:nvPicPr>
          <p:cNvPr id="6" name="Substituent conținut 5" descr="O imagine care conține clădire, exterior, stațiune, apă&#10;&#10;Descriere generată automat">
            <a:extLst>
              <a:ext uri="{FF2B5EF4-FFF2-40B4-BE49-F238E27FC236}">
                <a16:creationId xmlns:a16="http://schemas.microsoft.com/office/drawing/2014/main" id="{95FCCB7C-A39C-4043-992E-0627D0707A9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3531"/>
            <a:ext cx="12311223" cy="6925062"/>
          </a:xfrm>
        </p:spPr>
      </p:pic>
      <p:pic>
        <p:nvPicPr>
          <p:cNvPr id="4" name="Imagine 3">
            <a:extLst>
              <a:ext uri="{FF2B5EF4-FFF2-40B4-BE49-F238E27FC236}">
                <a16:creationId xmlns:a16="http://schemas.microsoft.com/office/drawing/2014/main" id="{B38FF04E-FED5-4A2A-AE40-8A11D6D6BB3E}"/>
              </a:ext>
            </a:extLst>
          </p:cNvPr>
          <p:cNvPicPr>
            <a:picLocks noChangeAspect="1"/>
          </p:cNvPicPr>
          <p:nvPr/>
        </p:nvPicPr>
        <p:blipFill>
          <a:blip r:embed="rId3"/>
          <a:stretch>
            <a:fillRect/>
          </a:stretch>
        </p:blipFill>
        <p:spPr>
          <a:xfrm>
            <a:off x="6035034" y="3361938"/>
            <a:ext cx="121931" cy="134124"/>
          </a:xfrm>
          <a:prstGeom prst="rect">
            <a:avLst/>
          </a:prstGeom>
        </p:spPr>
      </p:pic>
    </p:spTree>
    <p:extLst>
      <p:ext uri="{BB962C8B-B14F-4D97-AF65-F5344CB8AC3E}">
        <p14:creationId xmlns:p14="http://schemas.microsoft.com/office/powerpoint/2010/main" val="1790238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DCA72CD-3934-410E-8C16-ED752F894092}"/>
              </a:ext>
            </a:extLst>
          </p:cNvPr>
          <p:cNvSpPr>
            <a:spLocks noGrp="1"/>
          </p:cNvSpPr>
          <p:nvPr>
            <p:ph type="title"/>
          </p:nvPr>
        </p:nvSpPr>
        <p:spPr>
          <a:xfrm>
            <a:off x="838200" y="887767"/>
            <a:ext cx="10515600" cy="802921"/>
          </a:xfrm>
        </p:spPr>
        <p:txBody>
          <a:bodyPr/>
          <a:lstStyle/>
          <a:p>
            <a:r>
              <a:rPr lang="ro-RO" dirty="0"/>
              <a:t> </a:t>
            </a:r>
            <a:r>
              <a:rPr lang="ro-RO" dirty="0" err="1"/>
              <a:t>Contents</a:t>
            </a:r>
            <a:endParaRPr lang="ro-RO" dirty="0"/>
          </a:p>
        </p:txBody>
      </p:sp>
      <p:sp>
        <p:nvSpPr>
          <p:cNvPr id="3" name="Substituent conținut 2">
            <a:extLst>
              <a:ext uri="{FF2B5EF4-FFF2-40B4-BE49-F238E27FC236}">
                <a16:creationId xmlns:a16="http://schemas.microsoft.com/office/drawing/2014/main" id="{67449BC8-B62F-4B2E-864A-D116B6CFFB5F}"/>
              </a:ext>
            </a:extLst>
          </p:cNvPr>
          <p:cNvSpPr>
            <a:spLocks noGrp="1"/>
          </p:cNvSpPr>
          <p:nvPr>
            <p:ph idx="1"/>
          </p:nvPr>
        </p:nvSpPr>
        <p:spPr/>
        <p:txBody>
          <a:bodyPr/>
          <a:lstStyle/>
          <a:p>
            <a:pPr marL="0" indent="0">
              <a:buNone/>
            </a:pPr>
            <a:r>
              <a:rPr lang="ro-RO" dirty="0"/>
              <a:t>1.Types of </a:t>
            </a:r>
            <a:r>
              <a:rPr lang="ro-RO" dirty="0" err="1"/>
              <a:t>Organisations</a:t>
            </a:r>
            <a:endParaRPr lang="ro-RO" dirty="0"/>
          </a:p>
          <a:p>
            <a:pPr marL="0" indent="0">
              <a:buNone/>
            </a:pPr>
            <a:r>
              <a:rPr lang="ro-RO" dirty="0"/>
              <a:t>2.Hotel Industry </a:t>
            </a:r>
          </a:p>
          <a:p>
            <a:pPr marL="0" indent="0">
              <a:buNone/>
            </a:pPr>
            <a:r>
              <a:rPr lang="ro-RO" dirty="0"/>
              <a:t>3.Impact of </a:t>
            </a:r>
            <a:r>
              <a:rPr lang="ro-RO" dirty="0" err="1"/>
              <a:t>the</a:t>
            </a:r>
            <a:r>
              <a:rPr lang="ro-RO" dirty="0"/>
              <a:t> Technology</a:t>
            </a:r>
          </a:p>
          <a:p>
            <a:pPr marL="0" indent="0">
              <a:buNone/>
            </a:pPr>
            <a:r>
              <a:rPr lang="ro-RO" dirty="0"/>
              <a:t>4.New Technology in Hotel Industry</a:t>
            </a:r>
          </a:p>
          <a:p>
            <a:pPr marL="0" indent="0">
              <a:buNone/>
            </a:pPr>
            <a:r>
              <a:rPr lang="ro-RO" dirty="0"/>
              <a:t>5.Advtanges </a:t>
            </a:r>
            <a:r>
              <a:rPr lang="ro-RO" dirty="0" err="1"/>
              <a:t>and</a:t>
            </a:r>
            <a:r>
              <a:rPr lang="ro-RO" dirty="0"/>
              <a:t> </a:t>
            </a:r>
            <a:r>
              <a:rPr lang="ro-RO" dirty="0" err="1"/>
              <a:t>Disadvantages</a:t>
            </a:r>
            <a:r>
              <a:rPr lang="ro-RO" dirty="0"/>
              <a:t> of </a:t>
            </a:r>
            <a:r>
              <a:rPr lang="ro-RO" dirty="0" err="1"/>
              <a:t>Techonology</a:t>
            </a:r>
            <a:endParaRPr lang="ro-RO" dirty="0"/>
          </a:p>
          <a:p>
            <a:pPr marL="0" indent="0">
              <a:buNone/>
            </a:pPr>
            <a:r>
              <a:rPr lang="ro-RO" dirty="0"/>
              <a:t>6.Analazys</a:t>
            </a:r>
          </a:p>
          <a:p>
            <a:pPr marL="0" indent="0">
              <a:buNone/>
            </a:pPr>
            <a:r>
              <a:rPr lang="ro-RO" dirty="0"/>
              <a:t>7.Conclusion</a:t>
            </a:r>
          </a:p>
          <a:p>
            <a:pPr marL="0" indent="0">
              <a:buNone/>
            </a:pPr>
            <a:r>
              <a:rPr lang="ro-RO" dirty="0"/>
              <a:t>8. </a:t>
            </a:r>
            <a:r>
              <a:rPr lang="ro-RO" dirty="0" err="1"/>
              <a:t>Reference</a:t>
            </a:r>
            <a:r>
              <a:rPr lang="ro-RO" dirty="0"/>
              <a:t> </a:t>
            </a:r>
          </a:p>
          <a:p>
            <a:pPr marL="0" indent="0">
              <a:buNone/>
            </a:pPr>
            <a:endParaRPr lang="ro-RO" dirty="0"/>
          </a:p>
        </p:txBody>
      </p:sp>
      <p:sp>
        <p:nvSpPr>
          <p:cNvPr id="4" name="CasetăText 3">
            <a:extLst>
              <a:ext uri="{FF2B5EF4-FFF2-40B4-BE49-F238E27FC236}">
                <a16:creationId xmlns:a16="http://schemas.microsoft.com/office/drawing/2014/main" id="{83215C8D-0E65-40E4-9863-DB987B0CDA8C}"/>
              </a:ext>
            </a:extLst>
          </p:cNvPr>
          <p:cNvSpPr txBox="1"/>
          <p:nvPr/>
        </p:nvSpPr>
        <p:spPr>
          <a:xfrm>
            <a:off x="4030461" y="266301"/>
            <a:ext cx="3515558" cy="369332"/>
          </a:xfrm>
          <a:prstGeom prst="rect">
            <a:avLst/>
          </a:prstGeom>
          <a:noFill/>
        </p:spPr>
        <p:txBody>
          <a:bodyPr wrap="square" rtlCol="0">
            <a:spAutoFit/>
          </a:bodyPr>
          <a:lstStyle/>
          <a:p>
            <a:r>
              <a:rPr lang="ro-RO" dirty="0"/>
              <a:t>Viviana-Maria Pal (1916541)</a:t>
            </a:r>
          </a:p>
        </p:txBody>
      </p:sp>
    </p:spTree>
    <p:extLst>
      <p:ext uri="{BB962C8B-B14F-4D97-AF65-F5344CB8AC3E}">
        <p14:creationId xmlns:p14="http://schemas.microsoft.com/office/powerpoint/2010/main" val="1852141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pattFill prst="pct40">
          <a:fgClr>
            <a:srgbClr val="92D050"/>
          </a:fgClr>
          <a:bgClr>
            <a:schemeClr val="bg1"/>
          </a:bgClr>
        </a:patt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49C93D6-F155-4E67-849E-D6219C24F0D8}"/>
              </a:ext>
            </a:extLst>
          </p:cNvPr>
          <p:cNvSpPr>
            <a:spLocks noGrp="1"/>
          </p:cNvSpPr>
          <p:nvPr>
            <p:ph type="title"/>
          </p:nvPr>
        </p:nvSpPr>
        <p:spPr/>
        <p:txBody>
          <a:bodyPr/>
          <a:lstStyle/>
          <a:p>
            <a:r>
              <a:rPr lang="ro-RO" dirty="0" err="1"/>
              <a:t>Types</a:t>
            </a:r>
            <a:r>
              <a:rPr lang="ro-RO" dirty="0"/>
              <a:t> of </a:t>
            </a:r>
            <a:r>
              <a:rPr lang="ro-RO" dirty="0" err="1"/>
              <a:t>Organisation</a:t>
            </a:r>
            <a:endParaRPr lang="ro-RO" dirty="0"/>
          </a:p>
        </p:txBody>
      </p:sp>
      <p:sp>
        <p:nvSpPr>
          <p:cNvPr id="3" name="Substituent conținut 2">
            <a:extLst>
              <a:ext uri="{FF2B5EF4-FFF2-40B4-BE49-F238E27FC236}">
                <a16:creationId xmlns:a16="http://schemas.microsoft.com/office/drawing/2014/main" id="{0A0DBF52-500A-42D7-9B96-DE498B6BD638}"/>
              </a:ext>
            </a:extLst>
          </p:cNvPr>
          <p:cNvSpPr>
            <a:spLocks noGrp="1"/>
          </p:cNvSpPr>
          <p:nvPr>
            <p:ph idx="1"/>
          </p:nvPr>
        </p:nvSpPr>
        <p:spPr/>
        <p:txBody>
          <a:bodyPr>
            <a:normAutofit fontScale="92500" lnSpcReduction="10000"/>
          </a:bodyPr>
          <a:lstStyle/>
          <a:p>
            <a:pPr marL="0" indent="0">
              <a:buNone/>
            </a:pPr>
            <a:r>
              <a:rPr lang="ro-RO" dirty="0"/>
              <a:t>    </a:t>
            </a:r>
            <a:r>
              <a:rPr lang="en-GB" dirty="0"/>
              <a:t>An organisation is composed by multiple people, working together for the same goal. It can either be for government or business.</a:t>
            </a:r>
            <a:r>
              <a:rPr lang="ro-RO" dirty="0"/>
              <a:t>  </a:t>
            </a:r>
          </a:p>
          <a:p>
            <a:pPr marL="0" indent="0">
              <a:buNone/>
            </a:pPr>
            <a:r>
              <a:rPr lang="ro-RO" dirty="0"/>
              <a:t>    </a:t>
            </a:r>
          </a:p>
          <a:p>
            <a:pPr marL="0" indent="0">
              <a:buNone/>
            </a:pPr>
            <a:r>
              <a:rPr lang="ro-RO" dirty="0"/>
              <a:t>    A</a:t>
            </a:r>
            <a:r>
              <a:rPr lang="en-GB" dirty="0"/>
              <a:t>n organisation can be divided in 3 different forms:</a:t>
            </a:r>
            <a:r>
              <a:rPr lang="ro-RO" dirty="0"/>
              <a:t> </a:t>
            </a:r>
          </a:p>
          <a:p>
            <a:pPr marL="0" indent="0">
              <a:buNone/>
            </a:pPr>
            <a:r>
              <a:rPr lang="ro-RO" dirty="0"/>
              <a:t>    </a:t>
            </a:r>
          </a:p>
          <a:p>
            <a:pPr marL="0" indent="0">
              <a:buNone/>
            </a:pPr>
            <a:r>
              <a:rPr lang="ro-RO" dirty="0"/>
              <a:t>     Public </a:t>
            </a:r>
            <a:r>
              <a:rPr lang="ro-RO" dirty="0" err="1"/>
              <a:t>Oranisation</a:t>
            </a:r>
            <a:r>
              <a:rPr lang="en-GB" dirty="0"/>
              <a:t> </a:t>
            </a:r>
            <a:r>
              <a:rPr lang="ro-RO" dirty="0"/>
              <a:t>= </a:t>
            </a:r>
            <a:r>
              <a:rPr lang="en-GB" dirty="0"/>
              <a:t>this organisation is owned and controlled by the government, and their purpose stands for the help of inhabitants.</a:t>
            </a:r>
            <a:r>
              <a:rPr lang="ro-RO" dirty="0"/>
              <a:t> </a:t>
            </a:r>
          </a:p>
          <a:p>
            <a:endParaRPr lang="ro-RO" dirty="0"/>
          </a:p>
          <a:p>
            <a:pPr marL="0" indent="0">
              <a:buNone/>
            </a:pPr>
            <a:r>
              <a:rPr lang="ro-RO" dirty="0"/>
              <a:t> </a:t>
            </a:r>
          </a:p>
          <a:p>
            <a:pPr marL="0" indent="0">
              <a:buNone/>
            </a:pPr>
            <a:r>
              <a:rPr lang="ro-RO" dirty="0"/>
              <a:t>  </a:t>
            </a:r>
          </a:p>
          <a:p>
            <a:pPr marL="0" indent="0">
              <a:buNone/>
            </a:pPr>
            <a:endParaRPr lang="ro-RO" dirty="0"/>
          </a:p>
          <a:p>
            <a:pPr marL="0" indent="0">
              <a:buNone/>
            </a:pPr>
            <a:endParaRPr lang="ro-RO" dirty="0"/>
          </a:p>
        </p:txBody>
      </p:sp>
    </p:spTree>
    <p:extLst>
      <p:ext uri="{BB962C8B-B14F-4D97-AF65-F5344CB8AC3E}">
        <p14:creationId xmlns:p14="http://schemas.microsoft.com/office/powerpoint/2010/main" val="3781437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pattFill prst="pct40">
          <a:fgClr>
            <a:schemeClr val="accent4"/>
          </a:fgClr>
          <a:bgClr>
            <a:schemeClr val="bg1"/>
          </a:bgClr>
        </a:pattFill>
        <a:effectLst/>
      </p:bgPr>
    </p:bg>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777E6D50-A059-465F-A7C8-E0A5CCE0CDA7}"/>
              </a:ext>
            </a:extLst>
          </p:cNvPr>
          <p:cNvSpPr>
            <a:spLocks noGrp="1"/>
          </p:cNvSpPr>
          <p:nvPr>
            <p:ph idx="1"/>
          </p:nvPr>
        </p:nvSpPr>
        <p:spPr/>
        <p:txBody>
          <a:bodyPr/>
          <a:lstStyle/>
          <a:p>
            <a:pPr marL="0" indent="0">
              <a:buNone/>
            </a:pPr>
            <a:r>
              <a:rPr lang="ro-RO" dirty="0"/>
              <a:t>     2. Privat </a:t>
            </a:r>
            <a:r>
              <a:rPr lang="ro-RO" dirty="0" err="1"/>
              <a:t>Organisation</a:t>
            </a:r>
            <a:r>
              <a:rPr lang="ro-RO" dirty="0"/>
              <a:t>= </a:t>
            </a:r>
            <a:r>
              <a:rPr lang="en-GB" dirty="0"/>
              <a:t>The main goal for private organisation is to make money. Those organisations are not owned by the government and the way this type of organisation works is all for-profit</a:t>
            </a:r>
            <a:r>
              <a:rPr lang="ro-RO" dirty="0"/>
              <a:t>.</a:t>
            </a:r>
          </a:p>
          <a:p>
            <a:endParaRPr lang="ro-RO" dirty="0"/>
          </a:p>
          <a:p>
            <a:endParaRPr lang="ro-RO" dirty="0"/>
          </a:p>
          <a:p>
            <a:r>
              <a:rPr lang="ro-RO" dirty="0"/>
              <a:t>3.Voluntary </a:t>
            </a:r>
            <a:r>
              <a:rPr lang="ro-RO" dirty="0" err="1"/>
              <a:t>Organisatio</a:t>
            </a:r>
            <a:r>
              <a:rPr lang="ro-RO" dirty="0"/>
              <a:t>= </a:t>
            </a:r>
            <a:r>
              <a:rPr lang="ro-RO" dirty="0" err="1"/>
              <a:t>This</a:t>
            </a:r>
            <a:r>
              <a:rPr lang="ro-RO" dirty="0"/>
              <a:t> </a:t>
            </a:r>
            <a:r>
              <a:rPr lang="ro-RO" dirty="0" err="1"/>
              <a:t>type</a:t>
            </a:r>
            <a:r>
              <a:rPr lang="ro-RO" dirty="0"/>
              <a:t> of </a:t>
            </a:r>
            <a:r>
              <a:rPr lang="ro-RO" dirty="0" err="1"/>
              <a:t>organisation</a:t>
            </a:r>
            <a:r>
              <a:rPr lang="ro-RO" dirty="0"/>
              <a:t> </a:t>
            </a:r>
            <a:r>
              <a:rPr lang="ro-RO" dirty="0" err="1"/>
              <a:t>is</a:t>
            </a:r>
            <a:r>
              <a:rPr lang="ro-RO" dirty="0"/>
              <a:t> </a:t>
            </a:r>
            <a:r>
              <a:rPr lang="ro-RO" dirty="0" err="1"/>
              <a:t>not</a:t>
            </a:r>
            <a:r>
              <a:rPr lang="ro-RO" dirty="0"/>
              <a:t>-profit.</a:t>
            </a:r>
            <a:r>
              <a:rPr lang="en-GB" dirty="0"/>
              <a:t> . Those societies have the same base, to stand up for community. These organisations are also free of government</a:t>
            </a:r>
            <a:r>
              <a:rPr lang="ro-RO" dirty="0"/>
              <a:t>.</a:t>
            </a:r>
          </a:p>
        </p:txBody>
      </p:sp>
    </p:spTree>
    <p:extLst>
      <p:ext uri="{BB962C8B-B14F-4D97-AF65-F5344CB8AC3E}">
        <p14:creationId xmlns:p14="http://schemas.microsoft.com/office/powerpoint/2010/main" val="846734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pattFill prst="pct40">
          <a:fgClr>
            <a:schemeClr val="tx1"/>
          </a:fgClr>
          <a:bgClr>
            <a:schemeClr val="bg1"/>
          </a:bgClr>
        </a:patt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7212A3F-F13D-47CD-939A-51D12AAB62AF}"/>
              </a:ext>
            </a:extLst>
          </p:cNvPr>
          <p:cNvSpPr>
            <a:spLocks noGrp="1"/>
          </p:cNvSpPr>
          <p:nvPr>
            <p:ph type="title"/>
          </p:nvPr>
        </p:nvSpPr>
        <p:spPr/>
        <p:txBody>
          <a:bodyPr/>
          <a:lstStyle/>
          <a:p>
            <a:r>
              <a:rPr lang="ro-RO" dirty="0"/>
              <a:t>Hotel Industry </a:t>
            </a:r>
          </a:p>
        </p:txBody>
      </p:sp>
      <p:sp>
        <p:nvSpPr>
          <p:cNvPr id="3" name="Substituent conținut 2">
            <a:extLst>
              <a:ext uri="{FF2B5EF4-FFF2-40B4-BE49-F238E27FC236}">
                <a16:creationId xmlns:a16="http://schemas.microsoft.com/office/drawing/2014/main" id="{C0F708C9-749F-41CD-8EC5-C5027064AC1D}"/>
              </a:ext>
            </a:extLst>
          </p:cNvPr>
          <p:cNvSpPr>
            <a:spLocks noGrp="1"/>
          </p:cNvSpPr>
          <p:nvPr>
            <p:ph idx="1"/>
          </p:nvPr>
        </p:nvSpPr>
        <p:spPr/>
        <p:txBody>
          <a:bodyPr/>
          <a:lstStyle/>
          <a:p>
            <a:pPr marL="0" indent="0">
              <a:buNone/>
            </a:pPr>
            <a:r>
              <a:rPr lang="ro-RO" i="1" dirty="0"/>
              <a:t>       </a:t>
            </a:r>
          </a:p>
          <a:p>
            <a:pPr marL="0" indent="0">
              <a:buNone/>
            </a:pPr>
            <a:endParaRPr lang="ro-RO" i="1" dirty="0"/>
          </a:p>
          <a:p>
            <a:pPr marL="0" indent="0">
              <a:buNone/>
            </a:pPr>
            <a:r>
              <a:rPr lang="ro-RO" i="1" dirty="0"/>
              <a:t>      </a:t>
            </a:r>
            <a:r>
              <a:rPr lang="en-US" i="1" dirty="0"/>
              <a:t>The hotel industry is one of the most important components of the wider service industry, catering for customers who require overnight accommodation. It is closely associated with the travel industry and the hospitality industry, although there are notable differences in scope</a:t>
            </a:r>
            <a:r>
              <a:rPr lang="ro-RO" i="1" dirty="0"/>
              <a:t>.</a:t>
            </a:r>
            <a:endParaRPr lang="ro-RO" dirty="0"/>
          </a:p>
        </p:txBody>
      </p:sp>
    </p:spTree>
    <p:extLst>
      <p:ext uri="{BB962C8B-B14F-4D97-AF65-F5344CB8AC3E}">
        <p14:creationId xmlns:p14="http://schemas.microsoft.com/office/powerpoint/2010/main" val="551764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pattFill prst="pct90">
          <a:fgClr>
            <a:schemeClr val="accent3">
              <a:lumMod val="75000"/>
            </a:schemeClr>
          </a:fgClr>
          <a:bgClr>
            <a:schemeClr val="bg1"/>
          </a:bgClr>
        </a:patt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91F4B579-0EAF-4126-8545-2A9ACDBDBCA6}"/>
              </a:ext>
            </a:extLst>
          </p:cNvPr>
          <p:cNvSpPr>
            <a:spLocks noGrp="1"/>
          </p:cNvSpPr>
          <p:nvPr>
            <p:ph type="title"/>
          </p:nvPr>
        </p:nvSpPr>
        <p:spPr/>
        <p:txBody>
          <a:bodyPr/>
          <a:lstStyle/>
          <a:p>
            <a:r>
              <a:rPr lang="ro-RO" dirty="0"/>
              <a:t>Impact of </a:t>
            </a:r>
            <a:r>
              <a:rPr lang="ro-RO" dirty="0" err="1"/>
              <a:t>the</a:t>
            </a:r>
            <a:r>
              <a:rPr lang="ro-RO" dirty="0"/>
              <a:t> </a:t>
            </a:r>
            <a:r>
              <a:rPr lang="ro-RO" dirty="0" err="1"/>
              <a:t>Techology</a:t>
            </a:r>
            <a:endParaRPr lang="ro-RO" dirty="0"/>
          </a:p>
        </p:txBody>
      </p:sp>
      <p:sp>
        <p:nvSpPr>
          <p:cNvPr id="3" name="Substituent conținut 2">
            <a:extLst>
              <a:ext uri="{FF2B5EF4-FFF2-40B4-BE49-F238E27FC236}">
                <a16:creationId xmlns:a16="http://schemas.microsoft.com/office/drawing/2014/main" id="{F5AD1E76-C65A-4DB8-8722-5B626F474B3F}"/>
              </a:ext>
            </a:extLst>
          </p:cNvPr>
          <p:cNvSpPr>
            <a:spLocks noGrp="1"/>
          </p:cNvSpPr>
          <p:nvPr>
            <p:ph idx="1"/>
          </p:nvPr>
        </p:nvSpPr>
        <p:spPr/>
        <p:txBody>
          <a:bodyPr/>
          <a:lstStyle/>
          <a:p>
            <a:pPr marL="0" indent="0">
              <a:buNone/>
            </a:pPr>
            <a:r>
              <a:rPr lang="ro-RO" dirty="0"/>
              <a:t>      </a:t>
            </a:r>
          </a:p>
          <a:p>
            <a:pPr marL="0" indent="0">
              <a:buNone/>
            </a:pPr>
            <a:r>
              <a:rPr lang="ro-RO" dirty="0"/>
              <a:t>           F</a:t>
            </a:r>
            <a:r>
              <a:rPr lang="en-US" dirty="0" err="1"/>
              <a:t>ront</a:t>
            </a:r>
            <a:r>
              <a:rPr lang="en-US" dirty="0"/>
              <a:t> office information processing systems such as reservations, guest accounting and room management systems are discussed, as well as their impact on the efficiency of operations. Effects of developments in telecommunications and, more recently, teleconferencing on the lodging (hotel) industry are discussed. Technology benefits, such as energy management and the safety and security of guests and their property, are discussed. </a:t>
            </a:r>
            <a:endParaRPr lang="ro-RO" dirty="0"/>
          </a:p>
        </p:txBody>
      </p:sp>
    </p:spTree>
    <p:extLst>
      <p:ext uri="{BB962C8B-B14F-4D97-AF65-F5344CB8AC3E}">
        <p14:creationId xmlns:p14="http://schemas.microsoft.com/office/powerpoint/2010/main" val="2220011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pattFill prst="pct40">
          <a:fgClr>
            <a:srgbClr val="FFC000"/>
          </a:fgClr>
          <a:bgClr>
            <a:schemeClr val="bg1"/>
          </a:bgClr>
        </a:patt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CF8CBF5-F118-4677-9DF6-79F5700A4B4B}"/>
              </a:ext>
            </a:extLst>
          </p:cNvPr>
          <p:cNvSpPr>
            <a:spLocks noGrp="1"/>
          </p:cNvSpPr>
          <p:nvPr>
            <p:ph type="title"/>
          </p:nvPr>
        </p:nvSpPr>
        <p:spPr>
          <a:xfrm>
            <a:off x="838200" y="681037"/>
            <a:ext cx="10515600" cy="1009651"/>
          </a:xfrm>
        </p:spPr>
        <p:txBody>
          <a:bodyPr/>
          <a:lstStyle/>
          <a:p>
            <a:r>
              <a:rPr lang="ro-RO" dirty="0"/>
              <a:t>New </a:t>
            </a:r>
            <a:r>
              <a:rPr lang="ro-RO" dirty="0" err="1"/>
              <a:t>techonologies</a:t>
            </a:r>
            <a:r>
              <a:rPr lang="ro-RO" dirty="0"/>
              <a:t> in hotel </a:t>
            </a:r>
            <a:r>
              <a:rPr lang="ro-RO" dirty="0" err="1"/>
              <a:t>industry</a:t>
            </a:r>
            <a:endParaRPr lang="ro-RO" dirty="0"/>
          </a:p>
        </p:txBody>
      </p:sp>
      <p:sp>
        <p:nvSpPr>
          <p:cNvPr id="3" name="Substituent conținut 2">
            <a:extLst>
              <a:ext uri="{FF2B5EF4-FFF2-40B4-BE49-F238E27FC236}">
                <a16:creationId xmlns:a16="http://schemas.microsoft.com/office/drawing/2014/main" id="{75B1B766-7B8A-456A-B3DD-D8F18DE28901}"/>
              </a:ext>
            </a:extLst>
          </p:cNvPr>
          <p:cNvSpPr>
            <a:spLocks noGrp="1"/>
          </p:cNvSpPr>
          <p:nvPr>
            <p:ph idx="1"/>
          </p:nvPr>
        </p:nvSpPr>
        <p:spPr/>
        <p:txBody>
          <a:bodyPr/>
          <a:lstStyle/>
          <a:p>
            <a:r>
              <a:rPr lang="ro-RO" dirty="0"/>
              <a:t>Standard </a:t>
            </a:r>
            <a:r>
              <a:rPr lang="ro-RO" dirty="0" err="1"/>
              <a:t>keys</a:t>
            </a:r>
            <a:r>
              <a:rPr lang="ro-RO" dirty="0"/>
              <a:t> </a:t>
            </a:r>
            <a:r>
              <a:rPr lang="ro-RO" dirty="0" err="1"/>
              <a:t>replaced</a:t>
            </a:r>
            <a:r>
              <a:rPr lang="ro-RO" dirty="0"/>
              <a:t> </a:t>
            </a:r>
            <a:r>
              <a:rPr lang="ro-RO" dirty="0" err="1"/>
              <a:t>with</a:t>
            </a:r>
            <a:r>
              <a:rPr lang="ro-RO" dirty="0"/>
              <a:t> </a:t>
            </a:r>
            <a:r>
              <a:rPr lang="ro-RO" dirty="0" err="1"/>
              <a:t>key-cards</a:t>
            </a:r>
            <a:endParaRPr lang="ro-RO" dirty="0"/>
          </a:p>
          <a:p>
            <a:r>
              <a:rPr lang="ro-RO" dirty="0"/>
              <a:t>Website </a:t>
            </a:r>
            <a:r>
              <a:rPr lang="ro-RO" dirty="0" err="1"/>
              <a:t>advertisement</a:t>
            </a:r>
            <a:endParaRPr lang="ro-RO" dirty="0"/>
          </a:p>
          <a:p>
            <a:r>
              <a:rPr lang="ro-RO" dirty="0" err="1"/>
              <a:t>Security</a:t>
            </a:r>
            <a:r>
              <a:rPr lang="ro-RO" dirty="0"/>
              <a:t> </a:t>
            </a:r>
            <a:r>
              <a:rPr lang="ro-RO" dirty="0" err="1"/>
              <a:t>system</a:t>
            </a:r>
            <a:r>
              <a:rPr lang="ro-RO" dirty="0"/>
              <a:t> (CCTV ,etc)</a:t>
            </a:r>
          </a:p>
          <a:p>
            <a:r>
              <a:rPr lang="ro-RO" dirty="0" err="1"/>
              <a:t>Tablets</a:t>
            </a:r>
            <a:r>
              <a:rPr lang="ro-RO" dirty="0"/>
              <a:t> for </a:t>
            </a:r>
            <a:r>
              <a:rPr lang="ro-RO" dirty="0" err="1"/>
              <a:t>checking</a:t>
            </a:r>
            <a:r>
              <a:rPr lang="ro-RO" dirty="0"/>
              <a:t> room </a:t>
            </a:r>
            <a:r>
              <a:rPr lang="ro-RO" dirty="0" err="1"/>
              <a:t>progress</a:t>
            </a:r>
            <a:endParaRPr lang="ro-RO" dirty="0"/>
          </a:p>
          <a:p>
            <a:r>
              <a:rPr lang="ro-RO" dirty="0" err="1"/>
              <a:t>Panels</a:t>
            </a:r>
            <a:r>
              <a:rPr lang="ro-RO" dirty="0"/>
              <a:t> for </a:t>
            </a:r>
            <a:r>
              <a:rPr lang="ro-RO" dirty="0" err="1"/>
              <a:t>adjusting</a:t>
            </a:r>
            <a:r>
              <a:rPr lang="ro-RO" dirty="0"/>
              <a:t> multiple </a:t>
            </a:r>
            <a:r>
              <a:rPr lang="ro-RO" dirty="0" err="1"/>
              <a:t>functions</a:t>
            </a:r>
            <a:r>
              <a:rPr lang="ro-RO" dirty="0"/>
              <a:t> in </a:t>
            </a:r>
            <a:r>
              <a:rPr lang="ro-RO" dirty="0" err="1"/>
              <a:t>the</a:t>
            </a:r>
            <a:r>
              <a:rPr lang="ro-RO" dirty="0"/>
              <a:t> room</a:t>
            </a:r>
          </a:p>
          <a:p>
            <a:r>
              <a:rPr lang="ro-RO" dirty="0" err="1"/>
              <a:t>Smart</a:t>
            </a:r>
            <a:r>
              <a:rPr lang="ro-RO" dirty="0"/>
              <a:t> </a:t>
            </a:r>
            <a:r>
              <a:rPr lang="ro-RO" dirty="0" err="1"/>
              <a:t>TVs</a:t>
            </a:r>
            <a:r>
              <a:rPr lang="ro-RO" dirty="0"/>
              <a:t> </a:t>
            </a:r>
            <a:r>
              <a:rPr lang="ro-RO" dirty="0" err="1"/>
              <a:t>and</a:t>
            </a:r>
            <a:r>
              <a:rPr lang="ro-RO" dirty="0"/>
              <a:t> </a:t>
            </a:r>
            <a:r>
              <a:rPr lang="ro-RO" dirty="0" err="1"/>
              <a:t>smart</a:t>
            </a:r>
            <a:r>
              <a:rPr lang="ro-RO" dirty="0"/>
              <a:t> </a:t>
            </a:r>
            <a:r>
              <a:rPr lang="ro-RO" dirty="0" err="1"/>
              <a:t>gadgets</a:t>
            </a:r>
            <a:r>
              <a:rPr lang="ro-RO" dirty="0"/>
              <a:t> </a:t>
            </a:r>
            <a:r>
              <a:rPr lang="ro-RO" dirty="0" err="1"/>
              <a:t>introduced</a:t>
            </a:r>
            <a:r>
              <a:rPr lang="ro-RO" dirty="0"/>
              <a:t> in </a:t>
            </a:r>
            <a:r>
              <a:rPr lang="ro-RO" dirty="0" err="1"/>
              <a:t>every</a:t>
            </a:r>
            <a:r>
              <a:rPr lang="ro-RO" dirty="0"/>
              <a:t> single room</a:t>
            </a:r>
          </a:p>
          <a:p>
            <a:r>
              <a:rPr lang="ro-RO" dirty="0" err="1"/>
              <a:t>Alarm</a:t>
            </a:r>
            <a:r>
              <a:rPr lang="ro-RO" dirty="0"/>
              <a:t> </a:t>
            </a:r>
            <a:r>
              <a:rPr lang="ro-RO" dirty="0" err="1"/>
              <a:t>system</a:t>
            </a:r>
            <a:r>
              <a:rPr lang="ro-RO" dirty="0"/>
              <a:t> / Fire </a:t>
            </a:r>
            <a:r>
              <a:rPr lang="ro-RO" dirty="0" err="1"/>
              <a:t>Alarm</a:t>
            </a:r>
            <a:r>
              <a:rPr lang="ro-RO" dirty="0"/>
              <a:t> </a:t>
            </a:r>
            <a:r>
              <a:rPr lang="ro-RO" dirty="0" err="1"/>
              <a:t>system</a:t>
            </a:r>
            <a:endParaRPr lang="ro-RO" dirty="0"/>
          </a:p>
          <a:p>
            <a:r>
              <a:rPr lang="ro-RO" dirty="0"/>
              <a:t>Special </a:t>
            </a:r>
            <a:r>
              <a:rPr lang="ro-RO" dirty="0" err="1"/>
              <a:t>disabled</a:t>
            </a:r>
            <a:r>
              <a:rPr lang="ro-RO" dirty="0"/>
              <a:t> </a:t>
            </a:r>
            <a:r>
              <a:rPr lang="ro-RO" dirty="0" err="1"/>
              <a:t>people</a:t>
            </a:r>
            <a:r>
              <a:rPr lang="ro-RO" dirty="0"/>
              <a:t> </a:t>
            </a:r>
            <a:r>
              <a:rPr lang="ro-RO" dirty="0" err="1"/>
              <a:t>rooms</a:t>
            </a:r>
            <a:endParaRPr lang="ro-RO" dirty="0"/>
          </a:p>
          <a:p>
            <a:endParaRPr lang="ro-RO" dirty="0"/>
          </a:p>
        </p:txBody>
      </p:sp>
      <p:sp>
        <p:nvSpPr>
          <p:cNvPr id="4" name="CasetăText 3">
            <a:extLst>
              <a:ext uri="{FF2B5EF4-FFF2-40B4-BE49-F238E27FC236}">
                <a16:creationId xmlns:a16="http://schemas.microsoft.com/office/drawing/2014/main" id="{395D67D4-7675-4722-8E9A-0A7216127D40}"/>
              </a:ext>
            </a:extLst>
          </p:cNvPr>
          <p:cNvSpPr txBox="1"/>
          <p:nvPr/>
        </p:nvSpPr>
        <p:spPr>
          <a:xfrm>
            <a:off x="3088640" y="254000"/>
            <a:ext cx="5781040" cy="369332"/>
          </a:xfrm>
          <a:prstGeom prst="rect">
            <a:avLst/>
          </a:prstGeom>
          <a:noFill/>
        </p:spPr>
        <p:txBody>
          <a:bodyPr wrap="square" rtlCol="0">
            <a:spAutoFit/>
          </a:bodyPr>
          <a:lstStyle/>
          <a:p>
            <a:pPr algn="ctr"/>
            <a:r>
              <a:rPr lang="ro-RO"/>
              <a:t>Viviana-Maria Pal (1916541)</a:t>
            </a:r>
            <a:endParaRPr lang="ro-RO" dirty="0"/>
          </a:p>
        </p:txBody>
      </p:sp>
    </p:spTree>
    <p:extLst>
      <p:ext uri="{BB962C8B-B14F-4D97-AF65-F5344CB8AC3E}">
        <p14:creationId xmlns:p14="http://schemas.microsoft.com/office/powerpoint/2010/main" val="2736724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pattFill prst="pct90">
          <a:fgClr>
            <a:srgbClr val="00B050"/>
          </a:fgClr>
          <a:bgClr>
            <a:schemeClr val="bg1"/>
          </a:bgClr>
        </a:patt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721D0E9-07E0-43F0-BC00-EA575860BE36}"/>
              </a:ext>
            </a:extLst>
          </p:cNvPr>
          <p:cNvSpPr>
            <a:spLocks noGrp="1"/>
          </p:cNvSpPr>
          <p:nvPr>
            <p:ph type="title"/>
          </p:nvPr>
        </p:nvSpPr>
        <p:spPr>
          <a:xfrm>
            <a:off x="838200" y="681037"/>
            <a:ext cx="10515600" cy="1009651"/>
          </a:xfrm>
        </p:spPr>
        <p:txBody>
          <a:bodyPr/>
          <a:lstStyle/>
          <a:p>
            <a:r>
              <a:rPr lang="ro-RO" dirty="0"/>
              <a:t> </a:t>
            </a:r>
            <a:r>
              <a:rPr lang="ro-RO" dirty="0" err="1"/>
              <a:t>Advantages</a:t>
            </a:r>
            <a:r>
              <a:rPr lang="ro-RO" dirty="0"/>
              <a:t> of </a:t>
            </a:r>
            <a:r>
              <a:rPr lang="ro-RO" dirty="0" err="1"/>
              <a:t>implemention</a:t>
            </a:r>
            <a:r>
              <a:rPr lang="ro-RO" dirty="0"/>
              <a:t> of </a:t>
            </a:r>
            <a:r>
              <a:rPr lang="ro-RO" dirty="0" err="1"/>
              <a:t>technology</a:t>
            </a:r>
            <a:endParaRPr lang="ro-RO" dirty="0"/>
          </a:p>
        </p:txBody>
      </p:sp>
      <p:sp>
        <p:nvSpPr>
          <p:cNvPr id="3" name="Substituent conținut 2">
            <a:extLst>
              <a:ext uri="{FF2B5EF4-FFF2-40B4-BE49-F238E27FC236}">
                <a16:creationId xmlns:a16="http://schemas.microsoft.com/office/drawing/2014/main" id="{78029F98-D4CF-4944-B218-9D42E2D5F874}"/>
              </a:ext>
            </a:extLst>
          </p:cNvPr>
          <p:cNvSpPr>
            <a:spLocks noGrp="1"/>
          </p:cNvSpPr>
          <p:nvPr>
            <p:ph idx="1"/>
          </p:nvPr>
        </p:nvSpPr>
        <p:spPr/>
        <p:txBody>
          <a:bodyPr/>
          <a:lstStyle/>
          <a:p>
            <a:r>
              <a:rPr lang="ro-RO" dirty="0" err="1"/>
              <a:t>Quicker</a:t>
            </a:r>
            <a:r>
              <a:rPr lang="ro-RO" dirty="0"/>
              <a:t> </a:t>
            </a:r>
            <a:r>
              <a:rPr lang="ro-RO" dirty="0" err="1"/>
              <a:t>access</a:t>
            </a:r>
            <a:r>
              <a:rPr lang="ro-RO" dirty="0"/>
              <a:t> </a:t>
            </a:r>
            <a:r>
              <a:rPr lang="ro-RO" dirty="0" err="1"/>
              <a:t>to</a:t>
            </a:r>
            <a:r>
              <a:rPr lang="ro-RO" dirty="0"/>
              <a:t> </a:t>
            </a:r>
            <a:r>
              <a:rPr lang="ro-RO" dirty="0" err="1"/>
              <a:t>information</a:t>
            </a:r>
            <a:r>
              <a:rPr lang="ro-RO" dirty="0"/>
              <a:t>/</a:t>
            </a:r>
            <a:r>
              <a:rPr lang="ro-RO" dirty="0" err="1"/>
              <a:t>products</a:t>
            </a:r>
            <a:endParaRPr lang="ro-RO" dirty="0"/>
          </a:p>
          <a:p>
            <a:r>
              <a:rPr lang="ro-RO" dirty="0" err="1"/>
              <a:t>Increase</a:t>
            </a:r>
            <a:r>
              <a:rPr lang="ro-RO" dirty="0"/>
              <a:t> of </a:t>
            </a:r>
            <a:r>
              <a:rPr lang="ro-RO" dirty="0" err="1"/>
              <a:t>productivity</a:t>
            </a:r>
            <a:endParaRPr lang="ro-RO" dirty="0"/>
          </a:p>
          <a:p>
            <a:r>
              <a:rPr lang="ro-RO" dirty="0"/>
              <a:t>World-</a:t>
            </a:r>
            <a:r>
              <a:rPr lang="ro-RO" dirty="0" err="1"/>
              <a:t>wide</a:t>
            </a:r>
            <a:r>
              <a:rPr lang="ro-RO" dirty="0"/>
              <a:t> </a:t>
            </a:r>
            <a:r>
              <a:rPr lang="ro-RO" dirty="0" err="1"/>
              <a:t>expansion</a:t>
            </a:r>
            <a:endParaRPr lang="ro-RO" dirty="0"/>
          </a:p>
          <a:p>
            <a:r>
              <a:rPr lang="ro-RO" dirty="0"/>
              <a:t>Deal </a:t>
            </a:r>
            <a:r>
              <a:rPr lang="ro-RO" dirty="0" err="1"/>
              <a:t>with</a:t>
            </a:r>
            <a:r>
              <a:rPr lang="ro-RO" dirty="0"/>
              <a:t> </a:t>
            </a:r>
            <a:r>
              <a:rPr lang="ro-RO" dirty="0" err="1"/>
              <a:t>activities</a:t>
            </a:r>
            <a:r>
              <a:rPr lang="ro-RO" dirty="0"/>
              <a:t> </a:t>
            </a:r>
            <a:r>
              <a:rPr lang="ro-RO" dirty="0" err="1"/>
              <a:t>less</a:t>
            </a:r>
            <a:r>
              <a:rPr lang="ro-RO" dirty="0"/>
              <a:t> </a:t>
            </a:r>
            <a:r>
              <a:rPr lang="ro-RO" dirty="0" err="1"/>
              <a:t>possible</a:t>
            </a:r>
            <a:r>
              <a:rPr lang="ro-RO" dirty="0"/>
              <a:t> </a:t>
            </a:r>
            <a:r>
              <a:rPr lang="ro-RO" dirty="0" err="1"/>
              <a:t>before</a:t>
            </a:r>
            <a:endParaRPr lang="ro-RO" dirty="0"/>
          </a:p>
          <a:p>
            <a:r>
              <a:rPr lang="ro-RO" dirty="0" err="1"/>
              <a:t>Easier</a:t>
            </a:r>
            <a:r>
              <a:rPr lang="ro-RO" dirty="0"/>
              <a:t> management </a:t>
            </a:r>
            <a:r>
              <a:rPr lang="ro-RO" dirty="0" err="1"/>
              <a:t>and</a:t>
            </a:r>
            <a:r>
              <a:rPr lang="ro-RO" dirty="0"/>
              <a:t> </a:t>
            </a:r>
            <a:r>
              <a:rPr lang="ro-RO" dirty="0" err="1"/>
              <a:t>files</a:t>
            </a:r>
            <a:r>
              <a:rPr lang="ro-RO" dirty="0"/>
              <a:t> </a:t>
            </a:r>
            <a:r>
              <a:rPr lang="ro-RO" dirty="0" err="1"/>
              <a:t>storing</a:t>
            </a:r>
            <a:endParaRPr lang="ro-RO" dirty="0"/>
          </a:p>
          <a:p>
            <a:r>
              <a:rPr lang="ro-RO" dirty="0" err="1"/>
              <a:t>Provide</a:t>
            </a:r>
            <a:r>
              <a:rPr lang="ro-RO" dirty="0"/>
              <a:t> extra </a:t>
            </a:r>
            <a:r>
              <a:rPr lang="ro-RO" dirty="0" err="1"/>
              <a:t>alternatives</a:t>
            </a:r>
            <a:r>
              <a:rPr lang="ro-RO" dirty="0"/>
              <a:t> for </a:t>
            </a:r>
            <a:r>
              <a:rPr lang="ro-RO" dirty="0" err="1"/>
              <a:t>issues</a:t>
            </a:r>
            <a:endParaRPr lang="ro-RO" dirty="0"/>
          </a:p>
          <a:p>
            <a:r>
              <a:rPr lang="ro-RO" dirty="0" err="1"/>
              <a:t>Additional</a:t>
            </a:r>
            <a:r>
              <a:rPr lang="ro-RO" dirty="0"/>
              <a:t> </a:t>
            </a:r>
            <a:r>
              <a:rPr lang="ro-RO" dirty="0" err="1"/>
              <a:t>security</a:t>
            </a:r>
            <a:r>
              <a:rPr lang="ro-RO" dirty="0"/>
              <a:t> for </a:t>
            </a:r>
            <a:r>
              <a:rPr lang="ro-RO" dirty="0" err="1"/>
              <a:t>both</a:t>
            </a:r>
            <a:r>
              <a:rPr lang="ro-RO" dirty="0"/>
              <a:t> </a:t>
            </a:r>
            <a:r>
              <a:rPr lang="ro-RO" dirty="0" err="1"/>
              <a:t>parties</a:t>
            </a:r>
            <a:endParaRPr lang="ro-RO" dirty="0"/>
          </a:p>
          <a:p>
            <a:r>
              <a:rPr lang="ro-RO" dirty="0"/>
              <a:t>More </a:t>
            </a:r>
            <a:r>
              <a:rPr lang="ro-RO" dirty="0" err="1"/>
              <a:t>comfort</a:t>
            </a:r>
            <a:r>
              <a:rPr lang="ro-RO" dirty="0"/>
              <a:t> for </a:t>
            </a:r>
            <a:r>
              <a:rPr lang="ro-RO" dirty="0" err="1"/>
              <a:t>customers</a:t>
            </a:r>
            <a:r>
              <a:rPr lang="ro-RO" dirty="0"/>
              <a:t>/</a:t>
            </a:r>
            <a:r>
              <a:rPr lang="ro-RO" dirty="0" err="1"/>
              <a:t>users</a:t>
            </a:r>
            <a:endParaRPr lang="ro-RO" dirty="0"/>
          </a:p>
          <a:p>
            <a:endParaRPr lang="ro-RO" dirty="0"/>
          </a:p>
        </p:txBody>
      </p:sp>
      <p:sp>
        <p:nvSpPr>
          <p:cNvPr id="6" name="CasetăText 5">
            <a:extLst>
              <a:ext uri="{FF2B5EF4-FFF2-40B4-BE49-F238E27FC236}">
                <a16:creationId xmlns:a16="http://schemas.microsoft.com/office/drawing/2014/main" id="{9586F060-F89E-4B18-A896-CA5E2726E373}"/>
              </a:ext>
            </a:extLst>
          </p:cNvPr>
          <p:cNvSpPr txBox="1"/>
          <p:nvPr/>
        </p:nvSpPr>
        <p:spPr>
          <a:xfrm>
            <a:off x="1784412" y="266330"/>
            <a:ext cx="7590407" cy="369332"/>
          </a:xfrm>
          <a:prstGeom prst="rect">
            <a:avLst/>
          </a:prstGeom>
          <a:noFill/>
        </p:spPr>
        <p:txBody>
          <a:bodyPr wrap="square" rtlCol="0">
            <a:spAutoFit/>
          </a:bodyPr>
          <a:lstStyle/>
          <a:p>
            <a:pPr algn="ctr"/>
            <a:r>
              <a:rPr lang="ro-RO" dirty="0"/>
              <a:t>Viviana-Maria Pal (1916541)</a:t>
            </a:r>
          </a:p>
        </p:txBody>
      </p:sp>
    </p:spTree>
    <p:extLst>
      <p:ext uri="{BB962C8B-B14F-4D97-AF65-F5344CB8AC3E}">
        <p14:creationId xmlns:p14="http://schemas.microsoft.com/office/powerpoint/2010/main" val="910306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pattFill prst="pct40">
          <a:fgClr>
            <a:srgbClr val="00B0F0"/>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8AE98-EA08-4966-BED5-697CE47E30C3}"/>
              </a:ext>
            </a:extLst>
          </p:cNvPr>
          <p:cNvSpPr>
            <a:spLocks noGrp="1"/>
          </p:cNvSpPr>
          <p:nvPr>
            <p:ph type="title"/>
          </p:nvPr>
        </p:nvSpPr>
        <p:spPr>
          <a:xfrm>
            <a:off x="838200" y="365126"/>
            <a:ext cx="10515600" cy="1102948"/>
          </a:xfrm>
        </p:spPr>
        <p:txBody>
          <a:bodyPr>
            <a:normAutofit fontScale="90000"/>
          </a:bodyPr>
          <a:lstStyle/>
          <a:p>
            <a:r>
              <a:rPr lang="en-GB" dirty="0"/>
              <a:t>                             </a:t>
            </a:r>
            <a:r>
              <a:rPr lang="en-GB" sz="2400" dirty="0"/>
              <a:t>Name: Ali Raza(1914095)</a:t>
            </a:r>
            <a:br>
              <a:rPr lang="en-GB" sz="2400" dirty="0"/>
            </a:br>
            <a:r>
              <a:rPr lang="en-GB" sz="2400" dirty="0"/>
              <a:t>                                         </a:t>
            </a:r>
            <a:r>
              <a:rPr lang="en-GB" dirty="0"/>
              <a:t>Disadvantage of Technology</a:t>
            </a:r>
          </a:p>
        </p:txBody>
      </p:sp>
      <p:sp>
        <p:nvSpPr>
          <p:cNvPr id="3" name="Content Placeholder 2">
            <a:extLst>
              <a:ext uri="{FF2B5EF4-FFF2-40B4-BE49-F238E27FC236}">
                <a16:creationId xmlns:a16="http://schemas.microsoft.com/office/drawing/2014/main" id="{731C9F47-0652-43CD-B420-08DB65D340B2}"/>
              </a:ext>
            </a:extLst>
          </p:cNvPr>
          <p:cNvSpPr>
            <a:spLocks noGrp="1"/>
          </p:cNvSpPr>
          <p:nvPr>
            <p:ph idx="1"/>
          </p:nvPr>
        </p:nvSpPr>
        <p:spPr/>
        <p:txBody>
          <a:bodyPr/>
          <a:lstStyle/>
          <a:p>
            <a:r>
              <a:rPr lang="en-GB" dirty="0"/>
              <a:t> </a:t>
            </a:r>
            <a:r>
              <a:rPr lang="en-GB" sz="2000" dirty="0"/>
              <a:t>Unemployment</a:t>
            </a:r>
          </a:p>
          <a:p>
            <a:r>
              <a:rPr lang="en-GB" sz="2000" dirty="0"/>
              <a:t> Hacking</a:t>
            </a:r>
          </a:p>
          <a:p>
            <a:r>
              <a:rPr lang="en-GB" sz="2000" dirty="0"/>
              <a:t> Maintenance and follow up</a:t>
            </a:r>
          </a:p>
          <a:p>
            <a:r>
              <a:rPr lang="en-GB" sz="2000" dirty="0"/>
              <a:t> Old website</a:t>
            </a:r>
          </a:p>
          <a:p>
            <a:r>
              <a:rPr lang="en-GB" sz="2000" dirty="0"/>
              <a:t>Use of technology increases unemployment due to work on computer and reduction in manpower.</a:t>
            </a:r>
          </a:p>
          <a:p>
            <a:r>
              <a:rPr lang="en-GB" sz="2000" dirty="0"/>
              <a:t>Hacking of website lost all information and data.</a:t>
            </a:r>
          </a:p>
          <a:p>
            <a:r>
              <a:rPr lang="en-GB" sz="2000" dirty="0"/>
              <a:t>Maintaining and follow up of machinery increase cost and hence less productivity and profitability.</a:t>
            </a:r>
          </a:p>
          <a:p>
            <a:r>
              <a:rPr lang="en-GB" sz="2000" dirty="0"/>
              <a:t>Old website not give full information so less booking and not raise in revenue and profitability.</a:t>
            </a:r>
          </a:p>
          <a:p>
            <a:endParaRPr lang="en-GB" dirty="0"/>
          </a:p>
          <a:p>
            <a:endParaRPr lang="en-GB" dirty="0"/>
          </a:p>
        </p:txBody>
      </p:sp>
    </p:spTree>
    <p:extLst>
      <p:ext uri="{BB962C8B-B14F-4D97-AF65-F5344CB8AC3E}">
        <p14:creationId xmlns:p14="http://schemas.microsoft.com/office/powerpoint/2010/main" val="2375985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pattFill prst="pct40">
          <a:fgClr>
            <a:srgbClr val="7030A0"/>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1FED0-B98B-4633-8030-C172BD88B672}"/>
              </a:ext>
            </a:extLst>
          </p:cNvPr>
          <p:cNvSpPr>
            <a:spLocks noGrp="1"/>
          </p:cNvSpPr>
          <p:nvPr>
            <p:ph type="ctrTitle"/>
          </p:nvPr>
        </p:nvSpPr>
        <p:spPr>
          <a:xfrm>
            <a:off x="1524000" y="1418253"/>
            <a:ext cx="9144000" cy="671804"/>
          </a:xfrm>
        </p:spPr>
        <p:txBody>
          <a:bodyPr>
            <a:normAutofit fontScale="90000"/>
          </a:bodyPr>
          <a:lstStyle/>
          <a:p>
            <a:br>
              <a:rPr lang="en-GB" sz="2000" dirty="0"/>
            </a:br>
            <a:br>
              <a:rPr lang="en-GB" sz="2000" dirty="0"/>
            </a:br>
            <a:br>
              <a:rPr lang="en-GB" sz="2000" dirty="0"/>
            </a:br>
            <a:br>
              <a:rPr lang="en-GB" sz="2000" dirty="0"/>
            </a:br>
            <a:br>
              <a:rPr lang="en-GB" sz="2000" dirty="0"/>
            </a:br>
            <a:br>
              <a:rPr lang="en-GB" sz="2000" dirty="0"/>
            </a:br>
            <a:br>
              <a:rPr lang="en-GB" sz="2000" dirty="0"/>
            </a:br>
            <a:br>
              <a:rPr lang="en-GB" sz="2000" dirty="0"/>
            </a:br>
            <a:br>
              <a:rPr lang="en-GB" sz="2000" dirty="0"/>
            </a:br>
            <a:br>
              <a:rPr lang="en-GB" sz="2000" dirty="0"/>
            </a:br>
            <a:br>
              <a:rPr lang="en-GB" sz="2000" dirty="0"/>
            </a:br>
            <a:br>
              <a:rPr lang="en-GB" sz="2000" dirty="0"/>
            </a:br>
            <a:br>
              <a:rPr lang="en-GB" sz="2000" dirty="0"/>
            </a:br>
            <a:br>
              <a:rPr lang="en-GB" sz="2000" dirty="0"/>
            </a:br>
            <a:r>
              <a:rPr lang="en-GB" sz="2000" dirty="0"/>
              <a:t>Name: Ali Raza  (1914095)</a:t>
            </a:r>
            <a:br>
              <a:rPr lang="en-GB" sz="2000" dirty="0"/>
            </a:br>
            <a:br>
              <a:rPr lang="en-GB" sz="2000" dirty="0"/>
            </a:br>
            <a:br>
              <a:rPr lang="en-GB" sz="2000" dirty="0"/>
            </a:br>
            <a:br>
              <a:rPr lang="en-GB" sz="2000" dirty="0"/>
            </a:br>
            <a:br>
              <a:rPr lang="en-GB" sz="2000" dirty="0"/>
            </a:br>
            <a:r>
              <a:rPr lang="en-GB" sz="3600" b="1" u="sng" dirty="0"/>
              <a:t>Analysis</a:t>
            </a:r>
          </a:p>
        </p:txBody>
      </p:sp>
      <p:sp>
        <p:nvSpPr>
          <p:cNvPr id="3" name="Subtitle 2">
            <a:extLst>
              <a:ext uri="{FF2B5EF4-FFF2-40B4-BE49-F238E27FC236}">
                <a16:creationId xmlns:a16="http://schemas.microsoft.com/office/drawing/2014/main" id="{D515CF75-A813-4F3E-B366-ABD986310DE8}"/>
              </a:ext>
            </a:extLst>
          </p:cNvPr>
          <p:cNvSpPr>
            <a:spLocks noGrp="1"/>
          </p:cNvSpPr>
          <p:nvPr>
            <p:ph type="subTitle" idx="1"/>
          </p:nvPr>
        </p:nvSpPr>
        <p:spPr>
          <a:xfrm>
            <a:off x="1524000" y="2481943"/>
            <a:ext cx="9144000" cy="3834881"/>
          </a:xfrm>
        </p:spPr>
        <p:txBody>
          <a:bodyPr>
            <a:normAutofit fontScale="62500" lnSpcReduction="20000"/>
          </a:bodyPr>
          <a:lstStyle/>
          <a:p>
            <a:r>
              <a:rPr lang="en-GB" sz="3400" dirty="0"/>
              <a:t>Focus on technology</a:t>
            </a:r>
          </a:p>
          <a:p>
            <a:r>
              <a:rPr lang="en-GB" sz="3400" dirty="0"/>
              <a:t>Advantages and disadvantages</a:t>
            </a:r>
          </a:p>
          <a:p>
            <a:r>
              <a:rPr lang="en-GB" sz="3400" dirty="0"/>
              <a:t>Security</a:t>
            </a:r>
          </a:p>
          <a:p>
            <a:r>
              <a:rPr lang="en-GB" sz="3400" dirty="0"/>
              <a:t>Simplicity</a:t>
            </a:r>
          </a:p>
          <a:p>
            <a:r>
              <a:rPr lang="en-GB" sz="3400" dirty="0"/>
              <a:t>Efficiency</a:t>
            </a:r>
          </a:p>
          <a:p>
            <a:r>
              <a:rPr lang="en-GB" sz="3400" dirty="0"/>
              <a:t>Sustainability</a:t>
            </a:r>
          </a:p>
          <a:p>
            <a:r>
              <a:rPr lang="en-GB" sz="3400" dirty="0"/>
              <a:t>Focus on technology that makes life smarter and modern.</a:t>
            </a:r>
          </a:p>
          <a:p>
            <a:r>
              <a:rPr lang="en-GB" sz="3400" dirty="0"/>
              <a:t>Discuss advantages and disadvantages</a:t>
            </a:r>
          </a:p>
          <a:p>
            <a:r>
              <a:rPr lang="en-GB" sz="3400" dirty="0"/>
              <a:t>Technology makes Security better and restore data properly.</a:t>
            </a:r>
          </a:p>
          <a:p>
            <a:r>
              <a:rPr lang="en-GB" sz="3400" dirty="0"/>
              <a:t>Technology make hotel industry simple (hotel apps), efficient (check in/out) and sustainable (energy saving).</a:t>
            </a:r>
          </a:p>
          <a:p>
            <a:endParaRPr lang="en-GB" sz="3400" dirty="0"/>
          </a:p>
          <a:p>
            <a:endParaRPr lang="en-GB" sz="3400" dirty="0"/>
          </a:p>
          <a:p>
            <a:endParaRPr lang="en-GB" dirty="0"/>
          </a:p>
        </p:txBody>
      </p:sp>
    </p:spTree>
    <p:extLst>
      <p:ext uri="{BB962C8B-B14F-4D97-AF65-F5344CB8AC3E}">
        <p14:creationId xmlns:p14="http://schemas.microsoft.com/office/powerpoint/2010/main" val="33726335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pattFill prst="pct7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67804-B1AE-4712-B043-CEBBA4383D64}"/>
              </a:ext>
            </a:extLst>
          </p:cNvPr>
          <p:cNvSpPr>
            <a:spLocks noGrp="1"/>
          </p:cNvSpPr>
          <p:nvPr>
            <p:ph type="title"/>
          </p:nvPr>
        </p:nvSpPr>
        <p:spPr/>
        <p:txBody>
          <a:bodyPr/>
          <a:lstStyle/>
          <a:p>
            <a:r>
              <a:rPr lang="en-GB" dirty="0"/>
              <a:t>                             </a:t>
            </a:r>
            <a:r>
              <a:rPr lang="en-GB" sz="2000" dirty="0"/>
              <a:t>Name: Ali Raza(1914095)</a:t>
            </a:r>
            <a:br>
              <a:rPr lang="en-GB" dirty="0"/>
            </a:br>
            <a:r>
              <a:rPr lang="en-GB" dirty="0"/>
              <a:t>                               Conclusion</a:t>
            </a:r>
          </a:p>
        </p:txBody>
      </p:sp>
      <p:sp>
        <p:nvSpPr>
          <p:cNvPr id="3" name="Content Placeholder 2">
            <a:extLst>
              <a:ext uri="{FF2B5EF4-FFF2-40B4-BE49-F238E27FC236}">
                <a16:creationId xmlns:a16="http://schemas.microsoft.com/office/drawing/2014/main" id="{AD4E35C9-122F-4030-B9A6-A50D949F81A3}"/>
              </a:ext>
            </a:extLst>
          </p:cNvPr>
          <p:cNvSpPr>
            <a:spLocks noGrp="1"/>
          </p:cNvSpPr>
          <p:nvPr>
            <p:ph idx="1"/>
          </p:nvPr>
        </p:nvSpPr>
        <p:spPr/>
        <p:txBody>
          <a:bodyPr>
            <a:normAutofit fontScale="92500"/>
          </a:bodyPr>
          <a:lstStyle/>
          <a:p>
            <a:r>
              <a:rPr lang="en-GB" sz="2400" dirty="0"/>
              <a:t>Organisation</a:t>
            </a:r>
          </a:p>
          <a:p>
            <a:r>
              <a:rPr lang="en-GB" sz="2400" dirty="0"/>
              <a:t>Types Of Organisation</a:t>
            </a:r>
          </a:p>
          <a:p>
            <a:r>
              <a:rPr lang="en-GB" sz="2400" dirty="0"/>
              <a:t>Role of technology</a:t>
            </a:r>
          </a:p>
          <a:p>
            <a:r>
              <a:rPr lang="en-GB" sz="2400" dirty="0"/>
              <a:t>Advantages</a:t>
            </a:r>
          </a:p>
          <a:p>
            <a:r>
              <a:rPr lang="en-GB" sz="2400" dirty="0"/>
              <a:t>Disadvantages</a:t>
            </a:r>
          </a:p>
          <a:p>
            <a:r>
              <a:rPr lang="en-GB" sz="2400" dirty="0"/>
              <a:t>Multiple people work together to achieve objectives called organisation.</a:t>
            </a:r>
          </a:p>
          <a:p>
            <a:r>
              <a:rPr lang="en-GB" sz="2400" dirty="0"/>
              <a:t>Three types of organisation: Private, voluntary and public </a:t>
            </a:r>
          </a:p>
          <a:p>
            <a:r>
              <a:rPr lang="en-GB" sz="2400" dirty="0"/>
              <a:t>Role of technology makes hotel industry modern and smarter.</a:t>
            </a:r>
          </a:p>
          <a:p>
            <a:r>
              <a:rPr lang="en-GB" sz="2400" dirty="0"/>
              <a:t>Advantages of technology: Security, simplicity, efficiency, sustainability.</a:t>
            </a:r>
          </a:p>
          <a:p>
            <a:r>
              <a:rPr lang="en-GB" sz="2400" dirty="0"/>
              <a:t>Disadvantages of technology: Unemployment, hacking, maintenance and old website.</a:t>
            </a:r>
          </a:p>
        </p:txBody>
      </p:sp>
    </p:spTree>
    <p:extLst>
      <p:ext uri="{BB962C8B-B14F-4D97-AF65-F5344CB8AC3E}">
        <p14:creationId xmlns:p14="http://schemas.microsoft.com/office/powerpoint/2010/main" val="1738580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pattFill prst="pct30">
          <a:fgClr>
            <a:schemeClr val="accent5">
              <a:lumMod val="50000"/>
            </a:schemeClr>
          </a:fgClr>
          <a:bgClr>
            <a:schemeClr val="bg1"/>
          </a:bgClr>
        </a:patt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2D11C25-07F3-4A08-9D33-3FEDD29C9CCF}"/>
              </a:ext>
            </a:extLst>
          </p:cNvPr>
          <p:cNvSpPr>
            <a:spLocks noGrp="1"/>
          </p:cNvSpPr>
          <p:nvPr>
            <p:ph type="title"/>
          </p:nvPr>
        </p:nvSpPr>
        <p:spPr/>
        <p:txBody>
          <a:bodyPr/>
          <a:lstStyle/>
          <a:p>
            <a:r>
              <a:rPr lang="ro-RO" dirty="0" err="1"/>
              <a:t>Reference</a:t>
            </a:r>
            <a:endParaRPr lang="ro-RO" dirty="0"/>
          </a:p>
        </p:txBody>
      </p:sp>
      <p:sp>
        <p:nvSpPr>
          <p:cNvPr id="3" name="Substituent conținut 2">
            <a:extLst>
              <a:ext uri="{FF2B5EF4-FFF2-40B4-BE49-F238E27FC236}">
                <a16:creationId xmlns:a16="http://schemas.microsoft.com/office/drawing/2014/main" id="{070EDBB7-A3C4-4BED-BE6F-AC6348672F56}"/>
              </a:ext>
            </a:extLst>
          </p:cNvPr>
          <p:cNvSpPr>
            <a:spLocks noGrp="1"/>
          </p:cNvSpPr>
          <p:nvPr>
            <p:ph idx="1"/>
          </p:nvPr>
        </p:nvSpPr>
        <p:spPr/>
        <p:txBody>
          <a:bodyPr/>
          <a:lstStyle/>
          <a:p>
            <a:pPr marL="0" indent="0">
              <a:buNone/>
            </a:pPr>
            <a:r>
              <a:rPr lang="ro-RO" dirty="0" err="1"/>
              <a:t>This</a:t>
            </a:r>
            <a:r>
              <a:rPr lang="ro-RO" dirty="0"/>
              <a:t> Power Point </a:t>
            </a:r>
            <a:r>
              <a:rPr lang="ro-RO" dirty="0" err="1"/>
              <a:t>Presentation</a:t>
            </a:r>
            <a:r>
              <a:rPr lang="ro-RO" dirty="0"/>
              <a:t> it </a:t>
            </a:r>
            <a:r>
              <a:rPr lang="ro-RO" dirty="0" err="1"/>
              <a:t>was</a:t>
            </a:r>
            <a:r>
              <a:rPr lang="ro-RO" dirty="0"/>
              <a:t> </a:t>
            </a:r>
            <a:r>
              <a:rPr lang="ro-RO" dirty="0" err="1"/>
              <a:t>created</a:t>
            </a:r>
            <a:r>
              <a:rPr lang="ro-RO" dirty="0"/>
              <a:t> </a:t>
            </a:r>
            <a:r>
              <a:rPr lang="ro-RO" dirty="0" err="1"/>
              <a:t>based</a:t>
            </a:r>
            <a:r>
              <a:rPr lang="ro-RO" dirty="0"/>
              <a:t> on </a:t>
            </a:r>
            <a:r>
              <a:rPr lang="ro-RO" dirty="0" err="1"/>
              <a:t>the</a:t>
            </a:r>
            <a:r>
              <a:rPr lang="ro-RO" dirty="0"/>
              <a:t> </a:t>
            </a:r>
            <a:r>
              <a:rPr lang="ro-RO" dirty="0" err="1"/>
              <a:t>assigment</a:t>
            </a:r>
            <a:r>
              <a:rPr lang="ro-RO" dirty="0"/>
              <a:t> .</a:t>
            </a:r>
          </a:p>
          <a:p>
            <a:pPr marL="0" indent="0">
              <a:buNone/>
            </a:pPr>
            <a:r>
              <a:rPr lang="ro-RO" dirty="0"/>
              <a:t>The </a:t>
            </a:r>
            <a:r>
              <a:rPr lang="ro-RO" dirty="0" err="1"/>
              <a:t>members</a:t>
            </a:r>
            <a:r>
              <a:rPr lang="ro-RO" dirty="0"/>
              <a:t> of </a:t>
            </a:r>
            <a:r>
              <a:rPr lang="ro-RO" dirty="0" err="1"/>
              <a:t>this</a:t>
            </a:r>
            <a:r>
              <a:rPr lang="ro-RO" dirty="0"/>
              <a:t> proiect it </a:t>
            </a:r>
            <a:r>
              <a:rPr lang="ro-RO" dirty="0" err="1"/>
              <a:t>was</a:t>
            </a:r>
            <a:r>
              <a:rPr lang="ro-RO" dirty="0"/>
              <a:t>:</a:t>
            </a:r>
          </a:p>
          <a:p>
            <a:pPr marL="0" indent="0">
              <a:buNone/>
            </a:pPr>
            <a:endParaRPr lang="ro-RO" dirty="0"/>
          </a:p>
          <a:p>
            <a:r>
              <a:rPr lang="ro-RO" dirty="0"/>
              <a:t>Maria Moise-1916552= </a:t>
            </a:r>
            <a:r>
              <a:rPr lang="ro-RO" dirty="0" err="1"/>
              <a:t>Types</a:t>
            </a:r>
            <a:r>
              <a:rPr lang="ro-RO" dirty="0"/>
              <a:t> of </a:t>
            </a:r>
            <a:r>
              <a:rPr lang="ro-RO" dirty="0" err="1"/>
              <a:t>organisatio</a:t>
            </a:r>
            <a:r>
              <a:rPr lang="ro-RO" dirty="0"/>
              <a:t>, Hotel Industry</a:t>
            </a:r>
          </a:p>
          <a:p>
            <a:r>
              <a:rPr lang="ro-RO" dirty="0" err="1"/>
              <a:t>Madalina</a:t>
            </a:r>
            <a:r>
              <a:rPr lang="ro-RO" dirty="0"/>
              <a:t> Ursu-1915156= Impact of </a:t>
            </a:r>
            <a:r>
              <a:rPr lang="ro-RO" dirty="0" err="1"/>
              <a:t>the</a:t>
            </a:r>
            <a:r>
              <a:rPr lang="ro-RO" dirty="0"/>
              <a:t> Technology, New Technology                          in </a:t>
            </a:r>
            <a:r>
              <a:rPr lang="ro-RO" dirty="0" err="1"/>
              <a:t>the</a:t>
            </a:r>
            <a:r>
              <a:rPr lang="ro-RO" dirty="0"/>
              <a:t> Hotel Industry</a:t>
            </a:r>
          </a:p>
          <a:p>
            <a:r>
              <a:rPr lang="ro-RO" dirty="0"/>
              <a:t>Viviana Pal (team lider)-1916541=</a:t>
            </a:r>
            <a:r>
              <a:rPr lang="ro-RO" dirty="0" err="1"/>
              <a:t>Advtanges</a:t>
            </a:r>
            <a:r>
              <a:rPr lang="ro-RO" dirty="0"/>
              <a:t> </a:t>
            </a:r>
            <a:r>
              <a:rPr lang="ro-RO" dirty="0" err="1"/>
              <a:t>and</a:t>
            </a:r>
            <a:r>
              <a:rPr lang="ro-RO" dirty="0"/>
              <a:t> </a:t>
            </a:r>
            <a:r>
              <a:rPr lang="ro-RO" dirty="0" err="1"/>
              <a:t>Disadvtanges</a:t>
            </a:r>
            <a:r>
              <a:rPr lang="ro-RO" dirty="0"/>
              <a:t> of </a:t>
            </a:r>
            <a:r>
              <a:rPr lang="ro-RO" dirty="0" err="1"/>
              <a:t>the</a:t>
            </a:r>
            <a:r>
              <a:rPr lang="ro-RO" dirty="0"/>
              <a:t> Technology</a:t>
            </a:r>
          </a:p>
          <a:p>
            <a:pPr marL="0" indent="0">
              <a:buNone/>
            </a:pPr>
            <a:r>
              <a:rPr lang="ro-RO" dirty="0"/>
              <a:t>Ali Raza-1914095=</a:t>
            </a:r>
            <a:r>
              <a:rPr lang="ro-RO" dirty="0" err="1"/>
              <a:t>Analazys</a:t>
            </a:r>
            <a:r>
              <a:rPr lang="ro-RO" dirty="0"/>
              <a:t>, </a:t>
            </a:r>
            <a:r>
              <a:rPr lang="ro-RO" dirty="0" err="1"/>
              <a:t>Conclusion</a:t>
            </a:r>
            <a:endParaRPr lang="ro-RO" dirty="0"/>
          </a:p>
        </p:txBody>
      </p:sp>
    </p:spTree>
    <p:extLst>
      <p:ext uri="{BB962C8B-B14F-4D97-AF65-F5344CB8AC3E}">
        <p14:creationId xmlns:p14="http://schemas.microsoft.com/office/powerpoint/2010/main" val="3703868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243</TotalTime>
  <Words>719</Words>
  <Application>Microsoft Office PowerPoint</Application>
  <PresentationFormat>Ecran lat</PresentationFormat>
  <Paragraphs>90</Paragraphs>
  <Slides>12</Slides>
  <Notes>0</Notes>
  <HiddenSlides>0</HiddenSlides>
  <MMClips>0</MMClips>
  <ScaleCrop>false</ScaleCrop>
  <HeadingPairs>
    <vt:vector size="6" baseType="variant">
      <vt:variant>
        <vt:lpstr>Fonturi utilizate</vt:lpstr>
      </vt:variant>
      <vt:variant>
        <vt:i4>3</vt:i4>
      </vt:variant>
      <vt:variant>
        <vt:lpstr>Temă</vt:lpstr>
      </vt:variant>
      <vt:variant>
        <vt:i4>1</vt:i4>
      </vt:variant>
      <vt:variant>
        <vt:lpstr>Titluri diapozitive</vt:lpstr>
      </vt:variant>
      <vt:variant>
        <vt:i4>12</vt:i4>
      </vt:variant>
    </vt:vector>
  </HeadingPairs>
  <TitlesOfParts>
    <vt:vector size="16" baseType="lpstr">
      <vt:lpstr>Arial</vt:lpstr>
      <vt:lpstr>Calibri</vt:lpstr>
      <vt:lpstr>Calibri Light</vt:lpstr>
      <vt:lpstr>Office Theme</vt:lpstr>
      <vt:lpstr>Prezentare PowerPoint</vt:lpstr>
      <vt:lpstr> Contents</vt:lpstr>
      <vt:lpstr>Types of Organisation</vt:lpstr>
      <vt:lpstr>Prezentare PowerPoint</vt:lpstr>
      <vt:lpstr>Hotel Industry </vt:lpstr>
      <vt:lpstr>Impact of the Techology</vt:lpstr>
      <vt:lpstr>New techonologies in hotel industry</vt:lpstr>
      <vt:lpstr> Advantages of implemention of technology</vt:lpstr>
      <vt:lpstr>                             Name: Ali Raza(1914095)                                          Disadvantage of Technology</vt:lpstr>
      <vt:lpstr>              Name: Ali Raza  (1914095)     Analysis</vt:lpstr>
      <vt:lpstr>                             Name: Ali Raza(1914095)                                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dc:title>
  <dc:creator>ali.raza.18@outlook.com</dc:creator>
  <cp:lastModifiedBy>calinandrei30@gmail.com</cp:lastModifiedBy>
  <cp:revision>24</cp:revision>
  <dcterms:created xsi:type="dcterms:W3CDTF">2020-05-06T03:30:35Z</dcterms:created>
  <dcterms:modified xsi:type="dcterms:W3CDTF">2020-05-07T19:40:34Z</dcterms:modified>
</cp:coreProperties>
</file>