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15"/>
  </p:notesMasterIdLst>
  <p:sldIdLst>
    <p:sldId id="257" r:id="rId6"/>
    <p:sldId id="265" r:id="rId7"/>
    <p:sldId id="261" r:id="rId8"/>
    <p:sldId id="312" r:id="rId9"/>
    <p:sldId id="262" r:id="rId10"/>
    <p:sldId id="263" r:id="rId11"/>
    <p:sldId id="264" r:id="rId12"/>
    <p:sldId id="313"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11/09/2024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02357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592582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81013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131432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3347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01681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72384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1904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0323684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30027119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9/11/2024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909911581"/>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704850" y="639097"/>
            <a:ext cx="10838221" cy="3686015"/>
          </a:xfrm>
        </p:spPr>
        <p:txBody>
          <a:bodyPr>
            <a:normAutofit/>
          </a:bodyPr>
          <a:lstStyle/>
          <a:p>
            <a:r>
              <a:rPr lang="en-US" sz="7200" dirty="0"/>
              <a:t>ECYW6003</a:t>
            </a:r>
            <a:br>
              <a:rPr lang="en-US" sz="7200" dirty="0"/>
            </a:br>
            <a:r>
              <a:rPr lang="en-US" sz="7200" dirty="0"/>
              <a:t>Young People in Focus</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720881" y="4672739"/>
            <a:ext cx="10838220" cy="1021498"/>
          </a:xfrm>
        </p:spPr>
        <p:txBody>
          <a:bodyPr>
            <a:normAutofit/>
          </a:bodyPr>
          <a:lstStyle/>
          <a:p>
            <a:r>
              <a:rPr lang="en-US" dirty="0">
                <a:solidFill>
                  <a:schemeClr val="tx1">
                    <a:lumMod val="85000"/>
                    <a:lumOff val="15000"/>
                  </a:schemeClr>
                </a:solidFill>
              </a:rPr>
              <a:t>Assessment Discussion</a:t>
            </a:r>
            <a:endParaRPr lang="en-US" sz="2400" dirty="0">
              <a:solidFill>
                <a:schemeClr val="tx1">
                  <a:lumMod val="85000"/>
                  <a:lumOff val="15000"/>
                </a:schemeClr>
              </a:solidFill>
            </a:endParaRPr>
          </a:p>
        </p:txBody>
      </p: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24BDC-6CA9-4305-8030-8436B024F7EE}"/>
              </a:ext>
            </a:extLst>
          </p:cNvPr>
          <p:cNvSpPr>
            <a:spLocks noGrp="1"/>
          </p:cNvSpPr>
          <p:nvPr>
            <p:ph type="title"/>
          </p:nvPr>
        </p:nvSpPr>
        <p:spPr/>
        <p:txBody>
          <a:bodyPr/>
          <a:lstStyle/>
          <a:p>
            <a:r>
              <a:rPr lang="en-GB" dirty="0"/>
              <a:t>Today	</a:t>
            </a:r>
          </a:p>
        </p:txBody>
      </p:sp>
      <p:sp>
        <p:nvSpPr>
          <p:cNvPr id="3" name="Content Placeholder 2">
            <a:extLst>
              <a:ext uri="{FF2B5EF4-FFF2-40B4-BE49-F238E27FC236}">
                <a16:creationId xmlns:a16="http://schemas.microsoft.com/office/drawing/2014/main" id="{DE394AEA-FE8F-4C6B-B16E-2C3A48EB9006}"/>
              </a:ext>
            </a:extLst>
          </p:cNvPr>
          <p:cNvSpPr>
            <a:spLocks noGrp="1"/>
          </p:cNvSpPr>
          <p:nvPr>
            <p:ph idx="1"/>
          </p:nvPr>
        </p:nvSpPr>
        <p:spPr/>
        <p:txBody>
          <a:bodyPr>
            <a:normAutofit/>
          </a:bodyPr>
          <a:lstStyle/>
          <a:p>
            <a:pPr>
              <a:buFont typeface="Arial" panose="020B0604020202020204" pitchFamily="34" charset="0"/>
              <a:buChar char="•"/>
            </a:pPr>
            <a:r>
              <a:rPr lang="en-GB" sz="2800" dirty="0"/>
              <a:t>Assessment Advice</a:t>
            </a:r>
          </a:p>
          <a:p>
            <a:pPr>
              <a:buFont typeface="Arial" panose="020B0604020202020204" pitchFamily="34" charset="0"/>
              <a:buChar char="•"/>
            </a:pPr>
            <a:r>
              <a:rPr lang="en-GB" sz="2800" dirty="0"/>
              <a:t>Assessment Specification Form</a:t>
            </a:r>
          </a:p>
          <a:p>
            <a:pPr marL="0" indent="0">
              <a:buNone/>
            </a:pPr>
            <a:endParaRPr lang="en-GB" sz="2800" dirty="0"/>
          </a:p>
        </p:txBody>
      </p:sp>
    </p:spTree>
    <p:extLst>
      <p:ext uri="{BB962C8B-B14F-4D97-AF65-F5344CB8AC3E}">
        <p14:creationId xmlns:p14="http://schemas.microsoft.com/office/powerpoint/2010/main" val="4163908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2D577-3A4F-4F81-A6BF-2D86FC3CE898}"/>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AE0AA833-F737-42E8-BF19-CD27D087DA31}"/>
              </a:ext>
            </a:extLst>
          </p:cNvPr>
          <p:cNvSpPr>
            <a:spLocks noGrp="1"/>
          </p:cNvSpPr>
          <p:nvPr>
            <p:ph idx="1"/>
          </p:nvPr>
        </p:nvSpPr>
        <p:spPr/>
        <p:txBody>
          <a:bodyPr>
            <a:normAutofit/>
          </a:bodyPr>
          <a:lstStyle/>
          <a:p>
            <a:pPr marL="0" indent="0">
              <a:buNone/>
            </a:pPr>
            <a:r>
              <a:rPr lang="en-GB" sz="2400" dirty="0"/>
              <a:t>14</a:t>
            </a:r>
            <a:r>
              <a:rPr lang="en-GB" sz="2400" baseline="30000" dirty="0"/>
              <a:t>th</a:t>
            </a:r>
            <a:r>
              <a:rPr lang="en-GB" sz="2400" dirty="0"/>
              <a:t> Jan 2025</a:t>
            </a:r>
          </a:p>
          <a:p>
            <a:r>
              <a:rPr lang="en-GB" sz="2400" dirty="0">
                <a:solidFill>
                  <a:srgbClr val="201F1E"/>
                </a:solidFill>
                <a:latin typeface="Calibri" panose="020F0502020204030204" pitchFamily="34" charset="0"/>
                <a:ea typeface="Calibri" panose="020F0502020204030204" pitchFamily="34" charset="0"/>
                <a:cs typeface="Calibri" panose="020F0502020204030204" pitchFamily="34" charset="0"/>
              </a:rPr>
              <a:t>20 minutes</a:t>
            </a:r>
            <a:endParaRPr lang="en-GB" sz="2400" dirty="0">
              <a:solidFill>
                <a:srgbClr val="201F1E"/>
              </a:solidFill>
              <a:effectLst/>
              <a:latin typeface="Calibri" panose="020F0502020204030204" pitchFamily="34" charset="0"/>
              <a:ea typeface="Calibri" panose="020F0502020204030204" pitchFamily="34" charset="0"/>
              <a:cs typeface="Calibri" panose="020F0502020204030204" pitchFamily="34" charset="0"/>
            </a:endParaRPr>
          </a:p>
          <a:p>
            <a:r>
              <a:rPr lang="en-GB" sz="24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Identify a specific interest group of young people and critically explore their experiences of adolescence and ACEs.  Propose interventions which have proven to enhance health and well-being and mitigate adversity.  Your presentation should be supported by wider reading, and linked to the Youth Work National Occupational Standards (</a:t>
            </a:r>
            <a:r>
              <a:rPr lang="en-GB" sz="2400" dirty="0">
                <a:solidFill>
                  <a:srgbClr val="201F1E"/>
                </a:solidFill>
                <a:effectLst/>
                <a:latin typeface="inherit"/>
                <a:ea typeface="Calibri" panose="020F0502020204030204" pitchFamily="34" charset="0"/>
                <a:cs typeface="Calibri" panose="020F0502020204030204" pitchFamily="34" charset="0"/>
              </a:rPr>
              <a:t>CLD Standards Council Scotland, 2019</a:t>
            </a:r>
            <a:r>
              <a:rPr lang="en-GB" sz="24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724448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34331-9FE8-4227-94C3-EBAB9F2FB35E}"/>
              </a:ext>
            </a:extLst>
          </p:cNvPr>
          <p:cNvSpPr>
            <a:spLocks noGrp="1"/>
          </p:cNvSpPr>
          <p:nvPr>
            <p:ph type="title"/>
          </p:nvPr>
        </p:nvSpPr>
        <p:spPr/>
        <p:txBody>
          <a:bodyPr/>
          <a:lstStyle/>
          <a:p>
            <a:r>
              <a:rPr lang="en-GB" dirty="0"/>
              <a:t>Important Considerations?</a:t>
            </a:r>
          </a:p>
        </p:txBody>
      </p:sp>
      <p:sp>
        <p:nvSpPr>
          <p:cNvPr id="3" name="Content Placeholder 2">
            <a:extLst>
              <a:ext uri="{FF2B5EF4-FFF2-40B4-BE49-F238E27FC236}">
                <a16:creationId xmlns:a16="http://schemas.microsoft.com/office/drawing/2014/main" id="{B43F330C-CEA4-4AD9-927A-505C8DBB7214}"/>
              </a:ext>
            </a:extLst>
          </p:cNvPr>
          <p:cNvSpPr>
            <a:spLocks noGrp="1"/>
          </p:cNvSpPr>
          <p:nvPr>
            <p:ph idx="1"/>
          </p:nvPr>
        </p:nvSpPr>
        <p:spPr/>
        <p:txBody>
          <a:bodyPr>
            <a:normAutofit/>
          </a:bodyPr>
          <a:lstStyle/>
          <a:p>
            <a:r>
              <a:rPr lang="en-GB" sz="2800" dirty="0"/>
              <a:t>Introduction</a:t>
            </a:r>
          </a:p>
          <a:p>
            <a:endParaRPr lang="en-GB" sz="2800" dirty="0"/>
          </a:p>
          <a:p>
            <a:r>
              <a:rPr lang="en-GB" sz="2800" dirty="0"/>
              <a:t>Main Body</a:t>
            </a:r>
          </a:p>
          <a:p>
            <a:endParaRPr lang="en-GB" sz="2800" dirty="0"/>
          </a:p>
          <a:p>
            <a:r>
              <a:rPr lang="en-GB" sz="2800" dirty="0"/>
              <a:t>Conclusion</a:t>
            </a:r>
          </a:p>
        </p:txBody>
      </p:sp>
    </p:spTree>
    <p:extLst>
      <p:ext uri="{BB962C8B-B14F-4D97-AF65-F5344CB8AC3E}">
        <p14:creationId xmlns:p14="http://schemas.microsoft.com/office/powerpoint/2010/main" val="3657391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C9D12-3627-4F6F-B7BC-7393715D9517}"/>
              </a:ext>
            </a:extLst>
          </p:cNvPr>
          <p:cNvSpPr>
            <a:spLocks noGrp="1"/>
          </p:cNvSpPr>
          <p:nvPr>
            <p:ph type="title"/>
          </p:nvPr>
        </p:nvSpPr>
        <p:spPr/>
        <p:txBody>
          <a:bodyPr/>
          <a:lstStyle/>
          <a:p>
            <a:r>
              <a:rPr lang="en-GB" dirty="0"/>
              <a:t>Important Considerations</a:t>
            </a:r>
          </a:p>
        </p:txBody>
      </p:sp>
      <p:sp>
        <p:nvSpPr>
          <p:cNvPr id="3" name="Content Placeholder 2">
            <a:extLst>
              <a:ext uri="{FF2B5EF4-FFF2-40B4-BE49-F238E27FC236}">
                <a16:creationId xmlns:a16="http://schemas.microsoft.com/office/drawing/2014/main" id="{F4CED92B-8734-4C13-8218-0177A2039044}"/>
              </a:ext>
            </a:extLst>
          </p:cNvPr>
          <p:cNvSpPr>
            <a:spLocks noGrp="1"/>
          </p:cNvSpPr>
          <p:nvPr>
            <p:ph idx="1"/>
          </p:nvPr>
        </p:nvSpPr>
        <p:spPr>
          <a:xfrm>
            <a:off x="596349" y="1459633"/>
            <a:ext cx="11016530" cy="4208512"/>
          </a:xfrm>
        </p:spPr>
        <p:txBody>
          <a:bodyPr>
            <a:normAutofit/>
          </a:bodyPr>
          <a:lstStyle/>
          <a:p>
            <a:pPr>
              <a:buFont typeface="Arial" panose="020B0604020202020204" pitchFamily="34" charset="0"/>
              <a:buChar char="•"/>
            </a:pPr>
            <a:r>
              <a:rPr lang="en-GB" sz="2400" dirty="0">
                <a:solidFill>
                  <a:srgbClr val="000000"/>
                </a:solidFill>
                <a:latin typeface="Arial" panose="020B0604020202020204" pitchFamily="34" charset="0"/>
                <a:ea typeface="Times New Roman" panose="02020603050405020304" pitchFamily="18" charset="0"/>
              </a:rPr>
              <a:t>Introduce yourself, the task and provide an overview to the seminar </a:t>
            </a:r>
          </a:p>
          <a:p>
            <a:pPr>
              <a:buFont typeface="Arial" panose="020B0604020202020204" pitchFamily="34" charset="0"/>
              <a:buChar char="•"/>
            </a:pPr>
            <a:r>
              <a:rPr lang="en-GB" sz="2400" dirty="0">
                <a:solidFill>
                  <a:srgbClr val="000000"/>
                </a:solidFill>
                <a:latin typeface="Arial" panose="020B0604020202020204" pitchFamily="34" charset="0"/>
                <a:ea typeface="Times New Roman" panose="02020603050405020304" pitchFamily="18" charset="0"/>
              </a:rPr>
              <a:t>D</a:t>
            </a:r>
            <a:r>
              <a:rPr lang="en-GB" sz="2400" dirty="0">
                <a:solidFill>
                  <a:srgbClr val="000000"/>
                </a:solidFill>
                <a:effectLst/>
                <a:latin typeface="Arial" panose="020B0604020202020204" pitchFamily="34" charset="0"/>
                <a:ea typeface="Times New Roman" panose="02020603050405020304" pitchFamily="18" charset="0"/>
              </a:rPr>
              <a:t>iscuss your group, the background and makeup of the group – who, what, why, where, when, how remembering to explore your group and their experiences of ACEs and adolescence.</a:t>
            </a:r>
          </a:p>
          <a:p>
            <a:pPr>
              <a:buFont typeface="Arial" panose="020B0604020202020204" pitchFamily="34" charset="0"/>
              <a:buChar char="•"/>
            </a:pPr>
            <a:r>
              <a:rPr lang="en-GB" sz="2400" dirty="0">
                <a:solidFill>
                  <a:srgbClr val="000000"/>
                </a:solidFill>
                <a:latin typeface="Arial" panose="020B0604020202020204" pitchFamily="34" charset="0"/>
                <a:ea typeface="Times New Roman" panose="02020603050405020304" pitchFamily="18" charset="0"/>
              </a:rPr>
              <a:t> Consider what youth work interventions could prevent or reduce these ACEs and their future implications</a:t>
            </a:r>
          </a:p>
          <a:p>
            <a:pPr>
              <a:buFont typeface="Arial" panose="020B0604020202020204" pitchFamily="34" charset="0"/>
              <a:buChar char="•"/>
            </a:pPr>
            <a:r>
              <a:rPr lang="en-GB" sz="2400" dirty="0">
                <a:solidFill>
                  <a:srgbClr val="000000"/>
                </a:solidFill>
                <a:latin typeface="Arial" panose="020B0604020202020204" pitchFamily="34" charset="0"/>
                <a:ea typeface="Times New Roman" panose="02020603050405020304" pitchFamily="18" charset="0"/>
              </a:rPr>
              <a:t> Consider what youth work interventions could increase the health and wellbeing of your group</a:t>
            </a:r>
          </a:p>
          <a:p>
            <a:pPr>
              <a:buFont typeface="Arial" panose="020B0604020202020204" pitchFamily="34" charset="0"/>
              <a:buChar char="•"/>
            </a:pPr>
            <a:r>
              <a:rPr lang="en-GB" sz="2400" dirty="0">
                <a:solidFill>
                  <a:srgbClr val="000000"/>
                </a:solidFill>
                <a:effectLst/>
                <a:latin typeface="Arial" panose="020B0604020202020204" pitchFamily="34" charset="0"/>
                <a:ea typeface="Times New Roman" panose="02020603050405020304" pitchFamily="18" charset="0"/>
              </a:rPr>
              <a:t> Please also be mindful to engage effectively with the literature, draw on a breadth of contemporary </a:t>
            </a:r>
            <a:r>
              <a:rPr lang="en-GB" sz="2400" dirty="0">
                <a:solidFill>
                  <a:srgbClr val="000000"/>
                </a:solidFill>
                <a:latin typeface="Arial" panose="020B0604020202020204" pitchFamily="34" charset="0"/>
                <a:ea typeface="Times New Roman" panose="02020603050405020304" pitchFamily="18" charset="0"/>
              </a:rPr>
              <a:t>literature - Critical approach to the question.</a:t>
            </a:r>
          </a:p>
          <a:p>
            <a:endParaRPr lang="en-GB" dirty="0"/>
          </a:p>
        </p:txBody>
      </p:sp>
    </p:spTree>
    <p:extLst>
      <p:ext uri="{BB962C8B-B14F-4D97-AF65-F5344CB8AC3E}">
        <p14:creationId xmlns:p14="http://schemas.microsoft.com/office/powerpoint/2010/main" val="2089735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5ECB6-6030-4DC3-AE63-42AFE189BB1A}"/>
              </a:ext>
            </a:extLst>
          </p:cNvPr>
          <p:cNvSpPr>
            <a:spLocks noGrp="1"/>
          </p:cNvSpPr>
          <p:nvPr>
            <p:ph type="title"/>
          </p:nvPr>
        </p:nvSpPr>
        <p:spPr/>
        <p:txBody>
          <a:bodyPr/>
          <a:lstStyle/>
          <a:p>
            <a:r>
              <a:rPr lang="en-GB" dirty="0"/>
              <a:t>Some suggestions…..</a:t>
            </a:r>
          </a:p>
        </p:txBody>
      </p:sp>
      <p:sp>
        <p:nvSpPr>
          <p:cNvPr id="3" name="Content Placeholder 2">
            <a:extLst>
              <a:ext uri="{FF2B5EF4-FFF2-40B4-BE49-F238E27FC236}">
                <a16:creationId xmlns:a16="http://schemas.microsoft.com/office/drawing/2014/main" id="{886F0C7E-6BFF-41E3-BCCB-B2E84B1821CA}"/>
              </a:ext>
            </a:extLst>
          </p:cNvPr>
          <p:cNvSpPr>
            <a:spLocks noGrp="1"/>
          </p:cNvSpPr>
          <p:nvPr>
            <p:ph idx="1"/>
          </p:nvPr>
        </p:nvSpPr>
        <p:spPr>
          <a:xfrm>
            <a:off x="465719" y="1601620"/>
            <a:ext cx="11228378" cy="4043805"/>
          </a:xfrm>
        </p:spPr>
        <p:txBody>
          <a:bodyPr>
            <a:normAutofit fontScale="85000" lnSpcReduction="20000"/>
          </a:bodyPr>
          <a:lstStyle/>
          <a:p>
            <a:r>
              <a:rPr lang="en-GB" sz="2800" dirty="0">
                <a:solidFill>
                  <a:srgbClr val="000000"/>
                </a:solidFill>
                <a:effectLst/>
                <a:latin typeface="Arial" panose="020B0604020202020204" pitchFamily="34" charset="0"/>
                <a:ea typeface="Times New Roman" panose="02020603050405020304" pitchFamily="18" charset="0"/>
              </a:rPr>
              <a:t>You could consider some of the </a:t>
            </a:r>
            <a:r>
              <a:rPr lang="en-GB" sz="2800" dirty="0">
                <a:solidFill>
                  <a:srgbClr val="000000"/>
                </a:solidFill>
                <a:latin typeface="Arial" panose="020B0604020202020204" pitchFamily="34" charset="0"/>
                <a:ea typeface="Times New Roman" panose="02020603050405020304" pitchFamily="18" charset="0"/>
              </a:rPr>
              <a:t>questions/ideas</a:t>
            </a:r>
            <a:r>
              <a:rPr lang="en-GB" sz="2800" dirty="0">
                <a:solidFill>
                  <a:srgbClr val="000000"/>
                </a:solidFill>
                <a:effectLst/>
                <a:latin typeface="Arial" panose="020B0604020202020204" pitchFamily="34" charset="0"/>
                <a:ea typeface="Times New Roman" panose="02020603050405020304" pitchFamily="18" charset="0"/>
              </a:rPr>
              <a:t> below when preparing for the seminar.</a:t>
            </a:r>
            <a:endParaRPr lang="en-GB" sz="28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800" dirty="0">
                <a:solidFill>
                  <a:srgbClr val="000000"/>
                </a:solidFill>
                <a:effectLst/>
                <a:latin typeface="Arial" panose="020B0604020202020204" pitchFamily="34" charset="0"/>
                <a:ea typeface="Times New Roman" panose="02020603050405020304" pitchFamily="18" charset="0"/>
              </a:rPr>
              <a:t> How does your specific interest group experience adolescence?</a:t>
            </a:r>
            <a:endParaRPr lang="en-GB" sz="28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800" dirty="0">
                <a:solidFill>
                  <a:srgbClr val="000000"/>
                </a:solidFill>
                <a:effectLst/>
                <a:latin typeface="Arial" panose="020B0604020202020204" pitchFamily="34" charset="0"/>
                <a:ea typeface="Times New Roman" panose="02020603050405020304" pitchFamily="18" charset="0"/>
              </a:rPr>
              <a:t> Explore adversity and whether ACES have a place in contemporary society.</a:t>
            </a:r>
            <a:endParaRPr lang="en-GB" sz="28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800" dirty="0">
                <a:solidFill>
                  <a:srgbClr val="000000"/>
                </a:solidFill>
                <a:effectLst/>
                <a:latin typeface="Arial" panose="020B0604020202020204" pitchFamily="34" charset="0"/>
                <a:ea typeface="Times New Roman" panose="02020603050405020304" pitchFamily="18" charset="0"/>
              </a:rPr>
              <a:t> What ideas underpin well-being within Wales, policy, practice, theory.</a:t>
            </a:r>
            <a:endParaRPr lang="en-GB" sz="28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800" dirty="0">
                <a:solidFill>
                  <a:srgbClr val="000000"/>
                </a:solidFill>
                <a:effectLst/>
                <a:latin typeface="Arial" panose="020B0604020202020204" pitchFamily="34" charset="0"/>
                <a:ea typeface="Times New Roman" panose="02020603050405020304" pitchFamily="18" charset="0"/>
              </a:rPr>
              <a:t> Demonstrate a critical understanding of the cultural and social factors which influence the interest group.</a:t>
            </a:r>
            <a:endParaRPr lang="en-GB" sz="28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800" dirty="0">
                <a:solidFill>
                  <a:srgbClr val="000000"/>
                </a:solidFill>
                <a:effectLst/>
                <a:latin typeface="Arial" panose="020B0604020202020204" pitchFamily="34" charset="0"/>
                <a:ea typeface="Times New Roman" panose="02020603050405020304" pitchFamily="18" charset="0"/>
              </a:rPr>
              <a:t> How does government policy influence provision for your special interest group.</a:t>
            </a:r>
            <a:endParaRPr lang="en-GB" sz="28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800" dirty="0">
                <a:solidFill>
                  <a:srgbClr val="000000"/>
                </a:solidFill>
                <a:effectLst/>
                <a:latin typeface="Arial" panose="020B0604020202020204" pitchFamily="34" charset="0"/>
                <a:ea typeface="Times New Roman" panose="02020603050405020304" pitchFamily="18" charset="0"/>
              </a:rPr>
              <a:t> Clearly refer to your reading in preparation of the assignment as set out in the question, including reference to the National Occupational Standards for Youth Work (CLD Scotland, 2019).</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20274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89529-56F8-4773-AC45-D06C34432A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4A7BD2-14FD-4AF2-843E-BCEB0D6F3997}"/>
              </a:ext>
            </a:extLst>
          </p:cNvPr>
          <p:cNvSpPr>
            <a:spLocks noGrp="1"/>
          </p:cNvSpPr>
          <p:nvPr>
            <p:ph idx="1"/>
          </p:nvPr>
        </p:nvSpPr>
        <p:spPr/>
        <p:txBody>
          <a:bodyPr>
            <a:normAutofit/>
          </a:bodyPr>
          <a:lstStyle/>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Make sure you answer the question fully, make your presentation clear for all and remember, you will all have individual approaches to addressing the topic </a:t>
            </a: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When preparing your presentation please be mindful about the length of the task and other aspects necessary for a good quality presentation. Think about your tone of voice, pitch, pace, the background you choose to use, and the font size, and use of images. If you choose to use multi-media clips these should be no more than 2 minutes in duration.</a:t>
            </a:r>
            <a:endParaRPr lang="en-GB" sz="20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Realising that the issues you highlight may be sensitive and where possible explore the issues from a developmental point of view. Consider, the suite of skills, knowledge and understanding that may be required of people in the twenty first century and importantly how these can be used to enhance individual well-being and mitigate adversity.</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998877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ECE9D-FD0A-4998-B545-A53D310BEF2C}"/>
              </a:ext>
            </a:extLst>
          </p:cNvPr>
          <p:cNvSpPr>
            <a:spLocks noGrp="1"/>
          </p:cNvSpPr>
          <p:nvPr>
            <p:ph type="title"/>
          </p:nvPr>
        </p:nvSpPr>
        <p:spPr/>
        <p:txBody>
          <a:bodyPr/>
          <a:lstStyle/>
          <a:p>
            <a:r>
              <a:rPr lang="en-GB" dirty="0"/>
              <a:t>Assessment Specification Form</a:t>
            </a:r>
          </a:p>
        </p:txBody>
      </p:sp>
      <p:sp>
        <p:nvSpPr>
          <p:cNvPr id="3" name="Content Placeholder 2">
            <a:extLst>
              <a:ext uri="{FF2B5EF4-FFF2-40B4-BE49-F238E27FC236}">
                <a16:creationId xmlns:a16="http://schemas.microsoft.com/office/drawing/2014/main" id="{93E8B3C3-B406-4F34-9D78-ACF4359AACB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801103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00B0A-1130-4611-9AF3-1BF361CC69A5}"/>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65DE6091-38DC-4921-8B5D-4E1260CEAD72}"/>
              </a:ext>
            </a:extLst>
          </p:cNvPr>
          <p:cNvSpPr>
            <a:spLocks noGrp="1"/>
          </p:cNvSpPr>
          <p:nvPr>
            <p:ph idx="1"/>
          </p:nvPr>
        </p:nvSpPr>
        <p:spPr/>
        <p:txBody>
          <a:bodyPr/>
          <a:lstStyle/>
          <a:p>
            <a:r>
              <a:rPr lang="en-GB" dirty="0"/>
              <a:t>Have a coffee – 10 minutes</a:t>
            </a:r>
          </a:p>
          <a:p>
            <a:pPr lvl="1"/>
            <a:r>
              <a:rPr lang="en-GB" dirty="0"/>
              <a:t>Return with any questions. </a:t>
            </a:r>
          </a:p>
        </p:txBody>
      </p:sp>
    </p:spTree>
    <p:extLst>
      <p:ext uri="{BB962C8B-B14F-4D97-AF65-F5344CB8AC3E}">
        <p14:creationId xmlns:p14="http://schemas.microsoft.com/office/powerpoint/2010/main" val="387826883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Template for PP</Template>
  <TotalTime>5</TotalTime>
  <Words>484</Words>
  <Application>Microsoft Office PowerPoint</Application>
  <PresentationFormat>Widescreen</PresentationFormat>
  <Paragraphs>36</Paragraphs>
  <Slides>9</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9</vt:i4>
      </vt:variant>
    </vt:vector>
  </HeadingPairs>
  <TitlesOfParts>
    <vt:vector size="16" baseType="lpstr">
      <vt:lpstr>inherit</vt:lpstr>
      <vt:lpstr>Arial</vt:lpstr>
      <vt:lpstr>Calibri</vt:lpstr>
      <vt:lpstr>Calibri Light</vt:lpstr>
      <vt:lpstr>Times New Roman</vt:lpstr>
      <vt:lpstr>Holding PAge</vt:lpstr>
      <vt:lpstr>Accessible 2</vt:lpstr>
      <vt:lpstr>ECYW6003 Young People in Focus</vt:lpstr>
      <vt:lpstr>Today </vt:lpstr>
      <vt:lpstr>Assessment</vt:lpstr>
      <vt:lpstr>Important Considerations?</vt:lpstr>
      <vt:lpstr>Important Considerations</vt:lpstr>
      <vt:lpstr>Some suggestions…..</vt:lpstr>
      <vt:lpstr>PowerPoint Presentation</vt:lpstr>
      <vt:lpstr>Assessment Specification Form</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5</cp:revision>
  <dcterms:created xsi:type="dcterms:W3CDTF">2022-06-22T10:03:12Z</dcterms:created>
  <dcterms:modified xsi:type="dcterms:W3CDTF">2024-09-11T12:34:07Z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