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7" r:id="rId2"/>
    <p:sldId id="507" r:id="rId3"/>
    <p:sldId id="432" r:id="rId4"/>
    <p:sldId id="502" r:id="rId5"/>
    <p:sldId id="503" r:id="rId6"/>
    <p:sldId id="504" r:id="rId7"/>
    <p:sldId id="427" r:id="rId8"/>
    <p:sldId id="403" r:id="rId9"/>
    <p:sldId id="435" r:id="rId10"/>
    <p:sldId id="433" r:id="rId11"/>
    <p:sldId id="434" r:id="rId12"/>
    <p:sldId id="428" r:id="rId13"/>
    <p:sldId id="429" r:id="rId14"/>
    <p:sldId id="430" r:id="rId15"/>
    <p:sldId id="436" r:id="rId16"/>
    <p:sldId id="438" r:id="rId17"/>
    <p:sldId id="437" r:id="rId18"/>
    <p:sldId id="493" r:id="rId19"/>
    <p:sldId id="498" r:id="rId20"/>
    <p:sldId id="494" r:id="rId21"/>
    <p:sldId id="439" r:id="rId22"/>
    <p:sldId id="495" r:id="rId23"/>
    <p:sldId id="496" r:id="rId24"/>
    <p:sldId id="441" r:id="rId25"/>
    <p:sldId id="497" r:id="rId26"/>
    <p:sldId id="260" r:id="rId27"/>
    <p:sldId id="261" r:id="rId28"/>
    <p:sldId id="499" r:id="rId29"/>
    <p:sldId id="263" r:id="rId30"/>
    <p:sldId id="440" r:id="rId31"/>
    <p:sldId id="336" r:id="rId32"/>
    <p:sldId id="505" r:id="rId33"/>
    <p:sldId id="442" r:id="rId34"/>
    <p:sldId id="500" r:id="rId35"/>
    <p:sldId id="335" r:id="rId36"/>
    <p:sldId id="330" r:id="rId37"/>
    <p:sldId id="334" r:id="rId38"/>
    <p:sldId id="331" r:id="rId39"/>
    <p:sldId id="333" r:id="rId40"/>
    <p:sldId id="329" r:id="rId41"/>
    <p:sldId id="324" r:id="rId42"/>
    <p:sldId id="50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97474D-C1D5-417E-8A63-3FA1CE5F9CA0}" v="10" dt="2025-07-11T12:20:21.1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4597474D-C1D5-417E-8A63-3FA1CE5F9CA0}"/>
    <pc:docChg chg="custSel addSld delSld modSld sldOrd">
      <pc:chgData name="Helen Lee" userId="950b76d7-29a8-4037-9cf6-1d47a6b96373" providerId="ADAL" clId="{4597474D-C1D5-417E-8A63-3FA1CE5F9CA0}" dt="2025-07-14T07:46:27.217" v="1308" actId="20577"/>
      <pc:docMkLst>
        <pc:docMk/>
      </pc:docMkLst>
      <pc:sldChg chg="modSp mod">
        <pc:chgData name="Helen Lee" userId="950b76d7-29a8-4037-9cf6-1d47a6b96373" providerId="ADAL" clId="{4597474D-C1D5-417E-8A63-3FA1CE5F9CA0}" dt="2025-07-11T09:35:22.815" v="18" actId="20577"/>
        <pc:sldMkLst>
          <pc:docMk/>
          <pc:sldMk cId="3921660168" sldId="257"/>
        </pc:sldMkLst>
        <pc:spChg chg="mod">
          <ac:chgData name="Helen Lee" userId="950b76d7-29a8-4037-9cf6-1d47a6b96373" providerId="ADAL" clId="{4597474D-C1D5-417E-8A63-3FA1CE5F9CA0}" dt="2025-07-11T09:35:22.815" v="18" actId="20577"/>
          <ac:spMkLst>
            <pc:docMk/>
            <pc:sldMk cId="3921660168" sldId="257"/>
            <ac:spMk id="3" creationId="{707084A7-D0E3-AB95-15F5-C8EE94B88A22}"/>
          </ac:spMkLst>
        </pc:spChg>
      </pc:sldChg>
      <pc:sldChg chg="modSp mod">
        <pc:chgData name="Helen Lee" userId="950b76d7-29a8-4037-9cf6-1d47a6b96373" providerId="ADAL" clId="{4597474D-C1D5-417E-8A63-3FA1CE5F9CA0}" dt="2025-07-11T11:57:30.340" v="118" actId="255"/>
        <pc:sldMkLst>
          <pc:docMk/>
          <pc:sldMk cId="0" sldId="260"/>
        </pc:sldMkLst>
        <pc:spChg chg="mod">
          <ac:chgData name="Helen Lee" userId="950b76d7-29a8-4037-9cf6-1d47a6b96373" providerId="ADAL" clId="{4597474D-C1D5-417E-8A63-3FA1CE5F9CA0}" dt="2025-07-11T11:57:30.340" v="118" actId="255"/>
          <ac:spMkLst>
            <pc:docMk/>
            <pc:sldMk cId="0" sldId="260"/>
            <ac:spMk id="6147" creationId="{0C610603-7955-D1CF-00D9-BE0DF15E3D25}"/>
          </ac:spMkLst>
        </pc:spChg>
      </pc:sldChg>
      <pc:sldChg chg="modSp mod">
        <pc:chgData name="Helen Lee" userId="950b76d7-29a8-4037-9cf6-1d47a6b96373" providerId="ADAL" clId="{4597474D-C1D5-417E-8A63-3FA1CE5F9CA0}" dt="2025-07-11T09:37:31.476" v="35" actId="13900"/>
        <pc:sldMkLst>
          <pc:docMk/>
          <pc:sldMk cId="0" sldId="261"/>
        </pc:sldMkLst>
        <pc:spChg chg="mod">
          <ac:chgData name="Helen Lee" userId="950b76d7-29a8-4037-9cf6-1d47a6b96373" providerId="ADAL" clId="{4597474D-C1D5-417E-8A63-3FA1CE5F9CA0}" dt="2025-07-11T09:37:31.476" v="35" actId="13900"/>
          <ac:spMkLst>
            <pc:docMk/>
            <pc:sldMk cId="0" sldId="261"/>
            <ac:spMk id="9219" creationId="{2AB7CC22-E706-ED78-12CA-D55EA078E360}"/>
          </ac:spMkLst>
        </pc:spChg>
      </pc:sldChg>
      <pc:sldChg chg="modSp mod">
        <pc:chgData name="Helen Lee" userId="950b76d7-29a8-4037-9cf6-1d47a6b96373" providerId="ADAL" clId="{4597474D-C1D5-417E-8A63-3FA1CE5F9CA0}" dt="2025-07-11T09:37:50.687" v="38" actId="1076"/>
        <pc:sldMkLst>
          <pc:docMk/>
          <pc:sldMk cId="0" sldId="263"/>
        </pc:sldMkLst>
        <pc:spChg chg="mod">
          <ac:chgData name="Helen Lee" userId="950b76d7-29a8-4037-9cf6-1d47a6b96373" providerId="ADAL" clId="{4597474D-C1D5-417E-8A63-3FA1CE5F9CA0}" dt="2025-07-11T09:37:50.687" v="38" actId="1076"/>
          <ac:spMkLst>
            <pc:docMk/>
            <pc:sldMk cId="0" sldId="263"/>
            <ac:spMk id="13315" creationId="{839DCC32-471E-F26D-F866-A1ED8EDF07E0}"/>
          </ac:spMkLst>
        </pc:spChg>
      </pc:sldChg>
      <pc:sldChg chg="del">
        <pc:chgData name="Helen Lee" userId="950b76d7-29a8-4037-9cf6-1d47a6b96373" providerId="ADAL" clId="{4597474D-C1D5-417E-8A63-3FA1CE5F9CA0}" dt="2025-07-11T09:35:09.103" v="0" actId="47"/>
        <pc:sldMkLst>
          <pc:docMk/>
          <pc:sldMk cId="1936121342" sldId="301"/>
        </pc:sldMkLst>
      </pc:sldChg>
      <pc:sldChg chg="del">
        <pc:chgData name="Helen Lee" userId="950b76d7-29a8-4037-9cf6-1d47a6b96373" providerId="ADAL" clId="{4597474D-C1D5-417E-8A63-3FA1CE5F9CA0}" dt="2025-07-11T09:35:09.103" v="0" actId="47"/>
        <pc:sldMkLst>
          <pc:docMk/>
          <pc:sldMk cId="468324564" sldId="313"/>
        </pc:sldMkLst>
      </pc:sldChg>
      <pc:sldChg chg="del">
        <pc:chgData name="Helen Lee" userId="950b76d7-29a8-4037-9cf6-1d47a6b96373" providerId="ADAL" clId="{4597474D-C1D5-417E-8A63-3FA1CE5F9CA0}" dt="2025-07-11T09:35:09.103" v="0" actId="47"/>
        <pc:sldMkLst>
          <pc:docMk/>
          <pc:sldMk cId="874632709" sldId="320"/>
        </pc:sldMkLst>
      </pc:sldChg>
      <pc:sldChg chg="del">
        <pc:chgData name="Helen Lee" userId="950b76d7-29a8-4037-9cf6-1d47a6b96373" providerId="ADAL" clId="{4597474D-C1D5-417E-8A63-3FA1CE5F9CA0}" dt="2025-07-11T09:35:09.103" v="0" actId="47"/>
        <pc:sldMkLst>
          <pc:docMk/>
          <pc:sldMk cId="471122078" sldId="325"/>
        </pc:sldMkLst>
      </pc:sldChg>
      <pc:sldChg chg="del">
        <pc:chgData name="Helen Lee" userId="950b76d7-29a8-4037-9cf6-1d47a6b96373" providerId="ADAL" clId="{4597474D-C1D5-417E-8A63-3FA1CE5F9CA0}" dt="2025-07-11T09:35:09.103" v="0" actId="47"/>
        <pc:sldMkLst>
          <pc:docMk/>
          <pc:sldMk cId="1195100895" sldId="326"/>
        </pc:sldMkLst>
      </pc:sldChg>
      <pc:sldChg chg="del">
        <pc:chgData name="Helen Lee" userId="950b76d7-29a8-4037-9cf6-1d47a6b96373" providerId="ADAL" clId="{4597474D-C1D5-417E-8A63-3FA1CE5F9CA0}" dt="2025-07-11T09:35:09.103" v="0" actId="47"/>
        <pc:sldMkLst>
          <pc:docMk/>
          <pc:sldMk cId="971605516" sldId="327"/>
        </pc:sldMkLst>
      </pc:sldChg>
      <pc:sldChg chg="del">
        <pc:chgData name="Helen Lee" userId="950b76d7-29a8-4037-9cf6-1d47a6b96373" providerId="ADAL" clId="{4597474D-C1D5-417E-8A63-3FA1CE5F9CA0}" dt="2025-07-11T09:35:09.103" v="0" actId="47"/>
        <pc:sldMkLst>
          <pc:docMk/>
          <pc:sldMk cId="1164228314" sldId="328"/>
        </pc:sldMkLst>
      </pc:sldChg>
      <pc:sldChg chg="modSp mod">
        <pc:chgData name="Helen Lee" userId="950b76d7-29a8-4037-9cf6-1d47a6b96373" providerId="ADAL" clId="{4597474D-C1D5-417E-8A63-3FA1CE5F9CA0}" dt="2025-07-11T09:35:49.656" v="20" actId="13900"/>
        <pc:sldMkLst>
          <pc:docMk/>
          <pc:sldMk cId="0" sldId="428"/>
        </pc:sldMkLst>
        <pc:spChg chg="mod">
          <ac:chgData name="Helen Lee" userId="950b76d7-29a8-4037-9cf6-1d47a6b96373" providerId="ADAL" clId="{4597474D-C1D5-417E-8A63-3FA1CE5F9CA0}" dt="2025-07-11T09:35:49.656" v="20" actId="13900"/>
          <ac:spMkLst>
            <pc:docMk/>
            <pc:sldMk cId="0" sldId="428"/>
            <ac:spMk id="3075" creationId="{2EFA6995-4F55-47B8-1F6E-BFAA8E21CD2F}"/>
          </ac:spMkLst>
        </pc:spChg>
      </pc:sldChg>
      <pc:sldChg chg="modSp mod">
        <pc:chgData name="Helen Lee" userId="950b76d7-29a8-4037-9cf6-1d47a6b96373" providerId="ADAL" clId="{4597474D-C1D5-417E-8A63-3FA1CE5F9CA0}" dt="2025-07-11T09:36:00.123" v="22" actId="13900"/>
        <pc:sldMkLst>
          <pc:docMk/>
          <pc:sldMk cId="0" sldId="429"/>
        </pc:sldMkLst>
        <pc:spChg chg="mod">
          <ac:chgData name="Helen Lee" userId="950b76d7-29a8-4037-9cf6-1d47a6b96373" providerId="ADAL" clId="{4597474D-C1D5-417E-8A63-3FA1CE5F9CA0}" dt="2025-07-11T09:36:00.123" v="22" actId="13900"/>
          <ac:spMkLst>
            <pc:docMk/>
            <pc:sldMk cId="0" sldId="429"/>
            <ac:spMk id="4099" creationId="{EFEF178A-CF2C-45B8-15C4-56FECD11B7C0}"/>
          </ac:spMkLst>
        </pc:spChg>
      </pc:sldChg>
      <pc:sldChg chg="modSp mod">
        <pc:chgData name="Helen Lee" userId="950b76d7-29a8-4037-9cf6-1d47a6b96373" providerId="ADAL" clId="{4597474D-C1D5-417E-8A63-3FA1CE5F9CA0}" dt="2025-07-11T09:36:16.092" v="25" actId="1076"/>
        <pc:sldMkLst>
          <pc:docMk/>
          <pc:sldMk cId="0" sldId="430"/>
        </pc:sldMkLst>
        <pc:spChg chg="mod">
          <ac:chgData name="Helen Lee" userId="950b76d7-29a8-4037-9cf6-1d47a6b96373" providerId="ADAL" clId="{4597474D-C1D5-417E-8A63-3FA1CE5F9CA0}" dt="2025-07-11T09:36:16.092" v="25" actId="1076"/>
          <ac:spMkLst>
            <pc:docMk/>
            <pc:sldMk cId="0" sldId="430"/>
            <ac:spMk id="5123" creationId="{2E636824-BE64-EF55-6402-D269B6D24A30}"/>
          </ac:spMkLst>
        </pc:spChg>
      </pc:sldChg>
      <pc:sldChg chg="modSp mod">
        <pc:chgData name="Helen Lee" userId="950b76d7-29a8-4037-9cf6-1d47a6b96373" providerId="ADAL" clId="{4597474D-C1D5-417E-8A63-3FA1CE5F9CA0}" dt="2025-07-11T11:58:48.345" v="119" actId="255"/>
        <pc:sldMkLst>
          <pc:docMk/>
          <pc:sldMk cId="1474963260" sldId="433"/>
        </pc:sldMkLst>
        <pc:spChg chg="mod">
          <ac:chgData name="Helen Lee" userId="950b76d7-29a8-4037-9cf6-1d47a6b96373" providerId="ADAL" clId="{4597474D-C1D5-417E-8A63-3FA1CE5F9CA0}" dt="2025-07-11T11:58:48.345" v="119" actId="255"/>
          <ac:spMkLst>
            <pc:docMk/>
            <pc:sldMk cId="1474963260" sldId="433"/>
            <ac:spMk id="3" creationId="{E0957035-F569-CB6D-FBDA-4D1B3748C9E8}"/>
          </ac:spMkLst>
        </pc:spChg>
      </pc:sldChg>
      <pc:sldChg chg="modSp mod">
        <pc:chgData name="Helen Lee" userId="950b76d7-29a8-4037-9cf6-1d47a6b96373" providerId="ADAL" clId="{4597474D-C1D5-417E-8A63-3FA1CE5F9CA0}" dt="2025-07-11T11:59:01.424" v="124" actId="27636"/>
        <pc:sldMkLst>
          <pc:docMk/>
          <pc:sldMk cId="2118295172" sldId="434"/>
        </pc:sldMkLst>
        <pc:spChg chg="mod">
          <ac:chgData name="Helen Lee" userId="950b76d7-29a8-4037-9cf6-1d47a6b96373" providerId="ADAL" clId="{4597474D-C1D5-417E-8A63-3FA1CE5F9CA0}" dt="2025-07-11T11:59:01.424" v="124" actId="27636"/>
          <ac:spMkLst>
            <pc:docMk/>
            <pc:sldMk cId="2118295172" sldId="434"/>
            <ac:spMk id="3" creationId="{B73C8A37-B688-FE71-6A58-554285C608A5}"/>
          </ac:spMkLst>
        </pc:spChg>
      </pc:sldChg>
      <pc:sldChg chg="modSp mod">
        <pc:chgData name="Helen Lee" userId="950b76d7-29a8-4037-9cf6-1d47a6b96373" providerId="ADAL" clId="{4597474D-C1D5-417E-8A63-3FA1CE5F9CA0}" dt="2025-07-11T09:36:37.576" v="28" actId="255"/>
        <pc:sldMkLst>
          <pc:docMk/>
          <pc:sldMk cId="1600351680" sldId="437"/>
        </pc:sldMkLst>
        <pc:spChg chg="mod">
          <ac:chgData name="Helen Lee" userId="950b76d7-29a8-4037-9cf6-1d47a6b96373" providerId="ADAL" clId="{4597474D-C1D5-417E-8A63-3FA1CE5F9CA0}" dt="2025-07-11T09:36:37.576" v="28" actId="255"/>
          <ac:spMkLst>
            <pc:docMk/>
            <pc:sldMk cId="1600351680" sldId="437"/>
            <ac:spMk id="3" creationId="{0AAFD235-6318-E01D-62C5-6EC5318A3E12}"/>
          </ac:spMkLst>
        </pc:spChg>
      </pc:sldChg>
      <pc:sldChg chg="modSp mod">
        <pc:chgData name="Helen Lee" userId="950b76d7-29a8-4037-9cf6-1d47a6b96373" providerId="ADAL" clId="{4597474D-C1D5-417E-8A63-3FA1CE5F9CA0}" dt="2025-07-11T09:36:29.681" v="27" actId="14100"/>
        <pc:sldMkLst>
          <pc:docMk/>
          <pc:sldMk cId="1676621390" sldId="438"/>
        </pc:sldMkLst>
        <pc:spChg chg="mod">
          <ac:chgData name="Helen Lee" userId="950b76d7-29a8-4037-9cf6-1d47a6b96373" providerId="ADAL" clId="{4597474D-C1D5-417E-8A63-3FA1CE5F9CA0}" dt="2025-07-11T09:36:29.681" v="27" actId="14100"/>
          <ac:spMkLst>
            <pc:docMk/>
            <pc:sldMk cId="1676621390" sldId="438"/>
            <ac:spMk id="3" creationId="{B7CDE26B-4FA4-98CE-3F8F-FBE5EBB51ADA}"/>
          </ac:spMkLst>
        </pc:spChg>
      </pc:sldChg>
      <pc:sldChg chg="modSp mod">
        <pc:chgData name="Helen Lee" userId="950b76d7-29a8-4037-9cf6-1d47a6b96373" providerId="ADAL" clId="{4597474D-C1D5-417E-8A63-3FA1CE5F9CA0}" dt="2025-07-11T09:37:11.722" v="33" actId="255"/>
        <pc:sldMkLst>
          <pc:docMk/>
          <pc:sldMk cId="2156607114" sldId="439"/>
        </pc:sldMkLst>
        <pc:spChg chg="mod">
          <ac:chgData name="Helen Lee" userId="950b76d7-29a8-4037-9cf6-1d47a6b96373" providerId="ADAL" clId="{4597474D-C1D5-417E-8A63-3FA1CE5F9CA0}" dt="2025-07-11T09:37:11.722" v="33" actId="255"/>
          <ac:spMkLst>
            <pc:docMk/>
            <pc:sldMk cId="2156607114" sldId="439"/>
            <ac:spMk id="3" creationId="{707A1F41-29F8-84B5-8A57-6A8448F1D561}"/>
          </ac:spMkLst>
        </pc:spChg>
      </pc:sldChg>
      <pc:sldChg chg="modSp mod">
        <pc:chgData name="Helen Lee" userId="950b76d7-29a8-4037-9cf6-1d47a6b96373" providerId="ADAL" clId="{4597474D-C1D5-417E-8A63-3FA1CE5F9CA0}" dt="2025-07-11T09:38:01.298" v="39" actId="255"/>
        <pc:sldMkLst>
          <pc:docMk/>
          <pc:sldMk cId="670806517" sldId="440"/>
        </pc:sldMkLst>
        <pc:spChg chg="mod">
          <ac:chgData name="Helen Lee" userId="950b76d7-29a8-4037-9cf6-1d47a6b96373" providerId="ADAL" clId="{4597474D-C1D5-417E-8A63-3FA1CE5F9CA0}" dt="2025-07-11T09:38:01.298" v="39" actId="255"/>
          <ac:spMkLst>
            <pc:docMk/>
            <pc:sldMk cId="670806517" sldId="440"/>
            <ac:spMk id="5" creationId="{53570A32-5076-4C12-7A66-1234247465CD}"/>
          </ac:spMkLst>
        </pc:spChg>
      </pc:sldChg>
      <pc:sldChg chg="modSp mod">
        <pc:chgData name="Helen Lee" userId="950b76d7-29a8-4037-9cf6-1d47a6b96373" providerId="ADAL" clId="{4597474D-C1D5-417E-8A63-3FA1CE5F9CA0}" dt="2025-07-11T09:36:44.810" v="29" actId="255"/>
        <pc:sldMkLst>
          <pc:docMk/>
          <pc:sldMk cId="70845623" sldId="493"/>
        </pc:sldMkLst>
        <pc:spChg chg="mod">
          <ac:chgData name="Helen Lee" userId="950b76d7-29a8-4037-9cf6-1d47a6b96373" providerId="ADAL" clId="{4597474D-C1D5-417E-8A63-3FA1CE5F9CA0}" dt="2025-07-11T09:36:44.810" v="29" actId="255"/>
          <ac:spMkLst>
            <pc:docMk/>
            <pc:sldMk cId="70845623" sldId="493"/>
            <ac:spMk id="3" creationId="{578EC6B9-A1D5-D9F8-BC2C-F85EF4D19A1A}"/>
          </ac:spMkLst>
        </pc:spChg>
      </pc:sldChg>
      <pc:sldChg chg="modSp mod">
        <pc:chgData name="Helen Lee" userId="950b76d7-29a8-4037-9cf6-1d47a6b96373" providerId="ADAL" clId="{4597474D-C1D5-417E-8A63-3FA1CE5F9CA0}" dt="2025-07-11T09:37:02.205" v="31" actId="13900"/>
        <pc:sldMkLst>
          <pc:docMk/>
          <pc:sldMk cId="654766765" sldId="494"/>
        </pc:sldMkLst>
        <pc:spChg chg="mod">
          <ac:chgData name="Helen Lee" userId="950b76d7-29a8-4037-9cf6-1d47a6b96373" providerId="ADAL" clId="{4597474D-C1D5-417E-8A63-3FA1CE5F9CA0}" dt="2025-07-11T09:37:02.205" v="31" actId="13900"/>
          <ac:spMkLst>
            <pc:docMk/>
            <pc:sldMk cId="654766765" sldId="494"/>
            <ac:spMk id="3" creationId="{6A1200DE-723E-DBC4-0A26-38C1EECAA82D}"/>
          </ac:spMkLst>
        </pc:spChg>
      </pc:sldChg>
      <pc:sldChg chg="modSp mod">
        <pc:chgData name="Helen Lee" userId="950b76d7-29a8-4037-9cf6-1d47a6b96373" providerId="ADAL" clId="{4597474D-C1D5-417E-8A63-3FA1CE5F9CA0}" dt="2025-07-11T12:11:36.692" v="203" actId="13900"/>
        <pc:sldMkLst>
          <pc:docMk/>
          <pc:sldMk cId="3259683034" sldId="495"/>
        </pc:sldMkLst>
        <pc:spChg chg="mod">
          <ac:chgData name="Helen Lee" userId="950b76d7-29a8-4037-9cf6-1d47a6b96373" providerId="ADAL" clId="{4597474D-C1D5-417E-8A63-3FA1CE5F9CA0}" dt="2025-07-11T12:11:36.692" v="203" actId="13900"/>
          <ac:spMkLst>
            <pc:docMk/>
            <pc:sldMk cId="3259683034" sldId="495"/>
            <ac:spMk id="3" creationId="{A92A0595-73F8-CFBB-05B0-4EAA0877EA59}"/>
          </ac:spMkLst>
        </pc:spChg>
      </pc:sldChg>
      <pc:sldChg chg="modSp mod">
        <pc:chgData name="Helen Lee" userId="950b76d7-29a8-4037-9cf6-1d47a6b96373" providerId="ADAL" clId="{4597474D-C1D5-417E-8A63-3FA1CE5F9CA0}" dt="2025-07-11T12:11:49.681" v="206" actId="255"/>
        <pc:sldMkLst>
          <pc:docMk/>
          <pc:sldMk cId="607335918" sldId="496"/>
        </pc:sldMkLst>
        <pc:spChg chg="mod">
          <ac:chgData name="Helen Lee" userId="950b76d7-29a8-4037-9cf6-1d47a6b96373" providerId="ADAL" clId="{4597474D-C1D5-417E-8A63-3FA1CE5F9CA0}" dt="2025-07-11T12:11:49.681" v="206" actId="255"/>
          <ac:spMkLst>
            <pc:docMk/>
            <pc:sldMk cId="607335918" sldId="496"/>
            <ac:spMk id="3" creationId="{DB2E70A6-9F33-CA35-057F-CB15EADD2CA9}"/>
          </ac:spMkLst>
        </pc:spChg>
      </pc:sldChg>
      <pc:sldChg chg="modSp new mod">
        <pc:chgData name="Helen Lee" userId="950b76d7-29a8-4037-9cf6-1d47a6b96373" providerId="ADAL" clId="{4597474D-C1D5-417E-8A63-3FA1CE5F9CA0}" dt="2025-07-11T09:45:36.644" v="95" actId="20577"/>
        <pc:sldMkLst>
          <pc:docMk/>
          <pc:sldMk cId="1777284180" sldId="500"/>
        </pc:sldMkLst>
        <pc:spChg chg="mod">
          <ac:chgData name="Helen Lee" userId="950b76d7-29a8-4037-9cf6-1d47a6b96373" providerId="ADAL" clId="{4597474D-C1D5-417E-8A63-3FA1CE5F9CA0}" dt="2025-07-11T09:45:36.644" v="95" actId="20577"/>
          <ac:spMkLst>
            <pc:docMk/>
            <pc:sldMk cId="1777284180" sldId="500"/>
            <ac:spMk id="2" creationId="{F96C3765-52BB-3659-DD06-A5AC9521C055}"/>
          </ac:spMkLst>
        </pc:spChg>
        <pc:spChg chg="mod">
          <ac:chgData name="Helen Lee" userId="950b76d7-29a8-4037-9cf6-1d47a6b96373" providerId="ADAL" clId="{4597474D-C1D5-417E-8A63-3FA1CE5F9CA0}" dt="2025-07-11T09:45:27.747" v="69" actId="20577"/>
          <ac:spMkLst>
            <pc:docMk/>
            <pc:sldMk cId="1777284180" sldId="500"/>
            <ac:spMk id="3" creationId="{C33AAAE1-B65A-0301-8C6F-264A9D3AEBE5}"/>
          </ac:spMkLst>
        </pc:spChg>
      </pc:sldChg>
      <pc:sldChg chg="addSp modSp new del mod modClrScheme chgLayout">
        <pc:chgData name="Helen Lee" userId="950b76d7-29a8-4037-9cf6-1d47a6b96373" providerId="ADAL" clId="{4597474D-C1D5-417E-8A63-3FA1CE5F9CA0}" dt="2025-07-11T12:16:55.850" v="585" actId="47"/>
        <pc:sldMkLst>
          <pc:docMk/>
          <pc:sldMk cId="3067633210" sldId="501"/>
        </pc:sldMkLst>
      </pc:sldChg>
      <pc:sldChg chg="addSp delSp modSp new mod">
        <pc:chgData name="Helen Lee" userId="950b76d7-29a8-4037-9cf6-1d47a6b96373" providerId="ADAL" clId="{4597474D-C1D5-417E-8A63-3FA1CE5F9CA0}" dt="2025-07-11T12:10:31.246" v="194" actId="6549"/>
        <pc:sldMkLst>
          <pc:docMk/>
          <pc:sldMk cId="3088129900" sldId="502"/>
        </pc:sldMkLst>
        <pc:spChg chg="mod">
          <ac:chgData name="Helen Lee" userId="950b76d7-29a8-4037-9cf6-1d47a6b96373" providerId="ADAL" clId="{4597474D-C1D5-417E-8A63-3FA1CE5F9CA0}" dt="2025-07-11T12:10:31.246" v="194" actId="6549"/>
          <ac:spMkLst>
            <pc:docMk/>
            <pc:sldMk cId="3088129900" sldId="502"/>
            <ac:spMk id="2" creationId="{2C44EC8D-974D-BEE8-F45E-E6898F3E19FB}"/>
          </ac:spMkLst>
        </pc:spChg>
        <pc:spChg chg="add mod">
          <ac:chgData name="Helen Lee" userId="950b76d7-29a8-4037-9cf6-1d47a6b96373" providerId="ADAL" clId="{4597474D-C1D5-417E-8A63-3FA1CE5F9CA0}" dt="2025-07-11T12:04:06.943" v="136" actId="14100"/>
          <ac:spMkLst>
            <pc:docMk/>
            <pc:sldMk cId="3088129900" sldId="502"/>
            <ac:spMk id="6" creationId="{D91C1469-3292-C0FE-38A3-FEF853703476}"/>
          </ac:spMkLst>
        </pc:spChg>
        <pc:spChg chg="add mod">
          <ac:chgData name="Helen Lee" userId="950b76d7-29a8-4037-9cf6-1d47a6b96373" providerId="ADAL" clId="{4597474D-C1D5-417E-8A63-3FA1CE5F9CA0}" dt="2025-07-11T12:05:26.485" v="159" actId="1076"/>
          <ac:spMkLst>
            <pc:docMk/>
            <pc:sldMk cId="3088129900" sldId="502"/>
            <ac:spMk id="8" creationId="{261DB62F-4A04-390A-8534-1EF146DA76AB}"/>
          </ac:spMkLst>
        </pc:spChg>
        <pc:picChg chg="add mod">
          <ac:chgData name="Helen Lee" userId="950b76d7-29a8-4037-9cf6-1d47a6b96373" providerId="ADAL" clId="{4597474D-C1D5-417E-8A63-3FA1CE5F9CA0}" dt="2025-07-11T12:04:52.920" v="147" actId="14100"/>
          <ac:picMkLst>
            <pc:docMk/>
            <pc:sldMk cId="3088129900" sldId="502"/>
            <ac:picMk id="4" creationId="{EB179A6D-3818-304C-62B7-A97938AC3132}"/>
          </ac:picMkLst>
        </pc:picChg>
        <pc:picChg chg="add mod">
          <ac:chgData name="Helen Lee" userId="950b76d7-29a8-4037-9cf6-1d47a6b96373" providerId="ADAL" clId="{4597474D-C1D5-417E-8A63-3FA1CE5F9CA0}" dt="2025-07-11T12:04:54.139" v="148" actId="1076"/>
          <ac:picMkLst>
            <pc:docMk/>
            <pc:sldMk cId="3088129900" sldId="502"/>
            <ac:picMk id="9" creationId="{6D274C82-1382-6ED5-7CA0-108F6698F8C8}"/>
          </ac:picMkLst>
        </pc:picChg>
        <pc:picChg chg="add mod">
          <ac:chgData name="Helen Lee" userId="950b76d7-29a8-4037-9cf6-1d47a6b96373" providerId="ADAL" clId="{4597474D-C1D5-417E-8A63-3FA1CE5F9CA0}" dt="2025-07-11T12:05:26.823" v="160" actId="1076"/>
          <ac:picMkLst>
            <pc:docMk/>
            <pc:sldMk cId="3088129900" sldId="502"/>
            <ac:picMk id="10" creationId="{F8CE26C4-DF2D-7ACE-A718-B4AA432107AC}"/>
          </ac:picMkLst>
        </pc:picChg>
      </pc:sldChg>
      <pc:sldChg chg="addSp delSp modSp new mod">
        <pc:chgData name="Helen Lee" userId="950b76d7-29a8-4037-9cf6-1d47a6b96373" providerId="ADAL" clId="{4597474D-C1D5-417E-8A63-3FA1CE5F9CA0}" dt="2025-07-11T12:12:17.790" v="210" actId="14100"/>
        <pc:sldMkLst>
          <pc:docMk/>
          <pc:sldMk cId="656436620" sldId="503"/>
        </pc:sldMkLst>
        <pc:spChg chg="mod">
          <ac:chgData name="Helen Lee" userId="950b76d7-29a8-4037-9cf6-1d47a6b96373" providerId="ADAL" clId="{4597474D-C1D5-417E-8A63-3FA1CE5F9CA0}" dt="2025-07-11T12:12:17.790" v="210" actId="14100"/>
          <ac:spMkLst>
            <pc:docMk/>
            <pc:sldMk cId="656436620" sldId="503"/>
            <ac:spMk id="2" creationId="{918F1549-BF0E-9B1E-ABF4-7AF77F62BD1B}"/>
          </ac:spMkLst>
        </pc:spChg>
        <pc:spChg chg="add mod">
          <ac:chgData name="Helen Lee" userId="950b76d7-29a8-4037-9cf6-1d47a6b96373" providerId="ADAL" clId="{4597474D-C1D5-417E-8A63-3FA1CE5F9CA0}" dt="2025-07-11T12:07:03.002" v="171" actId="14100"/>
          <ac:spMkLst>
            <pc:docMk/>
            <pc:sldMk cId="656436620" sldId="503"/>
            <ac:spMk id="8" creationId="{415188E3-8AC3-4008-E074-9250C1921B4F}"/>
          </ac:spMkLst>
        </pc:spChg>
        <pc:spChg chg="add mod">
          <ac:chgData name="Helen Lee" userId="950b76d7-29a8-4037-9cf6-1d47a6b96373" providerId="ADAL" clId="{4597474D-C1D5-417E-8A63-3FA1CE5F9CA0}" dt="2025-07-11T12:08:38.382" v="182" actId="1076"/>
          <ac:spMkLst>
            <pc:docMk/>
            <pc:sldMk cId="656436620" sldId="503"/>
            <ac:spMk id="12" creationId="{472836FE-D68E-84C8-1FBA-289578EFF62C}"/>
          </ac:spMkLst>
        </pc:spChg>
        <pc:picChg chg="add mod">
          <ac:chgData name="Helen Lee" userId="950b76d7-29a8-4037-9cf6-1d47a6b96373" providerId="ADAL" clId="{4597474D-C1D5-417E-8A63-3FA1CE5F9CA0}" dt="2025-07-11T12:07:04.737" v="172" actId="1076"/>
          <ac:picMkLst>
            <pc:docMk/>
            <pc:sldMk cId="656436620" sldId="503"/>
            <ac:picMk id="6" creationId="{0495B279-FF34-805F-C956-B1E0F5D8DDFC}"/>
          </ac:picMkLst>
        </pc:picChg>
        <pc:picChg chg="add mod">
          <ac:chgData name="Helen Lee" userId="950b76d7-29a8-4037-9cf6-1d47a6b96373" providerId="ADAL" clId="{4597474D-C1D5-417E-8A63-3FA1CE5F9CA0}" dt="2025-07-11T12:08:41.541" v="184" actId="1076"/>
          <ac:picMkLst>
            <pc:docMk/>
            <pc:sldMk cId="656436620" sldId="503"/>
            <ac:picMk id="10" creationId="{01D25D7C-EC46-3B69-8504-17C4F364B7FB}"/>
          </ac:picMkLst>
        </pc:picChg>
      </pc:sldChg>
      <pc:sldChg chg="addSp delSp modSp new mod">
        <pc:chgData name="Helen Lee" userId="950b76d7-29a8-4037-9cf6-1d47a6b96373" providerId="ADAL" clId="{4597474D-C1D5-417E-8A63-3FA1CE5F9CA0}" dt="2025-07-11T12:12:27.699" v="213" actId="14100"/>
        <pc:sldMkLst>
          <pc:docMk/>
          <pc:sldMk cId="3498117821" sldId="504"/>
        </pc:sldMkLst>
        <pc:spChg chg="mod">
          <ac:chgData name="Helen Lee" userId="950b76d7-29a8-4037-9cf6-1d47a6b96373" providerId="ADAL" clId="{4597474D-C1D5-417E-8A63-3FA1CE5F9CA0}" dt="2025-07-11T12:12:27.699" v="213" actId="14100"/>
          <ac:spMkLst>
            <pc:docMk/>
            <pc:sldMk cId="3498117821" sldId="504"/>
            <ac:spMk id="2" creationId="{61E98131-B7FE-95E9-6C90-18EB7B5A9A23}"/>
          </ac:spMkLst>
        </pc:spChg>
        <pc:spChg chg="add mod">
          <ac:chgData name="Helen Lee" userId="950b76d7-29a8-4037-9cf6-1d47a6b96373" providerId="ADAL" clId="{4597474D-C1D5-417E-8A63-3FA1CE5F9CA0}" dt="2025-07-11T12:10:26.678" v="193" actId="14100"/>
          <ac:spMkLst>
            <pc:docMk/>
            <pc:sldMk cId="3498117821" sldId="504"/>
            <ac:spMk id="6" creationId="{71A7E196-87BD-2796-F4C1-86429F2AC144}"/>
          </ac:spMkLst>
        </pc:spChg>
        <pc:spChg chg="add mod">
          <ac:chgData name="Helen Lee" userId="950b76d7-29a8-4037-9cf6-1d47a6b96373" providerId="ADAL" clId="{4597474D-C1D5-417E-8A63-3FA1CE5F9CA0}" dt="2025-07-11T12:10:58.176" v="201" actId="14100"/>
          <ac:spMkLst>
            <pc:docMk/>
            <pc:sldMk cId="3498117821" sldId="504"/>
            <ac:spMk id="8" creationId="{C960C924-96E7-45CE-E608-D42254A685F8}"/>
          </ac:spMkLst>
        </pc:spChg>
        <pc:picChg chg="add mod">
          <ac:chgData name="Helen Lee" userId="950b76d7-29a8-4037-9cf6-1d47a6b96373" providerId="ADAL" clId="{4597474D-C1D5-417E-8A63-3FA1CE5F9CA0}" dt="2025-07-11T12:10:17.062" v="190" actId="1076"/>
          <ac:picMkLst>
            <pc:docMk/>
            <pc:sldMk cId="3498117821" sldId="504"/>
            <ac:picMk id="4" creationId="{E6F916EC-995C-B548-9138-C2B7445125F0}"/>
          </ac:picMkLst>
        </pc:picChg>
      </pc:sldChg>
      <pc:sldChg chg="modSp new mod ord">
        <pc:chgData name="Helen Lee" userId="950b76d7-29a8-4037-9cf6-1d47a6b96373" providerId="ADAL" clId="{4597474D-C1D5-417E-8A63-3FA1CE5F9CA0}" dt="2025-07-11T12:49:12.316" v="1101"/>
        <pc:sldMkLst>
          <pc:docMk/>
          <pc:sldMk cId="2005435326" sldId="505"/>
        </pc:sldMkLst>
        <pc:spChg chg="mod">
          <ac:chgData name="Helen Lee" userId="950b76d7-29a8-4037-9cf6-1d47a6b96373" providerId="ADAL" clId="{4597474D-C1D5-417E-8A63-3FA1CE5F9CA0}" dt="2025-07-11T12:13:40.174" v="223" actId="20577"/>
          <ac:spMkLst>
            <pc:docMk/>
            <pc:sldMk cId="2005435326" sldId="505"/>
            <ac:spMk id="2" creationId="{16A88876-8A8E-4299-0028-787D7B53D378}"/>
          </ac:spMkLst>
        </pc:spChg>
        <pc:spChg chg="mod">
          <ac:chgData name="Helen Lee" userId="950b76d7-29a8-4037-9cf6-1d47a6b96373" providerId="ADAL" clId="{4597474D-C1D5-417E-8A63-3FA1CE5F9CA0}" dt="2025-07-11T12:16:33.736" v="583" actId="20577"/>
          <ac:spMkLst>
            <pc:docMk/>
            <pc:sldMk cId="2005435326" sldId="505"/>
            <ac:spMk id="3" creationId="{54E6E698-54A4-9B49-34D8-975177C91A75}"/>
          </ac:spMkLst>
        </pc:spChg>
      </pc:sldChg>
      <pc:sldChg chg="modSp add mod ord">
        <pc:chgData name="Helen Lee" userId="950b76d7-29a8-4037-9cf6-1d47a6b96373" providerId="ADAL" clId="{4597474D-C1D5-417E-8A63-3FA1CE5F9CA0}" dt="2025-07-11T13:23:00.015" v="1134" actId="20577"/>
        <pc:sldMkLst>
          <pc:docMk/>
          <pc:sldMk cId="4200345910" sldId="506"/>
        </pc:sldMkLst>
        <pc:spChg chg="mod">
          <ac:chgData name="Helen Lee" userId="950b76d7-29a8-4037-9cf6-1d47a6b96373" providerId="ADAL" clId="{4597474D-C1D5-417E-8A63-3FA1CE5F9CA0}" dt="2025-07-11T12:48:39.335" v="1097" actId="20577"/>
          <ac:spMkLst>
            <pc:docMk/>
            <pc:sldMk cId="4200345910" sldId="506"/>
            <ac:spMk id="2" creationId="{9B612980-FA14-B318-BC55-FAC69BC9457D}"/>
          </ac:spMkLst>
        </pc:spChg>
        <pc:spChg chg="mod">
          <ac:chgData name="Helen Lee" userId="950b76d7-29a8-4037-9cf6-1d47a6b96373" providerId="ADAL" clId="{4597474D-C1D5-417E-8A63-3FA1CE5F9CA0}" dt="2025-07-11T13:23:00.015" v="1134" actId="20577"/>
          <ac:spMkLst>
            <pc:docMk/>
            <pc:sldMk cId="4200345910" sldId="506"/>
            <ac:spMk id="3" creationId="{160CEC1E-4061-B0BF-71C7-EE2AB0B16CC6}"/>
          </ac:spMkLst>
        </pc:spChg>
      </pc:sldChg>
      <pc:sldChg chg="modSp new mod ord">
        <pc:chgData name="Helen Lee" userId="950b76d7-29a8-4037-9cf6-1d47a6b96373" providerId="ADAL" clId="{4597474D-C1D5-417E-8A63-3FA1CE5F9CA0}" dt="2025-07-14T07:46:27.217" v="1308" actId="20577"/>
        <pc:sldMkLst>
          <pc:docMk/>
          <pc:sldMk cId="2808677465" sldId="507"/>
        </pc:sldMkLst>
        <pc:spChg chg="mod">
          <ac:chgData name="Helen Lee" userId="950b76d7-29a8-4037-9cf6-1d47a6b96373" providerId="ADAL" clId="{4597474D-C1D5-417E-8A63-3FA1CE5F9CA0}" dt="2025-07-14T07:44:34.689" v="1226" actId="20577"/>
          <ac:spMkLst>
            <pc:docMk/>
            <pc:sldMk cId="2808677465" sldId="507"/>
            <ac:spMk id="2" creationId="{0FD30910-5C29-CF96-C8CC-3869C67E6BD7}"/>
          </ac:spMkLst>
        </pc:spChg>
        <pc:spChg chg="mod">
          <ac:chgData name="Helen Lee" userId="950b76d7-29a8-4037-9cf6-1d47a6b96373" providerId="ADAL" clId="{4597474D-C1D5-417E-8A63-3FA1CE5F9CA0}" dt="2025-07-14T07:46:27.217" v="1308" actId="20577"/>
          <ac:spMkLst>
            <pc:docMk/>
            <pc:sldMk cId="2808677465" sldId="507"/>
            <ac:spMk id="3" creationId="{9F2B451E-0B93-999B-A25D-AB2B3C68531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5CBF5C-E9D3-43BF-B487-4B31E9110359}"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63F2D608-F9BE-4CD6-ABE5-34724C6505DD}">
      <dgm:prSet/>
      <dgm:spPr/>
      <dgm:t>
        <a:bodyPr/>
        <a:lstStyle/>
        <a:p>
          <a:r>
            <a:rPr lang="en-GB"/>
            <a:t>Research that “aims to elucidate features specific to a particular case”</a:t>
          </a:r>
          <a:endParaRPr lang="en-US"/>
        </a:p>
      </dgm:t>
    </dgm:pt>
    <dgm:pt modelId="{E8CC31C1-D3D4-49B4-B347-DCEC9BA68B76}" type="parTrans" cxnId="{9EB6B537-FDF7-4AAF-9713-1A65D01E36E5}">
      <dgm:prSet/>
      <dgm:spPr/>
      <dgm:t>
        <a:bodyPr/>
        <a:lstStyle/>
        <a:p>
          <a:endParaRPr lang="en-US"/>
        </a:p>
      </dgm:t>
    </dgm:pt>
    <dgm:pt modelId="{2DF5C398-B975-468F-BA1B-8FB4DC64187D}" type="sibTrans" cxnId="{9EB6B537-FDF7-4AAF-9713-1A65D01E36E5}">
      <dgm:prSet/>
      <dgm:spPr/>
      <dgm:t>
        <a:bodyPr/>
        <a:lstStyle/>
        <a:p>
          <a:endParaRPr lang="en-US"/>
        </a:p>
      </dgm:t>
    </dgm:pt>
    <dgm:pt modelId="{93C1C4E0-B3CC-4D20-A67E-43AB3D177A5B}">
      <dgm:prSet/>
      <dgm:spPr/>
      <dgm:t>
        <a:bodyPr/>
        <a:lstStyle/>
        <a:p>
          <a:r>
            <a:rPr lang="en-GB"/>
            <a:t>Can be aimed at focusing on the richness of the case per se</a:t>
          </a:r>
          <a:endParaRPr lang="en-US"/>
        </a:p>
      </dgm:t>
    </dgm:pt>
    <dgm:pt modelId="{103E9BAD-55EE-484C-85D4-12472F66AC4D}" type="parTrans" cxnId="{045011CB-1A2D-4C7B-A213-2EBE87D39594}">
      <dgm:prSet/>
      <dgm:spPr/>
      <dgm:t>
        <a:bodyPr/>
        <a:lstStyle/>
        <a:p>
          <a:endParaRPr lang="en-US"/>
        </a:p>
      </dgm:t>
    </dgm:pt>
    <dgm:pt modelId="{961C5BED-076A-42EF-A90D-A432E4F5A576}" type="sibTrans" cxnId="{045011CB-1A2D-4C7B-A213-2EBE87D39594}">
      <dgm:prSet/>
      <dgm:spPr/>
      <dgm:t>
        <a:bodyPr/>
        <a:lstStyle/>
        <a:p>
          <a:endParaRPr lang="en-US"/>
        </a:p>
      </dgm:t>
    </dgm:pt>
    <dgm:pt modelId="{9800116F-0DA0-4351-8A45-5431576DA676}">
      <dgm:prSet/>
      <dgm:spPr/>
      <dgm:t>
        <a:bodyPr/>
        <a:lstStyle/>
        <a:p>
          <a:r>
            <a:rPr lang="en-GB"/>
            <a:t>Or theory building/generating hypotheses</a:t>
          </a:r>
          <a:endParaRPr lang="en-US"/>
        </a:p>
      </dgm:t>
    </dgm:pt>
    <dgm:pt modelId="{04423342-292C-4290-9DB4-5A879B8D4FB6}" type="parTrans" cxnId="{00567315-2A5A-4B9F-A25E-2437D45B3283}">
      <dgm:prSet/>
      <dgm:spPr/>
      <dgm:t>
        <a:bodyPr/>
        <a:lstStyle/>
        <a:p>
          <a:endParaRPr lang="en-US"/>
        </a:p>
      </dgm:t>
    </dgm:pt>
    <dgm:pt modelId="{C49E5952-BC65-4AC4-9D42-FBF0B55AC154}" type="sibTrans" cxnId="{00567315-2A5A-4B9F-A25E-2437D45B3283}">
      <dgm:prSet/>
      <dgm:spPr/>
      <dgm:t>
        <a:bodyPr/>
        <a:lstStyle/>
        <a:p>
          <a:endParaRPr lang="en-US"/>
        </a:p>
      </dgm:t>
    </dgm:pt>
    <dgm:pt modelId="{B8569C5A-ED5F-410F-8632-84644337CBB4}">
      <dgm:prSet/>
      <dgm:spPr/>
      <dgm:t>
        <a:bodyPr/>
        <a:lstStyle/>
        <a:p>
          <a:r>
            <a:rPr lang="en-GB"/>
            <a:t>“Here the problem of case selection does not exist (or is at any rate minimized), for the case of primary concern has been identified a priori.” (Seawright and Gerring, 2008)</a:t>
          </a:r>
          <a:endParaRPr lang="en-US"/>
        </a:p>
      </dgm:t>
    </dgm:pt>
    <dgm:pt modelId="{7EC6B6EB-0047-4DF9-889C-07C79DA5153C}" type="parTrans" cxnId="{1E53934D-5389-4A9B-9043-B995A6453F20}">
      <dgm:prSet/>
      <dgm:spPr/>
      <dgm:t>
        <a:bodyPr/>
        <a:lstStyle/>
        <a:p>
          <a:endParaRPr lang="en-US"/>
        </a:p>
      </dgm:t>
    </dgm:pt>
    <dgm:pt modelId="{5DE0B843-A8F2-49AB-A08E-8BFE8E95E616}" type="sibTrans" cxnId="{1E53934D-5389-4A9B-9043-B995A6453F20}">
      <dgm:prSet/>
      <dgm:spPr/>
      <dgm:t>
        <a:bodyPr/>
        <a:lstStyle/>
        <a:p>
          <a:endParaRPr lang="en-US"/>
        </a:p>
      </dgm:t>
    </dgm:pt>
    <dgm:pt modelId="{49ECB5D4-F6C8-4B88-BE6B-F0D2263339A9}">
      <dgm:prSet/>
      <dgm:spPr/>
      <dgm:t>
        <a:bodyPr/>
        <a:lstStyle/>
        <a:p>
          <a:r>
            <a:rPr lang="en-GB"/>
            <a:t>Think of Brexit in its uniqueness</a:t>
          </a:r>
          <a:endParaRPr lang="en-US"/>
        </a:p>
      </dgm:t>
    </dgm:pt>
    <dgm:pt modelId="{5BC19278-6721-4311-861B-D24747CC72E6}" type="parTrans" cxnId="{2336BF1E-A9A5-47B4-9E43-8C59BB1B5839}">
      <dgm:prSet/>
      <dgm:spPr/>
      <dgm:t>
        <a:bodyPr/>
        <a:lstStyle/>
        <a:p>
          <a:endParaRPr lang="en-US"/>
        </a:p>
      </dgm:t>
    </dgm:pt>
    <dgm:pt modelId="{6C51297B-3E53-482B-B89E-AF1892CE1128}" type="sibTrans" cxnId="{2336BF1E-A9A5-47B4-9E43-8C59BB1B5839}">
      <dgm:prSet/>
      <dgm:spPr/>
      <dgm:t>
        <a:bodyPr/>
        <a:lstStyle/>
        <a:p>
          <a:endParaRPr lang="en-US"/>
        </a:p>
      </dgm:t>
    </dgm:pt>
    <dgm:pt modelId="{94722633-72A5-41E4-8FD7-26F17244D7F7}" type="pres">
      <dgm:prSet presAssocID="{9C5CBF5C-E9D3-43BF-B487-4B31E9110359}" presName="vert0" presStyleCnt="0">
        <dgm:presLayoutVars>
          <dgm:dir/>
          <dgm:animOne val="branch"/>
          <dgm:animLvl val="lvl"/>
        </dgm:presLayoutVars>
      </dgm:prSet>
      <dgm:spPr/>
    </dgm:pt>
    <dgm:pt modelId="{1D85E3E8-8825-47D3-83D4-9A10D948A375}" type="pres">
      <dgm:prSet presAssocID="{63F2D608-F9BE-4CD6-ABE5-34724C6505DD}" presName="thickLine" presStyleLbl="alignNode1" presStyleIdx="0" presStyleCnt="5"/>
      <dgm:spPr/>
    </dgm:pt>
    <dgm:pt modelId="{E6838F06-C6B5-4277-8CF8-1ED0C136AD05}" type="pres">
      <dgm:prSet presAssocID="{63F2D608-F9BE-4CD6-ABE5-34724C6505DD}" presName="horz1" presStyleCnt="0"/>
      <dgm:spPr/>
    </dgm:pt>
    <dgm:pt modelId="{08005E0B-D509-49A5-9955-EBBDB6052BD1}" type="pres">
      <dgm:prSet presAssocID="{63F2D608-F9BE-4CD6-ABE5-34724C6505DD}" presName="tx1" presStyleLbl="revTx" presStyleIdx="0" presStyleCnt="5"/>
      <dgm:spPr/>
    </dgm:pt>
    <dgm:pt modelId="{9B8A9182-600D-495F-B453-7359528AC6A2}" type="pres">
      <dgm:prSet presAssocID="{63F2D608-F9BE-4CD6-ABE5-34724C6505DD}" presName="vert1" presStyleCnt="0"/>
      <dgm:spPr/>
    </dgm:pt>
    <dgm:pt modelId="{394B75BE-9C56-4A91-9D03-3E09D587006C}" type="pres">
      <dgm:prSet presAssocID="{93C1C4E0-B3CC-4D20-A67E-43AB3D177A5B}" presName="thickLine" presStyleLbl="alignNode1" presStyleIdx="1" presStyleCnt="5"/>
      <dgm:spPr/>
    </dgm:pt>
    <dgm:pt modelId="{3ADDB44E-28E2-487F-8836-B8404932285E}" type="pres">
      <dgm:prSet presAssocID="{93C1C4E0-B3CC-4D20-A67E-43AB3D177A5B}" presName="horz1" presStyleCnt="0"/>
      <dgm:spPr/>
    </dgm:pt>
    <dgm:pt modelId="{5A186CF0-D810-4C5D-BE9D-C2B0BAAA1FD8}" type="pres">
      <dgm:prSet presAssocID="{93C1C4E0-B3CC-4D20-A67E-43AB3D177A5B}" presName="tx1" presStyleLbl="revTx" presStyleIdx="1" presStyleCnt="5"/>
      <dgm:spPr/>
    </dgm:pt>
    <dgm:pt modelId="{BFA253B2-1D8E-4421-B78D-F21B5650CA62}" type="pres">
      <dgm:prSet presAssocID="{93C1C4E0-B3CC-4D20-A67E-43AB3D177A5B}" presName="vert1" presStyleCnt="0"/>
      <dgm:spPr/>
    </dgm:pt>
    <dgm:pt modelId="{8A72D578-9128-4E12-B268-F84EBE63E723}" type="pres">
      <dgm:prSet presAssocID="{9800116F-0DA0-4351-8A45-5431576DA676}" presName="thickLine" presStyleLbl="alignNode1" presStyleIdx="2" presStyleCnt="5"/>
      <dgm:spPr/>
    </dgm:pt>
    <dgm:pt modelId="{3D5DAC16-04A9-4FCB-984D-85C3249A457D}" type="pres">
      <dgm:prSet presAssocID="{9800116F-0DA0-4351-8A45-5431576DA676}" presName="horz1" presStyleCnt="0"/>
      <dgm:spPr/>
    </dgm:pt>
    <dgm:pt modelId="{9E17F693-B180-4D1A-9CB0-DAD9AF90FC79}" type="pres">
      <dgm:prSet presAssocID="{9800116F-0DA0-4351-8A45-5431576DA676}" presName="tx1" presStyleLbl="revTx" presStyleIdx="2" presStyleCnt="5"/>
      <dgm:spPr/>
    </dgm:pt>
    <dgm:pt modelId="{708DD51F-C308-41AF-A0EA-7436E8FCEDAC}" type="pres">
      <dgm:prSet presAssocID="{9800116F-0DA0-4351-8A45-5431576DA676}" presName="vert1" presStyleCnt="0"/>
      <dgm:spPr/>
    </dgm:pt>
    <dgm:pt modelId="{A8AD4A0E-6DF7-466F-81E4-2C8AA1B640A9}" type="pres">
      <dgm:prSet presAssocID="{B8569C5A-ED5F-410F-8632-84644337CBB4}" presName="thickLine" presStyleLbl="alignNode1" presStyleIdx="3" presStyleCnt="5"/>
      <dgm:spPr/>
    </dgm:pt>
    <dgm:pt modelId="{E77CDB2F-3B4C-4561-A2C8-FEBB3A6155E1}" type="pres">
      <dgm:prSet presAssocID="{B8569C5A-ED5F-410F-8632-84644337CBB4}" presName="horz1" presStyleCnt="0"/>
      <dgm:spPr/>
    </dgm:pt>
    <dgm:pt modelId="{89B4A6B6-7AC7-463D-B23D-EBE2D1EE9FD7}" type="pres">
      <dgm:prSet presAssocID="{B8569C5A-ED5F-410F-8632-84644337CBB4}" presName="tx1" presStyleLbl="revTx" presStyleIdx="3" presStyleCnt="5"/>
      <dgm:spPr/>
    </dgm:pt>
    <dgm:pt modelId="{E87366B3-7D55-4ADE-98AE-38E818249369}" type="pres">
      <dgm:prSet presAssocID="{B8569C5A-ED5F-410F-8632-84644337CBB4}" presName="vert1" presStyleCnt="0"/>
      <dgm:spPr/>
    </dgm:pt>
    <dgm:pt modelId="{6E4C299E-0BFA-4606-A704-6427A8C1CEE0}" type="pres">
      <dgm:prSet presAssocID="{49ECB5D4-F6C8-4B88-BE6B-F0D2263339A9}" presName="thickLine" presStyleLbl="alignNode1" presStyleIdx="4" presStyleCnt="5"/>
      <dgm:spPr/>
    </dgm:pt>
    <dgm:pt modelId="{80AB2DAE-5C7D-4378-99FA-BD11175607C7}" type="pres">
      <dgm:prSet presAssocID="{49ECB5D4-F6C8-4B88-BE6B-F0D2263339A9}" presName="horz1" presStyleCnt="0"/>
      <dgm:spPr/>
    </dgm:pt>
    <dgm:pt modelId="{98CE9ACA-3DAB-410D-B6FF-68A536CCF31A}" type="pres">
      <dgm:prSet presAssocID="{49ECB5D4-F6C8-4B88-BE6B-F0D2263339A9}" presName="tx1" presStyleLbl="revTx" presStyleIdx="4" presStyleCnt="5"/>
      <dgm:spPr/>
    </dgm:pt>
    <dgm:pt modelId="{9AE1B3F3-3F57-479D-B7EC-A8486CE18DC4}" type="pres">
      <dgm:prSet presAssocID="{49ECB5D4-F6C8-4B88-BE6B-F0D2263339A9}" presName="vert1" presStyleCnt="0"/>
      <dgm:spPr/>
    </dgm:pt>
  </dgm:ptLst>
  <dgm:cxnLst>
    <dgm:cxn modelId="{D5582F12-7976-482C-9A17-EBE6A15BEE96}" type="presOf" srcId="{9800116F-0DA0-4351-8A45-5431576DA676}" destId="{9E17F693-B180-4D1A-9CB0-DAD9AF90FC79}" srcOrd="0" destOrd="0" presId="urn:microsoft.com/office/officeart/2008/layout/LinedList"/>
    <dgm:cxn modelId="{00567315-2A5A-4B9F-A25E-2437D45B3283}" srcId="{9C5CBF5C-E9D3-43BF-B487-4B31E9110359}" destId="{9800116F-0DA0-4351-8A45-5431576DA676}" srcOrd="2" destOrd="0" parTransId="{04423342-292C-4290-9DB4-5A879B8D4FB6}" sibTransId="{C49E5952-BC65-4AC4-9D42-FBF0B55AC154}"/>
    <dgm:cxn modelId="{2336BF1E-A9A5-47B4-9E43-8C59BB1B5839}" srcId="{9C5CBF5C-E9D3-43BF-B487-4B31E9110359}" destId="{49ECB5D4-F6C8-4B88-BE6B-F0D2263339A9}" srcOrd="4" destOrd="0" parTransId="{5BC19278-6721-4311-861B-D24747CC72E6}" sibTransId="{6C51297B-3E53-482B-B89E-AF1892CE1128}"/>
    <dgm:cxn modelId="{9EB6B537-FDF7-4AAF-9713-1A65D01E36E5}" srcId="{9C5CBF5C-E9D3-43BF-B487-4B31E9110359}" destId="{63F2D608-F9BE-4CD6-ABE5-34724C6505DD}" srcOrd="0" destOrd="0" parTransId="{E8CC31C1-D3D4-49B4-B347-DCEC9BA68B76}" sibTransId="{2DF5C398-B975-468F-BA1B-8FB4DC64187D}"/>
    <dgm:cxn modelId="{DE7A9367-3549-42EC-98BD-CC2FEDD50CE5}" type="presOf" srcId="{93C1C4E0-B3CC-4D20-A67E-43AB3D177A5B}" destId="{5A186CF0-D810-4C5D-BE9D-C2B0BAAA1FD8}" srcOrd="0" destOrd="0" presId="urn:microsoft.com/office/officeart/2008/layout/LinedList"/>
    <dgm:cxn modelId="{4EC5924D-9236-491A-8DB2-6E1166DB5104}" type="presOf" srcId="{B8569C5A-ED5F-410F-8632-84644337CBB4}" destId="{89B4A6B6-7AC7-463D-B23D-EBE2D1EE9FD7}" srcOrd="0" destOrd="0" presId="urn:microsoft.com/office/officeart/2008/layout/LinedList"/>
    <dgm:cxn modelId="{1E53934D-5389-4A9B-9043-B995A6453F20}" srcId="{9C5CBF5C-E9D3-43BF-B487-4B31E9110359}" destId="{B8569C5A-ED5F-410F-8632-84644337CBB4}" srcOrd="3" destOrd="0" parTransId="{7EC6B6EB-0047-4DF9-889C-07C79DA5153C}" sibTransId="{5DE0B843-A8F2-49AB-A08E-8BFE8E95E616}"/>
    <dgm:cxn modelId="{FF98A2A7-D368-4853-B64C-360FA5DCDC22}" type="presOf" srcId="{9C5CBF5C-E9D3-43BF-B487-4B31E9110359}" destId="{94722633-72A5-41E4-8FD7-26F17244D7F7}" srcOrd="0" destOrd="0" presId="urn:microsoft.com/office/officeart/2008/layout/LinedList"/>
    <dgm:cxn modelId="{7429B9B0-0ED8-4F7D-9E75-BBFEFFDF4602}" type="presOf" srcId="{63F2D608-F9BE-4CD6-ABE5-34724C6505DD}" destId="{08005E0B-D509-49A5-9955-EBBDB6052BD1}" srcOrd="0" destOrd="0" presId="urn:microsoft.com/office/officeart/2008/layout/LinedList"/>
    <dgm:cxn modelId="{045011CB-1A2D-4C7B-A213-2EBE87D39594}" srcId="{9C5CBF5C-E9D3-43BF-B487-4B31E9110359}" destId="{93C1C4E0-B3CC-4D20-A67E-43AB3D177A5B}" srcOrd="1" destOrd="0" parTransId="{103E9BAD-55EE-484C-85D4-12472F66AC4D}" sibTransId="{961C5BED-076A-42EF-A90D-A432E4F5A576}"/>
    <dgm:cxn modelId="{7E7FCCEE-00AD-4589-ADF0-497FF7F2E7CA}" type="presOf" srcId="{49ECB5D4-F6C8-4B88-BE6B-F0D2263339A9}" destId="{98CE9ACA-3DAB-410D-B6FF-68A536CCF31A}" srcOrd="0" destOrd="0" presId="urn:microsoft.com/office/officeart/2008/layout/LinedList"/>
    <dgm:cxn modelId="{1A4B547A-3EAB-41B2-BBFC-A1EAF553338C}" type="presParOf" srcId="{94722633-72A5-41E4-8FD7-26F17244D7F7}" destId="{1D85E3E8-8825-47D3-83D4-9A10D948A375}" srcOrd="0" destOrd="0" presId="urn:microsoft.com/office/officeart/2008/layout/LinedList"/>
    <dgm:cxn modelId="{1598177D-8687-4283-B2F2-1F7088D9F2D9}" type="presParOf" srcId="{94722633-72A5-41E4-8FD7-26F17244D7F7}" destId="{E6838F06-C6B5-4277-8CF8-1ED0C136AD05}" srcOrd="1" destOrd="0" presId="urn:microsoft.com/office/officeart/2008/layout/LinedList"/>
    <dgm:cxn modelId="{922A5FE0-E1A5-416D-8223-7A8D2476DEFB}" type="presParOf" srcId="{E6838F06-C6B5-4277-8CF8-1ED0C136AD05}" destId="{08005E0B-D509-49A5-9955-EBBDB6052BD1}" srcOrd="0" destOrd="0" presId="urn:microsoft.com/office/officeart/2008/layout/LinedList"/>
    <dgm:cxn modelId="{88C55D6F-6918-4126-B86F-71D7D58046B9}" type="presParOf" srcId="{E6838F06-C6B5-4277-8CF8-1ED0C136AD05}" destId="{9B8A9182-600D-495F-B453-7359528AC6A2}" srcOrd="1" destOrd="0" presId="urn:microsoft.com/office/officeart/2008/layout/LinedList"/>
    <dgm:cxn modelId="{3AF29A42-A687-40CC-AAA0-45CCC33A051E}" type="presParOf" srcId="{94722633-72A5-41E4-8FD7-26F17244D7F7}" destId="{394B75BE-9C56-4A91-9D03-3E09D587006C}" srcOrd="2" destOrd="0" presId="urn:microsoft.com/office/officeart/2008/layout/LinedList"/>
    <dgm:cxn modelId="{42D88ED3-1558-421C-B2A4-CB97DC8DC758}" type="presParOf" srcId="{94722633-72A5-41E4-8FD7-26F17244D7F7}" destId="{3ADDB44E-28E2-487F-8836-B8404932285E}" srcOrd="3" destOrd="0" presId="urn:microsoft.com/office/officeart/2008/layout/LinedList"/>
    <dgm:cxn modelId="{3A71365F-27FE-4857-AF22-16069BEEED3C}" type="presParOf" srcId="{3ADDB44E-28E2-487F-8836-B8404932285E}" destId="{5A186CF0-D810-4C5D-BE9D-C2B0BAAA1FD8}" srcOrd="0" destOrd="0" presId="urn:microsoft.com/office/officeart/2008/layout/LinedList"/>
    <dgm:cxn modelId="{A1A49469-13AD-49DF-8B10-021C306266B7}" type="presParOf" srcId="{3ADDB44E-28E2-487F-8836-B8404932285E}" destId="{BFA253B2-1D8E-4421-B78D-F21B5650CA62}" srcOrd="1" destOrd="0" presId="urn:microsoft.com/office/officeart/2008/layout/LinedList"/>
    <dgm:cxn modelId="{AB8D9828-E3D6-40EC-B1D0-EE996CF9E921}" type="presParOf" srcId="{94722633-72A5-41E4-8FD7-26F17244D7F7}" destId="{8A72D578-9128-4E12-B268-F84EBE63E723}" srcOrd="4" destOrd="0" presId="urn:microsoft.com/office/officeart/2008/layout/LinedList"/>
    <dgm:cxn modelId="{93CBD2B0-5AAC-412A-BFA5-C8E43350B060}" type="presParOf" srcId="{94722633-72A5-41E4-8FD7-26F17244D7F7}" destId="{3D5DAC16-04A9-4FCB-984D-85C3249A457D}" srcOrd="5" destOrd="0" presId="urn:microsoft.com/office/officeart/2008/layout/LinedList"/>
    <dgm:cxn modelId="{954D58CB-E2EB-4D34-B4FD-1DC9EFBA1392}" type="presParOf" srcId="{3D5DAC16-04A9-4FCB-984D-85C3249A457D}" destId="{9E17F693-B180-4D1A-9CB0-DAD9AF90FC79}" srcOrd="0" destOrd="0" presId="urn:microsoft.com/office/officeart/2008/layout/LinedList"/>
    <dgm:cxn modelId="{23761297-8723-4853-B4E3-BD7F4A42CC9E}" type="presParOf" srcId="{3D5DAC16-04A9-4FCB-984D-85C3249A457D}" destId="{708DD51F-C308-41AF-A0EA-7436E8FCEDAC}" srcOrd="1" destOrd="0" presId="urn:microsoft.com/office/officeart/2008/layout/LinedList"/>
    <dgm:cxn modelId="{7E3E42DE-9FB3-4F51-9744-6F25FEA4013F}" type="presParOf" srcId="{94722633-72A5-41E4-8FD7-26F17244D7F7}" destId="{A8AD4A0E-6DF7-466F-81E4-2C8AA1B640A9}" srcOrd="6" destOrd="0" presId="urn:microsoft.com/office/officeart/2008/layout/LinedList"/>
    <dgm:cxn modelId="{0C589F4C-6252-43F4-88C5-DE24F4434B20}" type="presParOf" srcId="{94722633-72A5-41E4-8FD7-26F17244D7F7}" destId="{E77CDB2F-3B4C-4561-A2C8-FEBB3A6155E1}" srcOrd="7" destOrd="0" presId="urn:microsoft.com/office/officeart/2008/layout/LinedList"/>
    <dgm:cxn modelId="{A55DA35A-5868-4B3C-B2C4-533886943639}" type="presParOf" srcId="{E77CDB2F-3B4C-4561-A2C8-FEBB3A6155E1}" destId="{89B4A6B6-7AC7-463D-B23D-EBE2D1EE9FD7}" srcOrd="0" destOrd="0" presId="urn:microsoft.com/office/officeart/2008/layout/LinedList"/>
    <dgm:cxn modelId="{CAA62FEF-B024-4D58-ABCD-F1D6AFA332F5}" type="presParOf" srcId="{E77CDB2F-3B4C-4561-A2C8-FEBB3A6155E1}" destId="{E87366B3-7D55-4ADE-98AE-38E818249369}" srcOrd="1" destOrd="0" presId="urn:microsoft.com/office/officeart/2008/layout/LinedList"/>
    <dgm:cxn modelId="{1525E4C1-FFA7-4F50-B539-FA079D2C0717}" type="presParOf" srcId="{94722633-72A5-41E4-8FD7-26F17244D7F7}" destId="{6E4C299E-0BFA-4606-A704-6427A8C1CEE0}" srcOrd="8" destOrd="0" presId="urn:microsoft.com/office/officeart/2008/layout/LinedList"/>
    <dgm:cxn modelId="{3DE0D025-C6B6-4033-BC7A-4DE8B190D012}" type="presParOf" srcId="{94722633-72A5-41E4-8FD7-26F17244D7F7}" destId="{80AB2DAE-5C7D-4378-99FA-BD11175607C7}" srcOrd="9" destOrd="0" presId="urn:microsoft.com/office/officeart/2008/layout/LinedList"/>
    <dgm:cxn modelId="{9031B039-DBE3-4E57-9AEB-DCDBD28473EB}" type="presParOf" srcId="{80AB2DAE-5C7D-4378-99FA-BD11175607C7}" destId="{98CE9ACA-3DAB-410D-B6FF-68A536CCF31A}" srcOrd="0" destOrd="0" presId="urn:microsoft.com/office/officeart/2008/layout/LinedList"/>
    <dgm:cxn modelId="{E6A4AF00-40DA-45F9-9BFE-C442A4BB7D9C}" type="presParOf" srcId="{80AB2DAE-5C7D-4378-99FA-BD11175607C7}" destId="{9AE1B3F3-3F57-479D-B7EC-A8486CE18D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470BE3-964D-4E2B-BE53-8C52DE8BE914}"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DCBE3BF1-5513-4FDF-B49F-534354ADE35C}">
      <dgm:prSet/>
      <dgm:spPr/>
      <dgm:t>
        <a:bodyPr/>
        <a:lstStyle/>
        <a:p>
          <a:r>
            <a:rPr lang="en-US"/>
            <a:t>Overview of Case Study</a:t>
          </a:r>
        </a:p>
      </dgm:t>
    </dgm:pt>
    <dgm:pt modelId="{831AACCA-ABA8-4B02-8797-FAABF36F63F3}" type="parTrans" cxnId="{A89F4689-6631-433A-A2A1-FAE7482A52EC}">
      <dgm:prSet/>
      <dgm:spPr/>
      <dgm:t>
        <a:bodyPr/>
        <a:lstStyle/>
        <a:p>
          <a:endParaRPr lang="en-US"/>
        </a:p>
      </dgm:t>
    </dgm:pt>
    <dgm:pt modelId="{E079BE88-7FA0-4A5E-B465-8F9C8B6CB845}" type="sibTrans" cxnId="{A89F4689-6631-433A-A2A1-FAE7482A52EC}">
      <dgm:prSet/>
      <dgm:spPr/>
      <dgm:t>
        <a:bodyPr/>
        <a:lstStyle/>
        <a:p>
          <a:endParaRPr lang="en-US"/>
        </a:p>
      </dgm:t>
    </dgm:pt>
    <dgm:pt modelId="{B9406B7B-061E-4FB2-BB57-C5D193C16771}">
      <dgm:prSet/>
      <dgm:spPr/>
      <dgm:t>
        <a:bodyPr/>
        <a:lstStyle/>
        <a:p>
          <a:r>
            <a:rPr lang="en-US"/>
            <a:t>Background information  </a:t>
          </a:r>
        </a:p>
      </dgm:t>
    </dgm:pt>
    <dgm:pt modelId="{D2AF21A4-501C-43FE-903C-FA397D1B6225}" type="parTrans" cxnId="{763F18BE-E373-4453-BD76-D4137624D377}">
      <dgm:prSet/>
      <dgm:spPr/>
      <dgm:t>
        <a:bodyPr/>
        <a:lstStyle/>
        <a:p>
          <a:endParaRPr lang="en-US"/>
        </a:p>
      </dgm:t>
    </dgm:pt>
    <dgm:pt modelId="{B6188730-C50D-48F7-9F61-62EB51C8FEFE}" type="sibTrans" cxnId="{763F18BE-E373-4453-BD76-D4137624D377}">
      <dgm:prSet/>
      <dgm:spPr/>
      <dgm:t>
        <a:bodyPr/>
        <a:lstStyle/>
        <a:p>
          <a:endParaRPr lang="en-US"/>
        </a:p>
      </dgm:t>
    </dgm:pt>
    <dgm:pt modelId="{3CD7AB80-4EC3-4C5C-A733-9634EB334D56}">
      <dgm:prSet/>
      <dgm:spPr/>
      <dgm:t>
        <a:bodyPr/>
        <a:lstStyle/>
        <a:p>
          <a:r>
            <a:rPr lang="en-US"/>
            <a:t>Issues being investigated	</a:t>
          </a:r>
        </a:p>
      </dgm:t>
    </dgm:pt>
    <dgm:pt modelId="{2E2CF8E0-D2CF-45E9-854C-2D960C1260DB}" type="parTrans" cxnId="{2624E91C-4BA6-4294-83EA-D1DA366B62CD}">
      <dgm:prSet/>
      <dgm:spPr/>
      <dgm:t>
        <a:bodyPr/>
        <a:lstStyle/>
        <a:p>
          <a:endParaRPr lang="en-US"/>
        </a:p>
      </dgm:t>
    </dgm:pt>
    <dgm:pt modelId="{ACC9734E-D786-42F3-885E-A82D01F7C58F}" type="sibTrans" cxnId="{2624E91C-4BA6-4294-83EA-D1DA366B62CD}">
      <dgm:prSet/>
      <dgm:spPr/>
      <dgm:t>
        <a:bodyPr/>
        <a:lstStyle/>
        <a:p>
          <a:endParaRPr lang="en-US"/>
        </a:p>
      </dgm:t>
    </dgm:pt>
    <dgm:pt modelId="{5DE2AF90-8B4F-4000-AF70-D85A6819BCF2}">
      <dgm:prSet/>
      <dgm:spPr/>
      <dgm:t>
        <a:bodyPr/>
        <a:lstStyle/>
        <a:p>
          <a:r>
            <a:rPr lang="en-US"/>
            <a:t>Relevant readings</a:t>
          </a:r>
        </a:p>
      </dgm:t>
    </dgm:pt>
    <dgm:pt modelId="{00F0426B-4CE7-4447-B6CA-2015F165D67A}" type="parTrans" cxnId="{02614B35-9905-4501-9476-D7CA809B7810}">
      <dgm:prSet/>
      <dgm:spPr/>
      <dgm:t>
        <a:bodyPr/>
        <a:lstStyle/>
        <a:p>
          <a:endParaRPr lang="en-US"/>
        </a:p>
      </dgm:t>
    </dgm:pt>
    <dgm:pt modelId="{2258855D-9F7B-4510-AB13-A9CCD5CFF11E}" type="sibTrans" cxnId="{02614B35-9905-4501-9476-D7CA809B7810}">
      <dgm:prSet/>
      <dgm:spPr/>
      <dgm:t>
        <a:bodyPr/>
        <a:lstStyle/>
        <a:p>
          <a:endParaRPr lang="en-US"/>
        </a:p>
      </dgm:t>
    </dgm:pt>
    <dgm:pt modelId="{2161FFB3-8801-48AF-BE40-62E233349C15}">
      <dgm:prSet/>
      <dgm:spPr/>
      <dgm:t>
        <a:bodyPr/>
        <a:lstStyle/>
        <a:p>
          <a:r>
            <a:rPr lang="en-US"/>
            <a:t>Overview of Case Study</a:t>
          </a:r>
        </a:p>
      </dgm:t>
    </dgm:pt>
    <dgm:pt modelId="{6E4397FC-06AD-43C1-898A-6C378C002D69}" type="parTrans" cxnId="{E013256C-B2C9-4F11-AB38-E0E0035D3CD8}">
      <dgm:prSet/>
      <dgm:spPr/>
      <dgm:t>
        <a:bodyPr/>
        <a:lstStyle/>
        <a:p>
          <a:endParaRPr lang="en-US"/>
        </a:p>
      </dgm:t>
    </dgm:pt>
    <dgm:pt modelId="{77E92E1B-72DE-4AD3-A938-1B0B68EF31A9}" type="sibTrans" cxnId="{E013256C-B2C9-4F11-AB38-E0E0035D3CD8}">
      <dgm:prSet/>
      <dgm:spPr/>
      <dgm:t>
        <a:bodyPr/>
        <a:lstStyle/>
        <a:p>
          <a:endParaRPr lang="en-US"/>
        </a:p>
      </dgm:t>
    </dgm:pt>
    <dgm:pt modelId="{C957F328-B580-400B-BD2A-6F496B89FD60}">
      <dgm:prSet/>
      <dgm:spPr/>
      <dgm:t>
        <a:bodyPr/>
        <a:lstStyle/>
        <a:p>
          <a:r>
            <a:rPr lang="en-US"/>
            <a:t>Background information  </a:t>
          </a:r>
        </a:p>
      </dgm:t>
    </dgm:pt>
    <dgm:pt modelId="{35ADBBFA-0721-48BB-9F99-1C8DB4759FC2}" type="parTrans" cxnId="{152D20E6-AC95-486A-8F86-F8BC7BC27BC7}">
      <dgm:prSet/>
      <dgm:spPr/>
      <dgm:t>
        <a:bodyPr/>
        <a:lstStyle/>
        <a:p>
          <a:endParaRPr lang="en-US"/>
        </a:p>
      </dgm:t>
    </dgm:pt>
    <dgm:pt modelId="{AFA5707B-BE19-4B75-98F1-E94DAFAEFA1C}" type="sibTrans" cxnId="{152D20E6-AC95-486A-8F86-F8BC7BC27BC7}">
      <dgm:prSet/>
      <dgm:spPr/>
      <dgm:t>
        <a:bodyPr/>
        <a:lstStyle/>
        <a:p>
          <a:endParaRPr lang="en-US"/>
        </a:p>
      </dgm:t>
    </dgm:pt>
    <dgm:pt modelId="{CDE07656-0066-43E7-8B7A-FF0FCEC4FA4E}">
      <dgm:prSet/>
      <dgm:spPr/>
      <dgm:t>
        <a:bodyPr/>
        <a:lstStyle/>
        <a:p>
          <a:r>
            <a:rPr lang="en-US"/>
            <a:t>Issues being investigated	</a:t>
          </a:r>
        </a:p>
      </dgm:t>
    </dgm:pt>
    <dgm:pt modelId="{626C147A-111A-4CF8-86E1-0E3A32DA0DB0}" type="parTrans" cxnId="{07E5691A-71AC-4944-B457-5E6FE8DBC1A7}">
      <dgm:prSet/>
      <dgm:spPr/>
      <dgm:t>
        <a:bodyPr/>
        <a:lstStyle/>
        <a:p>
          <a:endParaRPr lang="en-US"/>
        </a:p>
      </dgm:t>
    </dgm:pt>
    <dgm:pt modelId="{C7B85F24-E533-402A-8F33-E056618FEF61}" type="sibTrans" cxnId="{07E5691A-71AC-4944-B457-5E6FE8DBC1A7}">
      <dgm:prSet/>
      <dgm:spPr/>
      <dgm:t>
        <a:bodyPr/>
        <a:lstStyle/>
        <a:p>
          <a:endParaRPr lang="en-US"/>
        </a:p>
      </dgm:t>
    </dgm:pt>
    <dgm:pt modelId="{21728C51-B9FE-4D58-B010-D979101A04A7}">
      <dgm:prSet/>
      <dgm:spPr/>
      <dgm:t>
        <a:bodyPr/>
        <a:lstStyle/>
        <a:p>
          <a:r>
            <a:rPr lang="en-US"/>
            <a:t>Relevant readings</a:t>
          </a:r>
        </a:p>
      </dgm:t>
    </dgm:pt>
    <dgm:pt modelId="{22F995B0-4E36-4D11-8033-06E7F0007DFD}" type="parTrans" cxnId="{F204D3F3-1395-4F65-BB94-B5618D3EBA7C}">
      <dgm:prSet/>
      <dgm:spPr/>
      <dgm:t>
        <a:bodyPr/>
        <a:lstStyle/>
        <a:p>
          <a:endParaRPr lang="en-US"/>
        </a:p>
      </dgm:t>
    </dgm:pt>
    <dgm:pt modelId="{A313F310-2B35-4AB4-886A-BFEE519C80FC}" type="sibTrans" cxnId="{F204D3F3-1395-4F65-BB94-B5618D3EBA7C}">
      <dgm:prSet/>
      <dgm:spPr/>
      <dgm:t>
        <a:bodyPr/>
        <a:lstStyle/>
        <a:p>
          <a:endParaRPr lang="en-US"/>
        </a:p>
      </dgm:t>
    </dgm:pt>
    <dgm:pt modelId="{9ED6285F-8697-4157-BD15-D663EB3B9D76}">
      <dgm:prSet/>
      <dgm:spPr/>
      <dgm:t>
        <a:bodyPr/>
        <a:lstStyle/>
        <a:p>
          <a:r>
            <a:rPr lang="en-GB"/>
            <a:t>Field procedures</a:t>
          </a:r>
          <a:endParaRPr lang="en-US"/>
        </a:p>
      </dgm:t>
    </dgm:pt>
    <dgm:pt modelId="{F947D71A-1CC7-4BD9-AA8F-4EC6F8B1EE62}" type="parTrans" cxnId="{1BD1C085-0F5E-459D-A1D5-4168BF6ADC0D}">
      <dgm:prSet/>
      <dgm:spPr/>
      <dgm:t>
        <a:bodyPr/>
        <a:lstStyle/>
        <a:p>
          <a:endParaRPr lang="en-US"/>
        </a:p>
      </dgm:t>
    </dgm:pt>
    <dgm:pt modelId="{98BF7133-67AB-4692-8835-49AD140791DA}" type="sibTrans" cxnId="{1BD1C085-0F5E-459D-A1D5-4168BF6ADC0D}">
      <dgm:prSet/>
      <dgm:spPr/>
      <dgm:t>
        <a:bodyPr/>
        <a:lstStyle/>
        <a:p>
          <a:endParaRPr lang="en-US"/>
        </a:p>
      </dgm:t>
    </dgm:pt>
    <dgm:pt modelId="{F3EED142-AEEF-4651-991F-10A23D161379}">
      <dgm:prSet/>
      <dgm:spPr/>
      <dgm:t>
        <a:bodyPr/>
        <a:lstStyle/>
        <a:p>
          <a:r>
            <a:rPr lang="en-GB"/>
            <a:t>Access to sites, assistance</a:t>
          </a:r>
          <a:endParaRPr lang="en-US"/>
        </a:p>
      </dgm:t>
    </dgm:pt>
    <dgm:pt modelId="{8A34629C-5E3A-430F-A582-6616AAF68552}" type="parTrans" cxnId="{72316793-DA4D-4F80-83D8-6DF1179D5EFE}">
      <dgm:prSet/>
      <dgm:spPr/>
      <dgm:t>
        <a:bodyPr/>
        <a:lstStyle/>
        <a:p>
          <a:endParaRPr lang="en-US"/>
        </a:p>
      </dgm:t>
    </dgm:pt>
    <dgm:pt modelId="{1D5CB831-3A17-4E3A-B7F1-BCA42ECD1FD2}" type="sibTrans" cxnId="{72316793-DA4D-4F80-83D8-6DF1179D5EFE}">
      <dgm:prSet/>
      <dgm:spPr/>
      <dgm:t>
        <a:bodyPr/>
        <a:lstStyle/>
        <a:p>
          <a:endParaRPr lang="en-US"/>
        </a:p>
      </dgm:t>
    </dgm:pt>
    <dgm:pt modelId="{5FC08972-759F-4523-927E-3CDD601B338A}">
      <dgm:prSet/>
      <dgm:spPr/>
      <dgm:t>
        <a:bodyPr/>
        <a:lstStyle/>
        <a:p>
          <a:r>
            <a:rPr lang="en-GB"/>
            <a:t>Schedule of data collection</a:t>
          </a:r>
          <a:endParaRPr lang="en-US"/>
        </a:p>
      </dgm:t>
    </dgm:pt>
    <dgm:pt modelId="{1428FCFD-F123-4C84-BA3B-A54D7A634B5F}" type="parTrans" cxnId="{F71D5422-34A8-42F8-BDAB-71D99D115911}">
      <dgm:prSet/>
      <dgm:spPr/>
      <dgm:t>
        <a:bodyPr/>
        <a:lstStyle/>
        <a:p>
          <a:endParaRPr lang="en-US"/>
        </a:p>
      </dgm:t>
    </dgm:pt>
    <dgm:pt modelId="{68EAB90F-CAF3-4C63-A9F3-8215734CCC65}" type="sibTrans" cxnId="{F71D5422-34A8-42F8-BDAB-71D99D115911}">
      <dgm:prSet/>
      <dgm:spPr/>
      <dgm:t>
        <a:bodyPr/>
        <a:lstStyle/>
        <a:p>
          <a:endParaRPr lang="en-US"/>
        </a:p>
      </dgm:t>
    </dgm:pt>
    <dgm:pt modelId="{8841CCFD-8562-4C81-B7DE-2C8F69E97038}" type="pres">
      <dgm:prSet presAssocID="{88470BE3-964D-4E2B-BE53-8C52DE8BE914}" presName="linear" presStyleCnt="0">
        <dgm:presLayoutVars>
          <dgm:dir/>
          <dgm:animLvl val="lvl"/>
          <dgm:resizeHandles val="exact"/>
        </dgm:presLayoutVars>
      </dgm:prSet>
      <dgm:spPr/>
    </dgm:pt>
    <dgm:pt modelId="{4971B837-94C3-4D78-9436-E7F7C5C17772}" type="pres">
      <dgm:prSet presAssocID="{DCBE3BF1-5513-4FDF-B49F-534354ADE35C}" presName="parentLin" presStyleCnt="0"/>
      <dgm:spPr/>
    </dgm:pt>
    <dgm:pt modelId="{406FFE93-DD41-41C2-9E44-A1FA5A16BDAC}" type="pres">
      <dgm:prSet presAssocID="{DCBE3BF1-5513-4FDF-B49F-534354ADE35C}" presName="parentLeftMargin" presStyleLbl="node1" presStyleIdx="0" presStyleCnt="3"/>
      <dgm:spPr/>
    </dgm:pt>
    <dgm:pt modelId="{493E93FC-D0CB-4205-8505-3069E0E2D6A9}" type="pres">
      <dgm:prSet presAssocID="{DCBE3BF1-5513-4FDF-B49F-534354ADE35C}" presName="parentText" presStyleLbl="node1" presStyleIdx="0" presStyleCnt="3">
        <dgm:presLayoutVars>
          <dgm:chMax val="0"/>
          <dgm:bulletEnabled val="1"/>
        </dgm:presLayoutVars>
      </dgm:prSet>
      <dgm:spPr/>
    </dgm:pt>
    <dgm:pt modelId="{7C1D1DE6-E99D-4759-B5E3-ED740016ECBB}" type="pres">
      <dgm:prSet presAssocID="{DCBE3BF1-5513-4FDF-B49F-534354ADE35C}" presName="negativeSpace" presStyleCnt="0"/>
      <dgm:spPr/>
    </dgm:pt>
    <dgm:pt modelId="{FA8FF01E-A27B-449C-BC24-A6740308B293}" type="pres">
      <dgm:prSet presAssocID="{DCBE3BF1-5513-4FDF-B49F-534354ADE35C}" presName="childText" presStyleLbl="conFgAcc1" presStyleIdx="0" presStyleCnt="3">
        <dgm:presLayoutVars>
          <dgm:bulletEnabled val="1"/>
        </dgm:presLayoutVars>
      </dgm:prSet>
      <dgm:spPr/>
    </dgm:pt>
    <dgm:pt modelId="{40537468-B78D-4501-93DD-AFA2D9476A9D}" type="pres">
      <dgm:prSet presAssocID="{E079BE88-7FA0-4A5E-B465-8F9C8B6CB845}" presName="spaceBetweenRectangles" presStyleCnt="0"/>
      <dgm:spPr/>
    </dgm:pt>
    <dgm:pt modelId="{6B2052EE-6E0B-46FF-81B2-3B0F1A32EA6F}" type="pres">
      <dgm:prSet presAssocID="{2161FFB3-8801-48AF-BE40-62E233349C15}" presName="parentLin" presStyleCnt="0"/>
      <dgm:spPr/>
    </dgm:pt>
    <dgm:pt modelId="{5EEC7FFF-2CCF-46E6-B489-DABFEDC58462}" type="pres">
      <dgm:prSet presAssocID="{2161FFB3-8801-48AF-BE40-62E233349C15}" presName="parentLeftMargin" presStyleLbl="node1" presStyleIdx="0" presStyleCnt="3"/>
      <dgm:spPr/>
    </dgm:pt>
    <dgm:pt modelId="{F14FD2B0-FED7-4486-9506-DCDEC7F6F752}" type="pres">
      <dgm:prSet presAssocID="{2161FFB3-8801-48AF-BE40-62E233349C15}" presName="parentText" presStyleLbl="node1" presStyleIdx="1" presStyleCnt="3">
        <dgm:presLayoutVars>
          <dgm:chMax val="0"/>
          <dgm:bulletEnabled val="1"/>
        </dgm:presLayoutVars>
      </dgm:prSet>
      <dgm:spPr/>
    </dgm:pt>
    <dgm:pt modelId="{2AE62E56-8BD1-493B-A30C-B03E55219D88}" type="pres">
      <dgm:prSet presAssocID="{2161FFB3-8801-48AF-BE40-62E233349C15}" presName="negativeSpace" presStyleCnt="0"/>
      <dgm:spPr/>
    </dgm:pt>
    <dgm:pt modelId="{24DF9126-BD02-457B-8267-4815F92DAE94}" type="pres">
      <dgm:prSet presAssocID="{2161FFB3-8801-48AF-BE40-62E233349C15}" presName="childText" presStyleLbl="conFgAcc1" presStyleIdx="1" presStyleCnt="3">
        <dgm:presLayoutVars>
          <dgm:bulletEnabled val="1"/>
        </dgm:presLayoutVars>
      </dgm:prSet>
      <dgm:spPr/>
    </dgm:pt>
    <dgm:pt modelId="{82068D1C-178C-47DF-BD69-EA5CD644ED05}" type="pres">
      <dgm:prSet presAssocID="{77E92E1B-72DE-4AD3-A938-1B0B68EF31A9}" presName="spaceBetweenRectangles" presStyleCnt="0"/>
      <dgm:spPr/>
    </dgm:pt>
    <dgm:pt modelId="{65BCD96D-B635-4CFC-A1CA-14ECABD5899E}" type="pres">
      <dgm:prSet presAssocID="{9ED6285F-8697-4157-BD15-D663EB3B9D76}" presName="parentLin" presStyleCnt="0"/>
      <dgm:spPr/>
    </dgm:pt>
    <dgm:pt modelId="{82DF72B5-C33B-4D7E-A401-8B3934FEFD4C}" type="pres">
      <dgm:prSet presAssocID="{9ED6285F-8697-4157-BD15-D663EB3B9D76}" presName="parentLeftMargin" presStyleLbl="node1" presStyleIdx="1" presStyleCnt="3"/>
      <dgm:spPr/>
    </dgm:pt>
    <dgm:pt modelId="{05180BFD-D449-411A-BFC3-5307184AF34A}" type="pres">
      <dgm:prSet presAssocID="{9ED6285F-8697-4157-BD15-D663EB3B9D76}" presName="parentText" presStyleLbl="node1" presStyleIdx="2" presStyleCnt="3">
        <dgm:presLayoutVars>
          <dgm:chMax val="0"/>
          <dgm:bulletEnabled val="1"/>
        </dgm:presLayoutVars>
      </dgm:prSet>
      <dgm:spPr/>
    </dgm:pt>
    <dgm:pt modelId="{37190503-7087-42E1-8642-B8509B3C4E70}" type="pres">
      <dgm:prSet presAssocID="{9ED6285F-8697-4157-BD15-D663EB3B9D76}" presName="negativeSpace" presStyleCnt="0"/>
      <dgm:spPr/>
    </dgm:pt>
    <dgm:pt modelId="{12DD39B1-91E7-4C49-AC54-CE9332D0664A}" type="pres">
      <dgm:prSet presAssocID="{9ED6285F-8697-4157-BD15-D663EB3B9D76}" presName="childText" presStyleLbl="conFgAcc1" presStyleIdx="2" presStyleCnt="3">
        <dgm:presLayoutVars>
          <dgm:bulletEnabled val="1"/>
        </dgm:presLayoutVars>
      </dgm:prSet>
      <dgm:spPr/>
    </dgm:pt>
  </dgm:ptLst>
  <dgm:cxnLst>
    <dgm:cxn modelId="{7BD11612-3B8F-4196-BC51-4BE680E5F7A5}" type="presOf" srcId="{2161FFB3-8801-48AF-BE40-62E233349C15}" destId="{5EEC7FFF-2CCF-46E6-B489-DABFEDC58462}" srcOrd="0" destOrd="0" presId="urn:microsoft.com/office/officeart/2005/8/layout/list1"/>
    <dgm:cxn modelId="{07E5691A-71AC-4944-B457-5E6FE8DBC1A7}" srcId="{2161FFB3-8801-48AF-BE40-62E233349C15}" destId="{CDE07656-0066-43E7-8B7A-FF0FCEC4FA4E}" srcOrd="1" destOrd="0" parTransId="{626C147A-111A-4CF8-86E1-0E3A32DA0DB0}" sibTransId="{C7B85F24-E533-402A-8F33-E056618FEF61}"/>
    <dgm:cxn modelId="{2624E91C-4BA6-4294-83EA-D1DA366B62CD}" srcId="{DCBE3BF1-5513-4FDF-B49F-534354ADE35C}" destId="{3CD7AB80-4EC3-4C5C-A733-9634EB334D56}" srcOrd="1" destOrd="0" parTransId="{2E2CF8E0-D2CF-45E9-854C-2D960C1260DB}" sibTransId="{ACC9734E-D786-42F3-885E-A82D01F7C58F}"/>
    <dgm:cxn modelId="{0584AB1F-3EF8-4F81-B8CA-92BE203C08A2}" type="presOf" srcId="{9ED6285F-8697-4157-BD15-D663EB3B9D76}" destId="{05180BFD-D449-411A-BFC3-5307184AF34A}" srcOrd="1" destOrd="0" presId="urn:microsoft.com/office/officeart/2005/8/layout/list1"/>
    <dgm:cxn modelId="{F71D5422-34A8-42F8-BDAB-71D99D115911}" srcId="{9ED6285F-8697-4157-BD15-D663EB3B9D76}" destId="{5FC08972-759F-4523-927E-3CDD601B338A}" srcOrd="1" destOrd="0" parTransId="{1428FCFD-F123-4C84-BA3B-A54D7A634B5F}" sibTransId="{68EAB90F-CAF3-4C63-A9F3-8215734CCC65}"/>
    <dgm:cxn modelId="{02614B35-9905-4501-9476-D7CA809B7810}" srcId="{DCBE3BF1-5513-4FDF-B49F-534354ADE35C}" destId="{5DE2AF90-8B4F-4000-AF70-D85A6819BCF2}" srcOrd="2" destOrd="0" parTransId="{00F0426B-4CE7-4447-B6CA-2015F165D67A}" sibTransId="{2258855D-9F7B-4510-AB13-A9CCD5CFF11E}"/>
    <dgm:cxn modelId="{04835B61-16C4-4BF3-B65F-C94AE337CAE6}" type="presOf" srcId="{B9406B7B-061E-4FB2-BB57-C5D193C16771}" destId="{FA8FF01E-A27B-449C-BC24-A6740308B293}" srcOrd="0" destOrd="0" presId="urn:microsoft.com/office/officeart/2005/8/layout/list1"/>
    <dgm:cxn modelId="{CD153447-6A3B-485B-B29D-59A4EC9D4192}" type="presOf" srcId="{9ED6285F-8697-4157-BD15-D663EB3B9D76}" destId="{82DF72B5-C33B-4D7E-A401-8B3934FEFD4C}" srcOrd="0" destOrd="0" presId="urn:microsoft.com/office/officeart/2005/8/layout/list1"/>
    <dgm:cxn modelId="{E8EA9C4B-F01D-4C06-9EA6-A8EC3847A51C}" type="presOf" srcId="{3CD7AB80-4EC3-4C5C-A733-9634EB334D56}" destId="{FA8FF01E-A27B-449C-BC24-A6740308B293}" srcOrd="0" destOrd="1" presId="urn:microsoft.com/office/officeart/2005/8/layout/list1"/>
    <dgm:cxn modelId="{E013256C-B2C9-4F11-AB38-E0E0035D3CD8}" srcId="{88470BE3-964D-4E2B-BE53-8C52DE8BE914}" destId="{2161FFB3-8801-48AF-BE40-62E233349C15}" srcOrd="1" destOrd="0" parTransId="{6E4397FC-06AD-43C1-898A-6C378C002D69}" sibTransId="{77E92E1B-72DE-4AD3-A938-1B0B68EF31A9}"/>
    <dgm:cxn modelId="{3C47AD6D-5A83-4682-B782-AC474EDABA1C}" type="presOf" srcId="{DCBE3BF1-5513-4FDF-B49F-534354ADE35C}" destId="{493E93FC-D0CB-4205-8505-3069E0E2D6A9}" srcOrd="1" destOrd="0" presId="urn:microsoft.com/office/officeart/2005/8/layout/list1"/>
    <dgm:cxn modelId="{36A76C50-4CEF-4853-879C-D76623772C0F}" type="presOf" srcId="{5DE2AF90-8B4F-4000-AF70-D85A6819BCF2}" destId="{FA8FF01E-A27B-449C-BC24-A6740308B293}" srcOrd="0" destOrd="2" presId="urn:microsoft.com/office/officeart/2005/8/layout/list1"/>
    <dgm:cxn modelId="{1BD1C085-0F5E-459D-A1D5-4168BF6ADC0D}" srcId="{88470BE3-964D-4E2B-BE53-8C52DE8BE914}" destId="{9ED6285F-8697-4157-BD15-D663EB3B9D76}" srcOrd="2" destOrd="0" parTransId="{F947D71A-1CC7-4BD9-AA8F-4EC6F8B1EE62}" sibTransId="{98BF7133-67AB-4692-8835-49AD140791DA}"/>
    <dgm:cxn modelId="{A89F4689-6631-433A-A2A1-FAE7482A52EC}" srcId="{88470BE3-964D-4E2B-BE53-8C52DE8BE914}" destId="{DCBE3BF1-5513-4FDF-B49F-534354ADE35C}" srcOrd="0" destOrd="0" parTransId="{831AACCA-ABA8-4B02-8797-FAABF36F63F3}" sibTransId="{E079BE88-7FA0-4A5E-B465-8F9C8B6CB845}"/>
    <dgm:cxn modelId="{72316793-DA4D-4F80-83D8-6DF1179D5EFE}" srcId="{9ED6285F-8697-4157-BD15-D663EB3B9D76}" destId="{F3EED142-AEEF-4651-991F-10A23D161379}" srcOrd="0" destOrd="0" parTransId="{8A34629C-5E3A-430F-A582-6616AAF68552}" sibTransId="{1D5CB831-3A17-4E3A-B7F1-BCA42ECD1FD2}"/>
    <dgm:cxn modelId="{7877059D-AB13-401C-8005-98C7DE58B40F}" type="presOf" srcId="{F3EED142-AEEF-4651-991F-10A23D161379}" destId="{12DD39B1-91E7-4C49-AC54-CE9332D0664A}" srcOrd="0" destOrd="0" presId="urn:microsoft.com/office/officeart/2005/8/layout/list1"/>
    <dgm:cxn modelId="{D1E545A7-6517-4313-A7DA-C42A563F41EC}" type="presOf" srcId="{C957F328-B580-400B-BD2A-6F496B89FD60}" destId="{24DF9126-BD02-457B-8267-4815F92DAE94}" srcOrd="0" destOrd="0" presId="urn:microsoft.com/office/officeart/2005/8/layout/list1"/>
    <dgm:cxn modelId="{4FDE0DA8-4796-4BC8-AB0B-A1E0D1AAE75F}" type="presOf" srcId="{2161FFB3-8801-48AF-BE40-62E233349C15}" destId="{F14FD2B0-FED7-4486-9506-DCDEC7F6F752}" srcOrd="1" destOrd="0" presId="urn:microsoft.com/office/officeart/2005/8/layout/list1"/>
    <dgm:cxn modelId="{763F18BE-E373-4453-BD76-D4137624D377}" srcId="{DCBE3BF1-5513-4FDF-B49F-534354ADE35C}" destId="{B9406B7B-061E-4FB2-BB57-C5D193C16771}" srcOrd="0" destOrd="0" parTransId="{D2AF21A4-501C-43FE-903C-FA397D1B6225}" sibTransId="{B6188730-C50D-48F7-9F61-62EB51C8FEFE}"/>
    <dgm:cxn modelId="{56DF88CA-663C-4CF1-90E4-613472C2FDAA}" type="presOf" srcId="{5FC08972-759F-4523-927E-3CDD601B338A}" destId="{12DD39B1-91E7-4C49-AC54-CE9332D0664A}" srcOrd="0" destOrd="1" presId="urn:microsoft.com/office/officeart/2005/8/layout/list1"/>
    <dgm:cxn modelId="{5E342CDA-14C2-4B50-B9E7-853609D1193A}" type="presOf" srcId="{DCBE3BF1-5513-4FDF-B49F-534354ADE35C}" destId="{406FFE93-DD41-41C2-9E44-A1FA5A16BDAC}" srcOrd="0" destOrd="0" presId="urn:microsoft.com/office/officeart/2005/8/layout/list1"/>
    <dgm:cxn modelId="{3D3566E2-221C-4117-A64C-2BC8DC00F030}" type="presOf" srcId="{88470BE3-964D-4E2B-BE53-8C52DE8BE914}" destId="{8841CCFD-8562-4C81-B7DE-2C8F69E97038}" srcOrd="0" destOrd="0" presId="urn:microsoft.com/office/officeart/2005/8/layout/list1"/>
    <dgm:cxn modelId="{152D20E6-AC95-486A-8F86-F8BC7BC27BC7}" srcId="{2161FFB3-8801-48AF-BE40-62E233349C15}" destId="{C957F328-B580-400B-BD2A-6F496B89FD60}" srcOrd="0" destOrd="0" parTransId="{35ADBBFA-0721-48BB-9F99-1C8DB4759FC2}" sibTransId="{AFA5707B-BE19-4B75-98F1-E94DAFAEFA1C}"/>
    <dgm:cxn modelId="{8E7A93EC-3BF0-4925-8C75-35D065BF4114}" type="presOf" srcId="{CDE07656-0066-43E7-8B7A-FF0FCEC4FA4E}" destId="{24DF9126-BD02-457B-8267-4815F92DAE94}" srcOrd="0" destOrd="1" presId="urn:microsoft.com/office/officeart/2005/8/layout/list1"/>
    <dgm:cxn modelId="{E62829EF-1BAB-4B02-BDCE-DD397AE0BA8E}" type="presOf" srcId="{21728C51-B9FE-4D58-B010-D979101A04A7}" destId="{24DF9126-BD02-457B-8267-4815F92DAE94}" srcOrd="0" destOrd="2" presId="urn:microsoft.com/office/officeart/2005/8/layout/list1"/>
    <dgm:cxn modelId="{F204D3F3-1395-4F65-BB94-B5618D3EBA7C}" srcId="{2161FFB3-8801-48AF-BE40-62E233349C15}" destId="{21728C51-B9FE-4D58-B010-D979101A04A7}" srcOrd="2" destOrd="0" parTransId="{22F995B0-4E36-4D11-8033-06E7F0007DFD}" sibTransId="{A313F310-2B35-4AB4-886A-BFEE519C80FC}"/>
    <dgm:cxn modelId="{C8E39A61-833A-4404-A371-ADF0BE5E51A2}" type="presParOf" srcId="{8841CCFD-8562-4C81-B7DE-2C8F69E97038}" destId="{4971B837-94C3-4D78-9436-E7F7C5C17772}" srcOrd="0" destOrd="0" presId="urn:microsoft.com/office/officeart/2005/8/layout/list1"/>
    <dgm:cxn modelId="{36EEA30F-C3E3-4D3C-8A3B-76F609ED2555}" type="presParOf" srcId="{4971B837-94C3-4D78-9436-E7F7C5C17772}" destId="{406FFE93-DD41-41C2-9E44-A1FA5A16BDAC}" srcOrd="0" destOrd="0" presId="urn:microsoft.com/office/officeart/2005/8/layout/list1"/>
    <dgm:cxn modelId="{5DB7E413-E96C-40D7-B5B3-B88A6FEF2557}" type="presParOf" srcId="{4971B837-94C3-4D78-9436-E7F7C5C17772}" destId="{493E93FC-D0CB-4205-8505-3069E0E2D6A9}" srcOrd="1" destOrd="0" presId="urn:microsoft.com/office/officeart/2005/8/layout/list1"/>
    <dgm:cxn modelId="{DE05C9DB-EB23-4AAC-B98B-9D9E4ED529C7}" type="presParOf" srcId="{8841CCFD-8562-4C81-B7DE-2C8F69E97038}" destId="{7C1D1DE6-E99D-4759-B5E3-ED740016ECBB}" srcOrd="1" destOrd="0" presId="urn:microsoft.com/office/officeart/2005/8/layout/list1"/>
    <dgm:cxn modelId="{AEAF7A34-4020-4424-9362-EC54E65CDF63}" type="presParOf" srcId="{8841CCFD-8562-4C81-B7DE-2C8F69E97038}" destId="{FA8FF01E-A27B-449C-BC24-A6740308B293}" srcOrd="2" destOrd="0" presId="urn:microsoft.com/office/officeart/2005/8/layout/list1"/>
    <dgm:cxn modelId="{166750A0-A33E-46E8-921D-8408FD3CDDAB}" type="presParOf" srcId="{8841CCFD-8562-4C81-B7DE-2C8F69E97038}" destId="{40537468-B78D-4501-93DD-AFA2D9476A9D}" srcOrd="3" destOrd="0" presId="urn:microsoft.com/office/officeart/2005/8/layout/list1"/>
    <dgm:cxn modelId="{3FBD4636-B27E-4E9F-BC6E-AC36E49D15F4}" type="presParOf" srcId="{8841CCFD-8562-4C81-B7DE-2C8F69E97038}" destId="{6B2052EE-6E0B-46FF-81B2-3B0F1A32EA6F}" srcOrd="4" destOrd="0" presId="urn:microsoft.com/office/officeart/2005/8/layout/list1"/>
    <dgm:cxn modelId="{4E11F2C5-23E8-44DC-836C-4DECDC583317}" type="presParOf" srcId="{6B2052EE-6E0B-46FF-81B2-3B0F1A32EA6F}" destId="{5EEC7FFF-2CCF-46E6-B489-DABFEDC58462}" srcOrd="0" destOrd="0" presId="urn:microsoft.com/office/officeart/2005/8/layout/list1"/>
    <dgm:cxn modelId="{8261E2F3-6F39-417A-B75B-0B48467A3C5A}" type="presParOf" srcId="{6B2052EE-6E0B-46FF-81B2-3B0F1A32EA6F}" destId="{F14FD2B0-FED7-4486-9506-DCDEC7F6F752}" srcOrd="1" destOrd="0" presId="urn:microsoft.com/office/officeart/2005/8/layout/list1"/>
    <dgm:cxn modelId="{643A8906-F77F-48EA-97F2-99FDBF1C79A4}" type="presParOf" srcId="{8841CCFD-8562-4C81-B7DE-2C8F69E97038}" destId="{2AE62E56-8BD1-493B-A30C-B03E55219D88}" srcOrd="5" destOrd="0" presId="urn:microsoft.com/office/officeart/2005/8/layout/list1"/>
    <dgm:cxn modelId="{ED7CE620-100E-4678-85BB-FCB9A27264BD}" type="presParOf" srcId="{8841CCFD-8562-4C81-B7DE-2C8F69E97038}" destId="{24DF9126-BD02-457B-8267-4815F92DAE94}" srcOrd="6" destOrd="0" presId="urn:microsoft.com/office/officeart/2005/8/layout/list1"/>
    <dgm:cxn modelId="{F9970D92-F19F-4FD6-9335-F7488C475EEE}" type="presParOf" srcId="{8841CCFD-8562-4C81-B7DE-2C8F69E97038}" destId="{82068D1C-178C-47DF-BD69-EA5CD644ED05}" srcOrd="7" destOrd="0" presId="urn:microsoft.com/office/officeart/2005/8/layout/list1"/>
    <dgm:cxn modelId="{D9C2885A-EABA-42C2-960F-2A5F54FBD7EC}" type="presParOf" srcId="{8841CCFD-8562-4C81-B7DE-2C8F69E97038}" destId="{65BCD96D-B635-4CFC-A1CA-14ECABD5899E}" srcOrd="8" destOrd="0" presId="urn:microsoft.com/office/officeart/2005/8/layout/list1"/>
    <dgm:cxn modelId="{4F22ED07-DADD-4701-8009-6DD78782B039}" type="presParOf" srcId="{65BCD96D-B635-4CFC-A1CA-14ECABD5899E}" destId="{82DF72B5-C33B-4D7E-A401-8B3934FEFD4C}" srcOrd="0" destOrd="0" presId="urn:microsoft.com/office/officeart/2005/8/layout/list1"/>
    <dgm:cxn modelId="{576A7BBD-5452-44A2-8E0B-15A59806E8CC}" type="presParOf" srcId="{65BCD96D-B635-4CFC-A1CA-14ECABD5899E}" destId="{05180BFD-D449-411A-BFC3-5307184AF34A}" srcOrd="1" destOrd="0" presId="urn:microsoft.com/office/officeart/2005/8/layout/list1"/>
    <dgm:cxn modelId="{D2669871-C2A7-4D97-AFB2-506CBBAD1E8C}" type="presParOf" srcId="{8841CCFD-8562-4C81-B7DE-2C8F69E97038}" destId="{37190503-7087-42E1-8642-B8509B3C4E70}" srcOrd="9" destOrd="0" presId="urn:microsoft.com/office/officeart/2005/8/layout/list1"/>
    <dgm:cxn modelId="{13198814-C732-4E73-9E35-EC172BA58B85}" type="presParOf" srcId="{8841CCFD-8562-4C81-B7DE-2C8F69E97038}" destId="{12DD39B1-91E7-4C49-AC54-CE9332D0664A}"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3625A0-3347-4934-A9E2-A19AC0C4874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63901EAB-0ED0-493F-9F1B-B4B31C53510A}">
      <dgm:prSet/>
      <dgm:spPr>
        <a:solidFill>
          <a:srgbClr val="4D738A"/>
        </a:solidFill>
      </dgm:spPr>
      <dgm:t>
        <a:bodyPr/>
        <a:lstStyle/>
        <a:p>
          <a:pPr rtl="0"/>
          <a:r>
            <a:rPr lang="en-GB"/>
            <a:t>Reach </a:t>
          </a:r>
        </a:p>
      </dgm:t>
    </dgm:pt>
    <dgm:pt modelId="{ED8B1BE6-4261-46B4-A6D2-69D344BB41AD}" type="parTrans" cxnId="{255BCD50-FB90-4441-8BA2-6669CC23DF73}">
      <dgm:prSet/>
      <dgm:spPr/>
      <dgm:t>
        <a:bodyPr/>
        <a:lstStyle/>
        <a:p>
          <a:endParaRPr lang="en-GB"/>
        </a:p>
      </dgm:t>
    </dgm:pt>
    <dgm:pt modelId="{08E95421-CC47-489B-B440-A5BEC506BBDA}" type="sibTrans" cxnId="{255BCD50-FB90-4441-8BA2-6669CC23DF73}">
      <dgm:prSet/>
      <dgm:spPr/>
      <dgm:t>
        <a:bodyPr/>
        <a:lstStyle/>
        <a:p>
          <a:endParaRPr lang="en-GB"/>
        </a:p>
      </dgm:t>
    </dgm:pt>
    <dgm:pt modelId="{8127963A-59E6-46C7-91E3-61D2ACA38AEA}">
      <dgm:prSet/>
      <dgm:spPr>
        <a:solidFill>
          <a:srgbClr val="D8E2EE">
            <a:alpha val="90000"/>
          </a:srgbClr>
        </a:solidFill>
      </dgm:spPr>
      <dgm:t>
        <a:bodyPr/>
        <a:lstStyle/>
        <a:p>
          <a:pPr rtl="0"/>
          <a:r>
            <a:rPr lang="en-GB" dirty="0">
              <a:solidFill>
                <a:srgbClr val="4D738A"/>
              </a:solidFill>
            </a:rPr>
            <a:t>the extent and/or diversity of the beneficiaries of the impact, as relevant to the nature of the impact. (It will </a:t>
          </a:r>
          <a:r>
            <a:rPr lang="en-GB" b="0" dirty="0">
              <a:solidFill>
                <a:srgbClr val="4D738A"/>
              </a:solidFill>
            </a:rPr>
            <a:t>not</a:t>
          </a:r>
          <a:r>
            <a:rPr lang="en-GB" dirty="0">
              <a:solidFill>
                <a:srgbClr val="4D738A"/>
              </a:solidFill>
            </a:rPr>
            <a:t> be assessed in geographic terms, nor in terms of absolute numbers of beneficiaries.)</a:t>
          </a:r>
        </a:p>
      </dgm:t>
    </dgm:pt>
    <dgm:pt modelId="{CCD53954-6AE0-4987-A7AA-278463722A81}" type="parTrans" cxnId="{01DE74F2-4F4E-47F4-B3BE-3B64A0017E86}">
      <dgm:prSet/>
      <dgm:spPr/>
      <dgm:t>
        <a:bodyPr/>
        <a:lstStyle/>
        <a:p>
          <a:endParaRPr lang="en-GB"/>
        </a:p>
      </dgm:t>
    </dgm:pt>
    <dgm:pt modelId="{060CDF80-E4E7-4F8E-BCD2-162DCE11F5CF}" type="sibTrans" cxnId="{01DE74F2-4F4E-47F4-B3BE-3B64A0017E86}">
      <dgm:prSet/>
      <dgm:spPr/>
      <dgm:t>
        <a:bodyPr/>
        <a:lstStyle/>
        <a:p>
          <a:endParaRPr lang="en-GB"/>
        </a:p>
      </dgm:t>
    </dgm:pt>
    <dgm:pt modelId="{7E589476-47F4-45E1-BBF9-97C25A7DFCE6}">
      <dgm:prSet/>
      <dgm:spPr>
        <a:solidFill>
          <a:srgbClr val="4D738A"/>
        </a:solidFill>
      </dgm:spPr>
      <dgm:t>
        <a:bodyPr/>
        <a:lstStyle/>
        <a:p>
          <a:pPr rtl="0"/>
          <a:r>
            <a:rPr lang="en-GB"/>
            <a:t>Significance </a:t>
          </a:r>
        </a:p>
      </dgm:t>
    </dgm:pt>
    <dgm:pt modelId="{0D3693D2-85BA-47EE-8CA3-01DD679AD301}" type="parTrans" cxnId="{CFF07BCA-D518-44EC-BB8F-28C020742A34}">
      <dgm:prSet/>
      <dgm:spPr/>
      <dgm:t>
        <a:bodyPr/>
        <a:lstStyle/>
        <a:p>
          <a:endParaRPr lang="en-GB"/>
        </a:p>
      </dgm:t>
    </dgm:pt>
    <dgm:pt modelId="{5956E81E-C261-4BC9-8901-FDDA51CA18DC}" type="sibTrans" cxnId="{CFF07BCA-D518-44EC-BB8F-28C020742A34}">
      <dgm:prSet/>
      <dgm:spPr/>
      <dgm:t>
        <a:bodyPr/>
        <a:lstStyle/>
        <a:p>
          <a:endParaRPr lang="en-GB"/>
        </a:p>
      </dgm:t>
    </dgm:pt>
    <dgm:pt modelId="{2346B6EE-A112-46B4-88E2-F18F77F96C2F}">
      <dgm:prSet/>
      <dgm:spPr>
        <a:solidFill>
          <a:srgbClr val="D8E2EE">
            <a:alpha val="90000"/>
          </a:srgbClr>
        </a:solidFill>
      </dgm:spPr>
      <dgm:t>
        <a:bodyPr/>
        <a:lstStyle/>
        <a:p>
          <a:pPr rtl="0"/>
          <a:r>
            <a:rPr lang="en-GB" dirty="0">
              <a:solidFill>
                <a:srgbClr val="4D738A"/>
              </a:solidFill>
            </a:rPr>
            <a:t>the degree to which the impact has enabled, enriched, influenced, informed or changed the performance, policies, practices, products, services, understanding, awareness or well-being of the beneficiaries.</a:t>
          </a:r>
        </a:p>
      </dgm:t>
    </dgm:pt>
    <dgm:pt modelId="{C2B65CC6-5589-4FE3-9DAA-B7164AF3BB6E}" type="parTrans" cxnId="{86F6CDCC-1585-4D1A-8DDF-9680FC0ED534}">
      <dgm:prSet/>
      <dgm:spPr/>
      <dgm:t>
        <a:bodyPr/>
        <a:lstStyle/>
        <a:p>
          <a:endParaRPr lang="en-GB"/>
        </a:p>
      </dgm:t>
    </dgm:pt>
    <dgm:pt modelId="{93FC6A50-4837-4D53-8933-A7F16C9BFE6F}" type="sibTrans" cxnId="{86F6CDCC-1585-4D1A-8DDF-9680FC0ED534}">
      <dgm:prSet/>
      <dgm:spPr/>
      <dgm:t>
        <a:bodyPr/>
        <a:lstStyle/>
        <a:p>
          <a:endParaRPr lang="en-GB"/>
        </a:p>
      </dgm:t>
    </dgm:pt>
    <dgm:pt modelId="{7391CD91-CE93-4456-A67A-A7003E145EA0}" type="pres">
      <dgm:prSet presAssocID="{513625A0-3347-4934-A9E2-A19AC0C4874E}" presName="Name0" presStyleCnt="0">
        <dgm:presLayoutVars>
          <dgm:dir/>
          <dgm:animLvl val="lvl"/>
          <dgm:resizeHandles val="exact"/>
        </dgm:presLayoutVars>
      </dgm:prSet>
      <dgm:spPr/>
    </dgm:pt>
    <dgm:pt modelId="{026E5439-CFF1-42F6-AC22-846508FE5690}" type="pres">
      <dgm:prSet presAssocID="{63901EAB-0ED0-493F-9F1B-B4B31C53510A}" presName="composite" presStyleCnt="0"/>
      <dgm:spPr/>
    </dgm:pt>
    <dgm:pt modelId="{1ED54CDE-00C7-4A0D-B9FC-9571769FDFAA}" type="pres">
      <dgm:prSet presAssocID="{63901EAB-0ED0-493F-9F1B-B4B31C53510A}" presName="parTx" presStyleLbl="alignNode1" presStyleIdx="0" presStyleCnt="2">
        <dgm:presLayoutVars>
          <dgm:chMax val="0"/>
          <dgm:chPref val="0"/>
          <dgm:bulletEnabled val="1"/>
        </dgm:presLayoutVars>
      </dgm:prSet>
      <dgm:spPr/>
    </dgm:pt>
    <dgm:pt modelId="{DA872A80-DBBE-43B5-9285-BD96539CF80A}" type="pres">
      <dgm:prSet presAssocID="{63901EAB-0ED0-493F-9F1B-B4B31C53510A}" presName="desTx" presStyleLbl="alignAccFollowNode1" presStyleIdx="0" presStyleCnt="2">
        <dgm:presLayoutVars>
          <dgm:bulletEnabled val="1"/>
        </dgm:presLayoutVars>
      </dgm:prSet>
      <dgm:spPr/>
    </dgm:pt>
    <dgm:pt modelId="{D8EAF0BF-A60B-495C-BD95-767A913C81D4}" type="pres">
      <dgm:prSet presAssocID="{08E95421-CC47-489B-B440-A5BEC506BBDA}" presName="space" presStyleCnt="0"/>
      <dgm:spPr/>
    </dgm:pt>
    <dgm:pt modelId="{58FD6C26-9A2A-4949-8650-7561CF0ABD50}" type="pres">
      <dgm:prSet presAssocID="{7E589476-47F4-45E1-BBF9-97C25A7DFCE6}" presName="composite" presStyleCnt="0"/>
      <dgm:spPr/>
    </dgm:pt>
    <dgm:pt modelId="{8404056C-8CD4-4A46-A7C4-B83BA148C7CB}" type="pres">
      <dgm:prSet presAssocID="{7E589476-47F4-45E1-BBF9-97C25A7DFCE6}" presName="parTx" presStyleLbl="alignNode1" presStyleIdx="1" presStyleCnt="2">
        <dgm:presLayoutVars>
          <dgm:chMax val="0"/>
          <dgm:chPref val="0"/>
          <dgm:bulletEnabled val="1"/>
        </dgm:presLayoutVars>
      </dgm:prSet>
      <dgm:spPr/>
    </dgm:pt>
    <dgm:pt modelId="{89D9C2FC-4ED6-470E-9DEA-7812F2269B5C}" type="pres">
      <dgm:prSet presAssocID="{7E589476-47F4-45E1-BBF9-97C25A7DFCE6}" presName="desTx" presStyleLbl="alignAccFollowNode1" presStyleIdx="1" presStyleCnt="2">
        <dgm:presLayoutVars>
          <dgm:bulletEnabled val="1"/>
        </dgm:presLayoutVars>
      </dgm:prSet>
      <dgm:spPr/>
    </dgm:pt>
  </dgm:ptLst>
  <dgm:cxnLst>
    <dgm:cxn modelId="{C472670F-F3AC-482C-B46D-D79D751DC00B}" type="presOf" srcId="{8127963A-59E6-46C7-91E3-61D2ACA38AEA}" destId="{DA872A80-DBBE-43B5-9285-BD96539CF80A}" srcOrd="0" destOrd="0" presId="urn:microsoft.com/office/officeart/2005/8/layout/hList1"/>
    <dgm:cxn modelId="{45FF6032-4289-46FD-91EE-D9C55F6DB892}" type="presOf" srcId="{2346B6EE-A112-46B4-88E2-F18F77F96C2F}" destId="{89D9C2FC-4ED6-470E-9DEA-7812F2269B5C}" srcOrd="0" destOrd="0" presId="urn:microsoft.com/office/officeart/2005/8/layout/hList1"/>
    <dgm:cxn modelId="{0AE6C038-83A6-4B50-AB98-238EAFF9D9DB}" type="presOf" srcId="{513625A0-3347-4934-A9E2-A19AC0C4874E}" destId="{7391CD91-CE93-4456-A67A-A7003E145EA0}" srcOrd="0" destOrd="0" presId="urn:microsoft.com/office/officeart/2005/8/layout/hList1"/>
    <dgm:cxn modelId="{56C53D43-992B-48A8-BECA-3611E98BB343}" type="presOf" srcId="{63901EAB-0ED0-493F-9F1B-B4B31C53510A}" destId="{1ED54CDE-00C7-4A0D-B9FC-9571769FDFAA}" srcOrd="0" destOrd="0" presId="urn:microsoft.com/office/officeart/2005/8/layout/hList1"/>
    <dgm:cxn modelId="{255BCD50-FB90-4441-8BA2-6669CC23DF73}" srcId="{513625A0-3347-4934-A9E2-A19AC0C4874E}" destId="{63901EAB-0ED0-493F-9F1B-B4B31C53510A}" srcOrd="0" destOrd="0" parTransId="{ED8B1BE6-4261-46B4-A6D2-69D344BB41AD}" sibTransId="{08E95421-CC47-489B-B440-A5BEC506BBDA}"/>
    <dgm:cxn modelId="{DF7D62C9-999D-455C-BB03-DA01FD666E95}" type="presOf" srcId="{7E589476-47F4-45E1-BBF9-97C25A7DFCE6}" destId="{8404056C-8CD4-4A46-A7C4-B83BA148C7CB}" srcOrd="0" destOrd="0" presId="urn:microsoft.com/office/officeart/2005/8/layout/hList1"/>
    <dgm:cxn modelId="{CFF07BCA-D518-44EC-BB8F-28C020742A34}" srcId="{513625A0-3347-4934-A9E2-A19AC0C4874E}" destId="{7E589476-47F4-45E1-BBF9-97C25A7DFCE6}" srcOrd="1" destOrd="0" parTransId="{0D3693D2-85BA-47EE-8CA3-01DD679AD301}" sibTransId="{5956E81E-C261-4BC9-8901-FDDA51CA18DC}"/>
    <dgm:cxn modelId="{86F6CDCC-1585-4D1A-8DDF-9680FC0ED534}" srcId="{7E589476-47F4-45E1-BBF9-97C25A7DFCE6}" destId="{2346B6EE-A112-46B4-88E2-F18F77F96C2F}" srcOrd="0" destOrd="0" parTransId="{C2B65CC6-5589-4FE3-9DAA-B7164AF3BB6E}" sibTransId="{93FC6A50-4837-4D53-8933-A7F16C9BFE6F}"/>
    <dgm:cxn modelId="{01DE74F2-4F4E-47F4-B3BE-3B64A0017E86}" srcId="{63901EAB-0ED0-493F-9F1B-B4B31C53510A}" destId="{8127963A-59E6-46C7-91E3-61D2ACA38AEA}" srcOrd="0" destOrd="0" parTransId="{CCD53954-6AE0-4987-A7AA-278463722A81}" sibTransId="{060CDF80-E4E7-4F8E-BCD2-162DCE11F5CF}"/>
    <dgm:cxn modelId="{936DFB5B-6435-4A4D-857C-53891B14CCF6}" type="presParOf" srcId="{7391CD91-CE93-4456-A67A-A7003E145EA0}" destId="{026E5439-CFF1-42F6-AC22-846508FE5690}" srcOrd="0" destOrd="0" presId="urn:microsoft.com/office/officeart/2005/8/layout/hList1"/>
    <dgm:cxn modelId="{C6E5A11C-8890-4875-89B0-4801EC8DE140}" type="presParOf" srcId="{026E5439-CFF1-42F6-AC22-846508FE5690}" destId="{1ED54CDE-00C7-4A0D-B9FC-9571769FDFAA}" srcOrd="0" destOrd="0" presId="urn:microsoft.com/office/officeart/2005/8/layout/hList1"/>
    <dgm:cxn modelId="{28A4740A-CD60-4E46-B60D-AAB7C9C546A1}" type="presParOf" srcId="{026E5439-CFF1-42F6-AC22-846508FE5690}" destId="{DA872A80-DBBE-43B5-9285-BD96539CF80A}" srcOrd="1" destOrd="0" presId="urn:microsoft.com/office/officeart/2005/8/layout/hList1"/>
    <dgm:cxn modelId="{1B0CAC29-E89E-4CE4-9EDA-CF34BB7987D7}" type="presParOf" srcId="{7391CD91-CE93-4456-A67A-A7003E145EA0}" destId="{D8EAF0BF-A60B-495C-BD95-767A913C81D4}" srcOrd="1" destOrd="0" presId="urn:microsoft.com/office/officeart/2005/8/layout/hList1"/>
    <dgm:cxn modelId="{155CCFA3-41E7-4DCC-A794-81B6495A65B3}" type="presParOf" srcId="{7391CD91-CE93-4456-A67A-A7003E145EA0}" destId="{58FD6C26-9A2A-4949-8650-7561CF0ABD50}" srcOrd="2" destOrd="0" presId="urn:microsoft.com/office/officeart/2005/8/layout/hList1"/>
    <dgm:cxn modelId="{AB57E547-A805-4E5B-92E8-BDE416A8710D}" type="presParOf" srcId="{58FD6C26-9A2A-4949-8650-7561CF0ABD50}" destId="{8404056C-8CD4-4A46-A7C4-B83BA148C7CB}" srcOrd="0" destOrd="0" presId="urn:microsoft.com/office/officeart/2005/8/layout/hList1"/>
    <dgm:cxn modelId="{B6E91FE8-4FE4-4170-A96E-3D115604538A}" type="presParOf" srcId="{58FD6C26-9A2A-4949-8650-7561CF0ABD50}" destId="{89D9C2FC-4ED6-470E-9DEA-7812F2269B5C}"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192942-85A5-438D-9B94-4385719AADB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6EA6084-3DA3-4023-B7FD-725F3F7ED063}">
      <dgm:prSet phldrT="[Text]"/>
      <dgm:spPr>
        <a:solidFill>
          <a:srgbClr val="4D738A"/>
        </a:solidFill>
      </dgm:spPr>
      <dgm:t>
        <a:bodyPr/>
        <a:lstStyle/>
        <a:p>
          <a:r>
            <a:rPr lang="en-GB" dirty="0"/>
            <a:t>…underpinned by…</a:t>
          </a:r>
        </a:p>
      </dgm:t>
    </dgm:pt>
    <dgm:pt modelId="{75F9293D-3467-41B4-9966-71846E621319}" type="parTrans" cxnId="{E695AE8E-FF85-4CF7-9F95-39564CF9C58C}">
      <dgm:prSet/>
      <dgm:spPr/>
      <dgm:t>
        <a:bodyPr/>
        <a:lstStyle/>
        <a:p>
          <a:endParaRPr lang="en-GB"/>
        </a:p>
      </dgm:t>
    </dgm:pt>
    <dgm:pt modelId="{1A3BE250-8B8B-484A-9E0E-03B06C89209D}" type="sibTrans" cxnId="{E695AE8E-FF85-4CF7-9F95-39564CF9C58C}">
      <dgm:prSet/>
      <dgm:spPr/>
      <dgm:t>
        <a:bodyPr/>
        <a:lstStyle/>
        <a:p>
          <a:endParaRPr lang="en-GB"/>
        </a:p>
      </dgm:t>
    </dgm:pt>
    <dgm:pt modelId="{4EE3E778-BD3C-4417-A276-E1F5177D4EE9}">
      <dgm:prSet phldrT="[Text]"/>
      <dgm:spPr>
        <a:solidFill>
          <a:srgbClr val="D4DFEC">
            <a:alpha val="90000"/>
          </a:srgbClr>
        </a:solidFill>
      </dgm:spPr>
      <dgm:t>
        <a:bodyPr/>
        <a:lstStyle/>
        <a:p>
          <a:r>
            <a:rPr lang="en-GB" dirty="0"/>
            <a:t>Research made a distinct and material contribution</a:t>
          </a:r>
        </a:p>
      </dgm:t>
    </dgm:pt>
    <dgm:pt modelId="{2F1E7E62-6AEB-4720-A820-8294694D173A}" type="parTrans" cxnId="{7B5FCB84-58F7-4546-B400-B49075347A33}">
      <dgm:prSet/>
      <dgm:spPr/>
      <dgm:t>
        <a:bodyPr/>
        <a:lstStyle/>
        <a:p>
          <a:endParaRPr lang="en-GB"/>
        </a:p>
      </dgm:t>
    </dgm:pt>
    <dgm:pt modelId="{A1189EC8-2B2C-49F9-BB4B-DDF725F83519}" type="sibTrans" cxnId="{7B5FCB84-58F7-4546-B400-B49075347A33}">
      <dgm:prSet/>
      <dgm:spPr/>
      <dgm:t>
        <a:bodyPr/>
        <a:lstStyle/>
        <a:p>
          <a:endParaRPr lang="en-GB"/>
        </a:p>
      </dgm:t>
    </dgm:pt>
    <dgm:pt modelId="{DC91C2F2-789A-4FF5-8476-422FF7EAA295}">
      <dgm:prSet phldrT="[Text]"/>
      <dgm:spPr>
        <a:solidFill>
          <a:srgbClr val="D4DFEC">
            <a:alpha val="90000"/>
          </a:srgbClr>
        </a:solidFill>
      </dgm:spPr>
      <dgm:t>
        <a:bodyPr/>
        <a:lstStyle/>
        <a:p>
          <a:r>
            <a:rPr lang="en-GB" dirty="0"/>
            <a:t>Can be indirect or non-linear</a:t>
          </a:r>
        </a:p>
      </dgm:t>
    </dgm:pt>
    <dgm:pt modelId="{502DA873-9669-483F-A70F-AC3C3695850B}" type="parTrans" cxnId="{55486DA6-A2D1-4434-9B3B-E0553CA1B2A5}">
      <dgm:prSet/>
      <dgm:spPr/>
      <dgm:t>
        <a:bodyPr/>
        <a:lstStyle/>
        <a:p>
          <a:endParaRPr lang="en-GB"/>
        </a:p>
      </dgm:t>
    </dgm:pt>
    <dgm:pt modelId="{E08705A7-DF1F-4ECC-A5D1-38B07DE533E7}" type="sibTrans" cxnId="{55486DA6-A2D1-4434-9B3B-E0553CA1B2A5}">
      <dgm:prSet/>
      <dgm:spPr/>
      <dgm:t>
        <a:bodyPr/>
        <a:lstStyle/>
        <a:p>
          <a:endParaRPr lang="en-GB"/>
        </a:p>
      </dgm:t>
    </dgm:pt>
    <dgm:pt modelId="{76663099-B7AA-46FB-8A01-75957D2E143B}">
      <dgm:prSet phldrT="[Text]"/>
      <dgm:spPr>
        <a:solidFill>
          <a:srgbClr val="4D738A"/>
        </a:solidFill>
      </dgm:spPr>
      <dgm:t>
        <a:bodyPr/>
        <a:lstStyle/>
        <a:p>
          <a:r>
            <a:rPr lang="en-GB" dirty="0"/>
            <a:t>…excellent research…</a:t>
          </a:r>
        </a:p>
      </dgm:t>
    </dgm:pt>
    <dgm:pt modelId="{099DE167-8915-4BA5-8653-3AB6380D154A}" type="parTrans" cxnId="{73DF0754-488B-4D53-999E-BC7AA822AB51}">
      <dgm:prSet/>
      <dgm:spPr/>
      <dgm:t>
        <a:bodyPr/>
        <a:lstStyle/>
        <a:p>
          <a:endParaRPr lang="en-GB"/>
        </a:p>
      </dgm:t>
    </dgm:pt>
    <dgm:pt modelId="{8B65A1A8-38A3-4BB4-A845-0EAC9A569908}" type="sibTrans" cxnId="{73DF0754-488B-4D53-999E-BC7AA822AB51}">
      <dgm:prSet/>
      <dgm:spPr/>
      <dgm:t>
        <a:bodyPr/>
        <a:lstStyle/>
        <a:p>
          <a:endParaRPr lang="en-GB"/>
        </a:p>
      </dgm:t>
    </dgm:pt>
    <dgm:pt modelId="{C556E15A-E985-4F64-A5CF-9F42A3E9D163}">
      <dgm:prSet phldrT="[Text]"/>
      <dgm:spPr>
        <a:solidFill>
          <a:srgbClr val="D4DFEC">
            <a:alpha val="90000"/>
          </a:srgbClr>
        </a:solidFill>
      </dgm:spPr>
      <dgm:t>
        <a:bodyPr/>
        <a:lstStyle/>
        <a:p>
          <a:r>
            <a:rPr lang="en-GB" dirty="0"/>
            <a:t>Research as a whole is at least equivalent to two star </a:t>
          </a:r>
        </a:p>
      </dgm:t>
    </dgm:pt>
    <dgm:pt modelId="{15620CC7-BA1C-4329-A39F-F18E4B4C5397}" type="parTrans" cxnId="{F3ED27E7-2C79-4A9A-AE68-94F8CB5C6C37}">
      <dgm:prSet/>
      <dgm:spPr/>
      <dgm:t>
        <a:bodyPr/>
        <a:lstStyle/>
        <a:p>
          <a:endParaRPr lang="en-GB"/>
        </a:p>
      </dgm:t>
    </dgm:pt>
    <dgm:pt modelId="{2EE0352C-E253-423B-94E9-CD6AD21FEF02}" type="sibTrans" cxnId="{F3ED27E7-2C79-4A9A-AE68-94F8CB5C6C37}">
      <dgm:prSet/>
      <dgm:spPr/>
      <dgm:t>
        <a:bodyPr/>
        <a:lstStyle/>
        <a:p>
          <a:endParaRPr lang="en-GB"/>
        </a:p>
      </dgm:t>
    </dgm:pt>
    <dgm:pt modelId="{0DBEB963-AC1D-4DFD-BB4F-6517C2055B68}">
      <dgm:prSet phldrT="[Text]"/>
      <dgm:spPr>
        <a:solidFill>
          <a:srgbClr val="D4DFEC">
            <a:alpha val="90000"/>
          </a:srgbClr>
        </a:solidFill>
      </dgm:spPr>
      <dgm:t>
        <a:bodyPr/>
        <a:lstStyle/>
        <a:p>
          <a:r>
            <a:rPr lang="en-GB" dirty="0"/>
            <a:t>References and indicators to be included</a:t>
          </a:r>
        </a:p>
      </dgm:t>
    </dgm:pt>
    <dgm:pt modelId="{EDEEEA5A-9632-4219-97FC-0E511B5625EC}" type="parTrans" cxnId="{5995CFAF-9A43-4CA1-BEEC-AF62071DFB08}">
      <dgm:prSet/>
      <dgm:spPr/>
      <dgm:t>
        <a:bodyPr/>
        <a:lstStyle/>
        <a:p>
          <a:endParaRPr lang="en-GB"/>
        </a:p>
      </dgm:t>
    </dgm:pt>
    <dgm:pt modelId="{E5FE9F12-2E37-4E37-B832-44B9255D2E34}" type="sibTrans" cxnId="{5995CFAF-9A43-4CA1-BEEC-AF62071DFB08}">
      <dgm:prSet/>
      <dgm:spPr/>
      <dgm:t>
        <a:bodyPr/>
        <a:lstStyle/>
        <a:p>
          <a:endParaRPr lang="en-GB"/>
        </a:p>
      </dgm:t>
    </dgm:pt>
    <dgm:pt modelId="{8473E053-188D-4218-BCA7-A0EFF03AABCC}">
      <dgm:prSet phldrT="[Text]"/>
      <dgm:spPr>
        <a:solidFill>
          <a:srgbClr val="4D738A"/>
        </a:solidFill>
      </dgm:spPr>
      <dgm:t>
        <a:bodyPr/>
        <a:lstStyle/>
        <a:p>
          <a:r>
            <a:rPr lang="en-GB" dirty="0"/>
            <a:t>…produced by the submitting unit, 1 Jan 2000-31 Dec 2020</a:t>
          </a:r>
        </a:p>
      </dgm:t>
    </dgm:pt>
    <dgm:pt modelId="{EAEC4C65-E148-4121-AC08-791AFB44805C}" type="parTrans" cxnId="{96F720EA-D160-4755-B329-A7B6974322F2}">
      <dgm:prSet/>
      <dgm:spPr/>
      <dgm:t>
        <a:bodyPr/>
        <a:lstStyle/>
        <a:p>
          <a:endParaRPr lang="en-GB"/>
        </a:p>
      </dgm:t>
    </dgm:pt>
    <dgm:pt modelId="{58292C16-E3DE-434A-8EB3-A523160721A6}" type="sibTrans" cxnId="{96F720EA-D160-4755-B329-A7B6974322F2}">
      <dgm:prSet/>
      <dgm:spPr/>
      <dgm:t>
        <a:bodyPr/>
        <a:lstStyle/>
        <a:p>
          <a:endParaRPr lang="en-GB"/>
        </a:p>
      </dgm:t>
    </dgm:pt>
    <dgm:pt modelId="{6246E768-8B52-46F9-B195-EE650187EC84}">
      <dgm:prSet phldrT="[Text]"/>
      <dgm:spPr>
        <a:solidFill>
          <a:srgbClr val="D4DFEC">
            <a:alpha val="90000"/>
          </a:srgbClr>
        </a:solidFill>
      </dgm:spPr>
      <dgm:t>
        <a:bodyPr/>
        <a:lstStyle/>
        <a:p>
          <a:r>
            <a:rPr lang="en-GB" dirty="0"/>
            <a:t>Staff carried out research within scope of UOA descriptor, while working in the submitting HEI</a:t>
          </a:r>
        </a:p>
      </dgm:t>
    </dgm:pt>
    <dgm:pt modelId="{70934DF3-6659-4C9C-B566-BC41C4369060}" type="parTrans" cxnId="{CB749FAA-7C49-4F10-9016-69D39CFE2C67}">
      <dgm:prSet/>
      <dgm:spPr/>
      <dgm:t>
        <a:bodyPr/>
        <a:lstStyle/>
        <a:p>
          <a:endParaRPr lang="en-GB"/>
        </a:p>
      </dgm:t>
    </dgm:pt>
    <dgm:pt modelId="{46315684-0BCC-4667-881E-7E486D30B168}" type="sibTrans" cxnId="{CB749FAA-7C49-4F10-9016-69D39CFE2C67}">
      <dgm:prSet/>
      <dgm:spPr/>
      <dgm:t>
        <a:bodyPr/>
        <a:lstStyle/>
        <a:p>
          <a:endParaRPr lang="en-GB"/>
        </a:p>
      </dgm:t>
    </dgm:pt>
    <dgm:pt modelId="{9CA33437-AF43-462F-A407-047C1AE4846C}">
      <dgm:prSet phldrT="[Text]"/>
      <dgm:spPr>
        <a:solidFill>
          <a:srgbClr val="D4DFEC">
            <a:alpha val="90000"/>
          </a:srgbClr>
        </a:solidFill>
      </dgm:spPr>
      <dgm:t>
        <a:bodyPr/>
        <a:lstStyle/>
        <a:p>
          <a:r>
            <a:rPr lang="en-GB" dirty="0"/>
            <a:t>Can include Cat C; doesn’t include research students</a:t>
          </a:r>
        </a:p>
      </dgm:t>
    </dgm:pt>
    <dgm:pt modelId="{42A89F58-6C92-407D-B8AB-A5B62365AAFD}" type="parTrans" cxnId="{AA64D5F6-4D03-4F18-A359-67A84647B44A}">
      <dgm:prSet/>
      <dgm:spPr/>
      <dgm:t>
        <a:bodyPr/>
        <a:lstStyle/>
        <a:p>
          <a:endParaRPr lang="en-GB"/>
        </a:p>
      </dgm:t>
    </dgm:pt>
    <dgm:pt modelId="{94EA40C3-9D2C-4B73-909D-2CBCAC44365E}" type="sibTrans" cxnId="{AA64D5F6-4D03-4F18-A359-67A84647B44A}">
      <dgm:prSet/>
      <dgm:spPr/>
      <dgm:t>
        <a:bodyPr/>
        <a:lstStyle/>
        <a:p>
          <a:endParaRPr lang="en-GB"/>
        </a:p>
      </dgm:t>
    </dgm:pt>
    <dgm:pt modelId="{E8359A69-BF54-4C4B-B16C-3545E75DFC30}">
      <dgm:prSet phldrT="[Text]"/>
      <dgm:spPr>
        <a:solidFill>
          <a:srgbClr val="D4DFEC">
            <a:alpha val="90000"/>
          </a:srgbClr>
        </a:solidFill>
      </dgm:spPr>
      <dgm:t>
        <a:bodyPr/>
        <a:lstStyle/>
        <a:p>
          <a:r>
            <a:rPr lang="en-GB" dirty="0"/>
            <a:t>Threshold judgement</a:t>
          </a:r>
        </a:p>
      </dgm:t>
    </dgm:pt>
    <dgm:pt modelId="{8A907D27-4484-4096-AFD2-0BB175D39FBA}" type="parTrans" cxnId="{8CFB69FB-1963-4A04-AD97-9D4781D00B40}">
      <dgm:prSet/>
      <dgm:spPr/>
      <dgm:t>
        <a:bodyPr/>
        <a:lstStyle/>
        <a:p>
          <a:endParaRPr lang="en-GB"/>
        </a:p>
      </dgm:t>
    </dgm:pt>
    <dgm:pt modelId="{E82ACAC9-8AE5-42F2-A86A-5B67A8550E4F}" type="sibTrans" cxnId="{8CFB69FB-1963-4A04-AD97-9D4781D00B40}">
      <dgm:prSet/>
      <dgm:spPr/>
      <dgm:t>
        <a:bodyPr/>
        <a:lstStyle/>
        <a:p>
          <a:endParaRPr lang="en-GB"/>
        </a:p>
      </dgm:t>
    </dgm:pt>
    <dgm:pt modelId="{8B14EE77-282F-4376-9383-5CD6DB5EF652}">
      <dgm:prSet phldrT="[Text]"/>
      <dgm:spPr>
        <a:solidFill>
          <a:srgbClr val="D4DFEC">
            <a:alpha val="90000"/>
          </a:srgbClr>
        </a:solidFill>
      </dgm:spPr>
      <dgm:t>
        <a:bodyPr/>
        <a:lstStyle/>
        <a:p>
          <a:r>
            <a:rPr lang="en-GB" dirty="0"/>
            <a:t>Threshold judgement</a:t>
          </a:r>
        </a:p>
      </dgm:t>
    </dgm:pt>
    <dgm:pt modelId="{C4F592BA-8F24-4231-8494-FE05F5AAAAEE}" type="parTrans" cxnId="{5B947686-7E23-4494-9240-4DD1222CD129}">
      <dgm:prSet/>
      <dgm:spPr/>
      <dgm:t>
        <a:bodyPr/>
        <a:lstStyle/>
        <a:p>
          <a:endParaRPr lang="en-GB"/>
        </a:p>
      </dgm:t>
    </dgm:pt>
    <dgm:pt modelId="{878496D8-7C69-44F9-9536-820F56DC415C}" type="sibTrans" cxnId="{5B947686-7E23-4494-9240-4DD1222CD129}">
      <dgm:prSet/>
      <dgm:spPr/>
      <dgm:t>
        <a:bodyPr/>
        <a:lstStyle/>
        <a:p>
          <a:endParaRPr lang="en-GB"/>
        </a:p>
      </dgm:t>
    </dgm:pt>
    <dgm:pt modelId="{8E8C9365-4E16-4984-BA0D-B5DEE271DA80}" type="pres">
      <dgm:prSet presAssocID="{B3192942-85A5-438D-9B94-4385719AADB9}" presName="Name0" presStyleCnt="0">
        <dgm:presLayoutVars>
          <dgm:dir/>
          <dgm:animLvl val="lvl"/>
          <dgm:resizeHandles val="exact"/>
        </dgm:presLayoutVars>
      </dgm:prSet>
      <dgm:spPr/>
    </dgm:pt>
    <dgm:pt modelId="{877C17E0-92BA-4EAB-B8D7-08B38CA675BE}" type="pres">
      <dgm:prSet presAssocID="{76EA6084-3DA3-4023-B7FD-725F3F7ED063}" presName="linNode" presStyleCnt="0"/>
      <dgm:spPr/>
    </dgm:pt>
    <dgm:pt modelId="{A2232A0D-F0D1-4997-BF6B-DC422EAE88A8}" type="pres">
      <dgm:prSet presAssocID="{76EA6084-3DA3-4023-B7FD-725F3F7ED063}" presName="parentText" presStyleLbl="node1" presStyleIdx="0" presStyleCnt="3">
        <dgm:presLayoutVars>
          <dgm:chMax val="1"/>
          <dgm:bulletEnabled val="1"/>
        </dgm:presLayoutVars>
      </dgm:prSet>
      <dgm:spPr/>
    </dgm:pt>
    <dgm:pt modelId="{20A7AD5B-0C42-4133-8054-11B6037A783B}" type="pres">
      <dgm:prSet presAssocID="{76EA6084-3DA3-4023-B7FD-725F3F7ED063}" presName="descendantText" presStyleLbl="alignAccFollowNode1" presStyleIdx="0" presStyleCnt="3">
        <dgm:presLayoutVars>
          <dgm:bulletEnabled val="1"/>
        </dgm:presLayoutVars>
      </dgm:prSet>
      <dgm:spPr/>
    </dgm:pt>
    <dgm:pt modelId="{00ECBC99-F5D7-46DF-BDDA-05F436867E58}" type="pres">
      <dgm:prSet presAssocID="{1A3BE250-8B8B-484A-9E0E-03B06C89209D}" presName="sp" presStyleCnt="0"/>
      <dgm:spPr/>
    </dgm:pt>
    <dgm:pt modelId="{859F5824-444F-4388-A9F6-38119CAFF908}" type="pres">
      <dgm:prSet presAssocID="{76663099-B7AA-46FB-8A01-75957D2E143B}" presName="linNode" presStyleCnt="0"/>
      <dgm:spPr/>
    </dgm:pt>
    <dgm:pt modelId="{5A913258-8EBF-4336-8125-39282442732E}" type="pres">
      <dgm:prSet presAssocID="{76663099-B7AA-46FB-8A01-75957D2E143B}" presName="parentText" presStyleLbl="node1" presStyleIdx="1" presStyleCnt="3">
        <dgm:presLayoutVars>
          <dgm:chMax val="1"/>
          <dgm:bulletEnabled val="1"/>
        </dgm:presLayoutVars>
      </dgm:prSet>
      <dgm:spPr/>
    </dgm:pt>
    <dgm:pt modelId="{E26B678E-1C43-4023-8496-AA8106964714}" type="pres">
      <dgm:prSet presAssocID="{76663099-B7AA-46FB-8A01-75957D2E143B}" presName="descendantText" presStyleLbl="alignAccFollowNode1" presStyleIdx="1" presStyleCnt="3">
        <dgm:presLayoutVars>
          <dgm:bulletEnabled val="1"/>
        </dgm:presLayoutVars>
      </dgm:prSet>
      <dgm:spPr/>
    </dgm:pt>
    <dgm:pt modelId="{D0D8E574-751F-44F3-96DA-3CDED5F5E919}" type="pres">
      <dgm:prSet presAssocID="{8B65A1A8-38A3-4BB4-A845-0EAC9A569908}" presName="sp" presStyleCnt="0"/>
      <dgm:spPr/>
    </dgm:pt>
    <dgm:pt modelId="{2B40A67A-6DBA-4F22-908C-43DB91EF3A47}" type="pres">
      <dgm:prSet presAssocID="{8473E053-188D-4218-BCA7-A0EFF03AABCC}" presName="linNode" presStyleCnt="0"/>
      <dgm:spPr/>
    </dgm:pt>
    <dgm:pt modelId="{E5E6F580-565D-4DA4-BCD9-DDE022AE387A}" type="pres">
      <dgm:prSet presAssocID="{8473E053-188D-4218-BCA7-A0EFF03AABCC}" presName="parentText" presStyleLbl="node1" presStyleIdx="2" presStyleCnt="3" custLinFactNeighborX="635" custLinFactNeighborY="-2040">
        <dgm:presLayoutVars>
          <dgm:chMax val="1"/>
          <dgm:bulletEnabled val="1"/>
        </dgm:presLayoutVars>
      </dgm:prSet>
      <dgm:spPr/>
    </dgm:pt>
    <dgm:pt modelId="{189BA19A-8AE9-4EEB-A875-67DC0675A70D}" type="pres">
      <dgm:prSet presAssocID="{8473E053-188D-4218-BCA7-A0EFF03AABCC}" presName="descendantText" presStyleLbl="alignAccFollowNode1" presStyleIdx="2" presStyleCnt="3">
        <dgm:presLayoutVars>
          <dgm:bulletEnabled val="1"/>
        </dgm:presLayoutVars>
      </dgm:prSet>
      <dgm:spPr/>
    </dgm:pt>
  </dgm:ptLst>
  <dgm:cxnLst>
    <dgm:cxn modelId="{17997718-3D3D-4DCE-A8F6-F990890074C5}" type="presOf" srcId="{4EE3E778-BD3C-4417-A276-E1F5177D4EE9}" destId="{20A7AD5B-0C42-4133-8054-11B6037A783B}" srcOrd="0" destOrd="0" presId="urn:microsoft.com/office/officeart/2005/8/layout/vList5"/>
    <dgm:cxn modelId="{A6728F1A-DB3F-4B9C-B831-46E7987B66B5}" type="presOf" srcId="{76663099-B7AA-46FB-8A01-75957D2E143B}" destId="{5A913258-8EBF-4336-8125-39282442732E}" srcOrd="0" destOrd="0" presId="urn:microsoft.com/office/officeart/2005/8/layout/vList5"/>
    <dgm:cxn modelId="{4E83A31B-E48E-495A-9215-8D272C418396}" type="presOf" srcId="{C556E15A-E985-4F64-A5CF-9F42A3E9D163}" destId="{E26B678E-1C43-4023-8496-AA8106964714}" srcOrd="0" destOrd="0" presId="urn:microsoft.com/office/officeart/2005/8/layout/vList5"/>
    <dgm:cxn modelId="{8AEC8A31-712E-4600-A954-1AC4616C665D}" type="presOf" srcId="{E8359A69-BF54-4C4B-B16C-3545E75DFC30}" destId="{20A7AD5B-0C42-4133-8054-11B6037A783B}" srcOrd="0" destOrd="2" presId="urn:microsoft.com/office/officeart/2005/8/layout/vList5"/>
    <dgm:cxn modelId="{07BB263F-1BF3-4BA6-9EF0-F1AF0FE0F1D8}" type="presOf" srcId="{8473E053-188D-4218-BCA7-A0EFF03AABCC}" destId="{E5E6F580-565D-4DA4-BCD9-DDE022AE387A}" srcOrd="0" destOrd="0" presId="urn:microsoft.com/office/officeart/2005/8/layout/vList5"/>
    <dgm:cxn modelId="{E87ECC40-67C3-497B-8DB3-B15C543A287A}" type="presOf" srcId="{9CA33437-AF43-462F-A407-047C1AE4846C}" destId="{189BA19A-8AE9-4EEB-A875-67DC0675A70D}" srcOrd="0" destOrd="1" presId="urn:microsoft.com/office/officeart/2005/8/layout/vList5"/>
    <dgm:cxn modelId="{0D1E734B-C6CC-49C2-8D17-F771C0BA5C13}" type="presOf" srcId="{B3192942-85A5-438D-9B94-4385719AADB9}" destId="{8E8C9365-4E16-4984-BA0D-B5DEE271DA80}" srcOrd="0" destOrd="0" presId="urn:microsoft.com/office/officeart/2005/8/layout/vList5"/>
    <dgm:cxn modelId="{81C7C34B-D74A-48F5-AF47-F8043A63CA35}" type="presOf" srcId="{0DBEB963-AC1D-4DFD-BB4F-6517C2055B68}" destId="{E26B678E-1C43-4023-8496-AA8106964714}" srcOrd="0" destOrd="1" presId="urn:microsoft.com/office/officeart/2005/8/layout/vList5"/>
    <dgm:cxn modelId="{73DF0754-488B-4D53-999E-BC7AA822AB51}" srcId="{B3192942-85A5-438D-9B94-4385719AADB9}" destId="{76663099-B7AA-46FB-8A01-75957D2E143B}" srcOrd="1" destOrd="0" parTransId="{099DE167-8915-4BA5-8653-3AB6380D154A}" sibTransId="{8B65A1A8-38A3-4BB4-A845-0EAC9A569908}"/>
    <dgm:cxn modelId="{7B5FCB84-58F7-4546-B400-B49075347A33}" srcId="{76EA6084-3DA3-4023-B7FD-725F3F7ED063}" destId="{4EE3E778-BD3C-4417-A276-E1F5177D4EE9}" srcOrd="0" destOrd="0" parTransId="{2F1E7E62-6AEB-4720-A820-8294694D173A}" sibTransId="{A1189EC8-2B2C-49F9-BB4B-DDF725F83519}"/>
    <dgm:cxn modelId="{5B947686-7E23-4494-9240-4DD1222CD129}" srcId="{76663099-B7AA-46FB-8A01-75957D2E143B}" destId="{8B14EE77-282F-4376-9383-5CD6DB5EF652}" srcOrd="2" destOrd="0" parTransId="{C4F592BA-8F24-4231-8494-FE05F5AAAAEE}" sibTransId="{878496D8-7C69-44F9-9536-820F56DC415C}"/>
    <dgm:cxn modelId="{31B5918E-E26B-4B58-B42A-7DDF0E3E9349}" type="presOf" srcId="{6246E768-8B52-46F9-B195-EE650187EC84}" destId="{189BA19A-8AE9-4EEB-A875-67DC0675A70D}" srcOrd="0" destOrd="0" presId="urn:microsoft.com/office/officeart/2005/8/layout/vList5"/>
    <dgm:cxn modelId="{E695AE8E-FF85-4CF7-9F95-39564CF9C58C}" srcId="{B3192942-85A5-438D-9B94-4385719AADB9}" destId="{76EA6084-3DA3-4023-B7FD-725F3F7ED063}" srcOrd="0" destOrd="0" parTransId="{75F9293D-3467-41B4-9966-71846E621319}" sibTransId="{1A3BE250-8B8B-484A-9E0E-03B06C89209D}"/>
    <dgm:cxn modelId="{B4D1A6A5-6866-43AD-AE29-ADC737919885}" type="presOf" srcId="{76EA6084-3DA3-4023-B7FD-725F3F7ED063}" destId="{A2232A0D-F0D1-4997-BF6B-DC422EAE88A8}" srcOrd="0" destOrd="0" presId="urn:microsoft.com/office/officeart/2005/8/layout/vList5"/>
    <dgm:cxn modelId="{55486DA6-A2D1-4434-9B3B-E0553CA1B2A5}" srcId="{76EA6084-3DA3-4023-B7FD-725F3F7ED063}" destId="{DC91C2F2-789A-4FF5-8476-422FF7EAA295}" srcOrd="1" destOrd="0" parTransId="{502DA873-9669-483F-A70F-AC3C3695850B}" sibTransId="{E08705A7-DF1F-4ECC-A5D1-38B07DE533E7}"/>
    <dgm:cxn modelId="{E65ACFA9-CEDF-480D-A9A5-751BE70B0D7F}" type="presOf" srcId="{DC91C2F2-789A-4FF5-8476-422FF7EAA295}" destId="{20A7AD5B-0C42-4133-8054-11B6037A783B}" srcOrd="0" destOrd="1" presId="urn:microsoft.com/office/officeart/2005/8/layout/vList5"/>
    <dgm:cxn modelId="{CB749FAA-7C49-4F10-9016-69D39CFE2C67}" srcId="{8473E053-188D-4218-BCA7-A0EFF03AABCC}" destId="{6246E768-8B52-46F9-B195-EE650187EC84}" srcOrd="0" destOrd="0" parTransId="{70934DF3-6659-4C9C-B566-BC41C4369060}" sibTransId="{46315684-0BCC-4667-881E-7E486D30B168}"/>
    <dgm:cxn modelId="{5995CFAF-9A43-4CA1-BEEC-AF62071DFB08}" srcId="{76663099-B7AA-46FB-8A01-75957D2E143B}" destId="{0DBEB963-AC1D-4DFD-BB4F-6517C2055B68}" srcOrd="1" destOrd="0" parTransId="{EDEEEA5A-9632-4219-97FC-0E511B5625EC}" sibTransId="{E5FE9F12-2E37-4E37-B832-44B9255D2E34}"/>
    <dgm:cxn modelId="{5C6548DD-0F7F-4873-9E9C-ED6750A9D68F}" type="presOf" srcId="{8B14EE77-282F-4376-9383-5CD6DB5EF652}" destId="{E26B678E-1C43-4023-8496-AA8106964714}" srcOrd="0" destOrd="2" presId="urn:microsoft.com/office/officeart/2005/8/layout/vList5"/>
    <dgm:cxn modelId="{F3ED27E7-2C79-4A9A-AE68-94F8CB5C6C37}" srcId="{76663099-B7AA-46FB-8A01-75957D2E143B}" destId="{C556E15A-E985-4F64-A5CF-9F42A3E9D163}" srcOrd="0" destOrd="0" parTransId="{15620CC7-BA1C-4329-A39F-F18E4B4C5397}" sibTransId="{2EE0352C-E253-423B-94E9-CD6AD21FEF02}"/>
    <dgm:cxn modelId="{96F720EA-D160-4755-B329-A7B6974322F2}" srcId="{B3192942-85A5-438D-9B94-4385719AADB9}" destId="{8473E053-188D-4218-BCA7-A0EFF03AABCC}" srcOrd="2" destOrd="0" parTransId="{EAEC4C65-E148-4121-AC08-791AFB44805C}" sibTransId="{58292C16-E3DE-434A-8EB3-A523160721A6}"/>
    <dgm:cxn modelId="{AA64D5F6-4D03-4F18-A359-67A84647B44A}" srcId="{8473E053-188D-4218-BCA7-A0EFF03AABCC}" destId="{9CA33437-AF43-462F-A407-047C1AE4846C}" srcOrd="1" destOrd="0" parTransId="{42A89F58-6C92-407D-B8AB-A5B62365AAFD}" sibTransId="{94EA40C3-9D2C-4B73-909D-2CBCAC44365E}"/>
    <dgm:cxn modelId="{8CFB69FB-1963-4A04-AD97-9D4781D00B40}" srcId="{76EA6084-3DA3-4023-B7FD-725F3F7ED063}" destId="{E8359A69-BF54-4C4B-B16C-3545E75DFC30}" srcOrd="2" destOrd="0" parTransId="{8A907D27-4484-4096-AFD2-0BB175D39FBA}" sibTransId="{E82ACAC9-8AE5-42F2-A86A-5B67A8550E4F}"/>
    <dgm:cxn modelId="{A4B05793-B8FF-4029-9AFC-9CB687721A92}" type="presParOf" srcId="{8E8C9365-4E16-4984-BA0D-B5DEE271DA80}" destId="{877C17E0-92BA-4EAB-B8D7-08B38CA675BE}" srcOrd="0" destOrd="0" presId="urn:microsoft.com/office/officeart/2005/8/layout/vList5"/>
    <dgm:cxn modelId="{124BB21F-77DB-4B56-96A6-D63B9D28855B}" type="presParOf" srcId="{877C17E0-92BA-4EAB-B8D7-08B38CA675BE}" destId="{A2232A0D-F0D1-4997-BF6B-DC422EAE88A8}" srcOrd="0" destOrd="0" presId="urn:microsoft.com/office/officeart/2005/8/layout/vList5"/>
    <dgm:cxn modelId="{676AE3C2-C987-4F27-B3B3-956F09FE1DC5}" type="presParOf" srcId="{877C17E0-92BA-4EAB-B8D7-08B38CA675BE}" destId="{20A7AD5B-0C42-4133-8054-11B6037A783B}" srcOrd="1" destOrd="0" presId="urn:microsoft.com/office/officeart/2005/8/layout/vList5"/>
    <dgm:cxn modelId="{0D4C3077-DE3B-4CCF-B887-F0073080D15A}" type="presParOf" srcId="{8E8C9365-4E16-4984-BA0D-B5DEE271DA80}" destId="{00ECBC99-F5D7-46DF-BDDA-05F436867E58}" srcOrd="1" destOrd="0" presId="urn:microsoft.com/office/officeart/2005/8/layout/vList5"/>
    <dgm:cxn modelId="{354FD009-DD5F-4EBD-ABBB-8D1B95EFBE69}" type="presParOf" srcId="{8E8C9365-4E16-4984-BA0D-B5DEE271DA80}" destId="{859F5824-444F-4388-A9F6-38119CAFF908}" srcOrd="2" destOrd="0" presId="urn:microsoft.com/office/officeart/2005/8/layout/vList5"/>
    <dgm:cxn modelId="{4E0D2C2B-ED16-41F7-A6CC-23F61F6C16AA}" type="presParOf" srcId="{859F5824-444F-4388-A9F6-38119CAFF908}" destId="{5A913258-8EBF-4336-8125-39282442732E}" srcOrd="0" destOrd="0" presId="urn:microsoft.com/office/officeart/2005/8/layout/vList5"/>
    <dgm:cxn modelId="{364E2F2D-2808-4B6E-A733-B3FC3E63BBF2}" type="presParOf" srcId="{859F5824-444F-4388-A9F6-38119CAFF908}" destId="{E26B678E-1C43-4023-8496-AA8106964714}" srcOrd="1" destOrd="0" presId="urn:microsoft.com/office/officeart/2005/8/layout/vList5"/>
    <dgm:cxn modelId="{43973A5E-2892-4428-BFD0-7AD459013464}" type="presParOf" srcId="{8E8C9365-4E16-4984-BA0D-B5DEE271DA80}" destId="{D0D8E574-751F-44F3-96DA-3CDED5F5E919}" srcOrd="3" destOrd="0" presId="urn:microsoft.com/office/officeart/2005/8/layout/vList5"/>
    <dgm:cxn modelId="{CACC090C-2DD5-4B43-9533-6AB8E930754D}" type="presParOf" srcId="{8E8C9365-4E16-4984-BA0D-B5DEE271DA80}" destId="{2B40A67A-6DBA-4F22-908C-43DB91EF3A47}" srcOrd="4" destOrd="0" presId="urn:microsoft.com/office/officeart/2005/8/layout/vList5"/>
    <dgm:cxn modelId="{FDCFF55E-61E1-4CC1-AFAC-983448287A5B}" type="presParOf" srcId="{2B40A67A-6DBA-4F22-908C-43DB91EF3A47}" destId="{E5E6F580-565D-4DA4-BCD9-DDE022AE387A}" srcOrd="0" destOrd="0" presId="urn:microsoft.com/office/officeart/2005/8/layout/vList5"/>
    <dgm:cxn modelId="{A13FADF2-F915-4728-8834-1EB683F106BB}" type="presParOf" srcId="{2B40A67A-6DBA-4F22-908C-43DB91EF3A47}" destId="{189BA19A-8AE9-4EEB-A875-67DC0675A70D}"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3625A0-3347-4934-A9E2-A19AC0C4874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63901EAB-0ED0-493F-9F1B-B4B31C53510A}">
      <dgm:prSet custT="1"/>
      <dgm:spPr>
        <a:solidFill>
          <a:srgbClr val="4D738A"/>
        </a:solidFill>
      </dgm:spPr>
      <dgm:t>
        <a:bodyPr/>
        <a:lstStyle/>
        <a:p>
          <a:pPr rtl="0"/>
          <a:r>
            <a:rPr lang="en-GB" sz="2200" dirty="0"/>
            <a:t>High-scoring</a:t>
          </a:r>
        </a:p>
      </dgm:t>
    </dgm:pt>
    <dgm:pt modelId="{ED8B1BE6-4261-46B4-A6D2-69D344BB41AD}" type="parTrans" cxnId="{255BCD50-FB90-4441-8BA2-6669CC23DF73}">
      <dgm:prSet/>
      <dgm:spPr/>
      <dgm:t>
        <a:bodyPr/>
        <a:lstStyle/>
        <a:p>
          <a:endParaRPr lang="en-GB"/>
        </a:p>
      </dgm:t>
    </dgm:pt>
    <dgm:pt modelId="{08E95421-CC47-489B-B440-A5BEC506BBDA}" type="sibTrans" cxnId="{255BCD50-FB90-4441-8BA2-6669CC23DF73}">
      <dgm:prSet/>
      <dgm:spPr/>
      <dgm:t>
        <a:bodyPr/>
        <a:lstStyle/>
        <a:p>
          <a:endParaRPr lang="en-GB"/>
        </a:p>
      </dgm:t>
    </dgm:pt>
    <dgm:pt modelId="{8127963A-59E6-46C7-91E3-61D2ACA38AEA}">
      <dgm:prSet custT="1"/>
      <dgm:spPr>
        <a:solidFill>
          <a:srgbClr val="D8E2EE">
            <a:alpha val="90000"/>
          </a:srgbClr>
        </a:solidFill>
      </dgm:spPr>
      <dgm:t>
        <a:bodyPr/>
        <a:lstStyle/>
        <a:p>
          <a:pPr rtl="0"/>
          <a:r>
            <a:rPr lang="en-GB" sz="2200" dirty="0">
              <a:solidFill>
                <a:srgbClr val="4D738A"/>
              </a:solidFill>
            </a:rPr>
            <a:t>Clear and compelling narrative</a:t>
          </a:r>
        </a:p>
      </dgm:t>
    </dgm:pt>
    <dgm:pt modelId="{CCD53954-6AE0-4987-A7AA-278463722A81}" type="parTrans" cxnId="{01DE74F2-4F4E-47F4-B3BE-3B64A0017E86}">
      <dgm:prSet/>
      <dgm:spPr/>
      <dgm:t>
        <a:bodyPr/>
        <a:lstStyle/>
        <a:p>
          <a:endParaRPr lang="en-GB"/>
        </a:p>
      </dgm:t>
    </dgm:pt>
    <dgm:pt modelId="{060CDF80-E4E7-4F8E-BCD2-162DCE11F5CF}" type="sibTrans" cxnId="{01DE74F2-4F4E-47F4-B3BE-3B64A0017E86}">
      <dgm:prSet/>
      <dgm:spPr/>
      <dgm:t>
        <a:bodyPr/>
        <a:lstStyle/>
        <a:p>
          <a:endParaRPr lang="en-GB"/>
        </a:p>
      </dgm:t>
    </dgm:pt>
    <dgm:pt modelId="{7E589476-47F4-45E1-BBF9-97C25A7DFCE6}">
      <dgm:prSet custT="1"/>
      <dgm:spPr>
        <a:solidFill>
          <a:srgbClr val="4D738A"/>
        </a:solidFill>
      </dgm:spPr>
      <dgm:t>
        <a:bodyPr/>
        <a:lstStyle/>
        <a:p>
          <a:pPr rtl="0"/>
          <a:r>
            <a:rPr lang="en-GB" sz="2200" dirty="0"/>
            <a:t>Low-scoring</a:t>
          </a:r>
        </a:p>
      </dgm:t>
    </dgm:pt>
    <dgm:pt modelId="{0D3693D2-85BA-47EE-8CA3-01DD679AD301}" type="parTrans" cxnId="{CFF07BCA-D518-44EC-BB8F-28C020742A34}">
      <dgm:prSet/>
      <dgm:spPr/>
      <dgm:t>
        <a:bodyPr/>
        <a:lstStyle/>
        <a:p>
          <a:endParaRPr lang="en-GB"/>
        </a:p>
      </dgm:t>
    </dgm:pt>
    <dgm:pt modelId="{5956E81E-C261-4BC9-8901-FDDA51CA18DC}" type="sibTrans" cxnId="{CFF07BCA-D518-44EC-BB8F-28C020742A34}">
      <dgm:prSet/>
      <dgm:spPr/>
      <dgm:t>
        <a:bodyPr/>
        <a:lstStyle/>
        <a:p>
          <a:endParaRPr lang="en-GB"/>
        </a:p>
      </dgm:t>
    </dgm:pt>
    <dgm:pt modelId="{2346B6EE-A112-46B4-88E2-F18F77F96C2F}">
      <dgm:prSet custT="1"/>
      <dgm:spPr>
        <a:solidFill>
          <a:srgbClr val="D8E2EE">
            <a:alpha val="90000"/>
          </a:srgbClr>
        </a:solidFill>
      </dgm:spPr>
      <dgm:t>
        <a:bodyPr/>
        <a:lstStyle/>
        <a:p>
          <a:pPr rtl="0"/>
          <a:r>
            <a:rPr lang="en-GB" sz="2200" dirty="0">
              <a:solidFill>
                <a:srgbClr val="4D738A"/>
              </a:solidFill>
            </a:rPr>
            <a:t>Lack of objective evidence</a:t>
          </a:r>
        </a:p>
      </dgm:t>
    </dgm:pt>
    <dgm:pt modelId="{C2B65CC6-5589-4FE3-9DAA-B7164AF3BB6E}" type="parTrans" cxnId="{86F6CDCC-1585-4D1A-8DDF-9680FC0ED534}">
      <dgm:prSet/>
      <dgm:spPr/>
      <dgm:t>
        <a:bodyPr/>
        <a:lstStyle/>
        <a:p>
          <a:endParaRPr lang="en-GB"/>
        </a:p>
      </dgm:t>
    </dgm:pt>
    <dgm:pt modelId="{93FC6A50-4837-4D53-8933-A7F16C9BFE6F}" type="sibTrans" cxnId="{86F6CDCC-1585-4D1A-8DDF-9680FC0ED534}">
      <dgm:prSet/>
      <dgm:spPr/>
      <dgm:t>
        <a:bodyPr/>
        <a:lstStyle/>
        <a:p>
          <a:endParaRPr lang="en-GB"/>
        </a:p>
      </dgm:t>
    </dgm:pt>
    <dgm:pt modelId="{675FA3BC-A77B-4AC6-A9B3-4E42B065A119}">
      <dgm:prSet custT="1"/>
      <dgm:spPr>
        <a:solidFill>
          <a:srgbClr val="D8E2EE">
            <a:alpha val="90000"/>
          </a:srgbClr>
        </a:solidFill>
      </dgm:spPr>
      <dgm:t>
        <a:bodyPr/>
        <a:lstStyle/>
        <a:p>
          <a:pPr rtl="0"/>
          <a:r>
            <a:rPr lang="en-GB" sz="2200" dirty="0">
              <a:solidFill>
                <a:srgbClr val="4D738A"/>
              </a:solidFill>
            </a:rPr>
            <a:t>Verifiable evidence of reach and significance</a:t>
          </a:r>
        </a:p>
      </dgm:t>
    </dgm:pt>
    <dgm:pt modelId="{7454B090-70CC-4172-A005-C4E48A6FE552}" type="parTrans" cxnId="{A2F625EA-DCAD-4B3D-9244-EFE4C1767A63}">
      <dgm:prSet/>
      <dgm:spPr/>
      <dgm:t>
        <a:bodyPr/>
        <a:lstStyle/>
        <a:p>
          <a:endParaRPr lang="en-GB"/>
        </a:p>
      </dgm:t>
    </dgm:pt>
    <dgm:pt modelId="{2955142A-FAD4-43B1-BFAF-5689C4C3E4AF}" type="sibTrans" cxnId="{A2F625EA-DCAD-4B3D-9244-EFE4C1767A63}">
      <dgm:prSet/>
      <dgm:spPr/>
      <dgm:t>
        <a:bodyPr/>
        <a:lstStyle/>
        <a:p>
          <a:endParaRPr lang="en-GB"/>
        </a:p>
      </dgm:t>
    </dgm:pt>
    <dgm:pt modelId="{BF31EFD7-5C6A-47B9-B35A-F6E3A3FEC9F1}">
      <dgm:prSet custT="1"/>
      <dgm:spPr>
        <a:solidFill>
          <a:srgbClr val="D8E2EE">
            <a:alpha val="90000"/>
          </a:srgbClr>
        </a:solidFill>
      </dgm:spPr>
      <dgm:t>
        <a:bodyPr/>
        <a:lstStyle/>
        <a:p>
          <a:pPr rtl="0"/>
          <a:r>
            <a:rPr lang="en-GB" sz="2200" dirty="0">
              <a:solidFill>
                <a:srgbClr val="4D738A"/>
              </a:solidFill>
            </a:rPr>
            <a:t>Evidence of unit’s contribution to research</a:t>
          </a:r>
        </a:p>
      </dgm:t>
    </dgm:pt>
    <dgm:pt modelId="{935B2D60-6E9D-42F8-8F79-0D15DBFDDDED}" type="parTrans" cxnId="{92AC9C9E-9D74-4212-9A3B-0949659F841F}">
      <dgm:prSet/>
      <dgm:spPr/>
      <dgm:t>
        <a:bodyPr/>
        <a:lstStyle/>
        <a:p>
          <a:endParaRPr lang="en-GB"/>
        </a:p>
      </dgm:t>
    </dgm:pt>
    <dgm:pt modelId="{8CC96535-E8ED-4699-BD18-E6F002CC7ADC}" type="sibTrans" cxnId="{92AC9C9E-9D74-4212-9A3B-0949659F841F}">
      <dgm:prSet/>
      <dgm:spPr/>
      <dgm:t>
        <a:bodyPr/>
        <a:lstStyle/>
        <a:p>
          <a:endParaRPr lang="en-GB"/>
        </a:p>
      </dgm:t>
    </dgm:pt>
    <dgm:pt modelId="{60E41389-7D66-431F-96D1-963BCB6BC0B7}">
      <dgm:prSet custT="1"/>
      <dgm:spPr>
        <a:solidFill>
          <a:srgbClr val="D8E2EE">
            <a:alpha val="90000"/>
          </a:srgbClr>
        </a:solidFill>
      </dgm:spPr>
      <dgm:t>
        <a:bodyPr/>
        <a:lstStyle/>
        <a:p>
          <a:pPr rtl="0"/>
          <a:r>
            <a:rPr lang="en-GB" sz="2200" dirty="0">
              <a:solidFill>
                <a:srgbClr val="4D738A"/>
              </a:solidFill>
            </a:rPr>
            <a:t>Superficial impacts</a:t>
          </a:r>
        </a:p>
      </dgm:t>
    </dgm:pt>
    <dgm:pt modelId="{4DDBF9ED-7EDF-4A24-9519-3713DD8623C3}" type="parTrans" cxnId="{3CD5465B-7B49-42BB-8B1F-25DCC12B1BE1}">
      <dgm:prSet/>
      <dgm:spPr/>
      <dgm:t>
        <a:bodyPr/>
        <a:lstStyle/>
        <a:p>
          <a:endParaRPr lang="en-GB"/>
        </a:p>
      </dgm:t>
    </dgm:pt>
    <dgm:pt modelId="{5E5A584B-F232-43F9-9151-33B60B837E82}" type="sibTrans" cxnId="{3CD5465B-7B49-42BB-8B1F-25DCC12B1BE1}">
      <dgm:prSet/>
      <dgm:spPr/>
      <dgm:t>
        <a:bodyPr/>
        <a:lstStyle/>
        <a:p>
          <a:endParaRPr lang="en-GB"/>
        </a:p>
      </dgm:t>
    </dgm:pt>
    <dgm:pt modelId="{38ED2E26-41FD-4FC8-BD9B-EE11ADF79916}">
      <dgm:prSet custT="1"/>
      <dgm:spPr>
        <a:solidFill>
          <a:srgbClr val="D8E2EE">
            <a:alpha val="90000"/>
          </a:srgbClr>
        </a:solidFill>
      </dgm:spPr>
      <dgm:t>
        <a:bodyPr/>
        <a:lstStyle/>
        <a:p>
          <a:pPr rtl="0"/>
          <a:r>
            <a:rPr lang="en-GB" sz="2200" dirty="0">
              <a:solidFill>
                <a:srgbClr val="4D738A"/>
              </a:solidFill>
            </a:rPr>
            <a:t>Self-contained</a:t>
          </a:r>
        </a:p>
      </dgm:t>
    </dgm:pt>
    <dgm:pt modelId="{3C23ED21-7CA7-45B1-814D-01B78464F2B8}" type="parTrans" cxnId="{DEEAFBF4-04D7-4486-BC20-59BC2ED99B8F}">
      <dgm:prSet/>
      <dgm:spPr/>
      <dgm:t>
        <a:bodyPr/>
        <a:lstStyle/>
        <a:p>
          <a:endParaRPr lang="en-GB"/>
        </a:p>
      </dgm:t>
    </dgm:pt>
    <dgm:pt modelId="{DF8B6BD7-8197-49E0-AFF3-AC8E2062DCB0}" type="sibTrans" cxnId="{DEEAFBF4-04D7-4486-BC20-59BC2ED99B8F}">
      <dgm:prSet/>
      <dgm:spPr/>
      <dgm:t>
        <a:bodyPr/>
        <a:lstStyle/>
        <a:p>
          <a:endParaRPr lang="en-GB"/>
        </a:p>
      </dgm:t>
    </dgm:pt>
    <dgm:pt modelId="{C758FF15-0492-405E-9C2B-F3424E4B1663}">
      <dgm:prSet custT="1"/>
      <dgm:spPr>
        <a:solidFill>
          <a:srgbClr val="D8E2EE">
            <a:alpha val="90000"/>
          </a:srgbClr>
        </a:solidFill>
      </dgm:spPr>
      <dgm:t>
        <a:bodyPr/>
        <a:lstStyle/>
        <a:p>
          <a:pPr rtl="0"/>
          <a:r>
            <a:rPr lang="en-GB" sz="2200" dirty="0">
              <a:solidFill>
                <a:srgbClr val="4D738A"/>
              </a:solidFill>
            </a:rPr>
            <a:t>Explicit links between research and claimed impact</a:t>
          </a:r>
        </a:p>
      </dgm:t>
    </dgm:pt>
    <dgm:pt modelId="{1EC45703-FEF2-4564-BFB9-A1905176CCBA}" type="parTrans" cxnId="{956129C2-1BA7-4911-B322-D03C294925D4}">
      <dgm:prSet/>
      <dgm:spPr/>
      <dgm:t>
        <a:bodyPr/>
        <a:lstStyle/>
        <a:p>
          <a:endParaRPr lang="en-GB"/>
        </a:p>
      </dgm:t>
    </dgm:pt>
    <dgm:pt modelId="{0532E4EE-E136-4221-BB13-86F2147629E5}" type="sibTrans" cxnId="{956129C2-1BA7-4911-B322-D03C294925D4}">
      <dgm:prSet/>
      <dgm:spPr/>
      <dgm:t>
        <a:bodyPr/>
        <a:lstStyle/>
        <a:p>
          <a:endParaRPr lang="en-GB"/>
        </a:p>
      </dgm:t>
    </dgm:pt>
    <dgm:pt modelId="{98173643-F24B-45B4-BADD-F567EA4CC5C6}">
      <dgm:prSet custT="1"/>
      <dgm:spPr>
        <a:solidFill>
          <a:srgbClr val="D8E2EE">
            <a:alpha val="90000"/>
          </a:srgbClr>
        </a:solidFill>
      </dgm:spPr>
      <dgm:t>
        <a:bodyPr/>
        <a:lstStyle/>
        <a:p>
          <a:pPr rtl="0"/>
          <a:r>
            <a:rPr lang="en-GB" sz="2200" dirty="0">
              <a:solidFill>
                <a:srgbClr val="4D738A"/>
              </a:solidFill>
            </a:rPr>
            <a:t>Vague description of impacts and/or their relationship to the research </a:t>
          </a:r>
        </a:p>
      </dgm:t>
    </dgm:pt>
    <dgm:pt modelId="{2EC2D266-BE67-4F3B-A373-30D7B493CBF7}" type="parTrans" cxnId="{21AF13DC-6FB5-470D-B5EF-97F1FCA1F042}">
      <dgm:prSet/>
      <dgm:spPr/>
      <dgm:t>
        <a:bodyPr/>
        <a:lstStyle/>
        <a:p>
          <a:endParaRPr lang="en-GB"/>
        </a:p>
      </dgm:t>
    </dgm:pt>
    <dgm:pt modelId="{4979DBEF-624A-4DD3-978F-734431D12FF1}" type="sibTrans" cxnId="{21AF13DC-6FB5-470D-B5EF-97F1FCA1F042}">
      <dgm:prSet/>
      <dgm:spPr/>
      <dgm:t>
        <a:bodyPr/>
        <a:lstStyle/>
        <a:p>
          <a:endParaRPr lang="en-GB"/>
        </a:p>
      </dgm:t>
    </dgm:pt>
    <dgm:pt modelId="{382BE7C7-30F3-4231-AB3F-3E6B32899CED}">
      <dgm:prSet custT="1"/>
      <dgm:spPr>
        <a:solidFill>
          <a:srgbClr val="D8E2EE">
            <a:alpha val="90000"/>
          </a:srgbClr>
        </a:solidFill>
      </dgm:spPr>
      <dgm:t>
        <a:bodyPr/>
        <a:lstStyle/>
        <a:p>
          <a:pPr rtl="0"/>
          <a:r>
            <a:rPr lang="en-GB" sz="2200" dirty="0">
              <a:solidFill>
                <a:srgbClr val="4D738A"/>
              </a:solidFill>
            </a:rPr>
            <a:t>Distinguishes between dissemination and impact</a:t>
          </a:r>
        </a:p>
      </dgm:t>
    </dgm:pt>
    <dgm:pt modelId="{C647876B-81EB-4778-84EF-C56244417B32}" type="parTrans" cxnId="{570C5E61-77DD-4795-89FB-9F79DB0AAC59}">
      <dgm:prSet/>
      <dgm:spPr/>
      <dgm:t>
        <a:bodyPr/>
        <a:lstStyle/>
        <a:p>
          <a:endParaRPr lang="en-GB"/>
        </a:p>
      </dgm:t>
    </dgm:pt>
    <dgm:pt modelId="{BFFC08E4-D12B-4EFF-B0FB-F2D31E3F6D41}" type="sibTrans" cxnId="{570C5E61-77DD-4795-89FB-9F79DB0AAC59}">
      <dgm:prSet/>
      <dgm:spPr/>
      <dgm:t>
        <a:bodyPr/>
        <a:lstStyle/>
        <a:p>
          <a:endParaRPr lang="en-GB"/>
        </a:p>
      </dgm:t>
    </dgm:pt>
    <dgm:pt modelId="{FEB242AA-145E-42F8-8F0B-754547303267}">
      <dgm:prSet custT="1"/>
      <dgm:spPr>
        <a:solidFill>
          <a:srgbClr val="D8E2EE">
            <a:alpha val="90000"/>
          </a:srgbClr>
        </a:solidFill>
      </dgm:spPr>
      <dgm:t>
        <a:bodyPr/>
        <a:lstStyle/>
        <a:p>
          <a:pPr rtl="0"/>
          <a:r>
            <a:rPr lang="en-GB" sz="2200" dirty="0">
              <a:solidFill>
                <a:srgbClr val="4D738A"/>
              </a:solidFill>
            </a:rPr>
            <a:t>Focus on dissemination without explaining outcomes (‘so what?’)</a:t>
          </a:r>
        </a:p>
      </dgm:t>
    </dgm:pt>
    <dgm:pt modelId="{D566F41D-8BFB-4EFA-919A-846B8928AEF1}" type="parTrans" cxnId="{F349B557-429F-4257-BFAF-3DD145659553}">
      <dgm:prSet/>
      <dgm:spPr/>
      <dgm:t>
        <a:bodyPr/>
        <a:lstStyle/>
        <a:p>
          <a:endParaRPr lang="en-GB"/>
        </a:p>
      </dgm:t>
    </dgm:pt>
    <dgm:pt modelId="{4E145013-A29D-4FD9-AF62-45BE10E85230}" type="sibTrans" cxnId="{F349B557-429F-4257-BFAF-3DD145659553}">
      <dgm:prSet/>
      <dgm:spPr/>
      <dgm:t>
        <a:bodyPr/>
        <a:lstStyle/>
        <a:p>
          <a:endParaRPr lang="en-GB"/>
        </a:p>
      </dgm:t>
    </dgm:pt>
    <dgm:pt modelId="{47FABB87-70CA-4F44-91F7-EC9FB686F116}">
      <dgm:prSet custT="1"/>
      <dgm:spPr>
        <a:solidFill>
          <a:srgbClr val="D8E2EE">
            <a:alpha val="90000"/>
          </a:srgbClr>
        </a:solidFill>
      </dgm:spPr>
      <dgm:t>
        <a:bodyPr/>
        <a:lstStyle/>
        <a:p>
          <a:pPr rtl="0"/>
          <a:r>
            <a:rPr lang="en-GB" sz="2200" dirty="0">
              <a:solidFill>
                <a:srgbClr val="4D738A"/>
              </a:solidFill>
            </a:rPr>
            <a:t>Clearly identified beneficiaries</a:t>
          </a:r>
          <a:endParaRPr lang="en-GB" sz="2200" b="1" dirty="0">
            <a:solidFill>
              <a:srgbClr val="4D738A"/>
            </a:solidFill>
          </a:endParaRPr>
        </a:p>
      </dgm:t>
    </dgm:pt>
    <dgm:pt modelId="{8B90DAEB-C6C3-4E09-9CA5-029A43A015E1}" type="parTrans" cxnId="{3614ACE4-DCCC-475B-BBC5-4BE366D11AA5}">
      <dgm:prSet/>
      <dgm:spPr/>
      <dgm:t>
        <a:bodyPr/>
        <a:lstStyle/>
        <a:p>
          <a:endParaRPr lang="en-GB"/>
        </a:p>
      </dgm:t>
    </dgm:pt>
    <dgm:pt modelId="{134D326E-1FFE-41D3-B0A4-7190610DC348}" type="sibTrans" cxnId="{3614ACE4-DCCC-475B-BBC5-4BE366D11AA5}">
      <dgm:prSet/>
      <dgm:spPr/>
      <dgm:t>
        <a:bodyPr/>
        <a:lstStyle/>
        <a:p>
          <a:endParaRPr lang="en-GB"/>
        </a:p>
      </dgm:t>
    </dgm:pt>
    <dgm:pt modelId="{7391CD91-CE93-4456-A67A-A7003E145EA0}" type="pres">
      <dgm:prSet presAssocID="{513625A0-3347-4934-A9E2-A19AC0C4874E}" presName="Name0" presStyleCnt="0">
        <dgm:presLayoutVars>
          <dgm:dir/>
          <dgm:animLvl val="lvl"/>
          <dgm:resizeHandles val="exact"/>
        </dgm:presLayoutVars>
      </dgm:prSet>
      <dgm:spPr/>
    </dgm:pt>
    <dgm:pt modelId="{026E5439-CFF1-42F6-AC22-846508FE5690}" type="pres">
      <dgm:prSet presAssocID="{63901EAB-0ED0-493F-9F1B-B4B31C53510A}" presName="composite" presStyleCnt="0"/>
      <dgm:spPr/>
    </dgm:pt>
    <dgm:pt modelId="{1ED54CDE-00C7-4A0D-B9FC-9571769FDFAA}" type="pres">
      <dgm:prSet presAssocID="{63901EAB-0ED0-493F-9F1B-B4B31C53510A}" presName="parTx" presStyleLbl="alignNode1" presStyleIdx="0" presStyleCnt="2" custScaleX="158064">
        <dgm:presLayoutVars>
          <dgm:chMax val="0"/>
          <dgm:chPref val="0"/>
          <dgm:bulletEnabled val="1"/>
        </dgm:presLayoutVars>
      </dgm:prSet>
      <dgm:spPr/>
    </dgm:pt>
    <dgm:pt modelId="{DA872A80-DBBE-43B5-9285-BD96539CF80A}" type="pres">
      <dgm:prSet presAssocID="{63901EAB-0ED0-493F-9F1B-B4B31C53510A}" presName="desTx" presStyleLbl="alignAccFollowNode1" presStyleIdx="0" presStyleCnt="2" custScaleX="157953" custLinFactNeighborX="610" custLinFactNeighborY="243">
        <dgm:presLayoutVars>
          <dgm:bulletEnabled val="1"/>
        </dgm:presLayoutVars>
      </dgm:prSet>
      <dgm:spPr/>
    </dgm:pt>
    <dgm:pt modelId="{D8EAF0BF-A60B-495C-BD95-767A913C81D4}" type="pres">
      <dgm:prSet presAssocID="{08E95421-CC47-489B-B440-A5BEC506BBDA}" presName="space" presStyleCnt="0"/>
      <dgm:spPr/>
    </dgm:pt>
    <dgm:pt modelId="{58FD6C26-9A2A-4949-8650-7561CF0ABD50}" type="pres">
      <dgm:prSet presAssocID="{7E589476-47F4-45E1-BBF9-97C25A7DFCE6}" presName="composite" presStyleCnt="0"/>
      <dgm:spPr/>
    </dgm:pt>
    <dgm:pt modelId="{8404056C-8CD4-4A46-A7C4-B83BA148C7CB}" type="pres">
      <dgm:prSet presAssocID="{7E589476-47F4-45E1-BBF9-97C25A7DFCE6}" presName="parTx" presStyleLbl="alignNode1" presStyleIdx="1" presStyleCnt="2" custScaleX="159826">
        <dgm:presLayoutVars>
          <dgm:chMax val="0"/>
          <dgm:chPref val="0"/>
          <dgm:bulletEnabled val="1"/>
        </dgm:presLayoutVars>
      </dgm:prSet>
      <dgm:spPr/>
    </dgm:pt>
    <dgm:pt modelId="{89D9C2FC-4ED6-470E-9DEA-7812F2269B5C}" type="pres">
      <dgm:prSet presAssocID="{7E589476-47F4-45E1-BBF9-97C25A7DFCE6}" presName="desTx" presStyleLbl="alignAccFollowNode1" presStyleIdx="1" presStyleCnt="2" custScaleX="160173" custLinFactNeighborX="633" custLinFactNeighborY="1344">
        <dgm:presLayoutVars>
          <dgm:bulletEnabled val="1"/>
        </dgm:presLayoutVars>
      </dgm:prSet>
      <dgm:spPr/>
    </dgm:pt>
  </dgm:ptLst>
  <dgm:cxnLst>
    <dgm:cxn modelId="{7EE1A70C-02F5-40AB-B3B2-CF9B98E859E1}" type="presOf" srcId="{2346B6EE-A112-46B4-88E2-F18F77F96C2F}" destId="{89D9C2FC-4ED6-470E-9DEA-7812F2269B5C}" srcOrd="0" destOrd="0" presId="urn:microsoft.com/office/officeart/2005/8/layout/hList1"/>
    <dgm:cxn modelId="{AF95A83A-6CCA-496D-8B51-A4DC90027274}" type="presOf" srcId="{382BE7C7-30F3-4231-AB3F-3E6B32899CED}" destId="{DA872A80-DBBE-43B5-9285-BD96539CF80A}" srcOrd="0" destOrd="6" presId="urn:microsoft.com/office/officeart/2005/8/layout/hList1"/>
    <dgm:cxn modelId="{3CD5465B-7B49-42BB-8B1F-25DCC12B1BE1}" srcId="{7E589476-47F4-45E1-BBF9-97C25A7DFCE6}" destId="{60E41389-7D66-431F-96D1-963BCB6BC0B7}" srcOrd="1" destOrd="0" parTransId="{4DDBF9ED-7EDF-4A24-9519-3713DD8623C3}" sibTransId="{5E5A584B-F232-43F9-9151-33B60B837E82}"/>
    <dgm:cxn modelId="{570C5E61-77DD-4795-89FB-9F79DB0AAC59}" srcId="{63901EAB-0ED0-493F-9F1B-B4B31C53510A}" destId="{382BE7C7-30F3-4231-AB3F-3E6B32899CED}" srcOrd="6" destOrd="0" parTransId="{C647876B-81EB-4778-84EF-C56244417B32}" sibTransId="{BFFC08E4-D12B-4EFF-B0FB-F2D31E3F6D41}"/>
    <dgm:cxn modelId="{80033249-C293-43F0-B504-9A2B396D5996}" type="presOf" srcId="{60E41389-7D66-431F-96D1-963BCB6BC0B7}" destId="{89D9C2FC-4ED6-470E-9DEA-7812F2269B5C}" srcOrd="0" destOrd="1" presId="urn:microsoft.com/office/officeart/2005/8/layout/hList1"/>
    <dgm:cxn modelId="{255BCD50-FB90-4441-8BA2-6669CC23DF73}" srcId="{513625A0-3347-4934-A9E2-A19AC0C4874E}" destId="{63901EAB-0ED0-493F-9F1B-B4B31C53510A}" srcOrd="0" destOrd="0" parTransId="{ED8B1BE6-4261-46B4-A6D2-69D344BB41AD}" sibTransId="{08E95421-CC47-489B-B440-A5BEC506BBDA}"/>
    <dgm:cxn modelId="{21CB5F71-EAD6-496C-B4A4-27BE377D8632}" type="presOf" srcId="{7E589476-47F4-45E1-BBF9-97C25A7DFCE6}" destId="{8404056C-8CD4-4A46-A7C4-B83BA148C7CB}" srcOrd="0" destOrd="0" presId="urn:microsoft.com/office/officeart/2005/8/layout/hList1"/>
    <dgm:cxn modelId="{F349B557-429F-4257-BFAF-3DD145659553}" srcId="{7E589476-47F4-45E1-BBF9-97C25A7DFCE6}" destId="{FEB242AA-145E-42F8-8F0B-754547303267}" srcOrd="3" destOrd="0" parTransId="{D566F41D-8BFB-4EFA-919A-846B8928AEF1}" sibTransId="{4E145013-A29D-4FD9-AF62-45BE10E85230}"/>
    <dgm:cxn modelId="{48DEDA58-5256-4FAA-B814-A1C3B7F118F6}" type="presOf" srcId="{47FABB87-70CA-4F44-91F7-EC9FB686F116}" destId="{DA872A80-DBBE-43B5-9285-BD96539CF80A}" srcOrd="0" destOrd="1" presId="urn:microsoft.com/office/officeart/2005/8/layout/hList1"/>
    <dgm:cxn modelId="{311EF386-9027-4907-8027-099CF9A21EF6}" type="presOf" srcId="{63901EAB-0ED0-493F-9F1B-B4B31C53510A}" destId="{1ED54CDE-00C7-4A0D-B9FC-9571769FDFAA}" srcOrd="0" destOrd="0" presId="urn:microsoft.com/office/officeart/2005/8/layout/hList1"/>
    <dgm:cxn modelId="{B57BCE96-B6CA-436B-9954-7F9A31EE6CA1}" type="presOf" srcId="{8127963A-59E6-46C7-91E3-61D2ACA38AEA}" destId="{DA872A80-DBBE-43B5-9285-BD96539CF80A}" srcOrd="0" destOrd="0" presId="urn:microsoft.com/office/officeart/2005/8/layout/hList1"/>
    <dgm:cxn modelId="{92AC9C9E-9D74-4212-9A3B-0949659F841F}" srcId="{63901EAB-0ED0-493F-9F1B-B4B31C53510A}" destId="{BF31EFD7-5C6A-47B9-B35A-F6E3A3FEC9F1}" srcOrd="5" destOrd="0" parTransId="{935B2D60-6E9D-42F8-8F79-0D15DBFDDDED}" sibTransId="{8CC96535-E8ED-4699-BD18-E6F002CC7ADC}"/>
    <dgm:cxn modelId="{8B3018A8-79EB-443C-B0BD-03FE00F96938}" type="presOf" srcId="{C758FF15-0492-405E-9C2B-F3424E4B1663}" destId="{DA872A80-DBBE-43B5-9285-BD96539CF80A}" srcOrd="0" destOrd="2" presId="urn:microsoft.com/office/officeart/2005/8/layout/hList1"/>
    <dgm:cxn modelId="{472140B0-FEDF-41C7-9EFB-0FA71FD2C7C4}" type="presOf" srcId="{675FA3BC-A77B-4AC6-A9B3-4E42B065A119}" destId="{DA872A80-DBBE-43B5-9285-BD96539CF80A}" srcOrd="0" destOrd="4" presId="urn:microsoft.com/office/officeart/2005/8/layout/hList1"/>
    <dgm:cxn modelId="{CDDBD2B1-DE61-4E63-83DC-0692063AD134}" type="presOf" srcId="{38ED2E26-41FD-4FC8-BD9B-EE11ADF79916}" destId="{DA872A80-DBBE-43B5-9285-BD96539CF80A}" srcOrd="0" destOrd="3" presId="urn:microsoft.com/office/officeart/2005/8/layout/hList1"/>
    <dgm:cxn modelId="{2D7F01B3-2B89-44F4-ACB3-B669F6FCA0F7}" type="presOf" srcId="{BF31EFD7-5C6A-47B9-B35A-F6E3A3FEC9F1}" destId="{DA872A80-DBBE-43B5-9285-BD96539CF80A}" srcOrd="0" destOrd="5" presId="urn:microsoft.com/office/officeart/2005/8/layout/hList1"/>
    <dgm:cxn modelId="{956129C2-1BA7-4911-B322-D03C294925D4}" srcId="{63901EAB-0ED0-493F-9F1B-B4B31C53510A}" destId="{C758FF15-0492-405E-9C2B-F3424E4B1663}" srcOrd="2" destOrd="0" parTransId="{1EC45703-FEF2-4564-BFB9-A1905176CCBA}" sibTransId="{0532E4EE-E136-4221-BB13-86F2147629E5}"/>
    <dgm:cxn modelId="{67F13DC8-1E1B-4495-8BF4-7ACA2675D097}" type="presOf" srcId="{FEB242AA-145E-42F8-8F0B-754547303267}" destId="{89D9C2FC-4ED6-470E-9DEA-7812F2269B5C}" srcOrd="0" destOrd="3" presId="urn:microsoft.com/office/officeart/2005/8/layout/hList1"/>
    <dgm:cxn modelId="{CFF07BCA-D518-44EC-BB8F-28C020742A34}" srcId="{513625A0-3347-4934-A9E2-A19AC0C4874E}" destId="{7E589476-47F4-45E1-BBF9-97C25A7DFCE6}" srcOrd="1" destOrd="0" parTransId="{0D3693D2-85BA-47EE-8CA3-01DD679AD301}" sibTransId="{5956E81E-C261-4BC9-8901-FDDA51CA18DC}"/>
    <dgm:cxn modelId="{86F6CDCC-1585-4D1A-8DDF-9680FC0ED534}" srcId="{7E589476-47F4-45E1-BBF9-97C25A7DFCE6}" destId="{2346B6EE-A112-46B4-88E2-F18F77F96C2F}" srcOrd="0" destOrd="0" parTransId="{C2B65CC6-5589-4FE3-9DAA-B7164AF3BB6E}" sibTransId="{93FC6A50-4837-4D53-8933-A7F16C9BFE6F}"/>
    <dgm:cxn modelId="{238EDAD0-DCF1-4039-8EBB-ED64EB120AAC}" type="presOf" srcId="{98173643-F24B-45B4-BADD-F567EA4CC5C6}" destId="{89D9C2FC-4ED6-470E-9DEA-7812F2269B5C}" srcOrd="0" destOrd="2" presId="urn:microsoft.com/office/officeart/2005/8/layout/hList1"/>
    <dgm:cxn modelId="{21AF13DC-6FB5-470D-B5EF-97F1FCA1F042}" srcId="{7E589476-47F4-45E1-BBF9-97C25A7DFCE6}" destId="{98173643-F24B-45B4-BADD-F567EA4CC5C6}" srcOrd="2" destOrd="0" parTransId="{2EC2D266-BE67-4F3B-A373-30D7B493CBF7}" sibTransId="{4979DBEF-624A-4DD3-978F-734431D12FF1}"/>
    <dgm:cxn modelId="{A35676E3-FF16-42C3-B77B-3074E4E28CC2}" type="presOf" srcId="{513625A0-3347-4934-A9E2-A19AC0C4874E}" destId="{7391CD91-CE93-4456-A67A-A7003E145EA0}" srcOrd="0" destOrd="0" presId="urn:microsoft.com/office/officeart/2005/8/layout/hList1"/>
    <dgm:cxn modelId="{3614ACE4-DCCC-475B-BBC5-4BE366D11AA5}" srcId="{63901EAB-0ED0-493F-9F1B-B4B31C53510A}" destId="{47FABB87-70CA-4F44-91F7-EC9FB686F116}" srcOrd="1" destOrd="0" parTransId="{8B90DAEB-C6C3-4E09-9CA5-029A43A015E1}" sibTransId="{134D326E-1FFE-41D3-B0A4-7190610DC348}"/>
    <dgm:cxn modelId="{A2F625EA-DCAD-4B3D-9244-EFE4C1767A63}" srcId="{63901EAB-0ED0-493F-9F1B-B4B31C53510A}" destId="{675FA3BC-A77B-4AC6-A9B3-4E42B065A119}" srcOrd="4" destOrd="0" parTransId="{7454B090-70CC-4172-A005-C4E48A6FE552}" sibTransId="{2955142A-FAD4-43B1-BFAF-5689C4C3E4AF}"/>
    <dgm:cxn modelId="{01DE74F2-4F4E-47F4-B3BE-3B64A0017E86}" srcId="{63901EAB-0ED0-493F-9F1B-B4B31C53510A}" destId="{8127963A-59E6-46C7-91E3-61D2ACA38AEA}" srcOrd="0" destOrd="0" parTransId="{CCD53954-6AE0-4987-A7AA-278463722A81}" sibTransId="{060CDF80-E4E7-4F8E-BCD2-162DCE11F5CF}"/>
    <dgm:cxn modelId="{DEEAFBF4-04D7-4486-BC20-59BC2ED99B8F}" srcId="{63901EAB-0ED0-493F-9F1B-B4B31C53510A}" destId="{38ED2E26-41FD-4FC8-BD9B-EE11ADF79916}" srcOrd="3" destOrd="0" parTransId="{3C23ED21-7CA7-45B1-814D-01B78464F2B8}" sibTransId="{DF8B6BD7-8197-49E0-AFF3-AC8E2062DCB0}"/>
    <dgm:cxn modelId="{E92964E3-19D9-4D83-A4E9-BCB638967F17}" type="presParOf" srcId="{7391CD91-CE93-4456-A67A-A7003E145EA0}" destId="{026E5439-CFF1-42F6-AC22-846508FE5690}" srcOrd="0" destOrd="0" presId="urn:microsoft.com/office/officeart/2005/8/layout/hList1"/>
    <dgm:cxn modelId="{6A10E3AE-1A72-461F-85F2-7808E4875B14}" type="presParOf" srcId="{026E5439-CFF1-42F6-AC22-846508FE5690}" destId="{1ED54CDE-00C7-4A0D-B9FC-9571769FDFAA}" srcOrd="0" destOrd="0" presId="urn:microsoft.com/office/officeart/2005/8/layout/hList1"/>
    <dgm:cxn modelId="{C930BBE5-F160-46AE-82FF-5A90272F9C8A}" type="presParOf" srcId="{026E5439-CFF1-42F6-AC22-846508FE5690}" destId="{DA872A80-DBBE-43B5-9285-BD96539CF80A}" srcOrd="1" destOrd="0" presId="urn:microsoft.com/office/officeart/2005/8/layout/hList1"/>
    <dgm:cxn modelId="{06EA0847-683A-47FC-A907-AC08011E7B7D}" type="presParOf" srcId="{7391CD91-CE93-4456-A67A-A7003E145EA0}" destId="{D8EAF0BF-A60B-495C-BD95-767A913C81D4}" srcOrd="1" destOrd="0" presId="urn:microsoft.com/office/officeart/2005/8/layout/hList1"/>
    <dgm:cxn modelId="{226298A2-5C83-47CF-868D-9E377B48F4B2}" type="presParOf" srcId="{7391CD91-CE93-4456-A67A-A7003E145EA0}" destId="{58FD6C26-9A2A-4949-8650-7561CF0ABD50}" srcOrd="2" destOrd="0" presId="urn:microsoft.com/office/officeart/2005/8/layout/hList1"/>
    <dgm:cxn modelId="{7F306D4D-8294-406D-ACEF-2DBC09C90F47}" type="presParOf" srcId="{58FD6C26-9A2A-4949-8650-7561CF0ABD50}" destId="{8404056C-8CD4-4A46-A7C4-B83BA148C7CB}" srcOrd="0" destOrd="0" presId="urn:microsoft.com/office/officeart/2005/8/layout/hList1"/>
    <dgm:cxn modelId="{8768E90C-49F0-40FE-A067-298D339C292D}" type="presParOf" srcId="{58FD6C26-9A2A-4949-8650-7561CF0ABD50}" destId="{89D9C2FC-4ED6-470E-9DEA-7812F2269B5C}"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85E3E8-8825-47D3-83D4-9A10D948A375}">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8005E0B-D509-49A5-9955-EBBDB6052BD1}">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Research that “aims to elucidate features specific to a particular case”</a:t>
          </a:r>
          <a:endParaRPr lang="en-US" sz="2100" kern="1200"/>
        </a:p>
      </dsp:txBody>
      <dsp:txXfrm>
        <a:off x="0" y="665"/>
        <a:ext cx="6666833" cy="1090517"/>
      </dsp:txXfrm>
    </dsp:sp>
    <dsp:sp modelId="{394B75BE-9C56-4A91-9D03-3E09D587006C}">
      <dsp:nvSpPr>
        <dsp:cNvPr id="0" name=""/>
        <dsp:cNvSpPr/>
      </dsp:nvSpPr>
      <dsp:spPr>
        <a:xfrm>
          <a:off x="0" y="109118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186CF0-D810-4C5D-BE9D-C2B0BAAA1FD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Can be aimed at focusing on the richness of the case per se</a:t>
          </a:r>
          <a:endParaRPr lang="en-US" sz="2100" kern="1200"/>
        </a:p>
      </dsp:txBody>
      <dsp:txXfrm>
        <a:off x="0" y="1091183"/>
        <a:ext cx="6666833" cy="1090517"/>
      </dsp:txXfrm>
    </dsp:sp>
    <dsp:sp modelId="{8A72D578-9128-4E12-B268-F84EBE63E723}">
      <dsp:nvSpPr>
        <dsp:cNvPr id="0" name=""/>
        <dsp:cNvSpPr/>
      </dsp:nvSpPr>
      <dsp:spPr>
        <a:xfrm>
          <a:off x="0" y="218170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17F693-B180-4D1A-9CB0-DAD9AF90FC79}">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Or theory building/generating hypotheses</a:t>
          </a:r>
          <a:endParaRPr lang="en-US" sz="2100" kern="1200"/>
        </a:p>
      </dsp:txBody>
      <dsp:txXfrm>
        <a:off x="0" y="2181701"/>
        <a:ext cx="6666833" cy="1090517"/>
      </dsp:txXfrm>
    </dsp:sp>
    <dsp:sp modelId="{A8AD4A0E-6DF7-466F-81E4-2C8AA1B640A9}">
      <dsp:nvSpPr>
        <dsp:cNvPr id="0" name=""/>
        <dsp:cNvSpPr/>
      </dsp:nvSpPr>
      <dsp:spPr>
        <a:xfrm>
          <a:off x="0" y="3272218"/>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9B4A6B6-7AC7-463D-B23D-EBE2D1EE9FD7}">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“Here the problem of case selection does not exist (or is at any rate minimized), for the case of primary concern has been identified a priori.” (Seawright and Gerring, 2008)</a:t>
          </a:r>
          <a:endParaRPr lang="en-US" sz="2100" kern="1200"/>
        </a:p>
      </dsp:txBody>
      <dsp:txXfrm>
        <a:off x="0" y="3272218"/>
        <a:ext cx="6666833" cy="1090517"/>
      </dsp:txXfrm>
    </dsp:sp>
    <dsp:sp modelId="{6E4C299E-0BFA-4606-A704-6427A8C1CEE0}">
      <dsp:nvSpPr>
        <dsp:cNvPr id="0" name=""/>
        <dsp:cNvSpPr/>
      </dsp:nvSpPr>
      <dsp:spPr>
        <a:xfrm>
          <a:off x="0" y="4362736"/>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8CE9ACA-3DAB-410D-B6FF-68A536CCF31A}">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Think of Brexit in its uniqueness</a:t>
          </a:r>
          <a:endParaRPr lang="en-US" sz="2100" kern="1200"/>
        </a:p>
      </dsp:txBody>
      <dsp:txXfrm>
        <a:off x="0" y="4362736"/>
        <a:ext cx="6666833" cy="10905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FF01E-A27B-449C-BC24-A6740308B293}">
      <dsp:nvSpPr>
        <dsp:cNvPr id="0" name=""/>
        <dsp:cNvSpPr/>
      </dsp:nvSpPr>
      <dsp:spPr>
        <a:xfrm>
          <a:off x="0" y="376609"/>
          <a:ext cx="6666833" cy="15120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Background information  </a:t>
          </a:r>
        </a:p>
        <a:p>
          <a:pPr marL="228600" lvl="1" indent="-228600" algn="l" defTabSz="889000">
            <a:lnSpc>
              <a:spcPct val="90000"/>
            </a:lnSpc>
            <a:spcBef>
              <a:spcPct val="0"/>
            </a:spcBef>
            <a:spcAft>
              <a:spcPct val="15000"/>
            </a:spcAft>
            <a:buChar char="•"/>
          </a:pPr>
          <a:r>
            <a:rPr lang="en-US" sz="2000" kern="1200"/>
            <a:t>Issues being investigated	</a:t>
          </a:r>
        </a:p>
        <a:p>
          <a:pPr marL="228600" lvl="1" indent="-228600" algn="l" defTabSz="889000">
            <a:lnSpc>
              <a:spcPct val="90000"/>
            </a:lnSpc>
            <a:spcBef>
              <a:spcPct val="0"/>
            </a:spcBef>
            <a:spcAft>
              <a:spcPct val="15000"/>
            </a:spcAft>
            <a:buChar char="•"/>
          </a:pPr>
          <a:r>
            <a:rPr lang="en-US" sz="2000" kern="1200"/>
            <a:t>Relevant readings</a:t>
          </a:r>
        </a:p>
      </dsp:txBody>
      <dsp:txXfrm>
        <a:off x="0" y="376609"/>
        <a:ext cx="6666833" cy="1512000"/>
      </dsp:txXfrm>
    </dsp:sp>
    <dsp:sp modelId="{493E93FC-D0CB-4205-8505-3069E0E2D6A9}">
      <dsp:nvSpPr>
        <dsp:cNvPr id="0" name=""/>
        <dsp:cNvSpPr/>
      </dsp:nvSpPr>
      <dsp:spPr>
        <a:xfrm>
          <a:off x="333341" y="81409"/>
          <a:ext cx="4666783" cy="590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US" sz="2000" kern="1200"/>
            <a:t>Overview of Case Study</a:t>
          </a:r>
        </a:p>
      </dsp:txBody>
      <dsp:txXfrm>
        <a:off x="362162" y="110230"/>
        <a:ext cx="4609141" cy="532758"/>
      </dsp:txXfrm>
    </dsp:sp>
    <dsp:sp modelId="{24DF9126-BD02-457B-8267-4815F92DAE94}">
      <dsp:nvSpPr>
        <dsp:cNvPr id="0" name=""/>
        <dsp:cNvSpPr/>
      </dsp:nvSpPr>
      <dsp:spPr>
        <a:xfrm>
          <a:off x="0" y="2291809"/>
          <a:ext cx="6666833" cy="1512000"/>
        </a:xfrm>
        <a:prstGeom prst="rect">
          <a:avLst/>
        </a:prstGeom>
        <a:solidFill>
          <a:schemeClr val="lt1">
            <a:alpha val="90000"/>
            <a:hueOff val="0"/>
            <a:satOff val="0"/>
            <a:lumOff val="0"/>
            <a:alphaOff val="0"/>
          </a:schemeClr>
        </a:solidFill>
        <a:ln w="6350" cap="flat" cmpd="sng" algn="ctr">
          <a:solidFill>
            <a:schemeClr val="accent2">
              <a:hueOff val="-441348"/>
              <a:satOff val="2109"/>
              <a:lumOff val="294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Background information  </a:t>
          </a:r>
        </a:p>
        <a:p>
          <a:pPr marL="228600" lvl="1" indent="-228600" algn="l" defTabSz="889000">
            <a:lnSpc>
              <a:spcPct val="90000"/>
            </a:lnSpc>
            <a:spcBef>
              <a:spcPct val="0"/>
            </a:spcBef>
            <a:spcAft>
              <a:spcPct val="15000"/>
            </a:spcAft>
            <a:buChar char="•"/>
          </a:pPr>
          <a:r>
            <a:rPr lang="en-US" sz="2000" kern="1200"/>
            <a:t>Issues being investigated	</a:t>
          </a:r>
        </a:p>
        <a:p>
          <a:pPr marL="228600" lvl="1" indent="-228600" algn="l" defTabSz="889000">
            <a:lnSpc>
              <a:spcPct val="90000"/>
            </a:lnSpc>
            <a:spcBef>
              <a:spcPct val="0"/>
            </a:spcBef>
            <a:spcAft>
              <a:spcPct val="15000"/>
            </a:spcAft>
            <a:buChar char="•"/>
          </a:pPr>
          <a:r>
            <a:rPr lang="en-US" sz="2000" kern="1200"/>
            <a:t>Relevant readings</a:t>
          </a:r>
        </a:p>
      </dsp:txBody>
      <dsp:txXfrm>
        <a:off x="0" y="2291809"/>
        <a:ext cx="6666833" cy="1512000"/>
      </dsp:txXfrm>
    </dsp:sp>
    <dsp:sp modelId="{F14FD2B0-FED7-4486-9506-DCDEC7F6F752}">
      <dsp:nvSpPr>
        <dsp:cNvPr id="0" name=""/>
        <dsp:cNvSpPr/>
      </dsp:nvSpPr>
      <dsp:spPr>
        <a:xfrm>
          <a:off x="333341" y="1996610"/>
          <a:ext cx="4666783" cy="590400"/>
        </a:xfrm>
        <a:prstGeom prst="roundRect">
          <a:avLst/>
        </a:prstGeom>
        <a:gradFill rotWithShape="0">
          <a:gsLst>
            <a:gs pos="0">
              <a:schemeClr val="accent2">
                <a:hueOff val="-441348"/>
                <a:satOff val="2109"/>
                <a:lumOff val="2941"/>
                <a:alphaOff val="0"/>
                <a:satMod val="103000"/>
                <a:lumMod val="102000"/>
                <a:tint val="94000"/>
              </a:schemeClr>
            </a:gs>
            <a:gs pos="50000">
              <a:schemeClr val="accent2">
                <a:hueOff val="-441348"/>
                <a:satOff val="2109"/>
                <a:lumOff val="2941"/>
                <a:alphaOff val="0"/>
                <a:satMod val="110000"/>
                <a:lumMod val="100000"/>
                <a:shade val="100000"/>
              </a:schemeClr>
            </a:gs>
            <a:gs pos="100000">
              <a:schemeClr val="accent2">
                <a:hueOff val="-441348"/>
                <a:satOff val="2109"/>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US" sz="2000" kern="1200"/>
            <a:t>Overview of Case Study</a:t>
          </a:r>
        </a:p>
      </dsp:txBody>
      <dsp:txXfrm>
        <a:off x="362162" y="2025431"/>
        <a:ext cx="4609141" cy="532758"/>
      </dsp:txXfrm>
    </dsp:sp>
    <dsp:sp modelId="{12DD39B1-91E7-4C49-AC54-CE9332D0664A}">
      <dsp:nvSpPr>
        <dsp:cNvPr id="0" name=""/>
        <dsp:cNvSpPr/>
      </dsp:nvSpPr>
      <dsp:spPr>
        <a:xfrm>
          <a:off x="0" y="4207010"/>
          <a:ext cx="6666833" cy="1165500"/>
        </a:xfrm>
        <a:prstGeom prst="rect">
          <a:avLst/>
        </a:prstGeom>
        <a:solidFill>
          <a:schemeClr val="lt1">
            <a:alpha val="90000"/>
            <a:hueOff val="0"/>
            <a:satOff val="0"/>
            <a:lumOff val="0"/>
            <a:alphaOff val="0"/>
          </a:schemeClr>
        </a:solidFill>
        <a:ln w="6350" cap="flat" cmpd="sng" algn="ctr">
          <a:solidFill>
            <a:schemeClr val="accent2">
              <a:hueOff val="-882696"/>
              <a:satOff val="4218"/>
              <a:lumOff val="588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a:t>Access to sites, assistance</a:t>
          </a:r>
          <a:endParaRPr lang="en-US" sz="2000" kern="1200"/>
        </a:p>
        <a:p>
          <a:pPr marL="228600" lvl="1" indent="-228600" algn="l" defTabSz="889000">
            <a:lnSpc>
              <a:spcPct val="90000"/>
            </a:lnSpc>
            <a:spcBef>
              <a:spcPct val="0"/>
            </a:spcBef>
            <a:spcAft>
              <a:spcPct val="15000"/>
            </a:spcAft>
            <a:buChar char="•"/>
          </a:pPr>
          <a:r>
            <a:rPr lang="en-GB" sz="2000" kern="1200"/>
            <a:t>Schedule of data collection</a:t>
          </a:r>
          <a:endParaRPr lang="en-US" sz="2000" kern="1200"/>
        </a:p>
      </dsp:txBody>
      <dsp:txXfrm>
        <a:off x="0" y="4207010"/>
        <a:ext cx="6666833" cy="1165500"/>
      </dsp:txXfrm>
    </dsp:sp>
    <dsp:sp modelId="{05180BFD-D449-411A-BFC3-5307184AF34A}">
      <dsp:nvSpPr>
        <dsp:cNvPr id="0" name=""/>
        <dsp:cNvSpPr/>
      </dsp:nvSpPr>
      <dsp:spPr>
        <a:xfrm>
          <a:off x="333341" y="3911810"/>
          <a:ext cx="4666783" cy="590400"/>
        </a:xfrm>
        <a:prstGeom prst="roundRect">
          <a:avLst/>
        </a:prstGeom>
        <a:gradFill rotWithShape="0">
          <a:gsLst>
            <a:gs pos="0">
              <a:schemeClr val="accent2">
                <a:hueOff val="-882696"/>
                <a:satOff val="4218"/>
                <a:lumOff val="5883"/>
                <a:alphaOff val="0"/>
                <a:satMod val="103000"/>
                <a:lumMod val="102000"/>
                <a:tint val="94000"/>
              </a:schemeClr>
            </a:gs>
            <a:gs pos="50000">
              <a:schemeClr val="accent2">
                <a:hueOff val="-882696"/>
                <a:satOff val="4218"/>
                <a:lumOff val="5883"/>
                <a:alphaOff val="0"/>
                <a:satMod val="110000"/>
                <a:lumMod val="100000"/>
                <a:shade val="100000"/>
              </a:schemeClr>
            </a:gs>
            <a:gs pos="100000">
              <a:schemeClr val="accent2">
                <a:hueOff val="-882696"/>
                <a:satOff val="4218"/>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GB" sz="2000" kern="1200"/>
            <a:t>Field procedures</a:t>
          </a:r>
          <a:endParaRPr lang="en-US" sz="2000" kern="1200"/>
        </a:p>
      </dsp:txBody>
      <dsp:txXfrm>
        <a:off x="362162" y="3940631"/>
        <a:ext cx="4609141" cy="532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54CDE-00C7-4A0D-B9FC-9571769FDFAA}">
      <dsp:nvSpPr>
        <dsp:cNvPr id="0" name=""/>
        <dsp:cNvSpPr/>
      </dsp:nvSpPr>
      <dsp:spPr>
        <a:xfrm>
          <a:off x="37" y="83281"/>
          <a:ext cx="3609092" cy="604800"/>
        </a:xfrm>
        <a:prstGeom prst="rect">
          <a:avLst/>
        </a:prstGeom>
        <a:solidFill>
          <a:srgbClr val="4D738A"/>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t>Reach </a:t>
          </a:r>
        </a:p>
      </dsp:txBody>
      <dsp:txXfrm>
        <a:off x="37" y="83281"/>
        <a:ext cx="3609092" cy="604800"/>
      </dsp:txXfrm>
    </dsp:sp>
    <dsp:sp modelId="{DA872A80-DBBE-43B5-9285-BD96539CF80A}">
      <dsp:nvSpPr>
        <dsp:cNvPr id="0" name=""/>
        <dsp:cNvSpPr/>
      </dsp:nvSpPr>
      <dsp:spPr>
        <a:xfrm>
          <a:off x="37" y="688081"/>
          <a:ext cx="3609092" cy="2983128"/>
        </a:xfrm>
        <a:prstGeom prst="rect">
          <a:avLst/>
        </a:prstGeom>
        <a:solidFill>
          <a:srgbClr val="D8E2EE">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dirty="0">
              <a:solidFill>
                <a:srgbClr val="4D738A"/>
              </a:solidFill>
            </a:rPr>
            <a:t>the extent and/or diversity of the beneficiaries of the impact, as relevant to the nature of the impact. (It will </a:t>
          </a:r>
          <a:r>
            <a:rPr lang="en-GB" sz="2100" b="0" kern="1200" dirty="0">
              <a:solidFill>
                <a:srgbClr val="4D738A"/>
              </a:solidFill>
            </a:rPr>
            <a:t>not</a:t>
          </a:r>
          <a:r>
            <a:rPr lang="en-GB" sz="2100" kern="1200" dirty="0">
              <a:solidFill>
                <a:srgbClr val="4D738A"/>
              </a:solidFill>
            </a:rPr>
            <a:t> be assessed in geographic terms, nor in terms of absolute numbers of beneficiaries.)</a:t>
          </a:r>
        </a:p>
      </dsp:txBody>
      <dsp:txXfrm>
        <a:off x="37" y="688081"/>
        <a:ext cx="3609092" cy="2983128"/>
      </dsp:txXfrm>
    </dsp:sp>
    <dsp:sp modelId="{8404056C-8CD4-4A46-A7C4-B83BA148C7CB}">
      <dsp:nvSpPr>
        <dsp:cNvPr id="0" name=""/>
        <dsp:cNvSpPr/>
      </dsp:nvSpPr>
      <dsp:spPr>
        <a:xfrm>
          <a:off x="4114402" y="83281"/>
          <a:ext cx="3609092" cy="604800"/>
        </a:xfrm>
        <a:prstGeom prst="rect">
          <a:avLst/>
        </a:prstGeom>
        <a:solidFill>
          <a:srgbClr val="4D738A"/>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t>Significance </a:t>
          </a:r>
        </a:p>
      </dsp:txBody>
      <dsp:txXfrm>
        <a:off x="4114402" y="83281"/>
        <a:ext cx="3609092" cy="604800"/>
      </dsp:txXfrm>
    </dsp:sp>
    <dsp:sp modelId="{89D9C2FC-4ED6-470E-9DEA-7812F2269B5C}">
      <dsp:nvSpPr>
        <dsp:cNvPr id="0" name=""/>
        <dsp:cNvSpPr/>
      </dsp:nvSpPr>
      <dsp:spPr>
        <a:xfrm>
          <a:off x="4114402" y="688081"/>
          <a:ext cx="3609092" cy="2983128"/>
        </a:xfrm>
        <a:prstGeom prst="rect">
          <a:avLst/>
        </a:prstGeom>
        <a:solidFill>
          <a:srgbClr val="D8E2EE">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dirty="0">
              <a:solidFill>
                <a:srgbClr val="4D738A"/>
              </a:solidFill>
            </a:rPr>
            <a:t>the degree to which the impact has enabled, enriched, influenced, informed or changed the performance, policies, practices, products, services, understanding, awareness or well-being of the beneficiaries.</a:t>
          </a:r>
        </a:p>
      </dsp:txBody>
      <dsp:txXfrm>
        <a:off x="4114402" y="688081"/>
        <a:ext cx="3609092" cy="29831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7AD5B-0C42-4133-8054-11B6037A783B}">
      <dsp:nvSpPr>
        <dsp:cNvPr id="0" name=""/>
        <dsp:cNvSpPr/>
      </dsp:nvSpPr>
      <dsp:spPr>
        <a:xfrm rot="5400000">
          <a:off x="6252259" y="-2484591"/>
          <a:ext cx="1168663" cy="6434438"/>
        </a:xfrm>
        <a:prstGeom prst="round2SameRect">
          <a:avLst/>
        </a:prstGeom>
        <a:solidFill>
          <a:srgbClr val="D4DFEC">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Research made a distinct and material contribution</a:t>
          </a:r>
        </a:p>
        <a:p>
          <a:pPr marL="228600" lvl="1" indent="-228600" algn="l" defTabSz="889000">
            <a:lnSpc>
              <a:spcPct val="90000"/>
            </a:lnSpc>
            <a:spcBef>
              <a:spcPct val="0"/>
            </a:spcBef>
            <a:spcAft>
              <a:spcPct val="15000"/>
            </a:spcAft>
            <a:buChar char="•"/>
          </a:pPr>
          <a:r>
            <a:rPr lang="en-GB" sz="2000" kern="1200" dirty="0"/>
            <a:t>Can be indirect or non-linear</a:t>
          </a:r>
        </a:p>
        <a:p>
          <a:pPr marL="228600" lvl="1" indent="-228600" algn="l" defTabSz="889000">
            <a:lnSpc>
              <a:spcPct val="90000"/>
            </a:lnSpc>
            <a:spcBef>
              <a:spcPct val="0"/>
            </a:spcBef>
            <a:spcAft>
              <a:spcPct val="15000"/>
            </a:spcAft>
            <a:buChar char="•"/>
          </a:pPr>
          <a:r>
            <a:rPr lang="en-GB" sz="2000" kern="1200" dirty="0"/>
            <a:t>Threshold judgement</a:t>
          </a:r>
        </a:p>
      </dsp:txBody>
      <dsp:txXfrm rot="-5400000">
        <a:off x="3619372" y="205345"/>
        <a:ext cx="6377389" cy="1054565"/>
      </dsp:txXfrm>
    </dsp:sp>
    <dsp:sp modelId="{A2232A0D-F0D1-4997-BF6B-DC422EAE88A8}">
      <dsp:nvSpPr>
        <dsp:cNvPr id="0" name=""/>
        <dsp:cNvSpPr/>
      </dsp:nvSpPr>
      <dsp:spPr>
        <a:xfrm>
          <a:off x="0" y="2213"/>
          <a:ext cx="3619371" cy="1460829"/>
        </a:xfrm>
        <a:prstGeom prst="roundRect">
          <a:avLst/>
        </a:prstGeom>
        <a:solidFill>
          <a:srgbClr val="4D738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…underpinned by…</a:t>
          </a:r>
        </a:p>
      </dsp:txBody>
      <dsp:txXfrm>
        <a:off x="71312" y="73525"/>
        <a:ext cx="3476747" cy="1318205"/>
      </dsp:txXfrm>
    </dsp:sp>
    <dsp:sp modelId="{E26B678E-1C43-4023-8496-AA8106964714}">
      <dsp:nvSpPr>
        <dsp:cNvPr id="0" name=""/>
        <dsp:cNvSpPr/>
      </dsp:nvSpPr>
      <dsp:spPr>
        <a:xfrm rot="5400000">
          <a:off x="6252259" y="-950720"/>
          <a:ext cx="1168663" cy="6434438"/>
        </a:xfrm>
        <a:prstGeom prst="round2SameRect">
          <a:avLst/>
        </a:prstGeom>
        <a:solidFill>
          <a:srgbClr val="D4DFEC">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Research as a whole is at least equivalent to two star </a:t>
          </a:r>
        </a:p>
        <a:p>
          <a:pPr marL="228600" lvl="1" indent="-228600" algn="l" defTabSz="889000">
            <a:lnSpc>
              <a:spcPct val="90000"/>
            </a:lnSpc>
            <a:spcBef>
              <a:spcPct val="0"/>
            </a:spcBef>
            <a:spcAft>
              <a:spcPct val="15000"/>
            </a:spcAft>
            <a:buChar char="•"/>
          </a:pPr>
          <a:r>
            <a:rPr lang="en-GB" sz="2000" kern="1200" dirty="0"/>
            <a:t>References and indicators to be included</a:t>
          </a:r>
        </a:p>
        <a:p>
          <a:pPr marL="228600" lvl="1" indent="-228600" algn="l" defTabSz="889000">
            <a:lnSpc>
              <a:spcPct val="90000"/>
            </a:lnSpc>
            <a:spcBef>
              <a:spcPct val="0"/>
            </a:spcBef>
            <a:spcAft>
              <a:spcPct val="15000"/>
            </a:spcAft>
            <a:buChar char="•"/>
          </a:pPr>
          <a:r>
            <a:rPr lang="en-GB" sz="2000" kern="1200" dirty="0"/>
            <a:t>Threshold judgement</a:t>
          </a:r>
        </a:p>
      </dsp:txBody>
      <dsp:txXfrm rot="-5400000">
        <a:off x="3619372" y="1739216"/>
        <a:ext cx="6377389" cy="1054565"/>
      </dsp:txXfrm>
    </dsp:sp>
    <dsp:sp modelId="{5A913258-8EBF-4336-8125-39282442732E}">
      <dsp:nvSpPr>
        <dsp:cNvPr id="0" name=""/>
        <dsp:cNvSpPr/>
      </dsp:nvSpPr>
      <dsp:spPr>
        <a:xfrm>
          <a:off x="0" y="1536084"/>
          <a:ext cx="3619371" cy="1460829"/>
        </a:xfrm>
        <a:prstGeom prst="roundRect">
          <a:avLst/>
        </a:prstGeom>
        <a:solidFill>
          <a:srgbClr val="4D738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…excellent research…</a:t>
          </a:r>
        </a:p>
      </dsp:txBody>
      <dsp:txXfrm>
        <a:off x="71312" y="1607396"/>
        <a:ext cx="3476747" cy="1318205"/>
      </dsp:txXfrm>
    </dsp:sp>
    <dsp:sp modelId="{189BA19A-8AE9-4EEB-A875-67DC0675A70D}">
      <dsp:nvSpPr>
        <dsp:cNvPr id="0" name=""/>
        <dsp:cNvSpPr/>
      </dsp:nvSpPr>
      <dsp:spPr>
        <a:xfrm rot="5400000">
          <a:off x="6252259" y="583150"/>
          <a:ext cx="1168663" cy="6434438"/>
        </a:xfrm>
        <a:prstGeom prst="round2SameRect">
          <a:avLst/>
        </a:prstGeom>
        <a:solidFill>
          <a:srgbClr val="D4DFEC">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Staff carried out research within scope of UOA descriptor, while working in the submitting HEI</a:t>
          </a:r>
        </a:p>
        <a:p>
          <a:pPr marL="228600" lvl="1" indent="-228600" algn="l" defTabSz="889000">
            <a:lnSpc>
              <a:spcPct val="90000"/>
            </a:lnSpc>
            <a:spcBef>
              <a:spcPct val="0"/>
            </a:spcBef>
            <a:spcAft>
              <a:spcPct val="15000"/>
            </a:spcAft>
            <a:buChar char="•"/>
          </a:pPr>
          <a:r>
            <a:rPr lang="en-GB" sz="2000" kern="1200" dirty="0"/>
            <a:t>Can include Cat C; doesn’t include research students</a:t>
          </a:r>
        </a:p>
      </dsp:txBody>
      <dsp:txXfrm rot="-5400000">
        <a:off x="3619372" y="3273087"/>
        <a:ext cx="6377389" cy="1054565"/>
      </dsp:txXfrm>
    </dsp:sp>
    <dsp:sp modelId="{E5E6F580-565D-4DA4-BCD9-DDE022AE387A}">
      <dsp:nvSpPr>
        <dsp:cNvPr id="0" name=""/>
        <dsp:cNvSpPr/>
      </dsp:nvSpPr>
      <dsp:spPr>
        <a:xfrm>
          <a:off x="40858" y="3040154"/>
          <a:ext cx="3619371" cy="1460829"/>
        </a:xfrm>
        <a:prstGeom prst="roundRect">
          <a:avLst/>
        </a:prstGeom>
        <a:solidFill>
          <a:srgbClr val="4D738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…produced by the submitting unit, 1 Jan 2000-31 Dec 2020</a:t>
          </a:r>
        </a:p>
      </dsp:txBody>
      <dsp:txXfrm>
        <a:off x="112170" y="3111466"/>
        <a:ext cx="3476747" cy="13182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54CDE-00C7-4A0D-B9FC-9571769FDFAA}">
      <dsp:nvSpPr>
        <dsp:cNvPr id="0" name=""/>
        <dsp:cNvSpPr/>
      </dsp:nvSpPr>
      <dsp:spPr>
        <a:xfrm>
          <a:off x="8588" y="-254913"/>
          <a:ext cx="4769752" cy="509826"/>
        </a:xfrm>
        <a:prstGeom prst="rect">
          <a:avLst/>
        </a:prstGeom>
        <a:solidFill>
          <a:srgbClr val="4D738A"/>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rtl="0">
            <a:lnSpc>
              <a:spcPct val="90000"/>
            </a:lnSpc>
            <a:spcBef>
              <a:spcPct val="0"/>
            </a:spcBef>
            <a:spcAft>
              <a:spcPct val="35000"/>
            </a:spcAft>
            <a:buNone/>
          </a:pPr>
          <a:r>
            <a:rPr lang="en-GB" sz="2200" kern="1200" dirty="0"/>
            <a:t>High-scoring</a:t>
          </a:r>
        </a:p>
      </dsp:txBody>
      <dsp:txXfrm>
        <a:off x="8588" y="-254913"/>
        <a:ext cx="4769752" cy="509826"/>
      </dsp:txXfrm>
    </dsp:sp>
    <dsp:sp modelId="{DA872A80-DBBE-43B5-9285-BD96539CF80A}">
      <dsp:nvSpPr>
        <dsp:cNvPr id="0" name=""/>
        <dsp:cNvSpPr/>
      </dsp:nvSpPr>
      <dsp:spPr>
        <a:xfrm>
          <a:off x="28670" y="254913"/>
          <a:ext cx="4766403" cy="3754491"/>
        </a:xfrm>
        <a:prstGeom prst="rect">
          <a:avLst/>
        </a:prstGeom>
        <a:solidFill>
          <a:srgbClr val="D8E2EE">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rtl="0">
            <a:lnSpc>
              <a:spcPct val="90000"/>
            </a:lnSpc>
            <a:spcBef>
              <a:spcPct val="0"/>
            </a:spcBef>
            <a:spcAft>
              <a:spcPct val="15000"/>
            </a:spcAft>
            <a:buChar char="•"/>
          </a:pPr>
          <a:r>
            <a:rPr lang="en-GB" sz="2200" kern="1200" dirty="0">
              <a:solidFill>
                <a:srgbClr val="4D738A"/>
              </a:solidFill>
            </a:rPr>
            <a:t>Clear and compelling narrative</a:t>
          </a:r>
        </a:p>
        <a:p>
          <a:pPr marL="228600" lvl="1" indent="-228600" algn="l" defTabSz="977900" rtl="0">
            <a:lnSpc>
              <a:spcPct val="90000"/>
            </a:lnSpc>
            <a:spcBef>
              <a:spcPct val="0"/>
            </a:spcBef>
            <a:spcAft>
              <a:spcPct val="15000"/>
            </a:spcAft>
            <a:buChar char="•"/>
          </a:pPr>
          <a:r>
            <a:rPr lang="en-GB" sz="2200" kern="1200" dirty="0">
              <a:solidFill>
                <a:srgbClr val="4D738A"/>
              </a:solidFill>
            </a:rPr>
            <a:t>Clearly identified beneficiaries</a:t>
          </a:r>
          <a:endParaRPr lang="en-GB" sz="2200" b="1" kern="1200" dirty="0">
            <a:solidFill>
              <a:srgbClr val="4D738A"/>
            </a:solidFill>
          </a:endParaRPr>
        </a:p>
        <a:p>
          <a:pPr marL="228600" lvl="1" indent="-228600" algn="l" defTabSz="977900" rtl="0">
            <a:lnSpc>
              <a:spcPct val="90000"/>
            </a:lnSpc>
            <a:spcBef>
              <a:spcPct val="0"/>
            </a:spcBef>
            <a:spcAft>
              <a:spcPct val="15000"/>
            </a:spcAft>
            <a:buChar char="•"/>
          </a:pPr>
          <a:r>
            <a:rPr lang="en-GB" sz="2200" kern="1200" dirty="0">
              <a:solidFill>
                <a:srgbClr val="4D738A"/>
              </a:solidFill>
            </a:rPr>
            <a:t>Explicit links between research and claimed impact</a:t>
          </a:r>
        </a:p>
        <a:p>
          <a:pPr marL="228600" lvl="1" indent="-228600" algn="l" defTabSz="977900" rtl="0">
            <a:lnSpc>
              <a:spcPct val="90000"/>
            </a:lnSpc>
            <a:spcBef>
              <a:spcPct val="0"/>
            </a:spcBef>
            <a:spcAft>
              <a:spcPct val="15000"/>
            </a:spcAft>
            <a:buChar char="•"/>
          </a:pPr>
          <a:r>
            <a:rPr lang="en-GB" sz="2200" kern="1200" dirty="0">
              <a:solidFill>
                <a:srgbClr val="4D738A"/>
              </a:solidFill>
            </a:rPr>
            <a:t>Self-contained</a:t>
          </a:r>
        </a:p>
        <a:p>
          <a:pPr marL="228600" lvl="1" indent="-228600" algn="l" defTabSz="977900" rtl="0">
            <a:lnSpc>
              <a:spcPct val="90000"/>
            </a:lnSpc>
            <a:spcBef>
              <a:spcPct val="0"/>
            </a:spcBef>
            <a:spcAft>
              <a:spcPct val="15000"/>
            </a:spcAft>
            <a:buChar char="•"/>
          </a:pPr>
          <a:r>
            <a:rPr lang="en-GB" sz="2200" kern="1200" dirty="0">
              <a:solidFill>
                <a:srgbClr val="4D738A"/>
              </a:solidFill>
            </a:rPr>
            <a:t>Verifiable evidence of reach and significance</a:t>
          </a:r>
        </a:p>
        <a:p>
          <a:pPr marL="228600" lvl="1" indent="-228600" algn="l" defTabSz="977900" rtl="0">
            <a:lnSpc>
              <a:spcPct val="90000"/>
            </a:lnSpc>
            <a:spcBef>
              <a:spcPct val="0"/>
            </a:spcBef>
            <a:spcAft>
              <a:spcPct val="15000"/>
            </a:spcAft>
            <a:buChar char="•"/>
          </a:pPr>
          <a:r>
            <a:rPr lang="en-GB" sz="2200" kern="1200" dirty="0">
              <a:solidFill>
                <a:srgbClr val="4D738A"/>
              </a:solidFill>
            </a:rPr>
            <a:t>Evidence of unit’s contribution to research</a:t>
          </a:r>
        </a:p>
        <a:p>
          <a:pPr marL="228600" lvl="1" indent="-228600" algn="l" defTabSz="977900" rtl="0">
            <a:lnSpc>
              <a:spcPct val="90000"/>
            </a:lnSpc>
            <a:spcBef>
              <a:spcPct val="0"/>
            </a:spcBef>
            <a:spcAft>
              <a:spcPct val="15000"/>
            </a:spcAft>
            <a:buChar char="•"/>
          </a:pPr>
          <a:r>
            <a:rPr lang="en-GB" sz="2200" kern="1200" dirty="0">
              <a:solidFill>
                <a:srgbClr val="4D738A"/>
              </a:solidFill>
            </a:rPr>
            <a:t>Distinguishes between dissemination and impact</a:t>
          </a:r>
        </a:p>
      </dsp:txBody>
      <dsp:txXfrm>
        <a:off x="28670" y="254913"/>
        <a:ext cx="4766403" cy="3754491"/>
      </dsp:txXfrm>
    </dsp:sp>
    <dsp:sp modelId="{8404056C-8CD4-4A46-A7C4-B83BA148C7CB}">
      <dsp:nvSpPr>
        <dsp:cNvPr id="0" name=""/>
        <dsp:cNvSpPr/>
      </dsp:nvSpPr>
      <dsp:spPr>
        <a:xfrm>
          <a:off x="5205629" y="-254913"/>
          <a:ext cx="4822923" cy="509826"/>
        </a:xfrm>
        <a:prstGeom prst="rect">
          <a:avLst/>
        </a:prstGeom>
        <a:solidFill>
          <a:srgbClr val="4D738A"/>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rtl="0">
            <a:lnSpc>
              <a:spcPct val="90000"/>
            </a:lnSpc>
            <a:spcBef>
              <a:spcPct val="0"/>
            </a:spcBef>
            <a:spcAft>
              <a:spcPct val="35000"/>
            </a:spcAft>
            <a:buNone/>
          </a:pPr>
          <a:r>
            <a:rPr lang="en-GB" sz="2200" kern="1200" dirty="0"/>
            <a:t>Low-scoring</a:t>
          </a:r>
        </a:p>
      </dsp:txBody>
      <dsp:txXfrm>
        <a:off x="5205629" y="-254913"/>
        <a:ext cx="4822923" cy="509826"/>
      </dsp:txXfrm>
    </dsp:sp>
    <dsp:sp modelId="{89D9C2FC-4ED6-470E-9DEA-7812F2269B5C}">
      <dsp:nvSpPr>
        <dsp:cNvPr id="0" name=""/>
        <dsp:cNvSpPr/>
      </dsp:nvSpPr>
      <dsp:spPr>
        <a:xfrm>
          <a:off x="5208981" y="254913"/>
          <a:ext cx="4833394" cy="3754491"/>
        </a:xfrm>
        <a:prstGeom prst="rect">
          <a:avLst/>
        </a:prstGeom>
        <a:solidFill>
          <a:srgbClr val="D8E2EE">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rtl="0">
            <a:lnSpc>
              <a:spcPct val="90000"/>
            </a:lnSpc>
            <a:spcBef>
              <a:spcPct val="0"/>
            </a:spcBef>
            <a:spcAft>
              <a:spcPct val="15000"/>
            </a:spcAft>
            <a:buChar char="•"/>
          </a:pPr>
          <a:r>
            <a:rPr lang="en-GB" sz="2200" kern="1200" dirty="0">
              <a:solidFill>
                <a:srgbClr val="4D738A"/>
              </a:solidFill>
            </a:rPr>
            <a:t>Lack of objective evidence</a:t>
          </a:r>
        </a:p>
        <a:p>
          <a:pPr marL="228600" lvl="1" indent="-228600" algn="l" defTabSz="977900" rtl="0">
            <a:lnSpc>
              <a:spcPct val="90000"/>
            </a:lnSpc>
            <a:spcBef>
              <a:spcPct val="0"/>
            </a:spcBef>
            <a:spcAft>
              <a:spcPct val="15000"/>
            </a:spcAft>
            <a:buChar char="•"/>
          </a:pPr>
          <a:r>
            <a:rPr lang="en-GB" sz="2200" kern="1200" dirty="0">
              <a:solidFill>
                <a:srgbClr val="4D738A"/>
              </a:solidFill>
            </a:rPr>
            <a:t>Superficial impacts</a:t>
          </a:r>
        </a:p>
        <a:p>
          <a:pPr marL="228600" lvl="1" indent="-228600" algn="l" defTabSz="977900" rtl="0">
            <a:lnSpc>
              <a:spcPct val="90000"/>
            </a:lnSpc>
            <a:spcBef>
              <a:spcPct val="0"/>
            </a:spcBef>
            <a:spcAft>
              <a:spcPct val="15000"/>
            </a:spcAft>
            <a:buChar char="•"/>
          </a:pPr>
          <a:r>
            <a:rPr lang="en-GB" sz="2200" kern="1200" dirty="0">
              <a:solidFill>
                <a:srgbClr val="4D738A"/>
              </a:solidFill>
            </a:rPr>
            <a:t>Vague description of impacts and/or their relationship to the research </a:t>
          </a:r>
        </a:p>
        <a:p>
          <a:pPr marL="228600" lvl="1" indent="-228600" algn="l" defTabSz="977900" rtl="0">
            <a:lnSpc>
              <a:spcPct val="90000"/>
            </a:lnSpc>
            <a:spcBef>
              <a:spcPct val="0"/>
            </a:spcBef>
            <a:spcAft>
              <a:spcPct val="15000"/>
            </a:spcAft>
            <a:buChar char="•"/>
          </a:pPr>
          <a:r>
            <a:rPr lang="en-GB" sz="2200" kern="1200" dirty="0">
              <a:solidFill>
                <a:srgbClr val="4D738A"/>
              </a:solidFill>
            </a:rPr>
            <a:t>Focus on dissemination without explaining outcomes (‘so what?’)</a:t>
          </a:r>
        </a:p>
      </dsp:txBody>
      <dsp:txXfrm>
        <a:off x="5208981" y="254913"/>
        <a:ext cx="4833394" cy="37544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FF30DE-F082-4CC9-B502-AB6DC944B10C}" type="datetimeFigureOut">
              <a:rPr lang="en-GB" smtClean="0"/>
              <a:t>14/07/2025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9C379C-244D-48D6-9DBB-17ABA9E33983}" type="slidenum">
              <a:rPr lang="en-GB" smtClean="0"/>
              <a:t>‹#›</a:t>
            </a:fld>
            <a:endParaRPr lang="en-GB"/>
          </a:p>
        </p:txBody>
      </p:sp>
    </p:spTree>
    <p:extLst>
      <p:ext uri="{BB962C8B-B14F-4D97-AF65-F5344CB8AC3E}">
        <p14:creationId xmlns:p14="http://schemas.microsoft.com/office/powerpoint/2010/main" val="424632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9780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61B94E9-075A-E2C6-C285-B23B72EA641B}"/>
              </a:ext>
            </a:extLst>
          </p:cNvPr>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534031-26E3-46DB-9BBA-5BD55727C632}" type="slidenum">
              <a:rPr kumimoji="0" lang="en-US" alt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94" name="Rectangle 7">
            <a:extLst>
              <a:ext uri="{FF2B5EF4-FFF2-40B4-BE49-F238E27FC236}">
                <a16:creationId xmlns:a16="http://schemas.microsoft.com/office/drawing/2014/main" id="{76AEC148-1B95-6A95-D321-76611057D6A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87E021F-56CC-4C97-A59E-4503DDC4E9D9}"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10CF6C80-A261-9976-C8CB-A83FAADF4465}"/>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65733C3F-DB26-7E22-ED99-E504F4CC5415}"/>
              </a:ext>
            </a:extLst>
          </p:cNvPr>
          <p:cNvSpPr>
            <a:spLocks noGrp="1" noChangeArrowheads="1"/>
          </p:cNvSpPr>
          <p:nvPr>
            <p:ph type="body" idx="1"/>
          </p:nvPr>
        </p:nvSpPr>
        <p:spPr>
          <a:xfrm>
            <a:off x="914400" y="4343400"/>
            <a:ext cx="5029200" cy="4114800"/>
          </a:xfrm>
        </p:spPr>
        <p:txBody>
          <a:bodyPr/>
          <a:lstStyle/>
          <a:p>
            <a:pPr>
              <a:buFontTx/>
              <a:buChar char="•"/>
            </a:pPr>
            <a:r>
              <a:rPr lang="en-US" altLang="en-US" dirty="0"/>
              <a:t>e.g. histories preferred when there is almost no access or control i.e. dealing with the “dead” past.  </a:t>
            </a:r>
          </a:p>
          <a:p>
            <a:pPr>
              <a:buFontTx/>
              <a:buChar char="•"/>
            </a:pPr>
            <a:r>
              <a:rPr lang="en-US" altLang="en-US" dirty="0"/>
              <a:t>They gain strength through the ability to deal with a full variety of evidence – documents, artifacts, interviews and observations.</a:t>
            </a:r>
          </a:p>
          <a:p>
            <a:pPr>
              <a:buFontTx/>
              <a:buChar char="•"/>
            </a:pPr>
            <a:endParaRPr lang="en-US" altLang="en-US" dirty="0"/>
          </a:p>
          <a:p>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FBBBFC7-7170-843A-29E8-3CA3F64215C5}"/>
              </a:ext>
            </a:extLst>
          </p:cNvPr>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8159AF-569D-4E33-BC78-98D2D9923D8B}" type="slidenum">
              <a:rPr kumimoji="0" lang="en-US" alt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42" name="Rectangle 7">
            <a:extLst>
              <a:ext uri="{FF2B5EF4-FFF2-40B4-BE49-F238E27FC236}">
                <a16:creationId xmlns:a16="http://schemas.microsoft.com/office/drawing/2014/main" id="{E192598C-AD99-02C6-190F-1D902F48437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E4B9869-0830-4426-B899-8768AFB307D3}"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9C61731A-F39D-6EDE-742E-2905640FF13F}"/>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1E8F720A-4FF3-DE59-2A64-89BC53ED05D6}"/>
              </a:ext>
            </a:extLst>
          </p:cNvPr>
          <p:cNvSpPr>
            <a:spLocks noGrp="1" noChangeArrowheads="1"/>
          </p:cNvSpPr>
          <p:nvPr>
            <p:ph type="body" idx="1"/>
          </p:nvPr>
        </p:nvSpPr>
        <p:spPr>
          <a:xfrm>
            <a:off x="914400" y="4343400"/>
            <a:ext cx="5029200" cy="4114800"/>
          </a:xfrm>
        </p:spPr>
        <p:txBody>
          <a:bodyPr/>
          <a:lstStyle/>
          <a:p>
            <a:pPr>
              <a:buFontTx/>
              <a:buChar char="•"/>
            </a:pPr>
            <a:r>
              <a:rPr lang="en-US" altLang="en-US" dirty="0"/>
              <a:t>(they are generalizable to theoretical propositions and not to populations or universes.)</a:t>
            </a:r>
          </a:p>
          <a:p>
            <a:pPr>
              <a:buFontTx/>
              <a:buChar char="•"/>
            </a:pPr>
            <a:endParaRPr lang="en-US" altLang="en-US" dirty="0"/>
          </a:p>
          <a:p>
            <a:pPr>
              <a:buFontTx/>
              <a:buChar char="•"/>
            </a:pPr>
            <a:r>
              <a:rPr lang="en-US" altLang="en-US" dirty="0"/>
              <a:t>(do not necessarily have to be long, as one could do a case study without ever having to leave the library or telephone.)</a:t>
            </a:r>
          </a:p>
          <a:p>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27812" cy="3729037"/>
          </a:xfrm>
        </p:spPr>
      </p:sp>
      <p:sp>
        <p:nvSpPr>
          <p:cNvPr id="4" name="Slide Number Placeholder 3"/>
          <p:cNvSpPr>
            <a:spLocks noGrp="1"/>
          </p:cNvSpPr>
          <p:nvPr>
            <p:ph type="sldNum" sz="quarter" idx="10"/>
          </p:nvPr>
        </p:nvSpPr>
        <p:spPr/>
        <p:txBody>
          <a:bodyPr/>
          <a:lstStyle/>
          <a:p>
            <a:fld id="{BF1A7007-A200-4625-857B-C1B607EDAC37}" type="slidenum">
              <a:rPr lang="en-US" smtClean="0"/>
              <a:pPr/>
              <a:t>31</a:t>
            </a:fld>
            <a:endParaRPr lang="en-US" dirty="0"/>
          </a:p>
        </p:txBody>
      </p:sp>
      <p:sp>
        <p:nvSpPr>
          <p:cNvPr id="5" name="Notes Placeholder 4"/>
          <p:cNvSpPr>
            <a:spLocks noGrp="1"/>
          </p:cNvSpPr>
          <p:nvPr>
            <p:ph type="body" idx="1"/>
          </p:nvPr>
        </p:nvSpPr>
        <p:spPr>
          <a:xfrm>
            <a:off x="680879" y="4721942"/>
            <a:ext cx="5447030" cy="230503"/>
          </a:xfrm>
          <a:prstGeom prst="rect">
            <a:avLst/>
          </a:prstGeom>
        </p:spPr>
        <p:txBody>
          <a:bodyPr wrap="square">
            <a:spAutoFit/>
          </a:bodyPr>
          <a:lstStyle/>
          <a:p>
            <a:pPr defTabSz="911046" fontAlgn="base">
              <a:spcBef>
                <a:spcPct val="0"/>
              </a:spcBef>
              <a:spcAft>
                <a:spcPct val="0"/>
              </a:spcAft>
            </a:pPr>
            <a:endParaRPr lang="en-GB" sz="900" dirty="0">
              <a:latin typeface="Arial" pitchFamily="34" charset="0"/>
              <a:cs typeface="Arial" pitchFamily="34" charset="0"/>
            </a:endParaRPr>
          </a:p>
        </p:txBody>
      </p:sp>
    </p:spTree>
    <p:extLst>
      <p:ext uri="{BB962C8B-B14F-4D97-AF65-F5344CB8AC3E}">
        <p14:creationId xmlns:p14="http://schemas.microsoft.com/office/powerpoint/2010/main" val="1143850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D8FC64-4DC8-4504-A346-028AE6950BF5}" type="slidenum">
              <a:rPr lang="en-GB" smtClean="0"/>
              <a:t>35</a:t>
            </a:fld>
            <a:endParaRPr lang="en-GB" dirty="0"/>
          </a:p>
        </p:txBody>
      </p:sp>
    </p:spTree>
    <p:extLst>
      <p:ext uri="{BB962C8B-B14F-4D97-AF65-F5344CB8AC3E}">
        <p14:creationId xmlns:p14="http://schemas.microsoft.com/office/powerpoint/2010/main" val="2919564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Font typeface="Arial" panose="020B0604020202020204" pitchFamily="34" charset="0"/>
              <a:buNone/>
            </a:pPr>
            <a:r>
              <a:rPr lang="en-GB" sz="1200" b="0" i="0" u="none" strike="noStrike" kern="1200" baseline="0" dirty="0">
                <a:solidFill>
                  <a:schemeClr val="tx1"/>
                </a:solidFill>
                <a:latin typeface="+mn-lt"/>
                <a:ea typeface="+mn-ea"/>
                <a:cs typeface="+mn-cs"/>
              </a:rPr>
              <a:t>Can include negative effects</a:t>
            </a:r>
          </a:p>
          <a:p>
            <a:pPr marL="457200" lvl="1"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a:p>
            <a:pPr marL="457200" lvl="1" indent="0">
              <a:buFont typeface="Arial" panose="020B0604020202020204" pitchFamily="34" charset="0"/>
              <a:buNone/>
            </a:pPr>
            <a:r>
              <a:rPr lang="en-GB" sz="1200" b="0" i="0" u="none" strike="noStrike" kern="1200" baseline="0" dirty="0">
                <a:solidFill>
                  <a:schemeClr val="tx1"/>
                </a:solidFill>
                <a:latin typeface="+mn-lt"/>
                <a:ea typeface="+mn-ea"/>
                <a:cs typeface="+mn-cs"/>
              </a:rPr>
              <a:t>Aiming for a similar number of case studies this time</a:t>
            </a:r>
          </a:p>
          <a:p>
            <a:pPr marL="457200" lvl="1"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a:p>
            <a:pPr marL="457200" lvl="1" indent="0">
              <a:buFont typeface="Arial" panose="020B0604020202020204" pitchFamily="34" charset="0"/>
              <a:buNone/>
            </a:pPr>
            <a:r>
              <a:rPr lang="en-GB" sz="1200" b="0" i="0" u="none" strike="noStrike" kern="1200" baseline="0" dirty="0">
                <a:solidFill>
                  <a:schemeClr val="tx1"/>
                </a:solidFill>
                <a:latin typeface="+mn-lt"/>
                <a:ea typeface="+mn-ea"/>
                <a:cs typeface="+mn-cs"/>
              </a:rPr>
              <a:t>Impact case study database</a:t>
            </a:r>
          </a:p>
        </p:txBody>
      </p:sp>
      <p:sp>
        <p:nvSpPr>
          <p:cNvPr id="4" name="Slide Number Placeholder 3"/>
          <p:cNvSpPr>
            <a:spLocks noGrp="1"/>
          </p:cNvSpPr>
          <p:nvPr>
            <p:ph type="sldNum" sz="quarter" idx="10"/>
          </p:nvPr>
        </p:nvSpPr>
        <p:spPr/>
        <p:txBody>
          <a:bodyPr/>
          <a:lstStyle/>
          <a:p>
            <a:fld id="{69D8FC64-4DC8-4504-A346-028AE6950BF5}" type="slidenum">
              <a:rPr lang="en-GB" smtClean="0"/>
              <a:t>36</a:t>
            </a:fld>
            <a:endParaRPr lang="en-GB" dirty="0"/>
          </a:p>
        </p:txBody>
      </p:sp>
    </p:spTree>
    <p:extLst>
      <p:ext uri="{BB962C8B-B14F-4D97-AF65-F5344CB8AC3E}">
        <p14:creationId xmlns:p14="http://schemas.microsoft.com/office/powerpoint/2010/main" val="2049475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Regardless</a:t>
            </a:r>
            <a:r>
              <a:rPr lang="en-GB" baseline="0" dirty="0"/>
              <a:t> of geographic location of the impact – expect many impacts to be in the UK as well as some to be international</a:t>
            </a:r>
            <a:endParaRPr lang="en-GB" dirty="0"/>
          </a:p>
        </p:txBody>
      </p:sp>
      <p:sp>
        <p:nvSpPr>
          <p:cNvPr id="4" name="Slide Number Placeholder 3"/>
          <p:cNvSpPr>
            <a:spLocks noGrp="1"/>
          </p:cNvSpPr>
          <p:nvPr>
            <p:ph type="sldNum" sz="quarter" idx="10"/>
          </p:nvPr>
        </p:nvSpPr>
        <p:spPr/>
        <p:txBody>
          <a:bodyPr/>
          <a:lstStyle/>
          <a:p>
            <a:fld id="{69D8FC64-4DC8-4504-A346-028AE6950BF5}" type="slidenum">
              <a:rPr lang="en-GB" smtClean="0"/>
              <a:t>37</a:t>
            </a:fld>
            <a:endParaRPr lang="en-GB" dirty="0"/>
          </a:p>
        </p:txBody>
      </p:sp>
    </p:spTree>
    <p:extLst>
      <p:ext uri="{BB962C8B-B14F-4D97-AF65-F5344CB8AC3E}">
        <p14:creationId xmlns:p14="http://schemas.microsoft.com/office/powerpoint/2010/main" val="2276414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rgbClr val="4D738A"/>
                </a:solidFill>
                <a:latin typeface="+mn-lt"/>
                <a:ea typeface="+mn-ea"/>
                <a:cs typeface="+mn-cs"/>
              </a:rPr>
              <a:t>Minimum of two case studies.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rgbClr val="4D738A"/>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rgbClr val="4D738A"/>
                </a:solidFill>
                <a:latin typeface="+mn-lt"/>
                <a:ea typeface="+mn-ea"/>
                <a:cs typeface="+mn-cs"/>
              </a:rPr>
              <a:t>Doesn’t have to be representative of the spread</a:t>
            </a:r>
            <a:r>
              <a:rPr lang="en-GB" sz="1200" kern="1200" baseline="0" dirty="0">
                <a:solidFill>
                  <a:srgbClr val="4D738A"/>
                </a:solidFill>
                <a:latin typeface="+mn-lt"/>
                <a:ea typeface="+mn-ea"/>
                <a:cs typeface="+mn-cs"/>
              </a:rPr>
              <a:t> of research in the UOA – should choose the strongest examples of impact underpinned by research from the UOA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rgbClr val="4D738A"/>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rgbClr val="4D738A"/>
                </a:solidFill>
                <a:latin typeface="+mn-lt"/>
                <a:ea typeface="+mn-ea"/>
                <a:cs typeface="+mn-cs"/>
              </a:rPr>
              <a:t>More than one UOA within an HEI can submit the same case study providing that each UOA produced excellent research that made a distinct and material contribution to the impact. Can use common descriptions of the impact.</a:t>
            </a:r>
            <a:endParaRPr lang="en-GB" sz="1200" kern="1200" dirty="0">
              <a:solidFill>
                <a:srgbClr val="4D738A"/>
              </a:solidFill>
              <a:latin typeface="+mn-lt"/>
              <a:ea typeface="+mn-ea"/>
              <a:cs typeface="+mn-cs"/>
            </a:endParaRPr>
          </a:p>
          <a:p>
            <a:pPr marL="457200" lvl="1"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9D8FC64-4DC8-4504-A346-028AE6950BF5}" type="slidenum">
              <a:rPr lang="en-GB" smtClean="0"/>
              <a:t>38</a:t>
            </a:fld>
            <a:endParaRPr lang="en-GB" dirty="0"/>
          </a:p>
        </p:txBody>
      </p:sp>
    </p:spTree>
    <p:extLst>
      <p:ext uri="{BB962C8B-B14F-4D97-AF65-F5344CB8AC3E}">
        <p14:creationId xmlns:p14="http://schemas.microsoft.com/office/powerpoint/2010/main" val="1689649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9D8FC64-4DC8-4504-A346-028AE6950BF5}" type="slidenum">
              <a:rPr lang="en-GB" smtClean="0"/>
              <a:t>39</a:t>
            </a:fld>
            <a:endParaRPr lang="en-GB" dirty="0"/>
          </a:p>
        </p:txBody>
      </p:sp>
    </p:spTree>
    <p:extLst>
      <p:ext uri="{BB962C8B-B14F-4D97-AF65-F5344CB8AC3E}">
        <p14:creationId xmlns:p14="http://schemas.microsoft.com/office/powerpoint/2010/main" val="2697673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rgbClr val="4D738A"/>
              </a:solidFill>
              <a:latin typeface="+mn-lt"/>
              <a:ea typeface="+mn-ea"/>
              <a:cs typeface="+mn-cs"/>
            </a:endParaRPr>
          </a:p>
        </p:txBody>
      </p:sp>
      <p:sp>
        <p:nvSpPr>
          <p:cNvPr id="4" name="Slide Number Placeholder 3"/>
          <p:cNvSpPr>
            <a:spLocks noGrp="1"/>
          </p:cNvSpPr>
          <p:nvPr>
            <p:ph type="sldNum" sz="quarter" idx="10"/>
          </p:nvPr>
        </p:nvSpPr>
        <p:spPr/>
        <p:txBody>
          <a:bodyPr/>
          <a:lstStyle/>
          <a:p>
            <a:fld id="{69D8FC64-4DC8-4504-A346-028AE6950BF5}" type="slidenum">
              <a:rPr lang="en-GB" smtClean="0"/>
              <a:t>40</a:t>
            </a:fld>
            <a:endParaRPr lang="en-GB" dirty="0"/>
          </a:p>
        </p:txBody>
      </p:sp>
    </p:spTree>
    <p:extLst>
      <p:ext uri="{BB962C8B-B14F-4D97-AF65-F5344CB8AC3E}">
        <p14:creationId xmlns:p14="http://schemas.microsoft.com/office/powerpoint/2010/main" val="1203582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rgbClr val="4D738A"/>
              </a:solidFill>
              <a:latin typeface="+mn-lt"/>
              <a:ea typeface="+mn-ea"/>
              <a:cs typeface="+mn-cs"/>
            </a:endParaRPr>
          </a:p>
        </p:txBody>
      </p:sp>
      <p:sp>
        <p:nvSpPr>
          <p:cNvPr id="4" name="Slide Number Placeholder 3"/>
          <p:cNvSpPr>
            <a:spLocks noGrp="1"/>
          </p:cNvSpPr>
          <p:nvPr>
            <p:ph type="sldNum" sz="quarter" idx="10"/>
          </p:nvPr>
        </p:nvSpPr>
        <p:spPr/>
        <p:txBody>
          <a:bodyPr/>
          <a:lstStyle/>
          <a:p>
            <a:fld id="{69D8FC64-4DC8-4504-A346-028AE6950BF5}" type="slidenum">
              <a:rPr lang="en-GB" smtClean="0"/>
              <a:t>41</a:t>
            </a:fld>
            <a:endParaRPr lang="en-GB" dirty="0"/>
          </a:p>
        </p:txBody>
      </p:sp>
    </p:spTree>
    <p:extLst>
      <p:ext uri="{BB962C8B-B14F-4D97-AF65-F5344CB8AC3E}">
        <p14:creationId xmlns:p14="http://schemas.microsoft.com/office/powerpoint/2010/main" val="2220135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5E61-A3A7-B589-3101-65F20D48A4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0A466E-326D-99C1-6550-64E30D11E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04CBA9-519F-3EEF-B8F0-181AE8BB0992}"/>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5" name="Footer Placeholder 4">
            <a:extLst>
              <a:ext uri="{FF2B5EF4-FFF2-40B4-BE49-F238E27FC236}">
                <a16:creationId xmlns:a16="http://schemas.microsoft.com/office/drawing/2014/main" id="{72795793-3DF7-8C18-145A-3B867F0A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21AE6-4C33-43D6-4C0C-07CB93B6CE0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408169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9F77-2FB7-CDC2-7C19-6F415DC12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38039F-99DD-99F7-6234-64DF09F3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EDACD-E41F-9580-4C69-A5D28C823AF8}"/>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5" name="Footer Placeholder 4">
            <a:extLst>
              <a:ext uri="{FF2B5EF4-FFF2-40B4-BE49-F238E27FC236}">
                <a16:creationId xmlns:a16="http://schemas.microsoft.com/office/drawing/2014/main" id="{91434EB8-4877-FCED-5C9F-A4BA472CD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AA36A-BD29-023D-6FE6-73BBDEECB773}"/>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652544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5F6A-A080-19EC-48F4-A802212D6B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9805B7-9403-D365-1663-3E87CA56AF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1D4EF3-237D-4F03-F0DC-F2C1983F4450}"/>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5" name="Footer Placeholder 4">
            <a:extLst>
              <a:ext uri="{FF2B5EF4-FFF2-40B4-BE49-F238E27FC236}">
                <a16:creationId xmlns:a16="http://schemas.microsoft.com/office/drawing/2014/main" id="{7AE08CC4-0646-4E6F-11D5-7509F40BB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4FFC-FEB5-BBF6-3172-3AC23240BDD7}"/>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991980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20A1-9081-E2CC-5663-C202A2849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A7E154-F560-BD74-D57A-42302FDCBD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D59165-F014-4DC6-35B2-309D5B235A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A6845C-BC4D-F324-720D-B5E483CC48C0}"/>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6" name="Footer Placeholder 5">
            <a:extLst>
              <a:ext uri="{FF2B5EF4-FFF2-40B4-BE49-F238E27FC236}">
                <a16:creationId xmlns:a16="http://schemas.microsoft.com/office/drawing/2014/main" id="{EA5E9593-6B9D-5E70-50A3-66F213253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B902C-537B-A8BC-F262-D77917080E4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781407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68F8-C969-5EA3-37F4-E72D525C7C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26A888-D1AD-BAAE-FDD3-851D4182A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8C48C9-3B0E-B29C-B0A6-5106932706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E3B005-B172-F94B-7B2F-8DAC8EA993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CE6F0-C46C-E33E-49AB-7ADAFA30EA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F6324-3C4F-C6A4-C64B-8150014AB47D}"/>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8" name="Footer Placeholder 7">
            <a:extLst>
              <a:ext uri="{FF2B5EF4-FFF2-40B4-BE49-F238E27FC236}">
                <a16:creationId xmlns:a16="http://schemas.microsoft.com/office/drawing/2014/main" id="{9E14D9F6-5D3F-D67A-B5A2-A12BE0FAF4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8D735B-E2F0-65FE-7FA3-1EB705A9601A}"/>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4054545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C562-3806-E1B9-73A3-F9580551C3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6588B5-29F4-A465-2B9A-DBE4C4FCD812}"/>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4" name="Footer Placeholder 3">
            <a:extLst>
              <a:ext uri="{FF2B5EF4-FFF2-40B4-BE49-F238E27FC236}">
                <a16:creationId xmlns:a16="http://schemas.microsoft.com/office/drawing/2014/main" id="{6DF47EC3-6121-0A2C-20C6-7311F614FB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3B630A-49D6-D932-FE44-0EDDBE369F3C}"/>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503683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030CBF-31A5-9B46-B4F2-549EDE121473}"/>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3" name="Footer Placeholder 2">
            <a:extLst>
              <a:ext uri="{FF2B5EF4-FFF2-40B4-BE49-F238E27FC236}">
                <a16:creationId xmlns:a16="http://schemas.microsoft.com/office/drawing/2014/main" id="{8499D957-011B-5690-94D0-E1FED29487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C3D440-D567-E358-F014-2FE2D7D4659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27692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48B4-C8B5-9F9E-8D8C-E0E16AB72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5AF6F7-CD99-BE0A-C8E9-7DB9F73F9C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E986C3-4618-A2F7-F7FA-B74C34C1F4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EDB05-A203-99EB-2F8E-BC012A3B042D}"/>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6" name="Footer Placeholder 5">
            <a:extLst>
              <a:ext uri="{FF2B5EF4-FFF2-40B4-BE49-F238E27FC236}">
                <a16:creationId xmlns:a16="http://schemas.microsoft.com/office/drawing/2014/main" id="{9F8AB9C8-ECBB-9CC6-4B9A-22A83E7F2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5A436-65D3-1219-50D7-7228D488FBE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116054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6A51-AD1E-EAA1-9292-6C356097D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26EF4D-3677-B1B1-1DAE-EEB823192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085E65-4BDE-781A-DCE8-ACB8C0E57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0C3B3-E0D9-25F0-8CD4-124059EB21E7}"/>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6" name="Footer Placeholder 5">
            <a:extLst>
              <a:ext uri="{FF2B5EF4-FFF2-40B4-BE49-F238E27FC236}">
                <a16:creationId xmlns:a16="http://schemas.microsoft.com/office/drawing/2014/main" id="{63F45EFF-3BC6-9306-78BF-30BB42F72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7781F-ACC1-F629-581C-1247242F6864}"/>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442571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C70C-3D0F-D0F4-7C93-348EC1090A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57B0BE-F7A3-B340-214F-6A4E6855FE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5DE80-2EF6-0D5F-5328-BA565351A9BA}"/>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5" name="Footer Placeholder 4">
            <a:extLst>
              <a:ext uri="{FF2B5EF4-FFF2-40B4-BE49-F238E27FC236}">
                <a16:creationId xmlns:a16="http://schemas.microsoft.com/office/drawing/2014/main" id="{0E505FF2-4A7E-8847-8411-7B9FE1122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A4218-FBF3-CDB2-3665-44856B0AE9A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884962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405400-DBA3-9414-2B4C-414207BB8D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488A3B-679F-6B5E-B0BE-4C9AD70D4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F35F6-7337-4350-62EC-2CC368D39BC7}"/>
              </a:ext>
            </a:extLst>
          </p:cNvPr>
          <p:cNvSpPr>
            <a:spLocks noGrp="1"/>
          </p:cNvSpPr>
          <p:nvPr>
            <p:ph type="dt" sz="half" idx="10"/>
          </p:nvPr>
        </p:nvSpPr>
        <p:spPr/>
        <p:txBody>
          <a:bodyPr/>
          <a:lstStyle/>
          <a:p>
            <a:fld id="{AE87CFB8-660E-411D-923E-36F6A68639A3}" type="datetimeFigureOut">
              <a:rPr lang="en-GB" smtClean="0"/>
              <a:t>14/07/2025</a:t>
            </a:fld>
            <a:endParaRPr lang="en-GB"/>
          </a:p>
        </p:txBody>
      </p:sp>
      <p:sp>
        <p:nvSpPr>
          <p:cNvPr id="5" name="Footer Placeholder 4">
            <a:extLst>
              <a:ext uri="{FF2B5EF4-FFF2-40B4-BE49-F238E27FC236}">
                <a16:creationId xmlns:a16="http://schemas.microsoft.com/office/drawing/2014/main" id="{FE753FE5-E5FC-1DDB-5537-1D1C7A212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0E907-97D8-EF1D-10D1-D08C9EC38F7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907186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7D6284-B838-5A1C-F2BF-A6285C430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6B2E4-F491-F1A4-1DA7-61F2277A1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A993AB-3F3C-97A0-BA53-C2806FF81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CFB8-660E-411D-923E-36F6A68639A3}" type="datetimeFigureOut">
              <a:rPr lang="en-GB" smtClean="0"/>
              <a:t>14/07/2025</a:t>
            </a:fld>
            <a:endParaRPr lang="en-GB"/>
          </a:p>
        </p:txBody>
      </p:sp>
      <p:sp>
        <p:nvSpPr>
          <p:cNvPr id="5" name="Footer Placeholder 4">
            <a:extLst>
              <a:ext uri="{FF2B5EF4-FFF2-40B4-BE49-F238E27FC236}">
                <a16:creationId xmlns:a16="http://schemas.microsoft.com/office/drawing/2014/main" id="{7A7A0EAC-A308-885C-FF83-BA29385150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A8273C-4AF6-7A6D-D404-C906D218D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41A4BF-286C-4F60-A45D-4C94650173E8}" type="slidenum">
              <a:rPr lang="en-GB" smtClean="0"/>
              <a:t>‹#›</a:t>
            </a:fld>
            <a:endParaRPr lang="en-GB"/>
          </a:p>
        </p:txBody>
      </p:sp>
    </p:spTree>
    <p:extLst>
      <p:ext uri="{BB962C8B-B14F-4D97-AF65-F5344CB8AC3E}">
        <p14:creationId xmlns:p14="http://schemas.microsoft.com/office/powerpoint/2010/main" val="3193716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rides.com/gallery/wedding-traditions-around-the-world"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emeraldgrouppublishing.com/publish-with-us/publish-a-teaching-case-study/case-writing-competitions/asia-case-writing"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jpeg"/></Relationships>
</file>

<file path=ppt/slides/_rels/slide3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jpe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4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jpe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633446" y="640081"/>
            <a:ext cx="6562262" cy="3849244"/>
          </a:xfrm>
          <a:noFill/>
        </p:spPr>
        <p:txBody>
          <a:bodyPr>
            <a:normAutofit/>
          </a:bodyPr>
          <a:lstStyle/>
          <a:p>
            <a:pPr algn="r"/>
            <a:r>
              <a:rPr lang="en-GB" sz="5100"/>
              <a:t>Advancing to the Doctoral Research Stage</a:t>
            </a:r>
            <a:br>
              <a:rPr lang="en-GB" sz="5100"/>
            </a:br>
            <a:r>
              <a:rPr lang="en-US" altLang="en-US" sz="5100"/>
              <a:t>Case Study Research Method</a:t>
            </a:r>
            <a:endParaRPr lang="en-GB" sz="5100"/>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633446" y="4627755"/>
            <a:ext cx="6562262" cy="1590165"/>
          </a:xfrm>
          <a:noFill/>
        </p:spPr>
        <p:txBody>
          <a:bodyPr>
            <a:normAutofit/>
          </a:bodyPr>
          <a:lstStyle/>
          <a:p>
            <a:pPr algn="r"/>
            <a:r>
              <a:rPr lang="en-GB" dirty="0"/>
              <a:t>Dr Helen Lee </a:t>
            </a:r>
          </a:p>
        </p:txBody>
      </p:sp>
      <p:pic>
        <p:nvPicPr>
          <p:cNvPr id="7" name="Picture 6" descr="A picture containing handwriting, text, human face, poster&#10;&#10;Description automatically generated">
            <a:extLst>
              <a:ext uri="{FF2B5EF4-FFF2-40B4-BE49-F238E27FC236}">
                <a16:creationId xmlns:a16="http://schemas.microsoft.com/office/drawing/2014/main" id="{BABF572A-72E1-75B8-1675-8632B1127849}"/>
              </a:ext>
            </a:extLst>
          </p:cNvPr>
          <p:cNvPicPr>
            <a:picLocks noChangeAspect="1"/>
          </p:cNvPicPr>
          <p:nvPr/>
        </p:nvPicPr>
        <p:blipFill rotWithShape="1">
          <a:blip r:embed="rId2">
            <a:extLst>
              <a:ext uri="{28A0092B-C50C-407E-A947-70E740481C1C}">
                <a14:useLocalDpi xmlns:a14="http://schemas.microsoft.com/office/drawing/2010/main" val="0"/>
              </a:ext>
            </a:extLst>
          </a:blip>
          <a:srcRect r="9867"/>
          <a:stretch/>
        </p:blipFill>
        <p:spPr>
          <a:xfrm>
            <a:off x="7552944" y="10"/>
            <a:ext cx="4636008" cy="6857990"/>
          </a:xfrm>
          <a:prstGeom prst="rect">
            <a:avLst/>
          </a:prstGeom>
        </p:spPr>
      </p:pic>
    </p:spTree>
    <p:extLst>
      <p:ext uri="{BB962C8B-B14F-4D97-AF65-F5344CB8AC3E}">
        <p14:creationId xmlns:p14="http://schemas.microsoft.com/office/powerpoint/2010/main" val="3921660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30910-5C29-CF96-C8CC-3869C67E6BD7}"/>
              </a:ext>
            </a:extLst>
          </p:cNvPr>
          <p:cNvSpPr>
            <a:spLocks noGrp="1"/>
          </p:cNvSpPr>
          <p:nvPr>
            <p:ph type="title"/>
          </p:nvPr>
        </p:nvSpPr>
        <p:spPr/>
        <p:txBody>
          <a:bodyPr/>
          <a:lstStyle/>
          <a:p>
            <a:r>
              <a:rPr lang="en-US" dirty="0"/>
              <a:t>LCDB 7012  - Venue Change in September </a:t>
            </a:r>
            <a:endParaRPr lang="en-GB" dirty="0"/>
          </a:p>
        </p:txBody>
      </p:sp>
      <p:sp>
        <p:nvSpPr>
          <p:cNvPr id="3" name="Content Placeholder 2">
            <a:extLst>
              <a:ext uri="{FF2B5EF4-FFF2-40B4-BE49-F238E27FC236}">
                <a16:creationId xmlns:a16="http://schemas.microsoft.com/office/drawing/2014/main" id="{9F2B451E-0B93-999B-A25D-AB2B3C685315}"/>
              </a:ext>
            </a:extLst>
          </p:cNvPr>
          <p:cNvSpPr>
            <a:spLocks noGrp="1"/>
          </p:cNvSpPr>
          <p:nvPr>
            <p:ph idx="1"/>
          </p:nvPr>
        </p:nvSpPr>
        <p:spPr/>
        <p:txBody>
          <a:bodyPr/>
          <a:lstStyle/>
          <a:p>
            <a:r>
              <a:rPr lang="en-US" dirty="0"/>
              <a:t>Dalton </a:t>
            </a:r>
            <a:r>
              <a:rPr lang="en-US"/>
              <a:t>Thomas Centre (DTC) – Carter Room </a:t>
            </a:r>
            <a:endParaRPr lang="en-GB" dirty="0"/>
          </a:p>
        </p:txBody>
      </p:sp>
    </p:spTree>
    <p:extLst>
      <p:ext uri="{BB962C8B-B14F-4D97-AF65-F5344CB8AC3E}">
        <p14:creationId xmlns:p14="http://schemas.microsoft.com/office/powerpoint/2010/main" val="2808677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8E415-6F70-CEF3-FFF4-1B5B8317D3E7}"/>
              </a:ext>
            </a:extLst>
          </p:cNvPr>
          <p:cNvSpPr>
            <a:spLocks noGrp="1"/>
          </p:cNvSpPr>
          <p:nvPr>
            <p:ph type="title"/>
          </p:nvPr>
        </p:nvSpPr>
        <p:spPr/>
        <p:txBody>
          <a:bodyPr/>
          <a:lstStyle/>
          <a:p>
            <a:r>
              <a:rPr lang="en-GB" dirty="0"/>
              <a:t>Link</a:t>
            </a:r>
          </a:p>
        </p:txBody>
      </p:sp>
      <p:sp>
        <p:nvSpPr>
          <p:cNvPr id="3" name="Content Placeholder 2">
            <a:extLst>
              <a:ext uri="{FF2B5EF4-FFF2-40B4-BE49-F238E27FC236}">
                <a16:creationId xmlns:a16="http://schemas.microsoft.com/office/drawing/2014/main" id="{0D462692-F8FF-9CE2-562E-40AFAA99A057}"/>
              </a:ext>
            </a:extLst>
          </p:cNvPr>
          <p:cNvSpPr>
            <a:spLocks noGrp="1"/>
          </p:cNvSpPr>
          <p:nvPr>
            <p:ph idx="1"/>
          </p:nvPr>
        </p:nvSpPr>
        <p:spPr/>
        <p:txBody>
          <a:bodyPr/>
          <a:lstStyle/>
          <a:p>
            <a:r>
              <a:rPr lang="en-GB" sz="2800" dirty="0">
                <a:solidFill>
                  <a:schemeClr val="tx1">
                    <a:lumMod val="85000"/>
                    <a:lumOff val="15000"/>
                  </a:schemeClr>
                </a:solidFill>
              </a:rPr>
              <a:t>https://youtu.be/5TN8TbszW0I</a:t>
            </a:r>
            <a:endParaRPr lang="en-GB" dirty="0"/>
          </a:p>
        </p:txBody>
      </p:sp>
    </p:spTree>
    <p:extLst>
      <p:ext uri="{BB962C8B-B14F-4D97-AF65-F5344CB8AC3E}">
        <p14:creationId xmlns:p14="http://schemas.microsoft.com/office/powerpoint/2010/main" val="2979103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4EC8D-974D-BEE8-F45E-E6898F3E19FB}"/>
              </a:ext>
            </a:extLst>
          </p:cNvPr>
          <p:cNvSpPr>
            <a:spLocks noGrp="1"/>
          </p:cNvSpPr>
          <p:nvPr>
            <p:ph type="title"/>
          </p:nvPr>
        </p:nvSpPr>
        <p:spPr/>
        <p:txBody>
          <a:bodyPr>
            <a:normAutofit/>
          </a:bodyPr>
          <a:lstStyle/>
          <a:p>
            <a:r>
              <a:rPr lang="en-US" b="0" i="0" dirty="0">
                <a:solidFill>
                  <a:srgbClr val="222222"/>
                </a:solidFill>
                <a:effectLst/>
                <a:latin typeface="Canela Regular"/>
              </a:rPr>
              <a:t>Fascinating Wedding Traditions Around the World</a:t>
            </a:r>
            <a:endParaRPr lang="en-GB" dirty="0"/>
          </a:p>
        </p:txBody>
      </p:sp>
      <p:pic>
        <p:nvPicPr>
          <p:cNvPr id="4" name="Picture 3">
            <a:extLst>
              <a:ext uri="{FF2B5EF4-FFF2-40B4-BE49-F238E27FC236}">
                <a16:creationId xmlns:a16="http://schemas.microsoft.com/office/drawing/2014/main" id="{EB179A6D-3818-304C-62B7-A97938AC3132}"/>
              </a:ext>
            </a:extLst>
          </p:cNvPr>
          <p:cNvPicPr>
            <a:picLocks noChangeAspect="1"/>
          </p:cNvPicPr>
          <p:nvPr/>
        </p:nvPicPr>
        <p:blipFill>
          <a:blip r:embed="rId2"/>
          <a:stretch>
            <a:fillRect/>
          </a:stretch>
        </p:blipFill>
        <p:spPr>
          <a:xfrm>
            <a:off x="393503" y="1793277"/>
            <a:ext cx="4974419" cy="3316279"/>
          </a:xfrm>
          <a:prstGeom prst="rect">
            <a:avLst/>
          </a:prstGeom>
        </p:spPr>
      </p:pic>
      <p:sp>
        <p:nvSpPr>
          <p:cNvPr id="6" name="TextBox 5">
            <a:extLst>
              <a:ext uri="{FF2B5EF4-FFF2-40B4-BE49-F238E27FC236}">
                <a16:creationId xmlns:a16="http://schemas.microsoft.com/office/drawing/2014/main" id="{D91C1469-3292-C0FE-38A3-FEF853703476}"/>
              </a:ext>
            </a:extLst>
          </p:cNvPr>
          <p:cNvSpPr txBox="1"/>
          <p:nvPr/>
        </p:nvSpPr>
        <p:spPr>
          <a:xfrm>
            <a:off x="327592" y="5406009"/>
            <a:ext cx="5185191" cy="412934"/>
          </a:xfrm>
          <a:prstGeom prst="rect">
            <a:avLst/>
          </a:prstGeom>
          <a:noFill/>
        </p:spPr>
        <p:txBody>
          <a:bodyPr wrap="square">
            <a:spAutoFit/>
          </a:bodyPr>
          <a:lstStyle/>
          <a:p>
            <a:pPr algn="l" fontAlgn="base">
              <a:lnSpc>
                <a:spcPts val="2700"/>
              </a:lnSpc>
            </a:pPr>
            <a:r>
              <a:rPr lang="en-US" b="0" i="0" dirty="0">
                <a:solidFill>
                  <a:srgbClr val="222222"/>
                </a:solidFill>
                <a:effectLst/>
                <a:latin typeface="Canela Regular"/>
              </a:rPr>
              <a:t>Norway: Wearing a Crown to Deflect Evil Spirits</a:t>
            </a:r>
          </a:p>
        </p:txBody>
      </p:sp>
      <p:sp>
        <p:nvSpPr>
          <p:cNvPr id="8" name="TextBox 7">
            <a:extLst>
              <a:ext uri="{FF2B5EF4-FFF2-40B4-BE49-F238E27FC236}">
                <a16:creationId xmlns:a16="http://schemas.microsoft.com/office/drawing/2014/main" id="{261DB62F-4A04-390A-8534-1EF146DA76AB}"/>
              </a:ext>
            </a:extLst>
          </p:cNvPr>
          <p:cNvSpPr txBox="1"/>
          <p:nvPr/>
        </p:nvSpPr>
        <p:spPr>
          <a:xfrm>
            <a:off x="5770446" y="5688642"/>
            <a:ext cx="5004262" cy="941283"/>
          </a:xfrm>
          <a:prstGeom prst="rect">
            <a:avLst/>
          </a:prstGeom>
          <a:noFill/>
        </p:spPr>
        <p:txBody>
          <a:bodyPr wrap="square">
            <a:spAutoFit/>
          </a:bodyPr>
          <a:lstStyle/>
          <a:p>
            <a:r>
              <a:rPr lang="en-US" dirty="0"/>
              <a:t>China: Shooting the Bride With a Bow and Arrow</a:t>
            </a:r>
          </a:p>
          <a:p>
            <a:r>
              <a:rPr lang="en-GB" b="0" i="0" dirty="0">
                <a:solidFill>
                  <a:srgbClr val="222222"/>
                </a:solidFill>
                <a:effectLst/>
                <a:latin typeface="Canela Regular"/>
              </a:rPr>
              <a:t>Carrying the Bride</a:t>
            </a:r>
          </a:p>
          <a:p>
            <a:endParaRPr lang="en-GB" dirty="0"/>
          </a:p>
        </p:txBody>
      </p:sp>
      <p:pic>
        <p:nvPicPr>
          <p:cNvPr id="9" name="Picture 8">
            <a:extLst>
              <a:ext uri="{FF2B5EF4-FFF2-40B4-BE49-F238E27FC236}">
                <a16:creationId xmlns:a16="http://schemas.microsoft.com/office/drawing/2014/main" id="{6D274C82-1382-6ED5-7CA0-108F6698F8C8}"/>
              </a:ext>
            </a:extLst>
          </p:cNvPr>
          <p:cNvPicPr>
            <a:picLocks noChangeAspect="1"/>
          </p:cNvPicPr>
          <p:nvPr/>
        </p:nvPicPr>
        <p:blipFill>
          <a:blip r:embed="rId3"/>
          <a:stretch>
            <a:fillRect/>
          </a:stretch>
        </p:blipFill>
        <p:spPr>
          <a:xfrm>
            <a:off x="5692225" y="1793277"/>
            <a:ext cx="5160705" cy="3433589"/>
          </a:xfrm>
          <a:prstGeom prst="rect">
            <a:avLst/>
          </a:prstGeom>
        </p:spPr>
      </p:pic>
      <p:pic>
        <p:nvPicPr>
          <p:cNvPr id="10" name="Picture 9">
            <a:extLst>
              <a:ext uri="{FF2B5EF4-FFF2-40B4-BE49-F238E27FC236}">
                <a16:creationId xmlns:a16="http://schemas.microsoft.com/office/drawing/2014/main" id="{F8CE26C4-DF2D-7ACE-A718-B4AA432107AC}"/>
              </a:ext>
            </a:extLst>
          </p:cNvPr>
          <p:cNvPicPr>
            <a:picLocks noChangeAspect="1"/>
          </p:cNvPicPr>
          <p:nvPr/>
        </p:nvPicPr>
        <p:blipFill>
          <a:blip r:embed="rId4"/>
          <a:stretch>
            <a:fillRect/>
          </a:stretch>
        </p:blipFill>
        <p:spPr>
          <a:xfrm>
            <a:off x="9488443" y="1793277"/>
            <a:ext cx="2492968" cy="3739453"/>
          </a:xfrm>
          <a:prstGeom prst="rect">
            <a:avLst/>
          </a:prstGeom>
        </p:spPr>
      </p:pic>
    </p:spTree>
    <p:extLst>
      <p:ext uri="{BB962C8B-B14F-4D97-AF65-F5344CB8AC3E}">
        <p14:creationId xmlns:p14="http://schemas.microsoft.com/office/powerpoint/2010/main" val="3088129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F1549-BF0E-9B1E-ABF4-7AF77F62BD1B}"/>
              </a:ext>
            </a:extLst>
          </p:cNvPr>
          <p:cNvSpPr>
            <a:spLocks noGrp="1"/>
          </p:cNvSpPr>
          <p:nvPr>
            <p:ph type="title"/>
          </p:nvPr>
        </p:nvSpPr>
        <p:spPr>
          <a:xfrm>
            <a:off x="343593" y="365125"/>
            <a:ext cx="11576858" cy="1147791"/>
          </a:xfrm>
        </p:spPr>
        <p:txBody>
          <a:bodyPr/>
          <a:lstStyle/>
          <a:p>
            <a:r>
              <a:rPr lang="en-US" b="0" i="0" dirty="0">
                <a:solidFill>
                  <a:srgbClr val="222222"/>
                </a:solidFill>
                <a:effectLst/>
                <a:latin typeface="Canela Regular"/>
              </a:rPr>
              <a:t>Fascinating Wedding Traditions Around the World</a:t>
            </a:r>
            <a:endParaRPr lang="en-GB" dirty="0"/>
          </a:p>
        </p:txBody>
      </p:sp>
      <p:pic>
        <p:nvPicPr>
          <p:cNvPr id="6" name="Picture 5">
            <a:extLst>
              <a:ext uri="{FF2B5EF4-FFF2-40B4-BE49-F238E27FC236}">
                <a16:creationId xmlns:a16="http://schemas.microsoft.com/office/drawing/2014/main" id="{0495B279-FF34-805F-C956-B1E0F5D8DDFC}"/>
              </a:ext>
            </a:extLst>
          </p:cNvPr>
          <p:cNvPicPr>
            <a:picLocks noChangeAspect="1"/>
          </p:cNvPicPr>
          <p:nvPr/>
        </p:nvPicPr>
        <p:blipFill>
          <a:blip r:embed="rId2"/>
          <a:stretch>
            <a:fillRect/>
          </a:stretch>
        </p:blipFill>
        <p:spPr>
          <a:xfrm>
            <a:off x="411480" y="1910973"/>
            <a:ext cx="5554524" cy="3740046"/>
          </a:xfrm>
          <a:prstGeom prst="rect">
            <a:avLst/>
          </a:prstGeom>
        </p:spPr>
      </p:pic>
      <p:sp>
        <p:nvSpPr>
          <p:cNvPr id="8" name="TextBox 7">
            <a:extLst>
              <a:ext uri="{FF2B5EF4-FFF2-40B4-BE49-F238E27FC236}">
                <a16:creationId xmlns:a16="http://schemas.microsoft.com/office/drawing/2014/main" id="{415188E3-8AC3-4008-E074-9250C1921B4F}"/>
              </a:ext>
            </a:extLst>
          </p:cNvPr>
          <p:cNvSpPr txBox="1"/>
          <p:nvPr/>
        </p:nvSpPr>
        <p:spPr>
          <a:xfrm>
            <a:off x="566838" y="5771403"/>
            <a:ext cx="4121540" cy="369332"/>
          </a:xfrm>
          <a:prstGeom prst="rect">
            <a:avLst/>
          </a:prstGeom>
          <a:noFill/>
        </p:spPr>
        <p:txBody>
          <a:bodyPr wrap="square">
            <a:spAutoFit/>
          </a:bodyPr>
          <a:lstStyle/>
          <a:p>
            <a:r>
              <a:rPr lang="en-GB" dirty="0"/>
              <a:t>Philippines: Releasing White Doves</a:t>
            </a:r>
          </a:p>
        </p:txBody>
      </p:sp>
      <p:pic>
        <p:nvPicPr>
          <p:cNvPr id="10" name="Picture 9">
            <a:extLst>
              <a:ext uri="{FF2B5EF4-FFF2-40B4-BE49-F238E27FC236}">
                <a16:creationId xmlns:a16="http://schemas.microsoft.com/office/drawing/2014/main" id="{01D25D7C-EC46-3B69-8504-17C4F364B7FB}"/>
              </a:ext>
            </a:extLst>
          </p:cNvPr>
          <p:cNvPicPr>
            <a:picLocks noChangeAspect="1"/>
          </p:cNvPicPr>
          <p:nvPr/>
        </p:nvPicPr>
        <p:blipFill>
          <a:blip r:embed="rId3"/>
          <a:stretch>
            <a:fillRect/>
          </a:stretch>
        </p:blipFill>
        <p:spPr>
          <a:xfrm>
            <a:off x="6944624" y="1427677"/>
            <a:ext cx="3335448" cy="4465794"/>
          </a:xfrm>
          <a:prstGeom prst="rect">
            <a:avLst/>
          </a:prstGeom>
        </p:spPr>
      </p:pic>
      <p:sp>
        <p:nvSpPr>
          <p:cNvPr id="12" name="TextBox 11">
            <a:extLst>
              <a:ext uri="{FF2B5EF4-FFF2-40B4-BE49-F238E27FC236}">
                <a16:creationId xmlns:a16="http://schemas.microsoft.com/office/drawing/2014/main" id="{472836FE-D68E-84C8-1FBA-289578EFF62C}"/>
              </a:ext>
            </a:extLst>
          </p:cNvPr>
          <p:cNvSpPr txBox="1"/>
          <p:nvPr/>
        </p:nvSpPr>
        <p:spPr>
          <a:xfrm>
            <a:off x="7105337" y="5893471"/>
            <a:ext cx="3773978" cy="664284"/>
          </a:xfrm>
          <a:prstGeom prst="rect">
            <a:avLst/>
          </a:prstGeom>
          <a:noFill/>
        </p:spPr>
        <p:txBody>
          <a:bodyPr wrap="square">
            <a:spAutoFit/>
          </a:bodyPr>
          <a:lstStyle/>
          <a:p>
            <a:pPr algn="l" fontAlgn="base">
              <a:lnSpc>
                <a:spcPts val="2250"/>
              </a:lnSpc>
              <a:buNone/>
            </a:pPr>
            <a:r>
              <a:rPr lang="en-GB" b="0" i="0" dirty="0">
                <a:solidFill>
                  <a:srgbClr val="222222"/>
                </a:solidFill>
                <a:effectLst/>
                <a:latin typeface="Canela Regular"/>
              </a:rPr>
              <a:t>India: Receiving Henna Designs</a:t>
            </a:r>
          </a:p>
          <a:p>
            <a:pPr>
              <a:buNone/>
            </a:pPr>
            <a:endParaRPr lang="en-GB" dirty="0"/>
          </a:p>
        </p:txBody>
      </p:sp>
    </p:spTree>
    <p:extLst>
      <p:ext uri="{BB962C8B-B14F-4D97-AF65-F5344CB8AC3E}">
        <p14:creationId xmlns:p14="http://schemas.microsoft.com/office/powerpoint/2010/main" val="656436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98131-B7FE-95E9-6C90-18EB7B5A9A23}"/>
              </a:ext>
            </a:extLst>
          </p:cNvPr>
          <p:cNvSpPr>
            <a:spLocks noGrp="1"/>
          </p:cNvSpPr>
          <p:nvPr>
            <p:ph type="title"/>
          </p:nvPr>
        </p:nvSpPr>
        <p:spPr>
          <a:xfrm>
            <a:off x="310342" y="365125"/>
            <a:ext cx="11637818" cy="1325563"/>
          </a:xfrm>
        </p:spPr>
        <p:txBody>
          <a:bodyPr/>
          <a:lstStyle/>
          <a:p>
            <a:r>
              <a:rPr lang="en-US" b="0" i="0" dirty="0">
                <a:solidFill>
                  <a:srgbClr val="222222"/>
                </a:solidFill>
                <a:effectLst/>
                <a:latin typeface="Canela Regular"/>
              </a:rPr>
              <a:t>Fascinating Wedding Traditions Around the World</a:t>
            </a:r>
            <a:endParaRPr lang="en-GB" dirty="0"/>
          </a:p>
        </p:txBody>
      </p:sp>
      <p:pic>
        <p:nvPicPr>
          <p:cNvPr id="4" name="Picture 3">
            <a:extLst>
              <a:ext uri="{FF2B5EF4-FFF2-40B4-BE49-F238E27FC236}">
                <a16:creationId xmlns:a16="http://schemas.microsoft.com/office/drawing/2014/main" id="{E6F916EC-995C-B548-9138-C2B7445125F0}"/>
              </a:ext>
            </a:extLst>
          </p:cNvPr>
          <p:cNvPicPr>
            <a:picLocks noChangeAspect="1"/>
          </p:cNvPicPr>
          <p:nvPr/>
        </p:nvPicPr>
        <p:blipFill>
          <a:blip r:embed="rId2"/>
          <a:stretch>
            <a:fillRect/>
          </a:stretch>
        </p:blipFill>
        <p:spPr>
          <a:xfrm>
            <a:off x="969077" y="1866275"/>
            <a:ext cx="5805696" cy="3847241"/>
          </a:xfrm>
          <a:prstGeom prst="rect">
            <a:avLst/>
          </a:prstGeom>
        </p:spPr>
      </p:pic>
      <p:sp>
        <p:nvSpPr>
          <p:cNvPr id="6" name="TextBox 5">
            <a:extLst>
              <a:ext uri="{FF2B5EF4-FFF2-40B4-BE49-F238E27FC236}">
                <a16:creationId xmlns:a16="http://schemas.microsoft.com/office/drawing/2014/main" id="{71A7E196-87BD-2796-F4C1-86429F2AC144}"/>
              </a:ext>
            </a:extLst>
          </p:cNvPr>
          <p:cNvSpPr txBox="1"/>
          <p:nvPr/>
        </p:nvSpPr>
        <p:spPr>
          <a:xfrm>
            <a:off x="969077" y="5835340"/>
            <a:ext cx="4982836" cy="374461"/>
          </a:xfrm>
          <a:prstGeom prst="rect">
            <a:avLst/>
          </a:prstGeom>
          <a:noFill/>
        </p:spPr>
        <p:txBody>
          <a:bodyPr wrap="square">
            <a:spAutoFit/>
          </a:bodyPr>
          <a:lstStyle/>
          <a:p>
            <a:pPr algn="l" fontAlgn="base">
              <a:lnSpc>
                <a:spcPts val="2250"/>
              </a:lnSpc>
            </a:pPr>
            <a:r>
              <a:rPr lang="en-US" b="0" i="0" dirty="0">
                <a:solidFill>
                  <a:srgbClr val="222222"/>
                </a:solidFill>
                <a:effectLst/>
                <a:latin typeface="Canela Regular"/>
              </a:rPr>
              <a:t>Canada: Throwing Money at the Couple</a:t>
            </a:r>
          </a:p>
        </p:txBody>
      </p:sp>
      <p:sp>
        <p:nvSpPr>
          <p:cNvPr id="8" name="TextBox 7">
            <a:extLst>
              <a:ext uri="{FF2B5EF4-FFF2-40B4-BE49-F238E27FC236}">
                <a16:creationId xmlns:a16="http://schemas.microsoft.com/office/drawing/2014/main" id="{C960C924-96E7-45CE-E608-D42254A685F8}"/>
              </a:ext>
            </a:extLst>
          </p:cNvPr>
          <p:cNvSpPr txBox="1"/>
          <p:nvPr/>
        </p:nvSpPr>
        <p:spPr>
          <a:xfrm>
            <a:off x="7470370" y="4912010"/>
            <a:ext cx="4084321" cy="923330"/>
          </a:xfrm>
          <a:prstGeom prst="rect">
            <a:avLst/>
          </a:prstGeom>
          <a:noFill/>
        </p:spPr>
        <p:txBody>
          <a:bodyPr wrap="square">
            <a:spAutoFit/>
          </a:bodyPr>
          <a:lstStyle/>
          <a:p>
            <a:r>
              <a:rPr lang="en-GB" dirty="0">
                <a:hlinkClick r:id="rId3"/>
              </a:rPr>
              <a:t>https://www.brides.com/gallery/wedding-traditions-around-the-world</a:t>
            </a:r>
            <a:endParaRPr lang="en-GB" dirty="0"/>
          </a:p>
          <a:p>
            <a:endParaRPr lang="en-GB" dirty="0"/>
          </a:p>
        </p:txBody>
      </p:sp>
    </p:spTree>
    <p:extLst>
      <p:ext uri="{BB962C8B-B14F-4D97-AF65-F5344CB8AC3E}">
        <p14:creationId xmlns:p14="http://schemas.microsoft.com/office/powerpoint/2010/main" val="3498117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205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handwriting, text, human face, poster&#10;&#10;Description automatically generated">
            <a:extLst>
              <a:ext uri="{FF2B5EF4-FFF2-40B4-BE49-F238E27FC236}">
                <a16:creationId xmlns:a16="http://schemas.microsoft.com/office/drawing/2014/main" id="{2F2B8DC4-7489-0432-A833-4A09BE4C1C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7150" y="457200"/>
            <a:ext cx="4457700" cy="59436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r>
              <a:rPr lang="en-GB" sz="1400" b="0" i="0" kern="1200">
                <a:effectLst/>
                <a:latin typeface="+mn-lt"/>
                <a:ea typeface="+mn-ea"/>
                <a:cs typeface="+mn-cs"/>
              </a:rPr>
              <a:t>For him is Paradise packed with bounties, pleasure and delight and spiritual sustenance and comforts</a:t>
            </a:r>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63173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9BFF-C5CA-7FF6-7F35-892880A5F98C}"/>
              </a:ext>
            </a:extLst>
          </p:cNvPr>
          <p:cNvSpPr>
            <a:spLocks noGrp="1"/>
          </p:cNvSpPr>
          <p:nvPr>
            <p:ph type="title"/>
          </p:nvPr>
        </p:nvSpPr>
        <p:spPr/>
        <p:txBody>
          <a:bodyPr/>
          <a:lstStyle/>
          <a:p>
            <a:r>
              <a:rPr lang="en-GB" dirty="0"/>
              <a:t>Key Reading</a:t>
            </a:r>
          </a:p>
        </p:txBody>
      </p:sp>
      <p:sp>
        <p:nvSpPr>
          <p:cNvPr id="3" name="Content Placeholder 2">
            <a:extLst>
              <a:ext uri="{FF2B5EF4-FFF2-40B4-BE49-F238E27FC236}">
                <a16:creationId xmlns:a16="http://schemas.microsoft.com/office/drawing/2014/main" id="{F44E60BF-140E-2462-7355-428933938B22}"/>
              </a:ext>
            </a:extLst>
          </p:cNvPr>
          <p:cNvSpPr>
            <a:spLocks noGrp="1"/>
          </p:cNvSpPr>
          <p:nvPr>
            <p:ph idx="1"/>
          </p:nvPr>
        </p:nvSpPr>
        <p:spPr/>
        <p:txBody>
          <a:bodyPr/>
          <a:lstStyle/>
          <a:p>
            <a:r>
              <a:rPr lang="en-GB" dirty="0"/>
              <a:t>Yin</a:t>
            </a:r>
          </a:p>
          <a:p>
            <a:r>
              <a:rPr lang="en-GB" dirty="0"/>
              <a:t>Eisenhardt</a:t>
            </a:r>
          </a:p>
          <a:p>
            <a:r>
              <a:rPr lang="en-GB" dirty="0"/>
              <a:t>Rashid</a:t>
            </a:r>
          </a:p>
        </p:txBody>
      </p:sp>
    </p:spTree>
    <p:extLst>
      <p:ext uri="{BB962C8B-B14F-4D97-AF65-F5344CB8AC3E}">
        <p14:creationId xmlns:p14="http://schemas.microsoft.com/office/powerpoint/2010/main" val="2291937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BA58C-6357-85BC-EF15-7E4FEFA8E44E}"/>
              </a:ext>
            </a:extLst>
          </p:cNvPr>
          <p:cNvSpPr>
            <a:spLocks noGrp="1"/>
          </p:cNvSpPr>
          <p:nvPr>
            <p:ph type="title"/>
          </p:nvPr>
        </p:nvSpPr>
        <p:spPr/>
        <p:txBody>
          <a:bodyPr/>
          <a:lstStyle/>
          <a:p>
            <a:r>
              <a:rPr lang="en-GB" dirty="0"/>
              <a:t>Case Study Research IS </a:t>
            </a:r>
          </a:p>
        </p:txBody>
      </p:sp>
      <p:sp>
        <p:nvSpPr>
          <p:cNvPr id="3" name="Content Placeholder 2">
            <a:extLst>
              <a:ext uri="{FF2B5EF4-FFF2-40B4-BE49-F238E27FC236}">
                <a16:creationId xmlns:a16="http://schemas.microsoft.com/office/drawing/2014/main" id="{E0957035-F569-CB6D-FBDA-4D1B3748C9E8}"/>
              </a:ext>
            </a:extLst>
          </p:cNvPr>
          <p:cNvSpPr>
            <a:spLocks noGrp="1"/>
          </p:cNvSpPr>
          <p:nvPr>
            <p:ph idx="1"/>
          </p:nvPr>
        </p:nvSpPr>
        <p:spPr/>
        <p:txBody>
          <a:bodyPr>
            <a:normAutofit/>
          </a:bodyPr>
          <a:lstStyle/>
          <a:p>
            <a:r>
              <a:rPr lang="en-GB" sz="3200" dirty="0"/>
              <a:t>A form of qualitative research that is focused on providing a detailed account of the characteristics and dynamics present in one or more cases).</a:t>
            </a:r>
          </a:p>
          <a:p>
            <a:r>
              <a:rPr lang="en-GB" sz="3200" dirty="0"/>
              <a:t>Studying cases have been used for a long time in many areas of research. </a:t>
            </a:r>
          </a:p>
          <a:p>
            <a:endParaRPr lang="en-GB" dirty="0"/>
          </a:p>
        </p:txBody>
      </p:sp>
    </p:spTree>
    <p:extLst>
      <p:ext uri="{BB962C8B-B14F-4D97-AF65-F5344CB8AC3E}">
        <p14:creationId xmlns:p14="http://schemas.microsoft.com/office/powerpoint/2010/main" val="1474963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12B10-E482-D0C0-7E46-F029C02F99A9}"/>
              </a:ext>
            </a:extLst>
          </p:cNvPr>
          <p:cNvSpPr>
            <a:spLocks noGrp="1"/>
          </p:cNvSpPr>
          <p:nvPr>
            <p:ph type="title"/>
          </p:nvPr>
        </p:nvSpPr>
        <p:spPr/>
        <p:txBody>
          <a:bodyPr/>
          <a:lstStyle/>
          <a:p>
            <a:r>
              <a:rPr lang="en-GB" dirty="0"/>
              <a:t>What Is a Case?</a:t>
            </a:r>
            <a:br>
              <a:rPr lang="en-GB" dirty="0"/>
            </a:br>
            <a:endParaRPr lang="en-GB" dirty="0"/>
          </a:p>
        </p:txBody>
      </p:sp>
      <p:sp>
        <p:nvSpPr>
          <p:cNvPr id="3" name="Content Placeholder 2">
            <a:extLst>
              <a:ext uri="{FF2B5EF4-FFF2-40B4-BE49-F238E27FC236}">
                <a16:creationId xmlns:a16="http://schemas.microsoft.com/office/drawing/2014/main" id="{B73C8A37-B688-FE71-6A58-554285C608A5}"/>
              </a:ext>
            </a:extLst>
          </p:cNvPr>
          <p:cNvSpPr>
            <a:spLocks noGrp="1"/>
          </p:cNvSpPr>
          <p:nvPr>
            <p:ph idx="1"/>
          </p:nvPr>
        </p:nvSpPr>
        <p:spPr>
          <a:xfrm>
            <a:off x="493426" y="1253330"/>
            <a:ext cx="10860374" cy="4997567"/>
          </a:xfrm>
        </p:spPr>
        <p:txBody>
          <a:bodyPr>
            <a:normAutofit/>
          </a:bodyPr>
          <a:lstStyle/>
          <a:p>
            <a:pPr marL="514350" indent="-514350">
              <a:buFont typeface="+mj-lt"/>
              <a:buAutoNum type="arabicPeriod"/>
            </a:pPr>
            <a:r>
              <a:rPr lang="en-GB" sz="3600" dirty="0"/>
              <a:t>Case: a bounded system</a:t>
            </a:r>
          </a:p>
          <a:p>
            <a:pPr marL="514350" indent="-514350">
              <a:buFont typeface="+mj-lt"/>
              <a:buAutoNum type="arabicPeriod"/>
            </a:pPr>
            <a:r>
              <a:rPr lang="en-GB" sz="3600" dirty="0"/>
              <a:t>Cases are holistic entities that have parts and that act or operate in their environments. </a:t>
            </a:r>
          </a:p>
          <a:p>
            <a:pPr marL="514350" indent="-514350">
              <a:buFont typeface="+mj-lt"/>
              <a:buAutoNum type="arabicPeriod"/>
            </a:pPr>
            <a:r>
              <a:rPr lang="en-GB" sz="3600" dirty="0"/>
              <a:t>Researcher defines the case, but they study how the system operates. </a:t>
            </a:r>
          </a:p>
          <a:p>
            <a:pPr marL="514350" indent="-514350">
              <a:buFont typeface="+mj-lt"/>
              <a:buAutoNum type="arabicPeriod"/>
            </a:pPr>
            <a:r>
              <a:rPr lang="en-GB" sz="3600" dirty="0"/>
              <a:t>Each case has an internal and external context. </a:t>
            </a:r>
          </a:p>
          <a:p>
            <a:pPr marL="514350" indent="-514350">
              <a:buFont typeface="+mj-lt"/>
              <a:buAutoNum type="arabicPeriod"/>
            </a:pPr>
            <a:r>
              <a:rPr lang="en-GB" sz="3600" dirty="0"/>
              <a:t>Discussion Question: What is a case in case study research?</a:t>
            </a:r>
          </a:p>
          <a:p>
            <a:endParaRPr lang="en-GB" dirty="0"/>
          </a:p>
        </p:txBody>
      </p:sp>
    </p:spTree>
    <p:extLst>
      <p:ext uri="{BB962C8B-B14F-4D97-AF65-F5344CB8AC3E}">
        <p14:creationId xmlns:p14="http://schemas.microsoft.com/office/powerpoint/2010/main" val="2118295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1" name="Freeform: Shape 309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93" name="Rectangle 309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3B1E2379-A53D-7476-780E-F5F6D9ADAFA7}"/>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Case Study Research</a:t>
            </a:r>
          </a:p>
        </p:txBody>
      </p:sp>
      <p:sp>
        <p:nvSpPr>
          <p:cNvPr id="3075" name="Rectangle 3">
            <a:extLst>
              <a:ext uri="{FF2B5EF4-FFF2-40B4-BE49-F238E27FC236}">
                <a16:creationId xmlns:a16="http://schemas.microsoft.com/office/drawing/2014/main" id="{2EFA6995-4F55-47B8-1F6E-BFAA8E21CD2F}"/>
              </a:ext>
            </a:extLst>
          </p:cNvPr>
          <p:cNvSpPr>
            <a:spLocks noGrp="1" noChangeArrowheads="1"/>
          </p:cNvSpPr>
          <p:nvPr>
            <p:ph type="body" idx="4294967295"/>
          </p:nvPr>
        </p:nvSpPr>
        <p:spPr>
          <a:xfrm>
            <a:off x="4810259" y="649480"/>
            <a:ext cx="6555347" cy="5546047"/>
          </a:xfrm>
        </p:spPr>
        <p:txBody>
          <a:bodyPr vert="horz" lIns="91440" tIns="45720" rIns="91440" bIns="45720" rtlCol="0" anchor="ctr">
            <a:normAutofit/>
          </a:bodyPr>
          <a:lstStyle/>
          <a:p>
            <a:endParaRPr lang="en-US" altLang="en-US" sz="2000" i="1" dirty="0"/>
          </a:p>
          <a:p>
            <a:pPr algn="just"/>
            <a:r>
              <a:rPr lang="en-US" altLang="en-US" sz="3200" i="1" dirty="0"/>
              <a:t>The essence of a case study, the central tendency among all types of case study is that it tries to illuminate a decision or set of decisions:  why they were taken, how they were implemented, and with what result.</a:t>
            </a:r>
          </a:p>
        </p:txBody>
      </p:sp>
      <p:sp>
        <p:nvSpPr>
          <p:cNvPr id="3076" name="Text Box 4">
            <a:extLst>
              <a:ext uri="{FF2B5EF4-FFF2-40B4-BE49-F238E27FC236}">
                <a16:creationId xmlns:a16="http://schemas.microsoft.com/office/drawing/2014/main" id="{FC662071-EB1B-657E-E2D9-DC3E8D9AF629}"/>
              </a:ext>
            </a:extLst>
          </p:cNvPr>
          <p:cNvSpPr txBox="1">
            <a:spLocks noChangeArrowheads="1"/>
          </p:cNvSpPr>
          <p:nvPr/>
        </p:nvSpPr>
        <p:spPr bwMode="auto">
          <a:xfrm>
            <a:off x="5041906" y="6172200"/>
            <a:ext cx="516889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Yin, Robert (1994)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"Ch 1: Designing Case Studies,"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Case Study Research: Design &amp; Methods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2nd edition, Thousand Oaks, CA: Sage Publications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410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5" name="Freeform: Shape 411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17" name="Rectangle 411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id="{F75F1E3C-CA45-2D68-1854-57CDE9877E84}"/>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Definition of a Case Study</a:t>
            </a:r>
          </a:p>
        </p:txBody>
      </p:sp>
      <p:sp>
        <p:nvSpPr>
          <p:cNvPr id="4099" name="Rectangle 3">
            <a:extLst>
              <a:ext uri="{FF2B5EF4-FFF2-40B4-BE49-F238E27FC236}">
                <a16:creationId xmlns:a16="http://schemas.microsoft.com/office/drawing/2014/main" id="{EFEF178A-CF2C-45B8-15C4-56FECD11B7C0}"/>
              </a:ext>
            </a:extLst>
          </p:cNvPr>
          <p:cNvSpPr>
            <a:spLocks noGrp="1" noChangeArrowheads="1"/>
          </p:cNvSpPr>
          <p:nvPr>
            <p:ph type="body" idx="4294967295"/>
          </p:nvPr>
        </p:nvSpPr>
        <p:spPr>
          <a:xfrm>
            <a:off x="4810259" y="649480"/>
            <a:ext cx="6555347" cy="5546047"/>
          </a:xfrm>
        </p:spPr>
        <p:txBody>
          <a:bodyPr vert="horz" lIns="91440" tIns="45720" rIns="91440" bIns="45720" rtlCol="0" anchor="ctr">
            <a:normAutofit/>
          </a:bodyPr>
          <a:lstStyle/>
          <a:p>
            <a:pPr algn="just"/>
            <a:r>
              <a:rPr lang="en-US" altLang="en-US" sz="3200" dirty="0"/>
              <a:t>Investigates a contemporary phenomenon within its real-life context, especially when the boundaries between phenomenon and context are not clearly evident.</a:t>
            </a:r>
          </a:p>
          <a:p>
            <a:pPr algn="just"/>
            <a:r>
              <a:rPr lang="en-US" altLang="en-US" sz="3200" dirty="0"/>
              <a:t>(Case studies focus on understanding the dynamics present within a single setting (Eisenhardt, 1989)).</a:t>
            </a:r>
          </a:p>
          <a:p>
            <a:endParaRPr lang="en-US" altLang="en-US" sz="2000" dirty="0"/>
          </a:p>
          <a:p>
            <a:endParaRPr lang="en-US" altLang="en-US" sz="2000" dirty="0"/>
          </a:p>
        </p:txBody>
      </p:sp>
      <p:sp>
        <p:nvSpPr>
          <p:cNvPr id="4100" name="Text Box 4">
            <a:extLst>
              <a:ext uri="{FF2B5EF4-FFF2-40B4-BE49-F238E27FC236}">
                <a16:creationId xmlns:a16="http://schemas.microsoft.com/office/drawing/2014/main" id="{983637A0-F51C-67D1-7CD7-F430208975A4}"/>
              </a:ext>
            </a:extLst>
          </p:cNvPr>
          <p:cNvSpPr txBox="1">
            <a:spLocks noChangeArrowheads="1"/>
          </p:cNvSpPr>
          <p:nvPr/>
        </p:nvSpPr>
        <p:spPr bwMode="auto">
          <a:xfrm>
            <a:off x="5285678" y="5607007"/>
            <a:ext cx="5229922"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Yin, Robert (1994)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"Ch 1: Designing Case Studies,"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Case Study Research: Design &amp; Methods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2nd edition, Thousand Oaks, CA: Sage Publications </a:t>
            </a:r>
          </a:p>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Eisenhardt, Kathleen M., (1989)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"Building Theories From Case Study Research,"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Academy Of Management Review</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14(4) 532-550. </a:t>
            </a:r>
          </a:p>
          <a:p>
            <a:pPr marL="0" marR="0" lvl="0" indent="0" algn="l" defTabSz="914400" rtl="0" eaLnBrk="1" fontAlgn="auto" latinLnBrk="0" hangingPunct="1">
              <a:spcBef>
                <a:spcPts val="0"/>
              </a:spcBef>
              <a:spcAft>
                <a:spcPts val="60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31" name="Rectangle 51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9" name="Freeform: Shape 51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41" name="Rectangle 51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E0F66431-1430-BBDE-D0D5-57CE8F800B3D}"/>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Usefulness of Case Studies</a:t>
            </a:r>
          </a:p>
        </p:txBody>
      </p:sp>
      <p:sp>
        <p:nvSpPr>
          <p:cNvPr id="5123" name="Rectangle 3">
            <a:extLst>
              <a:ext uri="{FF2B5EF4-FFF2-40B4-BE49-F238E27FC236}">
                <a16:creationId xmlns:a16="http://schemas.microsoft.com/office/drawing/2014/main" id="{2E636824-BE64-EF55-6402-D269B6D24A30}"/>
              </a:ext>
            </a:extLst>
          </p:cNvPr>
          <p:cNvSpPr>
            <a:spLocks noGrp="1" noChangeArrowheads="1"/>
          </p:cNvSpPr>
          <p:nvPr>
            <p:ph type="body" idx="4294967295"/>
          </p:nvPr>
        </p:nvSpPr>
        <p:spPr>
          <a:xfrm>
            <a:off x="4765924" y="331237"/>
            <a:ext cx="6555347" cy="5877283"/>
          </a:xfrm>
        </p:spPr>
        <p:txBody>
          <a:bodyPr vert="horz" lIns="91440" tIns="45720" rIns="91440" bIns="45720" rtlCol="0" anchor="ctr">
            <a:normAutofit/>
          </a:bodyPr>
          <a:lstStyle/>
          <a:p>
            <a:r>
              <a:rPr lang="en-US" altLang="en-US" dirty="0"/>
              <a:t>Case studies can be:</a:t>
            </a:r>
          </a:p>
          <a:p>
            <a:r>
              <a:rPr lang="en-US" altLang="en-US" dirty="0"/>
              <a:t>Exploratory</a:t>
            </a:r>
          </a:p>
          <a:p>
            <a:r>
              <a:rPr lang="en-US" altLang="en-US" dirty="0"/>
              <a:t>Explanatory</a:t>
            </a:r>
          </a:p>
          <a:p>
            <a:r>
              <a:rPr lang="en-US" altLang="en-US" dirty="0"/>
              <a:t>Descriptive (Yin, 1994)</a:t>
            </a:r>
          </a:p>
          <a:p>
            <a:r>
              <a:rPr lang="en-US" altLang="en-US" dirty="0"/>
              <a:t>Case studies can be used to:</a:t>
            </a:r>
          </a:p>
          <a:p>
            <a:r>
              <a:rPr lang="en-US" altLang="en-US" dirty="0"/>
              <a:t>Provide description</a:t>
            </a:r>
          </a:p>
          <a:p>
            <a:r>
              <a:rPr lang="en-US" altLang="en-US" dirty="0"/>
              <a:t>Test theory</a:t>
            </a:r>
          </a:p>
          <a:p>
            <a:r>
              <a:rPr lang="en-US" altLang="en-US" dirty="0"/>
              <a:t>Generate theory (Eisenhardt, 1989).</a:t>
            </a:r>
          </a:p>
          <a:p>
            <a:endParaRPr lang="en-US" altLang="en-US" sz="2000" dirty="0"/>
          </a:p>
        </p:txBody>
      </p:sp>
      <p:sp>
        <p:nvSpPr>
          <p:cNvPr id="5124" name="Text Box 4">
            <a:extLst>
              <a:ext uri="{FF2B5EF4-FFF2-40B4-BE49-F238E27FC236}">
                <a16:creationId xmlns:a16="http://schemas.microsoft.com/office/drawing/2014/main" id="{5EBE6332-8502-2E2A-19C3-98BAE686DF2B}"/>
              </a:ext>
            </a:extLst>
          </p:cNvPr>
          <p:cNvSpPr txBox="1">
            <a:spLocks noChangeArrowheads="1"/>
          </p:cNvSpPr>
          <p:nvPr/>
        </p:nvSpPr>
        <p:spPr bwMode="auto">
          <a:xfrm>
            <a:off x="5177576" y="5357212"/>
            <a:ext cx="5597912"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Yin, Robert (1994)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"Ch 1: Designing Case Studies,"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Case Study Research: Design &amp; Methods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2nd edition, Thousand Oaks, CA: Sage Publications </a:t>
            </a: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Eisenhardt, Kathleen M., (1989)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"Building Theories From Case Study Research,"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Academy Of Management Review</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14(4) 532-550. </a:t>
            </a: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Video 10" descr="Floating Numbers And Letters On Top Of A Book">
            <a:extLst>
              <a:ext uri="{FF2B5EF4-FFF2-40B4-BE49-F238E27FC236}">
                <a16:creationId xmlns:a16="http://schemas.microsoft.com/office/drawing/2014/main" id="{2D8A5956-7C88-6FB6-9F99-B89C0C09D28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3"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1E530-E959-327C-54A9-1DACEB410BB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Types of Case Study Research </a:t>
            </a:r>
          </a:p>
        </p:txBody>
      </p:sp>
    </p:spTree>
    <p:extLst>
      <p:ext uri="{BB962C8B-B14F-4D97-AF65-F5344CB8AC3E}">
        <p14:creationId xmlns:p14="http://schemas.microsoft.com/office/powerpoint/2010/main" val="290061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4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Rectangle 4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1E530-E959-327C-54A9-1DACEB410BB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Intrinsic Case Study: </a:t>
            </a:r>
            <a:br>
              <a:rPr lang="en-GB" sz="4000" dirty="0">
                <a:solidFill>
                  <a:srgbClr val="FFFFFF"/>
                </a:solidFill>
              </a:rPr>
            </a:br>
            <a:r>
              <a:rPr lang="en-GB" sz="4000" dirty="0">
                <a:solidFill>
                  <a:srgbClr val="FFFFFF"/>
                </a:solidFill>
              </a:rPr>
              <a:t>Interest is in understanding a specific case</a:t>
            </a:r>
          </a:p>
        </p:txBody>
      </p:sp>
      <p:sp>
        <p:nvSpPr>
          <p:cNvPr id="3" name="Content Placeholder 2">
            <a:extLst>
              <a:ext uri="{FF2B5EF4-FFF2-40B4-BE49-F238E27FC236}">
                <a16:creationId xmlns:a16="http://schemas.microsoft.com/office/drawing/2014/main" id="{B7CDE26B-4FA4-98CE-3F8F-FBE5EBB51ADA}"/>
              </a:ext>
            </a:extLst>
          </p:cNvPr>
          <p:cNvSpPr>
            <a:spLocks noGrp="1"/>
          </p:cNvSpPr>
          <p:nvPr>
            <p:ph idx="1"/>
          </p:nvPr>
        </p:nvSpPr>
        <p:spPr>
          <a:xfrm>
            <a:off x="4810259" y="649480"/>
            <a:ext cx="6915019" cy="5546047"/>
          </a:xfrm>
        </p:spPr>
        <p:txBody>
          <a:bodyPr anchor="ctr">
            <a:normAutofit/>
          </a:bodyPr>
          <a:lstStyle/>
          <a:p>
            <a:r>
              <a:rPr lang="en-GB" dirty="0"/>
              <a:t>Classic single-case design: in depth description to shed light on it</a:t>
            </a:r>
          </a:p>
          <a:p>
            <a:r>
              <a:rPr lang="en-GB" dirty="0"/>
              <a:t>Goal is to understand the case as a holistic entity as well as understanding its inner workings. </a:t>
            </a:r>
          </a:p>
          <a:p>
            <a:r>
              <a:rPr lang="en-GB" dirty="0"/>
              <a:t>Second goal is to understand a more general process based on the analysis of the single case.</a:t>
            </a:r>
          </a:p>
          <a:p>
            <a:r>
              <a:rPr lang="en-GB" dirty="0"/>
              <a:t>Evaluators use it a lot</a:t>
            </a:r>
          </a:p>
          <a:p>
            <a:r>
              <a:rPr lang="en-GB" dirty="0"/>
              <a:t>Often used in exploratory research</a:t>
            </a:r>
          </a:p>
        </p:txBody>
      </p:sp>
    </p:spTree>
    <p:extLst>
      <p:ext uri="{BB962C8B-B14F-4D97-AF65-F5344CB8AC3E}">
        <p14:creationId xmlns:p14="http://schemas.microsoft.com/office/powerpoint/2010/main" val="16766213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A8E1A-B7A0-5422-DC2D-6549CD697CF4}"/>
              </a:ext>
            </a:extLst>
          </p:cNvPr>
          <p:cNvSpPr>
            <a:spLocks noGrp="1"/>
          </p:cNvSpPr>
          <p:nvPr>
            <p:ph type="title"/>
          </p:nvPr>
        </p:nvSpPr>
        <p:spPr>
          <a:xfrm>
            <a:off x="466722" y="586855"/>
            <a:ext cx="3201366" cy="3387497"/>
          </a:xfrm>
        </p:spPr>
        <p:txBody>
          <a:bodyPr anchor="b">
            <a:normAutofit fontScale="90000"/>
          </a:bodyPr>
          <a:lstStyle/>
          <a:p>
            <a:pPr algn="r"/>
            <a:r>
              <a:rPr lang="en-GB" sz="3100" dirty="0">
                <a:solidFill>
                  <a:srgbClr val="FFFFFF"/>
                </a:solidFill>
              </a:rPr>
              <a:t>Instrumental Case Study: </a:t>
            </a:r>
            <a:br>
              <a:rPr lang="en-GB" sz="3100" dirty="0">
                <a:solidFill>
                  <a:srgbClr val="FFFFFF"/>
                </a:solidFill>
              </a:rPr>
            </a:br>
            <a:r>
              <a:rPr lang="en-GB" sz="3100" dirty="0">
                <a:solidFill>
                  <a:srgbClr val="FFFFFF"/>
                </a:solidFill>
              </a:rPr>
              <a:t>Interest is in understanding something more general than the particular case</a:t>
            </a:r>
            <a:br>
              <a:rPr lang="en-GB" sz="3100" dirty="0">
                <a:solidFill>
                  <a:srgbClr val="FFFFFF"/>
                </a:solidFill>
              </a:rPr>
            </a:br>
            <a:endParaRPr lang="en-GB" sz="3100" dirty="0">
              <a:solidFill>
                <a:srgbClr val="FFFFFF"/>
              </a:solidFill>
            </a:endParaRPr>
          </a:p>
        </p:txBody>
      </p:sp>
      <p:sp>
        <p:nvSpPr>
          <p:cNvPr id="3" name="Content Placeholder 2">
            <a:extLst>
              <a:ext uri="{FF2B5EF4-FFF2-40B4-BE49-F238E27FC236}">
                <a16:creationId xmlns:a16="http://schemas.microsoft.com/office/drawing/2014/main" id="{0AAFD235-6318-E01D-62C5-6EC5318A3E12}"/>
              </a:ext>
            </a:extLst>
          </p:cNvPr>
          <p:cNvSpPr>
            <a:spLocks noGrp="1"/>
          </p:cNvSpPr>
          <p:nvPr>
            <p:ph idx="1"/>
          </p:nvPr>
        </p:nvSpPr>
        <p:spPr>
          <a:xfrm>
            <a:off x="4810259" y="649480"/>
            <a:ext cx="6555347" cy="5546047"/>
          </a:xfrm>
        </p:spPr>
        <p:txBody>
          <a:bodyPr anchor="ctr">
            <a:normAutofit/>
          </a:bodyPr>
          <a:lstStyle/>
          <a:p>
            <a:r>
              <a:rPr lang="en-GB" dirty="0"/>
              <a:t>Case is a means to an end. The researcher wants to learn about something other than the case. </a:t>
            </a:r>
          </a:p>
          <a:p>
            <a:r>
              <a:rPr lang="en-GB" dirty="0"/>
              <a:t>Often want to understand how or why a phenomenon operates as it does. </a:t>
            </a:r>
          </a:p>
          <a:p>
            <a:r>
              <a:rPr lang="en-GB" dirty="0"/>
              <a:t>Case is chosen to develop or test a theory or to understand an important issue better. </a:t>
            </a:r>
          </a:p>
          <a:p>
            <a:r>
              <a:rPr lang="en-GB" dirty="0"/>
              <a:t>Explanation is the goal. </a:t>
            </a:r>
          </a:p>
          <a:p>
            <a:r>
              <a:rPr lang="en-GB" dirty="0"/>
              <a:t>Extreme or typical cases are often chosen.</a:t>
            </a:r>
          </a:p>
          <a:p>
            <a:r>
              <a:rPr lang="en-GB" dirty="0"/>
              <a:t>Used when researchers want to generalize or extend findings. </a:t>
            </a:r>
          </a:p>
          <a:p>
            <a:endParaRPr lang="en-GB" sz="2000" dirty="0"/>
          </a:p>
        </p:txBody>
      </p:sp>
    </p:spTree>
    <p:extLst>
      <p:ext uri="{BB962C8B-B14F-4D97-AF65-F5344CB8AC3E}">
        <p14:creationId xmlns:p14="http://schemas.microsoft.com/office/powerpoint/2010/main" val="1600351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5097A-E074-D584-AECF-D9687DCF686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578EC6B9-A1D5-D9F8-BC2C-F85EF4D19A1A}"/>
              </a:ext>
            </a:extLst>
          </p:cNvPr>
          <p:cNvSpPr>
            <a:spLocks noGrp="1"/>
          </p:cNvSpPr>
          <p:nvPr>
            <p:ph idx="1"/>
          </p:nvPr>
        </p:nvSpPr>
        <p:spPr>
          <a:xfrm>
            <a:off x="4810259" y="649480"/>
            <a:ext cx="6555347" cy="5546047"/>
          </a:xfrm>
        </p:spPr>
        <p:txBody>
          <a:bodyPr anchor="ctr">
            <a:normAutofit/>
          </a:bodyPr>
          <a:lstStyle/>
          <a:p>
            <a:r>
              <a:rPr lang="en-GB" dirty="0"/>
              <a:t>“the intensive (qualitative or quantitative) analysis of a single unit or a small number of units (the cases), where the researcher’s goal is to understand a larger class of similar units (a population of cases)” </a:t>
            </a:r>
          </a:p>
          <a:p>
            <a:r>
              <a:rPr lang="en-GB" dirty="0"/>
              <a:t>Used to understand a bigger sample</a:t>
            </a:r>
          </a:p>
          <a:p>
            <a:r>
              <a:rPr lang="en-GB" dirty="0"/>
              <a:t>There is thus an inherent problem of inference from the sample (of one or several) to a larger population (</a:t>
            </a:r>
            <a:r>
              <a:rPr lang="en-GB" dirty="0" err="1"/>
              <a:t>Barzelay</a:t>
            </a:r>
            <a:r>
              <a:rPr lang="en-GB" dirty="0"/>
              <a:t>, 2007; Seawright and </a:t>
            </a:r>
            <a:r>
              <a:rPr lang="en-GB" dirty="0" err="1"/>
              <a:t>Gerring</a:t>
            </a:r>
            <a:r>
              <a:rPr lang="en-GB" dirty="0"/>
              <a:t>, 2008)</a:t>
            </a:r>
          </a:p>
          <a:p>
            <a:endParaRPr lang="en-GB" sz="2000" dirty="0"/>
          </a:p>
        </p:txBody>
      </p:sp>
    </p:spTree>
    <p:extLst>
      <p:ext uri="{BB962C8B-B14F-4D97-AF65-F5344CB8AC3E}">
        <p14:creationId xmlns:p14="http://schemas.microsoft.com/office/powerpoint/2010/main" val="708456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3EA8D3-177F-288B-8620-5931B8A3CFCD}"/>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Descriptive (or intrinsic but I like to keep these separate)</a:t>
            </a:r>
          </a:p>
        </p:txBody>
      </p:sp>
      <p:graphicFrame>
        <p:nvGraphicFramePr>
          <p:cNvPr id="5" name="Content Placeholder 2">
            <a:extLst>
              <a:ext uri="{FF2B5EF4-FFF2-40B4-BE49-F238E27FC236}">
                <a16:creationId xmlns:a16="http://schemas.microsoft.com/office/drawing/2014/main" id="{6CC69385-8CB6-031F-2439-35691D86CD15}"/>
              </a:ext>
            </a:extLst>
          </p:cNvPr>
          <p:cNvGraphicFramePr>
            <a:graphicFrameLocks noGrp="1"/>
          </p:cNvGraphicFramePr>
          <p:nvPr>
            <p:ph idx="1"/>
            <p:extLst>
              <p:ext uri="{D42A27DB-BD31-4B8C-83A1-F6EECF244321}">
                <p14:modId xmlns:p14="http://schemas.microsoft.com/office/powerpoint/2010/main" val="24885279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6178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E177B-E16B-F1F3-40A8-D983A08157C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Single case study</a:t>
            </a:r>
          </a:p>
        </p:txBody>
      </p:sp>
      <p:sp>
        <p:nvSpPr>
          <p:cNvPr id="3" name="Content Placeholder 2">
            <a:extLst>
              <a:ext uri="{FF2B5EF4-FFF2-40B4-BE49-F238E27FC236}">
                <a16:creationId xmlns:a16="http://schemas.microsoft.com/office/drawing/2014/main" id="{6A1200DE-723E-DBC4-0A26-38C1EECAA82D}"/>
              </a:ext>
            </a:extLst>
          </p:cNvPr>
          <p:cNvSpPr>
            <a:spLocks noGrp="1"/>
          </p:cNvSpPr>
          <p:nvPr>
            <p:ph idx="1"/>
          </p:nvPr>
        </p:nvSpPr>
        <p:spPr>
          <a:xfrm>
            <a:off x="4810259" y="649480"/>
            <a:ext cx="6555347" cy="5546047"/>
          </a:xfrm>
        </p:spPr>
        <p:txBody>
          <a:bodyPr anchor="ctr">
            <a:normAutofit/>
          </a:bodyPr>
          <a:lstStyle/>
          <a:p>
            <a:pPr algn="just"/>
            <a:r>
              <a:rPr lang="en-GB" dirty="0"/>
              <a:t>Crucial case - heightened importance in the intersubjective world of the community of scholars. These can be big countries, or countries that are either conspicuous successes or failures, etc.</a:t>
            </a:r>
          </a:p>
          <a:p>
            <a:pPr algn="just"/>
            <a:r>
              <a:rPr lang="en-GB" dirty="0"/>
              <a:t>Typical case - to explore and understand causal mechanisms that are not apparent in the quantitative analysis</a:t>
            </a:r>
          </a:p>
          <a:p>
            <a:pPr algn="just"/>
            <a:r>
              <a:rPr lang="en-GB" dirty="0"/>
              <a:t>Deviant case - to understand their anomaly and their contribution to theory</a:t>
            </a:r>
          </a:p>
          <a:p>
            <a:pPr algn="just"/>
            <a:r>
              <a:rPr lang="en-GB" dirty="0"/>
              <a:t>See Seawright and </a:t>
            </a:r>
            <a:r>
              <a:rPr lang="en-GB" dirty="0" err="1"/>
              <a:t>Gerring</a:t>
            </a:r>
            <a:r>
              <a:rPr lang="en-GB" dirty="0"/>
              <a:t>, 2008 and King and </a:t>
            </a:r>
            <a:r>
              <a:rPr lang="en-GB" dirty="0" err="1"/>
              <a:t>Sznajder</a:t>
            </a:r>
            <a:r>
              <a:rPr lang="en-GB" dirty="0"/>
              <a:t>, 2006</a:t>
            </a:r>
          </a:p>
          <a:p>
            <a:endParaRPr lang="en-GB" sz="2000" dirty="0"/>
          </a:p>
        </p:txBody>
      </p:sp>
    </p:spTree>
    <p:extLst>
      <p:ext uri="{BB962C8B-B14F-4D97-AF65-F5344CB8AC3E}">
        <p14:creationId xmlns:p14="http://schemas.microsoft.com/office/powerpoint/2010/main" val="654766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33A35-1D17-37C8-D0F2-DBD2462AAD02}"/>
              </a:ext>
            </a:extLst>
          </p:cNvPr>
          <p:cNvSpPr>
            <a:spLocks noGrp="1"/>
          </p:cNvSpPr>
          <p:nvPr>
            <p:ph type="title"/>
          </p:nvPr>
        </p:nvSpPr>
        <p:spPr>
          <a:xfrm>
            <a:off x="466722" y="586855"/>
            <a:ext cx="3201366" cy="3387497"/>
          </a:xfrm>
        </p:spPr>
        <p:txBody>
          <a:bodyPr anchor="b">
            <a:normAutofit fontScale="90000"/>
          </a:bodyPr>
          <a:lstStyle/>
          <a:p>
            <a:pPr algn="r"/>
            <a:r>
              <a:rPr lang="en-GB" sz="3700" dirty="0">
                <a:solidFill>
                  <a:srgbClr val="FFFFFF"/>
                </a:solidFill>
              </a:rPr>
              <a:t>Collective Case Study: </a:t>
            </a:r>
            <a:br>
              <a:rPr lang="en-GB" sz="3700" dirty="0">
                <a:solidFill>
                  <a:srgbClr val="FFFFFF"/>
                </a:solidFill>
              </a:rPr>
            </a:br>
            <a:r>
              <a:rPr lang="en-GB" sz="3700" dirty="0">
                <a:solidFill>
                  <a:srgbClr val="FFFFFF"/>
                </a:solidFill>
              </a:rPr>
              <a:t>Studying multiple cases in one research study </a:t>
            </a:r>
            <a:br>
              <a:rPr lang="en-GB" sz="3700" dirty="0">
                <a:solidFill>
                  <a:srgbClr val="FFFFFF"/>
                </a:solidFill>
              </a:rPr>
            </a:br>
            <a:endParaRPr lang="en-GB" sz="3700" dirty="0">
              <a:solidFill>
                <a:srgbClr val="FFFFFF"/>
              </a:solidFill>
            </a:endParaRPr>
          </a:p>
        </p:txBody>
      </p:sp>
      <p:sp>
        <p:nvSpPr>
          <p:cNvPr id="3" name="Content Placeholder 2">
            <a:extLst>
              <a:ext uri="{FF2B5EF4-FFF2-40B4-BE49-F238E27FC236}">
                <a16:creationId xmlns:a16="http://schemas.microsoft.com/office/drawing/2014/main" id="{707A1F41-29F8-84B5-8A57-6A8448F1D561}"/>
              </a:ext>
            </a:extLst>
          </p:cNvPr>
          <p:cNvSpPr>
            <a:spLocks noGrp="1"/>
          </p:cNvSpPr>
          <p:nvPr>
            <p:ph idx="1"/>
          </p:nvPr>
        </p:nvSpPr>
        <p:spPr>
          <a:xfrm>
            <a:off x="4810259" y="649480"/>
            <a:ext cx="6555347" cy="5546047"/>
          </a:xfrm>
        </p:spPr>
        <p:txBody>
          <a:bodyPr anchor="ctr">
            <a:normAutofit/>
          </a:bodyPr>
          <a:lstStyle/>
          <a:p>
            <a:pPr algn="just"/>
            <a:r>
              <a:rPr lang="en-GB" dirty="0"/>
              <a:t>Cases can be compared for similarities and differences. </a:t>
            </a:r>
          </a:p>
          <a:p>
            <a:pPr algn="just"/>
            <a:r>
              <a:rPr lang="en-GB" dirty="0"/>
              <a:t>More effective for testing a theory through multiple cases.</a:t>
            </a:r>
          </a:p>
          <a:p>
            <a:pPr algn="just"/>
            <a:r>
              <a:rPr lang="en-GB" dirty="0"/>
              <a:t>More likely to generalize.</a:t>
            </a:r>
          </a:p>
          <a:p>
            <a:pPr algn="just"/>
            <a:r>
              <a:rPr lang="en-GB" dirty="0"/>
              <a:t>Dept of analysis is sacrificed because of the breadth of analysis from studying multiple cases. </a:t>
            </a:r>
          </a:p>
          <a:p>
            <a:endParaRPr lang="en-GB" sz="2000" dirty="0"/>
          </a:p>
        </p:txBody>
      </p:sp>
    </p:spTree>
    <p:extLst>
      <p:ext uri="{BB962C8B-B14F-4D97-AF65-F5344CB8AC3E}">
        <p14:creationId xmlns:p14="http://schemas.microsoft.com/office/powerpoint/2010/main" val="21566071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C0444-B090-F9DB-81A4-23B3CFE7F337}"/>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Continued</a:t>
            </a:r>
          </a:p>
        </p:txBody>
      </p:sp>
      <p:sp>
        <p:nvSpPr>
          <p:cNvPr id="3" name="Content Placeholder 2">
            <a:extLst>
              <a:ext uri="{FF2B5EF4-FFF2-40B4-BE49-F238E27FC236}">
                <a16:creationId xmlns:a16="http://schemas.microsoft.com/office/drawing/2014/main" id="{A92A0595-73F8-CFBB-05B0-4EAA0877EA59}"/>
              </a:ext>
            </a:extLst>
          </p:cNvPr>
          <p:cNvSpPr>
            <a:spLocks noGrp="1"/>
          </p:cNvSpPr>
          <p:nvPr>
            <p:ph idx="1"/>
          </p:nvPr>
        </p:nvSpPr>
        <p:spPr>
          <a:xfrm>
            <a:off x="4810259" y="649480"/>
            <a:ext cx="6555347" cy="5546047"/>
          </a:xfrm>
        </p:spPr>
        <p:txBody>
          <a:bodyPr anchor="ctr">
            <a:normAutofit/>
          </a:bodyPr>
          <a:lstStyle/>
          <a:p>
            <a:pPr algn="just">
              <a:buFontTx/>
              <a:buChar char="-"/>
              <a:defRPr/>
            </a:pPr>
            <a:r>
              <a:rPr lang="en-GB" dirty="0"/>
              <a:t>Compare more than one cases</a:t>
            </a:r>
          </a:p>
          <a:p>
            <a:pPr algn="just">
              <a:buFontTx/>
              <a:buChar char="-"/>
              <a:defRPr/>
            </a:pPr>
            <a:r>
              <a:rPr lang="en-GB" dirty="0"/>
              <a:t>Comparative case studies resemble “statistical analysis, which manipulates groups of cases to control sources of variation in order to make causal inferences … a kind of multivariate analysis” (Yin et al, 2018).</a:t>
            </a:r>
          </a:p>
          <a:p>
            <a:pPr algn="just">
              <a:buFontTx/>
              <a:buChar char="-"/>
              <a:defRPr/>
            </a:pPr>
            <a:r>
              <a:rPr lang="en-GB" dirty="0"/>
              <a:t>Overcomes problem of selecting on the dependent variable. Therefore much greater explanatory power. </a:t>
            </a:r>
          </a:p>
          <a:p>
            <a:pPr algn="just">
              <a:buFontTx/>
              <a:buChar char="-"/>
              <a:defRPr/>
            </a:pPr>
            <a:r>
              <a:rPr lang="en-GB" altLang="nl-NL" dirty="0"/>
              <a:t>But also provides thick descriptions of cases (</a:t>
            </a:r>
            <a:r>
              <a:rPr lang="en-GB" dirty="0"/>
              <a:t>King and </a:t>
            </a:r>
            <a:r>
              <a:rPr lang="en-GB" dirty="0" err="1"/>
              <a:t>Sznajder</a:t>
            </a:r>
            <a:r>
              <a:rPr lang="en-GB" dirty="0"/>
              <a:t>, 2006)</a:t>
            </a:r>
            <a:endParaRPr lang="en-GB" altLang="nl-NL" dirty="0"/>
          </a:p>
          <a:p>
            <a:endParaRPr lang="en-GB" sz="2000" dirty="0"/>
          </a:p>
        </p:txBody>
      </p:sp>
    </p:spTree>
    <p:extLst>
      <p:ext uri="{BB962C8B-B14F-4D97-AF65-F5344CB8AC3E}">
        <p14:creationId xmlns:p14="http://schemas.microsoft.com/office/powerpoint/2010/main" val="32596830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4CF15-FAB8-E2BA-F670-439DC8726355}"/>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Continued</a:t>
            </a:r>
          </a:p>
        </p:txBody>
      </p:sp>
      <p:sp>
        <p:nvSpPr>
          <p:cNvPr id="3" name="Content Placeholder 2">
            <a:extLst>
              <a:ext uri="{FF2B5EF4-FFF2-40B4-BE49-F238E27FC236}">
                <a16:creationId xmlns:a16="http://schemas.microsoft.com/office/drawing/2014/main" id="{DB2E70A6-9F33-CA35-057F-CB15EADD2CA9}"/>
              </a:ext>
            </a:extLst>
          </p:cNvPr>
          <p:cNvSpPr>
            <a:spLocks noGrp="1"/>
          </p:cNvSpPr>
          <p:nvPr>
            <p:ph idx="1"/>
          </p:nvPr>
        </p:nvSpPr>
        <p:spPr>
          <a:xfrm>
            <a:off x="4810259" y="649480"/>
            <a:ext cx="6555347" cy="5546047"/>
          </a:xfrm>
        </p:spPr>
        <p:txBody>
          <a:bodyPr anchor="ctr">
            <a:normAutofit/>
          </a:bodyPr>
          <a:lstStyle/>
          <a:p>
            <a:pPr algn="just">
              <a:lnSpc>
                <a:spcPct val="150000"/>
              </a:lnSpc>
            </a:pPr>
            <a:r>
              <a:rPr lang="en-GB" sz="2000" dirty="0"/>
              <a:t>Requires careful case selection and justification</a:t>
            </a:r>
          </a:p>
          <a:p>
            <a:pPr algn="just">
              <a:lnSpc>
                <a:spcPct val="150000"/>
              </a:lnSpc>
            </a:pPr>
            <a:r>
              <a:rPr lang="en-GB" sz="2000" dirty="0"/>
              <a:t>comparing very similar cases which only differ in the dependent variable, on the assumption that this would make it easier to find determinants</a:t>
            </a:r>
          </a:p>
          <a:p>
            <a:pPr algn="just">
              <a:lnSpc>
                <a:spcPct val="150000"/>
              </a:lnSpc>
            </a:pPr>
            <a:r>
              <a:rPr lang="en-GB" sz="2000" dirty="0"/>
              <a:t> comparing very different cases, all of which however have in common the same dependent variable, so that any other circumstance which is present in all the cases can be regarded as the independent variable. </a:t>
            </a:r>
          </a:p>
          <a:p>
            <a:endParaRPr lang="en-GB" sz="2000" dirty="0"/>
          </a:p>
        </p:txBody>
      </p:sp>
    </p:spTree>
    <p:extLst>
      <p:ext uri="{BB962C8B-B14F-4D97-AF65-F5344CB8AC3E}">
        <p14:creationId xmlns:p14="http://schemas.microsoft.com/office/powerpoint/2010/main" val="607335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BF68B-2581-9A74-E5C8-0968E2EEC91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Data Collection, Analysis, and Report Writing</a:t>
            </a:r>
          </a:p>
        </p:txBody>
      </p:sp>
      <p:sp>
        <p:nvSpPr>
          <p:cNvPr id="3" name="Content Placeholder 2">
            <a:extLst>
              <a:ext uri="{FF2B5EF4-FFF2-40B4-BE49-F238E27FC236}">
                <a16:creationId xmlns:a16="http://schemas.microsoft.com/office/drawing/2014/main" id="{49E805F1-2479-1244-C8FD-A81C2F707B4A}"/>
              </a:ext>
            </a:extLst>
          </p:cNvPr>
          <p:cNvSpPr>
            <a:spLocks noGrp="1"/>
          </p:cNvSpPr>
          <p:nvPr>
            <p:ph idx="1"/>
          </p:nvPr>
        </p:nvSpPr>
        <p:spPr>
          <a:xfrm>
            <a:off x="4810259" y="649480"/>
            <a:ext cx="6555347" cy="5546047"/>
          </a:xfrm>
        </p:spPr>
        <p:txBody>
          <a:bodyPr anchor="ctr">
            <a:normAutofit/>
          </a:bodyPr>
          <a:lstStyle/>
          <a:p>
            <a:r>
              <a:rPr lang="en-GB" sz="1900" dirty="0"/>
              <a:t>Multiple methods and multiple data sources are recommended.</a:t>
            </a:r>
          </a:p>
          <a:p>
            <a:r>
              <a:rPr lang="en-GB" sz="1900" dirty="0"/>
              <a:t>In the final report, research questions or “issues” and relevant findings are presented for each question.</a:t>
            </a:r>
          </a:p>
          <a:p>
            <a:r>
              <a:rPr lang="en-GB" sz="1900" dirty="0"/>
              <a:t>Analysis and writing will focus on the case, but other units of analysis can be included. </a:t>
            </a:r>
          </a:p>
          <a:p>
            <a:r>
              <a:rPr lang="en-GB" sz="1900" dirty="0"/>
              <a:t>When using multiple cases, first examine each one individually for themes and patterns (within-case analysis: searching for themes and patterns within a single case) and then compare different cases for similarities and differences (cross-case analysis: searching for similarities and differences across multiple cases).</a:t>
            </a:r>
          </a:p>
          <a:p>
            <a:r>
              <a:rPr lang="en-GB" sz="1900" dirty="0"/>
              <a:t>Final report written to address research question or issues, provide the relevant findings and present a rich (i.e., vivid and detailed) and holistic (i.e., describes the whole and its parts) description of the case and its context.</a:t>
            </a:r>
          </a:p>
          <a:p>
            <a:r>
              <a:rPr lang="en-GB" sz="1900" dirty="0"/>
              <a:t>Discussion Question: Describe the data collection, analysis, and report writing phases of case study research. </a:t>
            </a:r>
          </a:p>
          <a:p>
            <a:endParaRPr lang="en-GB" sz="1900" dirty="0"/>
          </a:p>
        </p:txBody>
      </p:sp>
    </p:spTree>
    <p:extLst>
      <p:ext uri="{BB962C8B-B14F-4D97-AF65-F5344CB8AC3E}">
        <p14:creationId xmlns:p14="http://schemas.microsoft.com/office/powerpoint/2010/main" val="31987907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A56E2-30C6-CED4-5021-6A16A42BB9D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Structure</a:t>
            </a:r>
          </a:p>
        </p:txBody>
      </p:sp>
      <p:sp>
        <p:nvSpPr>
          <p:cNvPr id="3" name="Content Placeholder 2">
            <a:extLst>
              <a:ext uri="{FF2B5EF4-FFF2-40B4-BE49-F238E27FC236}">
                <a16:creationId xmlns:a16="http://schemas.microsoft.com/office/drawing/2014/main" id="{B0E332F7-DD36-51ED-487E-D6F94DFA32FE}"/>
              </a:ext>
            </a:extLst>
          </p:cNvPr>
          <p:cNvSpPr>
            <a:spLocks noGrp="1"/>
          </p:cNvSpPr>
          <p:nvPr>
            <p:ph idx="1"/>
          </p:nvPr>
        </p:nvSpPr>
        <p:spPr>
          <a:xfrm>
            <a:off x="4810259" y="649480"/>
            <a:ext cx="6555347" cy="5546047"/>
          </a:xfrm>
        </p:spPr>
        <p:txBody>
          <a:bodyPr anchor="ctr">
            <a:normAutofit/>
          </a:bodyPr>
          <a:lstStyle/>
          <a:p>
            <a:r>
              <a:rPr lang="en-GB" sz="2000" dirty="0"/>
              <a:t>Introduction – What is the RQ? Why is it important? </a:t>
            </a:r>
          </a:p>
          <a:p>
            <a:r>
              <a:rPr lang="en-GB" sz="2000" dirty="0"/>
              <a:t>Literature Review – What has been written about the topic already that will help you answer the question? With case studies you will often concentrate on the bigger theoretical issue</a:t>
            </a:r>
          </a:p>
          <a:p>
            <a:r>
              <a:rPr lang="en-GB" sz="2000" dirty="0"/>
              <a:t>Methods – Why did you select your particular case/cases? </a:t>
            </a:r>
          </a:p>
          <a:p>
            <a:r>
              <a:rPr lang="en-GB" sz="2000" dirty="0"/>
              <a:t>Results - Gather as much data as possible to help you answer your research question. Break you research question into sub-sections. </a:t>
            </a:r>
          </a:p>
          <a:p>
            <a:r>
              <a:rPr lang="en-GB" sz="2000" dirty="0"/>
              <a:t>Discussion/Conclusion – What does your case study tell you about the broader issue you are looking at? </a:t>
            </a:r>
          </a:p>
          <a:p>
            <a:endParaRPr lang="en-GB" sz="2000" dirty="0"/>
          </a:p>
        </p:txBody>
      </p:sp>
    </p:spTree>
    <p:extLst>
      <p:ext uri="{BB962C8B-B14F-4D97-AF65-F5344CB8AC3E}">
        <p14:creationId xmlns:p14="http://schemas.microsoft.com/office/powerpoint/2010/main" val="19250719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5" name="Rectangle 615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63" name="Freeform: Shape 616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65" name="Rectangle 616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81541E67-D1A4-7A3F-0D3C-FBEFA1D63B91}"/>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When to choose:</a:t>
            </a:r>
          </a:p>
        </p:txBody>
      </p:sp>
      <p:sp>
        <p:nvSpPr>
          <p:cNvPr id="6147" name="Rectangle 3">
            <a:extLst>
              <a:ext uri="{FF2B5EF4-FFF2-40B4-BE49-F238E27FC236}">
                <a16:creationId xmlns:a16="http://schemas.microsoft.com/office/drawing/2014/main" id="{0C610603-7955-D1CF-00D9-BE0DF15E3D25}"/>
              </a:ext>
            </a:extLst>
          </p:cNvPr>
          <p:cNvSpPr>
            <a:spLocks noGrp="1" noChangeArrowheads="1"/>
          </p:cNvSpPr>
          <p:nvPr>
            <p:ph type="body" idx="4294967295"/>
          </p:nvPr>
        </p:nvSpPr>
        <p:spPr>
          <a:xfrm>
            <a:off x="4810259" y="649480"/>
            <a:ext cx="6555347" cy="5546047"/>
          </a:xfrm>
        </p:spPr>
        <p:txBody>
          <a:bodyPr vert="horz" lIns="91440" tIns="45720" rIns="91440" bIns="45720" rtlCol="0" anchor="ctr">
            <a:normAutofit/>
          </a:bodyPr>
          <a:lstStyle/>
          <a:p>
            <a:r>
              <a:rPr lang="en-US" altLang="en-US" sz="3600" dirty="0"/>
              <a:t>Choice of history, case studies or experiments will depend on access. </a:t>
            </a:r>
          </a:p>
          <a:p>
            <a:r>
              <a:rPr lang="en-US" altLang="en-US" sz="3600" dirty="0"/>
              <a:t>Case studies preferred in examining contemporary events. </a:t>
            </a:r>
          </a:p>
          <a:p>
            <a:r>
              <a:rPr lang="en-US" altLang="en-US" sz="3600" dirty="0"/>
              <a:t>‘Experiments’ are done when the investigator can manipulate behavior directly, precisely and systematically</a:t>
            </a:r>
            <a:r>
              <a:rPr lang="en-US" altLang="en-US" sz="2000" dirty="0"/>
              <a:t>.</a:t>
            </a:r>
          </a:p>
          <a:p>
            <a:endParaRPr lang="en-US" altLang="en-US" sz="2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227" name="Rectangle 92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Rectangle 92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3" name="Rectangle 92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5" name="Freeform: Shape 92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237" name="Rectangle 92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0831A4CB-DFC6-3C4F-881A-9BAC60B98923}"/>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Criticisms of Case Studies</a:t>
            </a:r>
          </a:p>
        </p:txBody>
      </p:sp>
      <p:sp>
        <p:nvSpPr>
          <p:cNvPr id="9219" name="Rectangle 3">
            <a:extLst>
              <a:ext uri="{FF2B5EF4-FFF2-40B4-BE49-F238E27FC236}">
                <a16:creationId xmlns:a16="http://schemas.microsoft.com/office/drawing/2014/main" id="{2AB7CC22-E706-ED78-12CA-D55EA078E360}"/>
              </a:ext>
            </a:extLst>
          </p:cNvPr>
          <p:cNvSpPr>
            <a:spLocks noGrp="1" noChangeArrowheads="1"/>
          </p:cNvSpPr>
          <p:nvPr>
            <p:ph type="body" idx="4294967295"/>
          </p:nvPr>
        </p:nvSpPr>
        <p:spPr>
          <a:xfrm>
            <a:off x="4810259" y="649480"/>
            <a:ext cx="6555347" cy="5546047"/>
          </a:xfrm>
        </p:spPr>
        <p:txBody>
          <a:bodyPr vert="horz" lIns="91440" tIns="45720" rIns="91440" bIns="45720" rtlCol="0" anchor="ctr">
            <a:normAutofit/>
          </a:bodyPr>
          <a:lstStyle/>
          <a:p>
            <a:pPr algn="just"/>
            <a:r>
              <a:rPr lang="en-US" altLang="en-US" sz="3600" dirty="0"/>
              <a:t>Lack of rigor of case study research. </a:t>
            </a:r>
          </a:p>
          <a:p>
            <a:pPr algn="just"/>
            <a:r>
              <a:rPr lang="en-US" altLang="en-US" sz="3600" dirty="0"/>
              <a:t>Provide little basis for scientific generalization. </a:t>
            </a:r>
          </a:p>
          <a:p>
            <a:pPr algn="just"/>
            <a:r>
              <a:rPr lang="en-US" altLang="en-US" sz="3600" dirty="0"/>
              <a:t>Case Studies take too long.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E4096-6757-6258-5862-67A0BA41B1E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Case study protocol</a:t>
            </a:r>
          </a:p>
        </p:txBody>
      </p:sp>
      <p:graphicFrame>
        <p:nvGraphicFramePr>
          <p:cNvPr id="5" name="Content Placeholder 2">
            <a:extLst>
              <a:ext uri="{FF2B5EF4-FFF2-40B4-BE49-F238E27FC236}">
                <a16:creationId xmlns:a16="http://schemas.microsoft.com/office/drawing/2014/main" id="{27E3CC6F-C401-63A8-BC3D-CFD13494610C}"/>
              </a:ext>
            </a:extLst>
          </p:cNvPr>
          <p:cNvGraphicFramePr>
            <a:graphicFrameLocks noGrp="1"/>
          </p:cNvGraphicFramePr>
          <p:nvPr>
            <p:ph idx="1"/>
            <p:extLst>
              <p:ext uri="{D42A27DB-BD31-4B8C-83A1-F6EECF244321}">
                <p14:modId xmlns:p14="http://schemas.microsoft.com/office/powerpoint/2010/main" val="288915018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32155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8" name="Rectangle 1333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0" name="Rectangle 1333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2" name="Rectangle 1334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4" name="Rectangle 1334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46" name="Rectangle 1334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8" name="Oval 1334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14" name="Rectangle 2">
            <a:extLst>
              <a:ext uri="{FF2B5EF4-FFF2-40B4-BE49-F238E27FC236}">
                <a16:creationId xmlns:a16="http://schemas.microsoft.com/office/drawing/2014/main" id="{CC21565F-F37C-18CD-54BC-72220C5AA960}"/>
              </a:ext>
            </a:extLst>
          </p:cNvPr>
          <p:cNvSpPr>
            <a:spLocks noGrp="1" noChangeArrowheads="1"/>
          </p:cNvSpPr>
          <p:nvPr>
            <p:ph type="title" idx="4294967295"/>
          </p:nvPr>
        </p:nvSpPr>
        <p:spPr>
          <a:xfrm>
            <a:off x="826396" y="586855"/>
            <a:ext cx="4230100"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Analyzing within field and cross case data: </a:t>
            </a:r>
          </a:p>
        </p:txBody>
      </p:sp>
      <p:sp>
        <p:nvSpPr>
          <p:cNvPr id="13315" name="Rectangle 3">
            <a:extLst>
              <a:ext uri="{FF2B5EF4-FFF2-40B4-BE49-F238E27FC236}">
                <a16:creationId xmlns:a16="http://schemas.microsoft.com/office/drawing/2014/main" id="{839DCC32-471E-F26D-F866-A1ED8EDF07E0}"/>
              </a:ext>
            </a:extLst>
          </p:cNvPr>
          <p:cNvSpPr>
            <a:spLocks noGrp="1" noChangeArrowheads="1"/>
          </p:cNvSpPr>
          <p:nvPr>
            <p:ph type="body" idx="4294967295"/>
          </p:nvPr>
        </p:nvSpPr>
        <p:spPr>
          <a:xfrm>
            <a:off x="6503157" y="655976"/>
            <a:ext cx="4862447" cy="5546047"/>
          </a:xfrm>
        </p:spPr>
        <p:txBody>
          <a:bodyPr vert="horz" lIns="91440" tIns="45720" rIns="91440" bIns="45720" rtlCol="0" anchor="ctr">
            <a:noAutofit/>
          </a:bodyPr>
          <a:lstStyle/>
          <a:p>
            <a:pPr algn="just"/>
            <a:r>
              <a:rPr lang="en-US" altLang="en-US" dirty="0"/>
              <a:t>This preliminary analysis assists in organizing the enormous quantities of data </a:t>
            </a:r>
          </a:p>
          <a:p>
            <a:pPr algn="just"/>
            <a:r>
              <a:rPr lang="en-US" altLang="en-US" dirty="0"/>
              <a:t>Cross case data forces researchers to go beyond initial impressions.</a:t>
            </a:r>
          </a:p>
          <a:p>
            <a:pPr algn="just"/>
            <a:r>
              <a:rPr lang="en-US" altLang="en-US" dirty="0"/>
              <a:t>For cross-case data analysis, can look at within group similarities and intergroup differences.</a:t>
            </a:r>
          </a:p>
          <a:p>
            <a:pPr algn="just"/>
            <a:r>
              <a:rPr lang="en-US" altLang="en-US" dirty="0"/>
              <a:t>Select pairs of cases, and list similarities and differences between each group – forces researcher to look for subtle similarities and differences.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25B999-52A2-C924-E527-609ADEFD6B3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latin typeface="Times New Roman" panose="02020603050405020304" pitchFamily="18" charset="0"/>
                <a:ea typeface="Calibri" panose="020F0502020204030204" pitchFamily="34" charset="0"/>
              </a:rPr>
              <a:t>Discussion Question</a:t>
            </a:r>
            <a:br>
              <a:rPr lang="en-GB" sz="4000">
                <a:solidFill>
                  <a:srgbClr val="FFFFFF"/>
                </a:solidFill>
                <a:effectLst/>
                <a:latin typeface="Times New Roman" panose="02020603050405020304" pitchFamily="18" charset="0"/>
                <a:ea typeface="Calibri" panose="020F0502020204030204" pitchFamily="34" charset="0"/>
              </a:rPr>
            </a:br>
            <a:endParaRPr lang="en-GB" sz="4000" dirty="0">
              <a:solidFill>
                <a:srgbClr val="FFFFFF"/>
              </a:solidFill>
            </a:endParaRPr>
          </a:p>
        </p:txBody>
      </p:sp>
      <p:sp>
        <p:nvSpPr>
          <p:cNvPr id="5" name="Content Placeholder 4">
            <a:extLst>
              <a:ext uri="{FF2B5EF4-FFF2-40B4-BE49-F238E27FC236}">
                <a16:creationId xmlns:a16="http://schemas.microsoft.com/office/drawing/2014/main" id="{53570A32-5076-4C12-7A66-1234247465CD}"/>
              </a:ext>
            </a:extLst>
          </p:cNvPr>
          <p:cNvSpPr>
            <a:spLocks noGrp="1"/>
          </p:cNvSpPr>
          <p:nvPr>
            <p:ph idx="1"/>
          </p:nvPr>
        </p:nvSpPr>
        <p:spPr>
          <a:xfrm>
            <a:off x="6503158" y="649480"/>
            <a:ext cx="4862447" cy="5546047"/>
          </a:xfrm>
        </p:spPr>
        <p:txBody>
          <a:bodyPr anchor="ctr">
            <a:normAutofit/>
          </a:bodyPr>
          <a:lstStyle/>
          <a:p>
            <a:r>
              <a:rPr lang="en-GB" sz="4000" dirty="0">
                <a:effectLst/>
                <a:ea typeface="Calibri" panose="020F0502020204030204" pitchFamily="34" charset="0"/>
              </a:rPr>
              <a:t>Compare and contrast the three case study methods presented here.</a:t>
            </a:r>
            <a:endParaRPr lang="en-GB" sz="4000" dirty="0"/>
          </a:p>
          <a:p>
            <a:pPr marL="0" indent="0">
              <a:buNone/>
            </a:pPr>
            <a:endParaRPr lang="en-GB" sz="2000" dirty="0"/>
          </a:p>
        </p:txBody>
      </p:sp>
    </p:spTree>
    <p:extLst>
      <p:ext uri="{BB962C8B-B14F-4D97-AF65-F5344CB8AC3E}">
        <p14:creationId xmlns:p14="http://schemas.microsoft.com/office/powerpoint/2010/main" val="670806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6"/>
          <p:cNvSpPr>
            <a:spLocks noChangeArrowheads="1"/>
          </p:cNvSpPr>
          <p:nvPr/>
        </p:nvSpPr>
        <p:spPr bwMode="auto">
          <a:xfrm>
            <a:off x="1524009" y="-67533"/>
            <a:ext cx="131855" cy="461645"/>
          </a:xfrm>
          <a:prstGeom prst="rect">
            <a:avLst/>
          </a:prstGeom>
          <a:noFill/>
          <a:ln w="9525">
            <a:noFill/>
            <a:miter lim="800000"/>
            <a:headEnd/>
            <a:tailEnd/>
          </a:ln>
          <a:effectLst/>
        </p:spPr>
        <p:txBody>
          <a:bodyPr vert="horz" wrap="none" lIns="65258" tIns="32629" rIns="65258" bIns="32629" numCol="1" anchor="ctr" anchorCtr="0" compatLnSpc="1">
            <a:prstTxWarp prst="textNoShape">
              <a:avLst/>
            </a:prstTxWarp>
            <a:spAutoFit/>
          </a:bodyPr>
          <a:lstStyle/>
          <a:p>
            <a:pPr defTabSz="652607" eaLnBrk="0" fontAlgn="base" hangingPunct="0">
              <a:spcBef>
                <a:spcPct val="0"/>
              </a:spcBef>
              <a:spcAft>
                <a:spcPct val="0"/>
              </a:spcAft>
            </a:pPr>
            <a:br>
              <a:rPr lang="en-GB" sz="1286" dirty="0">
                <a:latin typeface="Arial" pitchFamily="34" charset="0"/>
                <a:cs typeface="Arial" pitchFamily="34" charset="0"/>
              </a:rPr>
            </a:br>
            <a:endParaRPr lang="en-GB" sz="1286" dirty="0">
              <a:latin typeface="Arial" pitchFamily="34" charset="0"/>
              <a:cs typeface="Arial" pitchFamily="34" charset="0"/>
            </a:endParaRPr>
          </a:p>
        </p:txBody>
      </p:sp>
      <p:cxnSp>
        <p:nvCxnSpPr>
          <p:cNvPr id="5" name="Straight Connector 4"/>
          <p:cNvCxnSpPr/>
          <p:nvPr/>
        </p:nvCxnSpPr>
        <p:spPr>
          <a:xfrm>
            <a:off x="2084126" y="1268760"/>
            <a:ext cx="7972314" cy="0"/>
          </a:xfrm>
          <a:prstGeom prst="line">
            <a:avLst/>
          </a:prstGeom>
          <a:ln w="19050">
            <a:solidFill>
              <a:srgbClr val="00AE9E"/>
            </a:solidFill>
          </a:ln>
        </p:spPr>
        <p:style>
          <a:lnRef idx="1">
            <a:schemeClr val="accent5"/>
          </a:lnRef>
          <a:fillRef idx="0">
            <a:schemeClr val="accent5"/>
          </a:fillRef>
          <a:effectRef idx="0">
            <a:schemeClr val="accent5"/>
          </a:effectRef>
          <a:fontRef idx="minor">
            <a:schemeClr val="tx1"/>
          </a:fontRef>
        </p:style>
      </p:cxnSp>
      <p:sp>
        <p:nvSpPr>
          <p:cNvPr id="8" name="TextBox 7"/>
          <p:cNvSpPr txBox="1"/>
          <p:nvPr/>
        </p:nvSpPr>
        <p:spPr>
          <a:xfrm>
            <a:off x="1878389" y="6407946"/>
            <a:ext cx="411474" cy="208883"/>
          </a:xfrm>
          <a:prstGeom prst="rect">
            <a:avLst/>
          </a:prstGeom>
          <a:noFill/>
        </p:spPr>
        <p:txBody>
          <a:bodyPr wrap="square" lIns="65258" tIns="32629" rIns="65258" bIns="32629" rtlCol="0">
            <a:spAutoFit/>
          </a:bodyPr>
          <a:lstStyle/>
          <a:p>
            <a:pPr algn="ctr"/>
            <a:endParaRPr lang="en-GB" sz="929" dirty="0"/>
          </a:p>
        </p:txBody>
      </p:sp>
      <p:graphicFrame>
        <p:nvGraphicFramePr>
          <p:cNvPr id="3" name="Table 2"/>
          <p:cNvGraphicFramePr>
            <a:graphicFrameLocks noGrp="1"/>
          </p:cNvGraphicFramePr>
          <p:nvPr/>
        </p:nvGraphicFramePr>
        <p:xfrm>
          <a:off x="1405054" y="241171"/>
          <a:ext cx="8754255" cy="6479622"/>
        </p:xfrm>
        <a:graphic>
          <a:graphicData uri="http://schemas.openxmlformats.org/drawingml/2006/table">
            <a:tbl>
              <a:tblPr firstRow="1" bandRow="1">
                <a:tableStyleId>{85BE263C-DBD7-4A20-BB59-AAB30ACAA65A}</a:tableStyleId>
              </a:tblPr>
              <a:tblGrid>
                <a:gridCol w="2230383">
                  <a:extLst>
                    <a:ext uri="{9D8B030D-6E8A-4147-A177-3AD203B41FA5}">
                      <a16:colId xmlns:a16="http://schemas.microsoft.com/office/drawing/2014/main" val="20000"/>
                    </a:ext>
                  </a:extLst>
                </a:gridCol>
                <a:gridCol w="6523872">
                  <a:extLst>
                    <a:ext uri="{9D8B030D-6E8A-4147-A177-3AD203B41FA5}">
                      <a16:colId xmlns:a16="http://schemas.microsoft.com/office/drawing/2014/main" val="20001"/>
                    </a:ext>
                  </a:extLst>
                </a:gridCol>
              </a:tblGrid>
              <a:tr h="826530">
                <a:tc>
                  <a:txBody>
                    <a:bodyPr/>
                    <a:lstStyle/>
                    <a:p>
                      <a:r>
                        <a:rPr lang="en-GB" sz="1700" dirty="0">
                          <a:solidFill>
                            <a:schemeClr val="tx1"/>
                          </a:solidFill>
                        </a:rPr>
                        <a:t>Title</a:t>
                      </a:r>
                    </a:p>
                    <a:p>
                      <a:r>
                        <a:rPr lang="en-GB" sz="800" dirty="0">
                          <a:solidFill>
                            <a:schemeClr val="tx1"/>
                          </a:solidFill>
                        </a:rPr>
                        <a:t>(Word count 65 max)</a:t>
                      </a:r>
                    </a:p>
                    <a:p>
                      <a:endParaRPr lang="en-GB" sz="1700" dirty="0">
                        <a:solidFill>
                          <a:schemeClr val="tx1"/>
                        </a:solidFill>
                      </a:endParaRPr>
                    </a:p>
                  </a:txBody>
                  <a:tcPr marL="65314" marR="65314" marT="32657" marB="32657"/>
                </a:tc>
                <a:tc>
                  <a:txBody>
                    <a:bodyPr/>
                    <a:lstStyle/>
                    <a:p>
                      <a:pPr marL="0" lvl="0" indent="0">
                        <a:buFont typeface="Arial" panose="020B0604020202020204" pitchFamily="34" charset="0"/>
                        <a:buNone/>
                      </a:pPr>
                      <a:r>
                        <a:rPr lang="en-GB" sz="1400" dirty="0">
                          <a:solidFill>
                            <a:schemeClr val="tx1"/>
                          </a:solidFill>
                        </a:rPr>
                        <a:t>Include</a:t>
                      </a:r>
                      <a:r>
                        <a:rPr lang="en-GB" sz="1400" baseline="0" dirty="0">
                          <a:solidFill>
                            <a:schemeClr val="tx1"/>
                          </a:solidFill>
                        </a:rPr>
                        <a:t> a short descriptive title which reflects the key focus and main benefit</a:t>
                      </a:r>
                      <a:endParaRPr lang="en-GB" sz="1400" dirty="0">
                        <a:solidFill>
                          <a:schemeClr val="tx1"/>
                        </a:solidFill>
                      </a:endParaRPr>
                    </a:p>
                  </a:txBody>
                  <a:tcPr marL="65314" marR="65314" marT="32657" marB="32657"/>
                </a:tc>
                <a:extLst>
                  <a:ext uri="{0D108BD9-81ED-4DB2-BD59-A6C34878D82A}">
                    <a16:rowId xmlns:a16="http://schemas.microsoft.com/office/drawing/2014/main" val="10000"/>
                  </a:ext>
                </a:extLst>
              </a:tr>
              <a:tr h="724014">
                <a:tc>
                  <a:txBody>
                    <a:bodyPr/>
                    <a:lstStyle/>
                    <a:p>
                      <a:r>
                        <a:rPr lang="en-GB" sz="1400" b="1" dirty="0">
                          <a:solidFill>
                            <a:schemeClr val="tx1"/>
                          </a:solidFill>
                        </a:rPr>
                        <a:t>Description</a:t>
                      </a:r>
                    </a:p>
                    <a:p>
                      <a:r>
                        <a:rPr lang="en-GB" sz="800" b="0" dirty="0">
                          <a:solidFill>
                            <a:schemeClr val="tx1"/>
                          </a:solidFill>
                        </a:rPr>
                        <a:t>(Word count 100 max)</a:t>
                      </a:r>
                    </a:p>
                    <a:p>
                      <a:endParaRPr lang="en-GB" sz="1400" b="1" dirty="0">
                        <a:solidFill>
                          <a:schemeClr val="tx1"/>
                        </a:solidFill>
                      </a:endParaRPr>
                    </a:p>
                  </a:txBody>
                  <a:tcPr marL="65314" marR="65314" marT="32657" marB="32657"/>
                </a:tc>
                <a:tc>
                  <a:txBody>
                    <a:bodyPr/>
                    <a:lstStyle/>
                    <a:p>
                      <a:r>
                        <a:rPr lang="en-GB" sz="1400" dirty="0"/>
                        <a:t>Include a </a:t>
                      </a:r>
                      <a:r>
                        <a:rPr lang="en-GB" sz="1400" u="sng" dirty="0"/>
                        <a:t>short focussed  description</a:t>
                      </a:r>
                      <a:r>
                        <a:rPr lang="en-GB" sz="1400" u="none" baseline="0" dirty="0"/>
                        <a:t> of your example  &amp; the main benefit </a:t>
                      </a:r>
                      <a:endParaRPr lang="en-GB" sz="1400" dirty="0"/>
                    </a:p>
                  </a:txBody>
                  <a:tcPr marL="65314" marR="65314" marT="32657" marB="32657"/>
                </a:tc>
                <a:extLst>
                  <a:ext uri="{0D108BD9-81ED-4DB2-BD59-A6C34878D82A}">
                    <a16:rowId xmlns:a16="http://schemas.microsoft.com/office/drawing/2014/main" val="10001"/>
                  </a:ext>
                </a:extLst>
              </a:tr>
              <a:tr h="1102040">
                <a:tc>
                  <a:txBody>
                    <a:bodyPr/>
                    <a:lstStyle/>
                    <a:p>
                      <a:r>
                        <a:rPr lang="en-GB" sz="1400" b="1" dirty="0"/>
                        <a:t>Context – what was</a:t>
                      </a:r>
                      <a:r>
                        <a:rPr lang="en-GB" sz="1400" b="1" baseline="0" dirty="0"/>
                        <a:t> the aim?</a:t>
                      </a:r>
                    </a:p>
                    <a:p>
                      <a:r>
                        <a:rPr lang="en-GB" sz="800" b="0" dirty="0"/>
                        <a:t>(Word count 150 max)</a:t>
                      </a:r>
                    </a:p>
                    <a:p>
                      <a:endParaRPr lang="en-GB" sz="1400" b="1" dirty="0"/>
                    </a:p>
                  </a:txBody>
                  <a:tcPr marL="65314" marR="65314" marT="32657" marB="32657"/>
                </a:tc>
                <a:tc>
                  <a:txBody>
                    <a:bodyPr/>
                    <a:lstStyle/>
                    <a:p>
                      <a:r>
                        <a:rPr lang="en-GB" sz="1400" dirty="0"/>
                        <a:t>Provide</a:t>
                      </a:r>
                      <a:r>
                        <a:rPr lang="en-GB" sz="1400" baseline="0" dirty="0"/>
                        <a:t> </a:t>
                      </a:r>
                      <a:r>
                        <a:rPr lang="en-GB" sz="1400" u="sng" baseline="0" dirty="0"/>
                        <a:t>a concise </a:t>
                      </a:r>
                      <a:r>
                        <a:rPr lang="en-GB" sz="1400" u="none" baseline="0" dirty="0"/>
                        <a:t>overview of your aims and objectives</a:t>
                      </a:r>
                    </a:p>
                    <a:p>
                      <a:r>
                        <a:rPr lang="en-GB" sz="1400" u="none" baseline="0" dirty="0"/>
                        <a:t>Describe the starting point, baseline and include useful data </a:t>
                      </a:r>
                    </a:p>
                    <a:p>
                      <a:r>
                        <a:rPr lang="en-GB" sz="1400" u="none" baseline="0" dirty="0"/>
                        <a:t>Explain how the need arose </a:t>
                      </a:r>
                    </a:p>
                  </a:txBody>
                  <a:tcPr marL="65314" marR="65314" marT="32657" marB="32657"/>
                </a:tc>
                <a:extLst>
                  <a:ext uri="{0D108BD9-81ED-4DB2-BD59-A6C34878D82A}">
                    <a16:rowId xmlns:a16="http://schemas.microsoft.com/office/drawing/2014/main" val="10002"/>
                  </a:ext>
                </a:extLst>
              </a:tr>
              <a:tr h="980302">
                <a:tc>
                  <a:txBody>
                    <a:bodyPr/>
                    <a:lstStyle/>
                    <a:p>
                      <a:r>
                        <a:rPr lang="en-GB" sz="1400" b="1" dirty="0"/>
                        <a:t>Method</a:t>
                      </a:r>
                      <a:r>
                        <a:rPr lang="en-GB" sz="1400" b="1" baseline="0" dirty="0"/>
                        <a:t> – what did you do?</a:t>
                      </a:r>
                    </a:p>
                    <a:p>
                      <a:r>
                        <a:rPr lang="en-GB" sz="800" b="0" baseline="0" dirty="0"/>
                        <a:t>(Word count 200 max)</a:t>
                      </a:r>
                    </a:p>
                    <a:p>
                      <a:endParaRPr lang="en-GB" sz="1400" b="0" baseline="0" dirty="0"/>
                    </a:p>
                  </a:txBody>
                  <a:tcPr marL="65314" marR="65314" marT="32657" marB="32657"/>
                </a:tc>
                <a:tc>
                  <a:txBody>
                    <a:bodyPr/>
                    <a:lstStyle/>
                    <a:p>
                      <a:r>
                        <a:rPr lang="en-GB" sz="1400" dirty="0"/>
                        <a:t>Provide</a:t>
                      </a:r>
                      <a:r>
                        <a:rPr lang="en-GB" sz="1400" baseline="0" dirty="0"/>
                        <a:t> </a:t>
                      </a:r>
                      <a:r>
                        <a:rPr lang="en-GB" sz="1400" u="sng" baseline="0" dirty="0"/>
                        <a:t>clear details </a:t>
                      </a:r>
                      <a:r>
                        <a:rPr lang="en-GB" sz="1400" baseline="0" dirty="0"/>
                        <a:t>of:</a:t>
                      </a:r>
                    </a:p>
                    <a:p>
                      <a:pPr marL="982595" lvl="1" indent="-342900">
                        <a:buFont typeface="Arial" panose="020B0604020202020204" pitchFamily="34" charset="0"/>
                        <a:buChar char="•"/>
                      </a:pPr>
                      <a:r>
                        <a:rPr lang="en-GB" sz="1400" dirty="0"/>
                        <a:t>What you activity</a:t>
                      </a:r>
                      <a:r>
                        <a:rPr lang="en-GB" sz="1400" baseline="0" dirty="0"/>
                        <a:t> you will undertake</a:t>
                      </a:r>
                      <a:endParaRPr lang="en-GB" sz="1400" dirty="0"/>
                    </a:p>
                    <a:p>
                      <a:pPr marL="982595" lvl="1" indent="-342900">
                        <a:buFont typeface="Arial" panose="020B0604020202020204" pitchFamily="34" charset="0"/>
                        <a:buChar char="•"/>
                      </a:pPr>
                      <a:r>
                        <a:rPr lang="en-GB" sz="1400" dirty="0"/>
                        <a:t>Who</a:t>
                      </a:r>
                      <a:r>
                        <a:rPr lang="en-GB" sz="1400" baseline="0" dirty="0"/>
                        <a:t> was involved and why</a:t>
                      </a:r>
                      <a:endParaRPr lang="en-GB" sz="1400" dirty="0"/>
                    </a:p>
                  </a:txBody>
                  <a:tcPr marL="65314" marR="65314" marT="32657" marB="32657"/>
                </a:tc>
                <a:extLst>
                  <a:ext uri="{0D108BD9-81ED-4DB2-BD59-A6C34878D82A}">
                    <a16:rowId xmlns:a16="http://schemas.microsoft.com/office/drawing/2014/main" val="10003"/>
                  </a:ext>
                </a:extLst>
              </a:tr>
              <a:tr h="1236591">
                <a:tc>
                  <a:txBody>
                    <a:bodyPr/>
                    <a:lstStyle/>
                    <a:p>
                      <a:pPr marL="0" marR="0" indent="0" algn="l" defTabSz="1279390" rtl="0" eaLnBrk="1" fontAlgn="auto" latinLnBrk="0" hangingPunct="1">
                        <a:lnSpc>
                          <a:spcPct val="100000"/>
                        </a:lnSpc>
                        <a:spcBef>
                          <a:spcPts val="0"/>
                        </a:spcBef>
                        <a:spcAft>
                          <a:spcPts val="0"/>
                        </a:spcAft>
                        <a:buClrTx/>
                        <a:buSzTx/>
                        <a:buFontTx/>
                        <a:buNone/>
                        <a:tabLst/>
                        <a:defRPr/>
                      </a:pPr>
                      <a:r>
                        <a:rPr lang="en-GB" sz="1400" b="1" dirty="0"/>
                        <a:t>Outcomes – what difference do you want to make?</a:t>
                      </a:r>
                    </a:p>
                    <a:p>
                      <a:pPr marL="0" marR="0" indent="0" algn="l" defTabSz="1279390" rtl="0" eaLnBrk="1" fontAlgn="auto" latinLnBrk="0" hangingPunct="1">
                        <a:lnSpc>
                          <a:spcPct val="100000"/>
                        </a:lnSpc>
                        <a:spcBef>
                          <a:spcPts val="0"/>
                        </a:spcBef>
                        <a:spcAft>
                          <a:spcPts val="0"/>
                        </a:spcAft>
                        <a:buClrTx/>
                        <a:buSzTx/>
                        <a:buFontTx/>
                        <a:buNone/>
                        <a:tabLst/>
                        <a:defRPr/>
                      </a:pPr>
                      <a:r>
                        <a:rPr lang="en-GB" sz="800" b="1" dirty="0"/>
                        <a:t>(Word count 200 max)</a:t>
                      </a:r>
                    </a:p>
                    <a:p>
                      <a:pPr marL="0" marR="0" indent="0" algn="l" defTabSz="1279390" rtl="0" eaLnBrk="1" fontAlgn="auto" latinLnBrk="0" hangingPunct="1">
                        <a:lnSpc>
                          <a:spcPct val="100000"/>
                        </a:lnSpc>
                        <a:spcBef>
                          <a:spcPts val="0"/>
                        </a:spcBef>
                        <a:spcAft>
                          <a:spcPts val="0"/>
                        </a:spcAft>
                        <a:buClrTx/>
                        <a:buSzTx/>
                        <a:buFontTx/>
                        <a:buNone/>
                        <a:tabLst/>
                        <a:defRPr/>
                      </a:pPr>
                      <a:endParaRPr lang="en-GB" sz="1400" b="1" dirty="0"/>
                    </a:p>
                  </a:txBody>
                  <a:tcPr marL="65314" marR="65314" marT="32657" marB="32657"/>
                </a:tc>
                <a:tc>
                  <a:txBody>
                    <a:bodyPr/>
                    <a:lstStyle/>
                    <a:p>
                      <a:pPr marL="982595" lvl="1" indent="-342900">
                        <a:buFont typeface="Arial" panose="020B0604020202020204" pitchFamily="34" charset="0"/>
                        <a:buChar char="•"/>
                      </a:pPr>
                      <a:r>
                        <a:rPr lang="en-GB" sz="1400" dirty="0"/>
                        <a:t>How will you measure?  Can you show evidence of impact?</a:t>
                      </a:r>
                    </a:p>
                    <a:p>
                      <a:pPr marL="982595" lvl="1" indent="-342900">
                        <a:buFont typeface="Arial" panose="020B0604020202020204" pitchFamily="34" charset="0"/>
                        <a:buChar char="•"/>
                      </a:pPr>
                      <a:r>
                        <a:rPr lang="en-GB" sz="1400" dirty="0"/>
                        <a:t>What do you want to change?</a:t>
                      </a:r>
                    </a:p>
                    <a:p>
                      <a:pPr marL="982595" lvl="1" indent="-342900">
                        <a:buFont typeface="Arial" panose="020B0604020202020204" pitchFamily="34" charset="0"/>
                        <a:buChar char="•"/>
                      </a:pPr>
                      <a:r>
                        <a:rPr lang="en-GB" sz="1400" baseline="0" dirty="0"/>
                        <a:t>Was this value for money / did you make  any savings?</a:t>
                      </a:r>
                      <a:endParaRPr lang="en-GB" sz="1400" dirty="0"/>
                    </a:p>
                  </a:txBody>
                  <a:tcPr marL="65314" marR="65314" marT="32657" marB="32657"/>
                </a:tc>
                <a:extLst>
                  <a:ext uri="{0D108BD9-81ED-4DB2-BD59-A6C34878D82A}">
                    <a16:rowId xmlns:a16="http://schemas.microsoft.com/office/drawing/2014/main" val="10004"/>
                  </a:ext>
                </a:extLst>
              </a:tr>
              <a:tr h="1102040">
                <a:tc>
                  <a:txBody>
                    <a:bodyPr/>
                    <a:lstStyle/>
                    <a:p>
                      <a:r>
                        <a:rPr lang="en-GB" sz="1400" b="1" dirty="0"/>
                        <a:t>Key</a:t>
                      </a:r>
                      <a:r>
                        <a:rPr lang="en-GB" sz="1400" b="1" baseline="0" dirty="0"/>
                        <a:t> l</a:t>
                      </a:r>
                      <a:r>
                        <a:rPr lang="en-GB" sz="1400" b="1" dirty="0"/>
                        <a:t>earning points </a:t>
                      </a:r>
                    </a:p>
                    <a:p>
                      <a:r>
                        <a:rPr lang="en-GB" sz="800" b="1" dirty="0"/>
                        <a:t>(Word count 500 max)</a:t>
                      </a:r>
                    </a:p>
                    <a:p>
                      <a:endParaRPr lang="en-GB" sz="1400" b="1" dirty="0"/>
                    </a:p>
                  </a:txBody>
                  <a:tcPr marL="65314" marR="65314" marT="32657" marB="32657"/>
                </a:tc>
                <a:tc>
                  <a:txBody>
                    <a:bodyPr/>
                    <a:lstStyle/>
                    <a:p>
                      <a:pPr marL="0" lvl="0" indent="0">
                        <a:buFont typeface="Arial" panose="020B0604020202020204" pitchFamily="34" charset="0"/>
                        <a:buNone/>
                      </a:pPr>
                      <a:r>
                        <a:rPr lang="en-GB" sz="1400" dirty="0"/>
                        <a:t>Provide</a:t>
                      </a:r>
                      <a:r>
                        <a:rPr lang="en-GB" sz="1400" baseline="0" dirty="0"/>
                        <a:t> </a:t>
                      </a:r>
                      <a:r>
                        <a:rPr lang="en-GB" sz="1400" u="sng" baseline="0" dirty="0"/>
                        <a:t>key areas </a:t>
                      </a:r>
                      <a:r>
                        <a:rPr lang="en-GB" sz="1400" baseline="0" dirty="0"/>
                        <a:t>of:</a:t>
                      </a:r>
                      <a:endParaRPr lang="en-GB" sz="1400" dirty="0"/>
                    </a:p>
                    <a:p>
                      <a:pPr marL="982595" lvl="1" indent="-342900">
                        <a:buFont typeface="Arial" panose="020B0604020202020204" pitchFamily="34" charset="0"/>
                        <a:buChar char="•"/>
                      </a:pPr>
                      <a:r>
                        <a:rPr lang="en-GB" sz="1400" dirty="0"/>
                        <a:t>What are</a:t>
                      </a:r>
                      <a:r>
                        <a:rPr lang="en-GB" sz="1400" baseline="0" dirty="0"/>
                        <a:t> the key issues?</a:t>
                      </a:r>
                    </a:p>
                    <a:p>
                      <a:pPr marL="982595" lvl="1" indent="-342900">
                        <a:buFont typeface="Arial" panose="020B0604020202020204" pitchFamily="34" charset="0"/>
                        <a:buChar char="•"/>
                      </a:pPr>
                      <a:r>
                        <a:rPr lang="en-GB" sz="1400" baseline="0" dirty="0"/>
                        <a:t>What theories and concepts are identified?</a:t>
                      </a:r>
                    </a:p>
                    <a:p>
                      <a:pPr marL="982595" lvl="1" indent="-342900">
                        <a:buFont typeface="Arial" panose="020B0604020202020204" pitchFamily="34" charset="0"/>
                        <a:buChar char="•"/>
                      </a:pPr>
                      <a:r>
                        <a:rPr lang="en-GB" sz="1400" baseline="0" dirty="0"/>
                        <a:t>What future plans do you have to embed this?</a:t>
                      </a:r>
                      <a:endParaRPr lang="en-GB" sz="1400" dirty="0"/>
                    </a:p>
                  </a:txBody>
                  <a:tcPr marL="65314" marR="65314" marT="32657" marB="32657"/>
                </a:tc>
                <a:extLst>
                  <a:ext uri="{0D108BD9-81ED-4DB2-BD59-A6C34878D82A}">
                    <a16:rowId xmlns:a16="http://schemas.microsoft.com/office/drawing/2014/main" val="10005"/>
                  </a:ext>
                </a:extLst>
              </a:tr>
              <a:tr h="508105">
                <a:tc>
                  <a:txBody>
                    <a:bodyPr/>
                    <a:lstStyle/>
                    <a:p>
                      <a:r>
                        <a:rPr lang="en-GB" sz="1400" b="1" dirty="0"/>
                        <a:t>References</a:t>
                      </a:r>
                    </a:p>
                  </a:txBody>
                  <a:tcPr marL="65314" marR="65314" marT="32657" marB="32657"/>
                </a:tc>
                <a:tc>
                  <a:txBody>
                    <a:bodyPr/>
                    <a:lstStyle/>
                    <a:p>
                      <a:r>
                        <a:rPr lang="en-GB" sz="1400" dirty="0"/>
                        <a:t>Include </a:t>
                      </a:r>
                      <a:r>
                        <a:rPr lang="en-GB" sz="1400" baseline="0" dirty="0"/>
                        <a:t> relevant links and references where appropriate</a:t>
                      </a:r>
                      <a:endParaRPr lang="en-GB" sz="1400" dirty="0"/>
                    </a:p>
                  </a:txBody>
                  <a:tcPr marL="65314" marR="65314" marT="32657" marB="32657"/>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7716574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88876-8A8E-4299-0028-787D7B53D378}"/>
              </a:ext>
            </a:extLst>
          </p:cNvPr>
          <p:cNvSpPr>
            <a:spLocks noGrp="1"/>
          </p:cNvSpPr>
          <p:nvPr>
            <p:ph type="title"/>
          </p:nvPr>
        </p:nvSpPr>
        <p:spPr/>
        <p:txBody>
          <a:bodyPr/>
          <a:lstStyle/>
          <a:p>
            <a:r>
              <a:rPr lang="en-US" dirty="0"/>
              <a:t>Task </a:t>
            </a:r>
            <a:endParaRPr lang="en-GB" dirty="0"/>
          </a:p>
        </p:txBody>
      </p:sp>
      <p:sp>
        <p:nvSpPr>
          <p:cNvPr id="3" name="Content Placeholder 2">
            <a:extLst>
              <a:ext uri="{FF2B5EF4-FFF2-40B4-BE49-F238E27FC236}">
                <a16:creationId xmlns:a16="http://schemas.microsoft.com/office/drawing/2014/main" id="{54E6E698-54A4-9B49-34D8-975177C91A75}"/>
              </a:ext>
            </a:extLst>
          </p:cNvPr>
          <p:cNvSpPr>
            <a:spLocks noGrp="1"/>
          </p:cNvSpPr>
          <p:nvPr>
            <p:ph idx="1"/>
          </p:nvPr>
        </p:nvSpPr>
        <p:spPr/>
        <p:txBody>
          <a:bodyPr/>
          <a:lstStyle/>
          <a:p>
            <a:r>
              <a:rPr lang="en-US" dirty="0"/>
              <a:t>Based upon your previous class activity last week</a:t>
            </a:r>
          </a:p>
          <a:p>
            <a:r>
              <a:rPr lang="en-GB" dirty="0"/>
              <a:t>Please think about a case study and they are good enough to address your stated RO (Research Objectives) and RQs (Research Questions). </a:t>
            </a:r>
          </a:p>
          <a:p>
            <a:endParaRPr lang="en-GB" dirty="0"/>
          </a:p>
        </p:txBody>
      </p:sp>
    </p:spTree>
    <p:extLst>
      <p:ext uri="{BB962C8B-B14F-4D97-AF65-F5344CB8AC3E}">
        <p14:creationId xmlns:p14="http://schemas.microsoft.com/office/powerpoint/2010/main" val="20054353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F7CFE-91C2-61EA-D2D5-F6FF50BE553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Extra reading</a:t>
            </a:r>
          </a:p>
        </p:txBody>
      </p:sp>
      <p:sp>
        <p:nvSpPr>
          <p:cNvPr id="3" name="Content Placeholder 2">
            <a:extLst>
              <a:ext uri="{FF2B5EF4-FFF2-40B4-BE49-F238E27FC236}">
                <a16:creationId xmlns:a16="http://schemas.microsoft.com/office/drawing/2014/main" id="{900BE015-7319-9A30-F3D8-FCCA9F35FE3E}"/>
              </a:ext>
            </a:extLst>
          </p:cNvPr>
          <p:cNvSpPr>
            <a:spLocks noGrp="1"/>
          </p:cNvSpPr>
          <p:nvPr>
            <p:ph idx="1"/>
          </p:nvPr>
        </p:nvSpPr>
        <p:spPr>
          <a:xfrm>
            <a:off x="4810259" y="649480"/>
            <a:ext cx="6555347" cy="5546047"/>
          </a:xfrm>
        </p:spPr>
        <p:txBody>
          <a:bodyPr anchor="ctr">
            <a:normAutofit/>
          </a:bodyPr>
          <a:lstStyle/>
          <a:p>
            <a:r>
              <a:rPr lang="en-GB" sz="1700" dirty="0" err="1"/>
              <a:t>Barzelay</a:t>
            </a:r>
            <a:r>
              <a:rPr lang="en-GB" sz="1700" dirty="0"/>
              <a:t>, Michael. ‘Learning from Second-Hand Experience: Methodology for Extrapolation-Oriented Case Research’. Governance 20, no. 3 (2007): 521–43. https://doi.org/10.1111/j.1468-0491.2007.00369.x. (Essential)</a:t>
            </a:r>
          </a:p>
          <a:p>
            <a:r>
              <a:rPr lang="en-GB" sz="1700" dirty="0"/>
              <a:t>Crowe, Sarah, Kathrin Cresswell, Ann Robertson, </a:t>
            </a:r>
            <a:r>
              <a:rPr lang="en-GB" sz="1700" dirty="0" err="1"/>
              <a:t>Guro</a:t>
            </a:r>
            <a:r>
              <a:rPr lang="en-GB" sz="1700" dirty="0"/>
              <a:t> </a:t>
            </a:r>
            <a:r>
              <a:rPr lang="en-GB" sz="1700" dirty="0" err="1"/>
              <a:t>Huby</a:t>
            </a:r>
            <a:r>
              <a:rPr lang="en-GB" sz="1700" dirty="0"/>
              <a:t>, Anthony Avery, and Aziz Sheikh. ‘The Case Study Approach’. BMC Medical Research Methodology 11, no. 1 (27 June 2011): 100. https://doi.org/10.1186/1471-2288-11-100. (Essential)</a:t>
            </a:r>
          </a:p>
          <a:p>
            <a:r>
              <a:rPr lang="en-GB" sz="1700" dirty="0" err="1"/>
              <a:t>Heale</a:t>
            </a:r>
            <a:r>
              <a:rPr lang="en-GB" sz="1700" dirty="0"/>
              <a:t>, Roberta, and Alison Twycross. ‘What Is a Case Study?’ Evidence-Based Nursing 21, no. 1 (1 January 2018): 7–8. https://doi.org/10.1136/eb-2017-102845. (Recommended)</a:t>
            </a:r>
          </a:p>
          <a:p>
            <a:r>
              <a:rPr lang="en-GB" sz="1700" dirty="0"/>
              <a:t>Seawright, Jason, and John </a:t>
            </a:r>
            <a:r>
              <a:rPr lang="en-GB" sz="1700" dirty="0" err="1"/>
              <a:t>Gerring</a:t>
            </a:r>
            <a:r>
              <a:rPr lang="en-GB" sz="1700" dirty="0"/>
              <a:t>. ‘Case Selection Techniques in Case Study Research: A Menu of Qualitative and Quantitative Options’. Political Research Quarterly 61, no. 2 (1 June 2008): 294–308. https://doi.org/10.1177/1065912907313077. (Essential)</a:t>
            </a:r>
          </a:p>
          <a:p>
            <a:r>
              <a:rPr lang="en-GB" sz="1700" dirty="0"/>
              <a:t>Yin, Robert K., and Donald T Campbell. Case Study Research and Applications: Design and Methods. Sixth edition. Los Angeles: SAGE, 2018. (Recommended)</a:t>
            </a:r>
          </a:p>
        </p:txBody>
      </p:sp>
    </p:spTree>
    <p:extLst>
      <p:ext uri="{BB962C8B-B14F-4D97-AF65-F5344CB8AC3E}">
        <p14:creationId xmlns:p14="http://schemas.microsoft.com/office/powerpoint/2010/main" val="17471856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C3765-52BB-3659-DD06-A5AC9521C055}"/>
              </a:ext>
            </a:extLst>
          </p:cNvPr>
          <p:cNvSpPr>
            <a:spLocks noGrp="1"/>
          </p:cNvSpPr>
          <p:nvPr>
            <p:ph type="title"/>
          </p:nvPr>
        </p:nvSpPr>
        <p:spPr/>
        <p:txBody>
          <a:bodyPr/>
          <a:lstStyle/>
          <a:p>
            <a:r>
              <a:rPr lang="en-US" dirty="0"/>
              <a:t>Scholarly activity</a:t>
            </a:r>
            <a:endParaRPr lang="en-GB" dirty="0"/>
          </a:p>
        </p:txBody>
      </p:sp>
      <p:sp>
        <p:nvSpPr>
          <p:cNvPr id="3" name="Content Placeholder 2">
            <a:extLst>
              <a:ext uri="{FF2B5EF4-FFF2-40B4-BE49-F238E27FC236}">
                <a16:creationId xmlns:a16="http://schemas.microsoft.com/office/drawing/2014/main" id="{C33AAAE1-B65A-0301-8C6F-264A9D3AEBE5}"/>
              </a:ext>
            </a:extLst>
          </p:cNvPr>
          <p:cNvSpPr>
            <a:spLocks noGrp="1"/>
          </p:cNvSpPr>
          <p:nvPr>
            <p:ph idx="1"/>
          </p:nvPr>
        </p:nvSpPr>
        <p:spPr/>
        <p:txBody>
          <a:bodyPr/>
          <a:lstStyle/>
          <a:p>
            <a:pPr marL="0" indent="0">
              <a:buNone/>
            </a:pPr>
            <a:r>
              <a:rPr lang="en-US" b="0" i="0" dirty="0">
                <a:solidFill>
                  <a:srgbClr val="424243"/>
                </a:solidFill>
                <a:effectLst/>
                <a:latin typeface="museo"/>
              </a:rPr>
              <a:t>Southeast &amp; East Asia Case writing competition (D/L : 31 Oct 2025)</a:t>
            </a:r>
          </a:p>
          <a:p>
            <a:r>
              <a:rPr lang="en-US" dirty="0">
                <a:hlinkClick r:id="rId2"/>
              </a:rPr>
              <a:t>Asia case writing competition | Emerald Publishing</a:t>
            </a:r>
            <a:endParaRPr lang="en-GB" dirty="0"/>
          </a:p>
        </p:txBody>
      </p:sp>
    </p:spTree>
    <p:extLst>
      <p:ext uri="{BB962C8B-B14F-4D97-AF65-F5344CB8AC3E}">
        <p14:creationId xmlns:p14="http://schemas.microsoft.com/office/powerpoint/2010/main" val="17772841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Title 9"/>
          <p:cNvSpPr txBox="1">
            <a:spLocks/>
          </p:cNvSpPr>
          <p:nvPr/>
        </p:nvSpPr>
        <p:spPr>
          <a:xfrm>
            <a:off x="1199456" y="647700"/>
            <a:ext cx="6360841" cy="373792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rgbClr val="4D738A"/>
                </a:solidFill>
                <a:cs typeface="Calibri" panose="020F0502020204030204" pitchFamily="34" charset="0"/>
              </a:rPr>
              <a:t>Impact in REF 2021</a:t>
            </a:r>
          </a:p>
          <a:p>
            <a:endParaRPr lang="en-GB" sz="4800" b="1" dirty="0">
              <a:solidFill>
                <a:srgbClr val="4D738A"/>
              </a:solidFill>
              <a:cs typeface="Calibri" panose="020F0502020204030204" pitchFamily="34" charset="0"/>
            </a:endParaRPr>
          </a:p>
          <a:p>
            <a:endParaRPr lang="en-GB" sz="4800" b="1" dirty="0">
              <a:solidFill>
                <a:srgbClr val="4D738A"/>
              </a:solidFill>
              <a:cs typeface="Calibri" panose="020F0502020204030204" pitchFamily="34" charset="0"/>
            </a:endParaRPr>
          </a:p>
          <a:p>
            <a:endParaRPr lang="en-GB" sz="4800" b="1" dirty="0">
              <a:solidFill>
                <a:srgbClr val="4D738A"/>
              </a:solidFill>
              <a:cs typeface="Calibri" panose="020F0502020204030204" pitchFamily="34" charset="0"/>
            </a:endParaRPr>
          </a:p>
          <a:p>
            <a:endParaRPr lang="en-US" sz="2400" dirty="0">
              <a:solidFill>
                <a:srgbClr val="4D738A"/>
              </a:solidFill>
            </a:endParaRPr>
          </a:p>
        </p:txBody>
      </p:sp>
      <p:sp>
        <p:nvSpPr>
          <p:cNvPr id="6" name="Subtitle 2"/>
          <p:cNvSpPr txBox="1">
            <a:spLocks/>
          </p:cNvSpPr>
          <p:nvPr/>
        </p:nvSpPr>
        <p:spPr>
          <a:xfrm>
            <a:off x="1171293" y="3095430"/>
            <a:ext cx="9272401" cy="1193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912813">
              <a:lnSpc>
                <a:spcPts val="4400"/>
              </a:lnSpc>
              <a:buNone/>
              <a:defRPr/>
            </a:pPr>
            <a:endParaRPr lang="en-GB" sz="4000" b="1" dirty="0">
              <a:solidFill>
                <a:srgbClr val="FF9F19"/>
              </a:solidFill>
              <a:latin typeface="Calibri" panose="020F0502020204030204" pitchFamily="34" charset="0"/>
              <a:cs typeface="Calibri" panose="020F0502020204030204" pitchFamily="34" charset="0"/>
            </a:endParaRPr>
          </a:p>
        </p:txBody>
      </p:sp>
      <p:sp>
        <p:nvSpPr>
          <p:cNvPr id="8" name="Rectangle 7"/>
          <p:cNvSpPr/>
          <p:nvPr/>
        </p:nvSpPr>
        <p:spPr>
          <a:xfrm rot="10800000">
            <a:off x="7759700" y="0"/>
            <a:ext cx="44577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0" name="TextBox 9"/>
          <p:cNvSpPr txBox="1"/>
          <p:nvPr/>
        </p:nvSpPr>
        <p:spPr>
          <a:xfrm>
            <a:off x="8026616" y="2013826"/>
            <a:ext cx="3873284" cy="1877437"/>
          </a:xfrm>
          <a:prstGeom prst="rect">
            <a:avLst/>
          </a:prstGeom>
          <a:noFill/>
        </p:spPr>
        <p:txBody>
          <a:bodyPr wrap="square" rtlCol="0">
            <a:spAutoFit/>
          </a:bodyPr>
          <a:lstStyle/>
          <a:p>
            <a:pPr algn="ctr"/>
            <a:r>
              <a:rPr lang="en-US" sz="2900" dirty="0">
                <a:solidFill>
                  <a:schemeClr val="bg1"/>
                </a:solidFill>
              </a:rPr>
              <a:t>Follow us on Twitter </a:t>
            </a:r>
          </a:p>
          <a:p>
            <a:pPr algn="ctr"/>
            <a:r>
              <a:rPr lang="en-US" sz="2900" dirty="0">
                <a:solidFill>
                  <a:schemeClr val="bg1"/>
                </a:solidFill>
              </a:rPr>
              <a:t>@REF_2021</a:t>
            </a:r>
          </a:p>
          <a:p>
            <a:pPr algn="ctr"/>
            <a:endParaRPr lang="en-US" sz="2900" b="1" dirty="0">
              <a:solidFill>
                <a:schemeClr val="bg1"/>
              </a:solidFill>
            </a:endParaRPr>
          </a:p>
          <a:p>
            <a:pPr algn="ctr"/>
            <a:r>
              <a:rPr lang="en-US" sz="2900" dirty="0">
                <a:solidFill>
                  <a:schemeClr val="bg1"/>
                </a:solidFill>
              </a:rPr>
              <a:t>Email us: info@ref.ac.uk </a:t>
            </a:r>
            <a:endParaRPr lang="en-US" sz="4000" dirty="0">
              <a:solidFill>
                <a:srgbClr val="FF9F19"/>
              </a:solidFill>
            </a:endParaRPr>
          </a:p>
        </p:txBody>
      </p:sp>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r="28878"/>
          <a:stretch/>
        </p:blipFill>
        <p:spPr>
          <a:xfrm>
            <a:off x="8189018" y="636393"/>
            <a:ext cx="3710882" cy="1042110"/>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81335" y="4609491"/>
            <a:ext cx="4512064" cy="1806446"/>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81335" y="4554888"/>
            <a:ext cx="2230396" cy="870029"/>
          </a:xfrm>
          <a:prstGeom prst="rect">
            <a:avLst/>
          </a:prstGeom>
        </p:spPr>
      </p:pic>
    </p:spTree>
    <p:extLst>
      <p:ext uri="{BB962C8B-B14F-4D97-AF65-F5344CB8AC3E}">
        <p14:creationId xmlns:p14="http://schemas.microsoft.com/office/powerpoint/2010/main" val="1114020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cs typeface="Calibri" panose="020F0502020204030204" pitchFamily="34" charset="0"/>
              </a:rPr>
              <a:t>Impact</a:t>
            </a:r>
          </a:p>
        </p:txBody>
      </p:sp>
      <p:sp>
        <p:nvSpPr>
          <p:cNvPr id="6" name="Rectangle 5"/>
          <p:cNvSpPr/>
          <p:nvPr/>
        </p:nvSpPr>
        <p:spPr>
          <a:xfrm>
            <a:off x="838200" y="2631530"/>
            <a:ext cx="10300771" cy="3416320"/>
          </a:xfrm>
          <a:prstGeom prst="rect">
            <a:avLst/>
          </a:prstGeom>
        </p:spPr>
        <p:txBody>
          <a:bodyPr wrap="square">
            <a:spAutoFit/>
          </a:bodyPr>
          <a:lstStyle/>
          <a:p>
            <a:pPr marL="342900" indent="-342900">
              <a:buFont typeface="Arial" panose="020B0604020202020204" pitchFamily="34" charset="0"/>
              <a:buChar char="•"/>
            </a:pPr>
            <a:r>
              <a:rPr lang="en-GB" sz="2800" dirty="0">
                <a:solidFill>
                  <a:srgbClr val="4D738A"/>
                </a:solidFill>
                <a:latin typeface="+mj-lt"/>
              </a:rPr>
              <a:t>How many case studies were submitted to REF 2014? </a:t>
            </a:r>
          </a:p>
          <a:p>
            <a:pPr algn="ctr"/>
            <a:r>
              <a:rPr lang="en-GB" sz="4400" b="1" dirty="0">
                <a:solidFill>
                  <a:srgbClr val="FF9F19"/>
                </a:solidFill>
                <a:latin typeface="+mj-lt"/>
              </a:rPr>
              <a:t>6,975</a:t>
            </a:r>
          </a:p>
          <a:p>
            <a:pPr marL="342900" indent="-342900">
              <a:buFont typeface="Arial" panose="020B0604020202020204" pitchFamily="34" charset="0"/>
              <a:buChar char="•"/>
            </a:pPr>
            <a:r>
              <a:rPr lang="en-GB" sz="2800" dirty="0">
                <a:solidFill>
                  <a:srgbClr val="4D738A"/>
                </a:solidFill>
                <a:latin typeface="+mj-lt"/>
              </a:rPr>
              <a:t>What percentage of case studies were judged ‘outstanding’ (4*)?</a:t>
            </a:r>
          </a:p>
          <a:p>
            <a:pPr algn="ctr"/>
            <a:r>
              <a:rPr lang="en-GB" sz="4400" b="1" dirty="0">
                <a:solidFill>
                  <a:srgbClr val="FF9F19"/>
                </a:solidFill>
                <a:latin typeface="+mj-lt"/>
              </a:rPr>
              <a:t>44%</a:t>
            </a:r>
          </a:p>
          <a:p>
            <a:pPr marL="342900" indent="-342900">
              <a:buFont typeface="Arial" panose="020B0604020202020204" pitchFamily="34" charset="0"/>
              <a:buChar char="•"/>
            </a:pPr>
            <a:r>
              <a:rPr lang="en-GB" sz="2800" dirty="0">
                <a:solidFill>
                  <a:srgbClr val="4D738A"/>
                </a:solidFill>
                <a:latin typeface="+mj-lt"/>
              </a:rPr>
              <a:t>How many countries were mentioned in case studies in 2014?</a:t>
            </a:r>
          </a:p>
          <a:p>
            <a:pPr algn="ctr"/>
            <a:r>
              <a:rPr lang="en-GB" sz="4400" b="1" dirty="0">
                <a:solidFill>
                  <a:srgbClr val="FF9F19"/>
                </a:solidFill>
                <a:latin typeface="+mj-lt"/>
              </a:rPr>
              <a:t>205</a:t>
            </a:r>
          </a:p>
        </p:txBody>
      </p:sp>
      <p:sp>
        <p:nvSpPr>
          <p:cNvPr id="9" name="TextBox 8"/>
          <p:cNvSpPr txBox="1"/>
          <p:nvPr/>
        </p:nvSpPr>
        <p:spPr>
          <a:xfrm>
            <a:off x="1624838" y="1273297"/>
            <a:ext cx="8942325" cy="1200329"/>
          </a:xfrm>
          <a:prstGeom prst="rect">
            <a:avLst/>
          </a:prstGeom>
          <a:noFill/>
          <a:ln>
            <a:solidFill>
              <a:srgbClr val="FF9E19"/>
            </a:solidFill>
          </a:ln>
        </p:spPr>
        <p:txBody>
          <a:bodyPr wrap="square" rtlCol="0">
            <a:spAutoFit/>
          </a:bodyPr>
          <a:lstStyle/>
          <a:p>
            <a:pPr algn="ctr"/>
            <a:r>
              <a:rPr lang="en-GB" sz="2400" dirty="0">
                <a:solidFill>
                  <a:srgbClr val="4D738A"/>
                </a:solidFill>
                <a:latin typeface="+mj-lt"/>
              </a:rPr>
              <a:t>an effect on, change or benefit to the economy, society, culture, public policy or services, health, the environment or quality of life, beyond academia </a:t>
            </a:r>
          </a:p>
        </p:txBody>
      </p:sp>
    </p:spTree>
    <p:extLst>
      <p:ext uri="{BB962C8B-B14F-4D97-AF65-F5344CB8AC3E}">
        <p14:creationId xmlns:p14="http://schemas.microsoft.com/office/powerpoint/2010/main" val="1507404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cs typeface="Calibri" panose="020F0502020204030204" pitchFamily="34" charset="0"/>
              </a:rPr>
              <a:t>Impact – criteria</a:t>
            </a:r>
            <a:endParaRPr lang="en-GB" dirty="0"/>
          </a:p>
        </p:txBody>
      </p:sp>
      <p:graphicFrame>
        <p:nvGraphicFramePr>
          <p:cNvPr id="4" name="Diagram 3"/>
          <p:cNvGraphicFramePr/>
          <p:nvPr/>
        </p:nvGraphicFramePr>
        <p:xfrm>
          <a:off x="2145946" y="1551754"/>
          <a:ext cx="7723533" cy="37544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082141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cs typeface="Calibri" panose="020F0502020204030204" pitchFamily="34" charset="0"/>
              </a:rPr>
              <a:t>Impact - eligibility</a:t>
            </a:r>
          </a:p>
        </p:txBody>
      </p:sp>
      <p:sp>
        <p:nvSpPr>
          <p:cNvPr id="6" name="Rectangle 5"/>
          <p:cNvSpPr/>
          <p:nvPr/>
        </p:nvSpPr>
        <p:spPr>
          <a:xfrm>
            <a:off x="945614" y="1231552"/>
            <a:ext cx="10911320" cy="4401205"/>
          </a:xfrm>
          <a:prstGeom prst="rect">
            <a:avLst/>
          </a:prstGeom>
        </p:spPr>
        <p:txBody>
          <a:bodyPr wrap="square">
            <a:spAutoFit/>
          </a:bodyPr>
          <a:lstStyle/>
          <a:p>
            <a:pPr marL="342900" indent="-342900">
              <a:buFont typeface="Arial" panose="020B0604020202020204" pitchFamily="34" charset="0"/>
              <a:buChar char="•"/>
            </a:pPr>
            <a:r>
              <a:rPr lang="en-GB" sz="2800" dirty="0">
                <a:solidFill>
                  <a:srgbClr val="4D738A"/>
                </a:solidFill>
                <a:latin typeface="+mj-lt"/>
              </a:rPr>
              <a:t>Each submission must include impact case studies that describe a specific impact:</a:t>
            </a:r>
          </a:p>
          <a:p>
            <a:pPr marL="800100" lvl="1" indent="-342900">
              <a:buFont typeface="Arial" panose="020B0604020202020204" pitchFamily="34" charset="0"/>
              <a:buChar char="•"/>
            </a:pPr>
            <a:r>
              <a:rPr lang="en-GB" sz="2800" dirty="0">
                <a:solidFill>
                  <a:srgbClr val="4D738A"/>
                </a:solidFill>
                <a:latin typeface="+mj-lt"/>
              </a:rPr>
              <a:t>that meets the definition </a:t>
            </a:r>
          </a:p>
          <a:p>
            <a:pPr marL="800100" lvl="1" indent="-342900">
              <a:buFont typeface="Arial" panose="020B0604020202020204" pitchFamily="34" charset="0"/>
              <a:buChar char="•"/>
            </a:pPr>
            <a:r>
              <a:rPr lang="en-GB" sz="2800" dirty="0">
                <a:solidFill>
                  <a:srgbClr val="4D738A"/>
                </a:solidFill>
                <a:latin typeface="+mj-lt"/>
              </a:rPr>
              <a:t>occurred during period 1 Aug 2013 to 31 Jul 2020</a:t>
            </a:r>
          </a:p>
          <a:p>
            <a:pPr marL="800100" lvl="1" indent="-342900">
              <a:buFont typeface="Arial" panose="020B0604020202020204" pitchFamily="34" charset="0"/>
              <a:buChar char="•"/>
            </a:pPr>
            <a:r>
              <a:rPr lang="en-GB" sz="2800" dirty="0">
                <a:solidFill>
                  <a:srgbClr val="4D738A"/>
                </a:solidFill>
                <a:latin typeface="+mj-lt"/>
              </a:rPr>
              <a:t>was underpinned by excellent research produced by the submitted unit.</a:t>
            </a:r>
          </a:p>
          <a:p>
            <a:pPr marL="342900" indent="-342900">
              <a:buFont typeface="Arial" panose="020B0604020202020204" pitchFamily="34" charset="0"/>
              <a:buChar char="•"/>
            </a:pPr>
            <a:r>
              <a:rPr lang="en-GB" sz="2800" dirty="0">
                <a:solidFill>
                  <a:srgbClr val="4D738A"/>
                </a:solidFill>
                <a:latin typeface="+mj-lt"/>
              </a:rPr>
              <a:t>Number of case studies required relates to submitted FTE of unit</a:t>
            </a:r>
          </a:p>
          <a:p>
            <a:pPr marL="342900" indent="-342900">
              <a:buFont typeface="Arial" panose="020B0604020202020204" pitchFamily="34" charset="0"/>
              <a:buChar char="•"/>
            </a:pPr>
            <a:r>
              <a:rPr lang="en-GB" sz="2800" dirty="0">
                <a:solidFill>
                  <a:srgbClr val="4D738A"/>
                </a:solidFill>
                <a:latin typeface="+mj-lt"/>
              </a:rPr>
              <a:t>All the material required to make a judgement should be included in the case study</a:t>
            </a:r>
          </a:p>
          <a:p>
            <a:pPr marL="342900" indent="-342900">
              <a:buFont typeface="Arial" panose="020B0604020202020204" pitchFamily="34" charset="0"/>
              <a:buChar char="•"/>
            </a:pPr>
            <a:r>
              <a:rPr lang="en-GB" sz="2800" dirty="0">
                <a:solidFill>
                  <a:srgbClr val="4D738A"/>
                </a:solidFill>
                <a:latin typeface="+mj-lt"/>
              </a:rPr>
              <a:t>Don’t need to be representative of activity across unit</a:t>
            </a:r>
          </a:p>
        </p:txBody>
      </p:sp>
    </p:spTree>
    <p:extLst>
      <p:ext uri="{BB962C8B-B14F-4D97-AF65-F5344CB8AC3E}">
        <p14:creationId xmlns:p14="http://schemas.microsoft.com/office/powerpoint/2010/main" val="2954002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cs typeface="Calibri" panose="020F0502020204030204" pitchFamily="34" charset="0"/>
              </a:rPr>
              <a:t>Impact – underpinning research</a:t>
            </a:r>
          </a:p>
        </p:txBody>
      </p:sp>
      <p:graphicFrame>
        <p:nvGraphicFramePr>
          <p:cNvPr id="4" name="Diagram 3"/>
          <p:cNvGraphicFramePr/>
          <p:nvPr/>
        </p:nvGraphicFramePr>
        <p:xfrm>
          <a:off x="1299990" y="1988988"/>
          <a:ext cx="10053810" cy="45329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5"/>
          <p:cNvSpPr/>
          <p:nvPr/>
        </p:nvSpPr>
        <p:spPr>
          <a:xfrm>
            <a:off x="1176509" y="1188769"/>
            <a:ext cx="10300771" cy="800219"/>
          </a:xfrm>
          <a:prstGeom prst="rect">
            <a:avLst/>
          </a:prstGeom>
        </p:spPr>
        <p:txBody>
          <a:bodyPr wrap="square">
            <a:spAutoFit/>
          </a:bodyPr>
          <a:lstStyle/>
          <a:p>
            <a:r>
              <a:rPr lang="en-GB" sz="2300" dirty="0">
                <a:solidFill>
                  <a:srgbClr val="4D738A"/>
                </a:solidFill>
              </a:rPr>
              <a:t>To be eligible for assessment as an impact, the impact described in a case study must have been:</a:t>
            </a:r>
          </a:p>
        </p:txBody>
      </p:sp>
    </p:spTree>
    <p:extLst>
      <p:ext uri="{BB962C8B-B14F-4D97-AF65-F5344CB8AC3E}">
        <p14:creationId xmlns:p14="http://schemas.microsoft.com/office/powerpoint/2010/main" val="3595676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rPr>
              <a:t>Submission requirements</a:t>
            </a:r>
            <a:endParaRPr lang="en-GB" dirty="0"/>
          </a:p>
        </p:txBody>
      </p:sp>
      <p:sp>
        <p:nvSpPr>
          <p:cNvPr id="6" name="Content Placeholder 2"/>
          <p:cNvSpPr txBox="1">
            <a:spLocks/>
          </p:cNvSpPr>
          <p:nvPr/>
        </p:nvSpPr>
        <p:spPr>
          <a:xfrm>
            <a:off x="838200" y="1241904"/>
            <a:ext cx="10872427" cy="546487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4D738A"/>
                </a:solidFill>
                <a:latin typeface="+mj-lt"/>
              </a:rPr>
              <a:t>Number of case studies determined by FTE of Category A staff submitted. </a:t>
            </a:r>
          </a:p>
          <a:p>
            <a:endParaRPr lang="en-GB" dirty="0">
              <a:solidFill>
                <a:srgbClr val="4D738A"/>
              </a:solidFill>
              <a:latin typeface="+mj-lt"/>
            </a:endParaRPr>
          </a:p>
          <a:p>
            <a:pPr lvl="1"/>
            <a:endParaRPr lang="en-GB" dirty="0">
              <a:solidFill>
                <a:srgbClr val="4D738A"/>
              </a:solidFill>
              <a:latin typeface="+mj-lt"/>
            </a:endParaRPr>
          </a:p>
          <a:p>
            <a:pPr lvl="1"/>
            <a:endParaRPr lang="en-GB" sz="2200" dirty="0">
              <a:solidFill>
                <a:srgbClr val="4D738A"/>
              </a:solidFill>
              <a:latin typeface="+mj-lt"/>
            </a:endParaRPr>
          </a:p>
          <a:p>
            <a:pPr lvl="1"/>
            <a:endParaRPr lang="en-GB" sz="2200" dirty="0">
              <a:solidFill>
                <a:srgbClr val="4D738A"/>
              </a:solidFill>
              <a:latin typeface="+mj-lt"/>
            </a:endParaRPr>
          </a:p>
          <a:p>
            <a:endParaRPr lang="en-GB" sz="2600" dirty="0">
              <a:solidFill>
                <a:srgbClr val="4D738A"/>
              </a:solidFill>
              <a:latin typeface="+mj-lt"/>
            </a:endParaRPr>
          </a:p>
          <a:p>
            <a:pPr marL="457200" lvl="1" indent="0">
              <a:buNone/>
            </a:pPr>
            <a:endParaRPr lang="en-GB" dirty="0">
              <a:solidFill>
                <a:srgbClr val="4D738A"/>
              </a:solidFill>
              <a:latin typeface="+mj-lt"/>
            </a:endParaRPr>
          </a:p>
        </p:txBody>
      </p:sp>
      <p:graphicFrame>
        <p:nvGraphicFramePr>
          <p:cNvPr id="4" name="Table 3"/>
          <p:cNvGraphicFramePr>
            <a:graphicFrameLocks noGrp="1"/>
          </p:cNvGraphicFramePr>
          <p:nvPr/>
        </p:nvGraphicFramePr>
        <p:xfrm>
          <a:off x="2032000" y="2069168"/>
          <a:ext cx="8128000" cy="39725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0">
                <a:tc>
                  <a:txBody>
                    <a:bodyPr/>
                    <a:lstStyle/>
                    <a:p>
                      <a:r>
                        <a:rPr lang="en-GB" dirty="0"/>
                        <a:t>Category A submitted staff (FTE)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Required number of case studies</a:t>
                      </a:r>
                    </a:p>
                  </a:txBody>
                  <a:tcPr/>
                </a:tc>
                <a:extLst>
                  <a:ext uri="{0D108BD9-81ED-4DB2-BD59-A6C34878D82A}">
                    <a16:rowId xmlns:a16="http://schemas.microsoft.com/office/drawing/2014/main" val="10000"/>
                  </a:ext>
                </a:extLst>
              </a:tr>
              <a:tr h="370840">
                <a:tc>
                  <a:txBody>
                    <a:bodyPr/>
                    <a:lstStyle/>
                    <a:p>
                      <a:r>
                        <a:rPr lang="en-GB" dirty="0"/>
                        <a:t>Up to 19.99</a:t>
                      </a:r>
                    </a:p>
                  </a:txBody>
                  <a:tcPr/>
                </a:tc>
                <a:tc>
                  <a:txBody>
                    <a:bodyPr/>
                    <a:lstStyle/>
                    <a:p>
                      <a:r>
                        <a:rPr lang="en-GB" dirty="0"/>
                        <a:t>2</a:t>
                      </a:r>
                    </a:p>
                  </a:txBody>
                  <a:tcPr/>
                </a:tc>
                <a:extLst>
                  <a:ext uri="{0D108BD9-81ED-4DB2-BD59-A6C34878D82A}">
                    <a16:rowId xmlns:a16="http://schemas.microsoft.com/office/drawing/2014/main" val="10001"/>
                  </a:ext>
                </a:extLst>
              </a:tr>
              <a:tr h="370840">
                <a:tc>
                  <a:txBody>
                    <a:bodyPr/>
                    <a:lstStyle/>
                    <a:p>
                      <a:r>
                        <a:rPr lang="en-GB" dirty="0"/>
                        <a:t>20-34.99</a:t>
                      </a:r>
                    </a:p>
                  </a:txBody>
                  <a:tcPr/>
                </a:tc>
                <a:tc>
                  <a:txBody>
                    <a:bodyPr/>
                    <a:lstStyle/>
                    <a:p>
                      <a:r>
                        <a:rPr lang="en-GB" dirty="0"/>
                        <a:t>3</a:t>
                      </a:r>
                    </a:p>
                  </a:txBody>
                  <a:tcPr/>
                </a:tc>
                <a:extLst>
                  <a:ext uri="{0D108BD9-81ED-4DB2-BD59-A6C34878D82A}">
                    <a16:rowId xmlns:a16="http://schemas.microsoft.com/office/drawing/2014/main" val="10002"/>
                  </a:ext>
                </a:extLst>
              </a:tr>
              <a:tr h="370840">
                <a:tc>
                  <a:txBody>
                    <a:bodyPr/>
                    <a:lstStyle/>
                    <a:p>
                      <a:r>
                        <a:rPr lang="en-GB" dirty="0"/>
                        <a:t>35-49.99</a:t>
                      </a:r>
                    </a:p>
                  </a:txBody>
                  <a:tcPr/>
                </a:tc>
                <a:tc>
                  <a:txBody>
                    <a:bodyPr/>
                    <a:lstStyle/>
                    <a:p>
                      <a:r>
                        <a:rPr lang="en-GB" dirty="0"/>
                        <a:t>4</a:t>
                      </a:r>
                    </a:p>
                  </a:txBody>
                  <a:tcPr/>
                </a:tc>
                <a:extLst>
                  <a:ext uri="{0D108BD9-81ED-4DB2-BD59-A6C34878D82A}">
                    <a16:rowId xmlns:a16="http://schemas.microsoft.com/office/drawing/2014/main" val="10003"/>
                  </a:ext>
                </a:extLst>
              </a:tr>
              <a:tr h="370840">
                <a:tc>
                  <a:txBody>
                    <a:bodyPr/>
                    <a:lstStyle/>
                    <a:p>
                      <a:r>
                        <a:rPr lang="en-GB" dirty="0"/>
                        <a:t>50-64.99</a:t>
                      </a:r>
                    </a:p>
                  </a:txBody>
                  <a:tcPr/>
                </a:tc>
                <a:tc>
                  <a:txBody>
                    <a:bodyPr/>
                    <a:lstStyle/>
                    <a:p>
                      <a:r>
                        <a:rPr lang="en-GB" dirty="0"/>
                        <a:t>5</a:t>
                      </a:r>
                    </a:p>
                  </a:txBody>
                  <a:tcPr/>
                </a:tc>
                <a:extLst>
                  <a:ext uri="{0D108BD9-81ED-4DB2-BD59-A6C34878D82A}">
                    <a16:rowId xmlns:a16="http://schemas.microsoft.com/office/drawing/2014/main" val="10004"/>
                  </a:ext>
                </a:extLst>
              </a:tr>
              <a:tr h="370840">
                <a:tc>
                  <a:txBody>
                    <a:bodyPr/>
                    <a:lstStyle/>
                    <a:p>
                      <a:r>
                        <a:rPr lang="en-GB" dirty="0"/>
                        <a:t>65-79.99</a:t>
                      </a:r>
                    </a:p>
                  </a:txBody>
                  <a:tcPr/>
                </a:tc>
                <a:tc>
                  <a:txBody>
                    <a:bodyPr/>
                    <a:lstStyle/>
                    <a:p>
                      <a:r>
                        <a:rPr lang="en-GB" dirty="0"/>
                        <a:t>6</a:t>
                      </a:r>
                    </a:p>
                  </a:txBody>
                  <a:tcPr/>
                </a:tc>
                <a:extLst>
                  <a:ext uri="{0D108BD9-81ED-4DB2-BD59-A6C34878D82A}">
                    <a16:rowId xmlns:a16="http://schemas.microsoft.com/office/drawing/2014/main" val="10005"/>
                  </a:ext>
                </a:extLst>
              </a:tr>
              <a:tr h="370840">
                <a:tc>
                  <a:txBody>
                    <a:bodyPr/>
                    <a:lstStyle/>
                    <a:p>
                      <a:r>
                        <a:rPr lang="en-GB" dirty="0"/>
                        <a:t>80-94.99</a:t>
                      </a:r>
                    </a:p>
                  </a:txBody>
                  <a:tcPr/>
                </a:tc>
                <a:tc>
                  <a:txBody>
                    <a:bodyPr/>
                    <a:lstStyle/>
                    <a:p>
                      <a:r>
                        <a:rPr lang="en-GB" dirty="0"/>
                        <a:t>7</a:t>
                      </a:r>
                    </a:p>
                  </a:txBody>
                  <a:tcPr/>
                </a:tc>
                <a:extLst>
                  <a:ext uri="{0D108BD9-81ED-4DB2-BD59-A6C34878D82A}">
                    <a16:rowId xmlns:a16="http://schemas.microsoft.com/office/drawing/2014/main" val="10006"/>
                  </a:ext>
                </a:extLst>
              </a:tr>
              <a:tr h="370840">
                <a:tc>
                  <a:txBody>
                    <a:bodyPr/>
                    <a:lstStyle/>
                    <a:p>
                      <a:r>
                        <a:rPr lang="en-GB" dirty="0"/>
                        <a:t>95-109.99</a:t>
                      </a:r>
                    </a:p>
                  </a:txBody>
                  <a:tcPr/>
                </a:tc>
                <a:tc>
                  <a:txBody>
                    <a:bodyPr/>
                    <a:lstStyle/>
                    <a:p>
                      <a:r>
                        <a:rPr lang="en-GB" dirty="0"/>
                        <a:t>8</a:t>
                      </a:r>
                    </a:p>
                  </a:txBody>
                  <a:tcPr/>
                </a:tc>
                <a:extLst>
                  <a:ext uri="{0D108BD9-81ED-4DB2-BD59-A6C34878D82A}">
                    <a16:rowId xmlns:a16="http://schemas.microsoft.com/office/drawing/2014/main" val="10007"/>
                  </a:ext>
                </a:extLst>
              </a:tr>
              <a:tr h="370840">
                <a:tc>
                  <a:txBody>
                    <a:bodyPr/>
                    <a:lstStyle/>
                    <a:p>
                      <a:r>
                        <a:rPr lang="en-GB" dirty="0"/>
                        <a:t>110-159.99</a:t>
                      </a:r>
                    </a:p>
                  </a:txBody>
                  <a:tcPr/>
                </a:tc>
                <a:tc>
                  <a:txBody>
                    <a:bodyPr/>
                    <a:lstStyle/>
                    <a:p>
                      <a:r>
                        <a:rPr lang="en-GB" dirty="0"/>
                        <a:t>9</a:t>
                      </a:r>
                    </a:p>
                  </a:txBody>
                  <a:tcPr/>
                </a:tc>
                <a:extLst>
                  <a:ext uri="{0D108BD9-81ED-4DB2-BD59-A6C34878D82A}">
                    <a16:rowId xmlns:a16="http://schemas.microsoft.com/office/drawing/2014/main" val="10008"/>
                  </a:ext>
                </a:extLst>
              </a:tr>
              <a:tr h="370840">
                <a:tc>
                  <a:txBody>
                    <a:bodyPr/>
                    <a:lstStyle/>
                    <a:p>
                      <a:r>
                        <a:rPr lang="en-GB" dirty="0"/>
                        <a:t>160 or more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plus 1 further case study per additional 50 FTE</a:t>
                      </a:r>
                    </a:p>
                  </a:txBody>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0279394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00" y="0"/>
            <a:ext cx="673100" cy="6858000"/>
          </a:xfrm>
          <a:prstGeom prst="rect">
            <a:avLst/>
          </a:prstGeom>
          <a:solidFill>
            <a:srgbClr val="4D738A"/>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31975"/>
          <a:stretch/>
        </p:blipFill>
        <p:spPr>
          <a:xfrm>
            <a:off x="9625483" y="365125"/>
            <a:ext cx="2231451" cy="676818"/>
          </a:xfrm>
          <a:prstGeom prst="rect">
            <a:avLst/>
          </a:prstGeom>
        </p:spPr>
      </p:pic>
      <p:sp>
        <p:nvSpPr>
          <p:cNvPr id="5" name="Title 1"/>
          <p:cNvSpPr txBox="1">
            <a:spLocks/>
          </p:cNvSpPr>
          <p:nvPr/>
        </p:nvSpPr>
        <p:spPr>
          <a:xfrm>
            <a:off x="838200" y="365125"/>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4D738A"/>
                </a:solidFill>
                <a:latin typeface="Calibri" panose="020F0502020204030204" pitchFamily="34" charset="0"/>
              </a:rPr>
              <a:t>What makes a strong case study?</a:t>
            </a:r>
            <a:endParaRPr lang="en-GB" dirty="0"/>
          </a:p>
        </p:txBody>
      </p:sp>
      <p:sp>
        <p:nvSpPr>
          <p:cNvPr id="6" name="Content Placeholder 2"/>
          <p:cNvSpPr txBox="1">
            <a:spLocks/>
          </p:cNvSpPr>
          <p:nvPr/>
        </p:nvSpPr>
        <p:spPr>
          <a:xfrm>
            <a:off x="838200" y="1393126"/>
            <a:ext cx="10241280" cy="426984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solidFill>
                  <a:srgbClr val="4D738A"/>
                </a:solidFill>
                <a:latin typeface="+mj-lt"/>
              </a:rPr>
              <a:t>Panel overview reports from 2014:</a:t>
            </a:r>
          </a:p>
          <a:p>
            <a:pPr lvl="1"/>
            <a:endParaRPr lang="en-GB" sz="2200" b="1" dirty="0">
              <a:solidFill>
                <a:srgbClr val="4D738A"/>
              </a:solidFill>
              <a:latin typeface="+mj-lt"/>
            </a:endParaRPr>
          </a:p>
          <a:p>
            <a:pPr lvl="1"/>
            <a:endParaRPr lang="en-GB" sz="2200" dirty="0">
              <a:solidFill>
                <a:srgbClr val="4D738A"/>
              </a:solidFill>
              <a:latin typeface="+mj-lt"/>
            </a:endParaRPr>
          </a:p>
          <a:p>
            <a:endParaRPr lang="en-GB" sz="2600" dirty="0">
              <a:solidFill>
                <a:srgbClr val="4D738A"/>
              </a:solidFill>
              <a:latin typeface="+mj-lt"/>
            </a:endParaRPr>
          </a:p>
          <a:p>
            <a:pPr marL="457200" lvl="1" indent="0">
              <a:buNone/>
            </a:pPr>
            <a:endParaRPr lang="en-GB" dirty="0">
              <a:solidFill>
                <a:srgbClr val="4D738A"/>
              </a:solidFill>
              <a:latin typeface="+mj-lt"/>
            </a:endParaRPr>
          </a:p>
        </p:txBody>
      </p:sp>
      <p:graphicFrame>
        <p:nvGraphicFramePr>
          <p:cNvPr id="7" name="Diagram 6"/>
          <p:cNvGraphicFramePr/>
          <p:nvPr/>
        </p:nvGraphicFramePr>
        <p:xfrm>
          <a:off x="1163754" y="2188681"/>
          <a:ext cx="10042376" cy="37544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722371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A31E7-1195-9485-4D87-465702C60E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612980-FA14-B318-BC55-FAC69BC9457D}"/>
              </a:ext>
            </a:extLst>
          </p:cNvPr>
          <p:cNvSpPr>
            <a:spLocks noGrp="1"/>
          </p:cNvSpPr>
          <p:nvPr>
            <p:ph type="title"/>
          </p:nvPr>
        </p:nvSpPr>
        <p:spPr>
          <a:xfrm>
            <a:off x="627611" y="314959"/>
            <a:ext cx="8466513" cy="732155"/>
          </a:xfrm>
        </p:spPr>
        <p:txBody>
          <a:bodyPr/>
          <a:lstStyle/>
          <a:p>
            <a:r>
              <a:rPr lang="en-GB" dirty="0"/>
              <a:t>Task </a:t>
            </a:r>
          </a:p>
        </p:txBody>
      </p:sp>
      <p:sp>
        <p:nvSpPr>
          <p:cNvPr id="3" name="Content Placeholder 2">
            <a:extLst>
              <a:ext uri="{FF2B5EF4-FFF2-40B4-BE49-F238E27FC236}">
                <a16:creationId xmlns:a16="http://schemas.microsoft.com/office/drawing/2014/main" id="{160CEC1E-4061-B0BF-71C7-EE2AB0B16CC6}"/>
              </a:ext>
            </a:extLst>
          </p:cNvPr>
          <p:cNvSpPr>
            <a:spLocks noGrp="1"/>
          </p:cNvSpPr>
          <p:nvPr>
            <p:ph idx="1"/>
          </p:nvPr>
        </p:nvSpPr>
        <p:spPr>
          <a:xfrm>
            <a:off x="838200" y="1512916"/>
            <a:ext cx="10515600" cy="4664047"/>
          </a:xfrm>
        </p:spPr>
        <p:txBody>
          <a:bodyPr>
            <a:normAutofit fontScale="92500" lnSpcReduction="20000"/>
          </a:bodyPr>
          <a:lstStyle/>
          <a:p>
            <a:pPr marL="0" indent="0">
              <a:buNone/>
            </a:pPr>
            <a:r>
              <a:rPr lang="en-GB" dirty="0"/>
              <a:t>Group work  : 2 students per group</a:t>
            </a:r>
          </a:p>
          <a:p>
            <a:pPr marL="0" indent="0">
              <a:buNone/>
            </a:pPr>
            <a:r>
              <a:rPr lang="en-GB" dirty="0"/>
              <a:t>Please select any of the following two journals and summarise the key messages </a:t>
            </a:r>
          </a:p>
          <a:p>
            <a:pPr marL="0" indent="0">
              <a:buNone/>
            </a:pPr>
            <a:r>
              <a:rPr lang="en-GB" dirty="0"/>
              <a:t>And elaborate key messages with examples. </a:t>
            </a:r>
          </a:p>
          <a:p>
            <a:endParaRPr lang="en-GB" dirty="0"/>
          </a:p>
          <a:p>
            <a:r>
              <a:rPr lang="en-GB" dirty="0"/>
              <a:t>Yin (Extracted in 2016)</a:t>
            </a:r>
          </a:p>
          <a:p>
            <a:r>
              <a:rPr lang="en-GB" dirty="0"/>
              <a:t>Eisenhardt (2020)</a:t>
            </a:r>
          </a:p>
          <a:p>
            <a:r>
              <a:rPr lang="en-GB" dirty="0"/>
              <a:t>Rashid (2019)</a:t>
            </a:r>
          </a:p>
          <a:p>
            <a:endParaRPr lang="en-GB" dirty="0"/>
          </a:p>
          <a:p>
            <a:endParaRPr lang="en-GB" dirty="0"/>
          </a:p>
          <a:p>
            <a:pPr marL="0" indent="0">
              <a:buNone/>
            </a:pPr>
            <a:r>
              <a:rPr lang="en-GB" dirty="0"/>
              <a:t>Output  : A 6-min sharing from each group (3 min per student)</a:t>
            </a:r>
          </a:p>
          <a:p>
            <a:pPr marL="0" indent="0">
              <a:buNone/>
            </a:pPr>
            <a:endParaRPr lang="en-GB" dirty="0"/>
          </a:p>
        </p:txBody>
      </p:sp>
    </p:spTree>
    <p:extLst>
      <p:ext uri="{BB962C8B-B14F-4D97-AF65-F5344CB8AC3E}">
        <p14:creationId xmlns:p14="http://schemas.microsoft.com/office/powerpoint/2010/main" val="4200345910"/>
      </p:ext>
    </p:extLst>
  </p:cSld>
  <p:clrMapOvr>
    <a:masterClrMapping/>
  </p:clrMapOvr>
</p:sld>
</file>

<file path=ppt/theme/theme1.xml><?xml version="1.0" encoding="utf-8"?>
<a:theme xmlns:a="http://schemas.openxmlformats.org/drawingml/2006/main" name="1_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2930</Words>
  <Application>Microsoft Office PowerPoint</Application>
  <PresentationFormat>Widescreen</PresentationFormat>
  <Paragraphs>304</Paragraphs>
  <Slides>42</Slides>
  <Notes>11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Canela Regular</vt:lpstr>
      <vt:lpstr>museo</vt:lpstr>
      <vt:lpstr>Arial</vt:lpstr>
      <vt:lpstr>Calibri</vt:lpstr>
      <vt:lpstr>Calibri Light</vt:lpstr>
      <vt:lpstr>Times New Roman</vt:lpstr>
      <vt:lpstr>1_Office Theme</vt:lpstr>
      <vt:lpstr>Advancing to the Doctoral Research Stage Case Study Research Method</vt:lpstr>
      <vt:lpstr>LCDB 7012  - Venue Change in September </vt:lpstr>
      <vt:lpstr>Link</vt:lpstr>
      <vt:lpstr>Fascinating Wedding Traditions Around the World</vt:lpstr>
      <vt:lpstr>Fascinating Wedding Traditions Around the World</vt:lpstr>
      <vt:lpstr>Fascinating Wedding Traditions Around the World</vt:lpstr>
      <vt:lpstr>PowerPoint Presentation</vt:lpstr>
      <vt:lpstr>Please note</vt:lpstr>
      <vt:lpstr>Key Reading</vt:lpstr>
      <vt:lpstr>Case Study Research IS </vt:lpstr>
      <vt:lpstr>What Is a Case? </vt:lpstr>
      <vt:lpstr>Case Study Research</vt:lpstr>
      <vt:lpstr>Definition of a Case Study</vt:lpstr>
      <vt:lpstr>Usefulness of Case Studies</vt:lpstr>
      <vt:lpstr>Types of Case Study Research </vt:lpstr>
      <vt:lpstr>Intrinsic Case Study:  Interest is in understanding a specific case</vt:lpstr>
      <vt:lpstr>Instrumental Case Study:  Interest is in understanding something more general than the particular case </vt:lpstr>
      <vt:lpstr>Continued</vt:lpstr>
      <vt:lpstr>Descriptive (or intrinsic but I like to keep these separate)</vt:lpstr>
      <vt:lpstr>Single case study</vt:lpstr>
      <vt:lpstr>Collective Case Study:  Studying multiple cases in one research study  </vt:lpstr>
      <vt:lpstr>Continued</vt:lpstr>
      <vt:lpstr>Continued</vt:lpstr>
      <vt:lpstr>Data Collection, Analysis, and Report Writing</vt:lpstr>
      <vt:lpstr>Structure</vt:lpstr>
      <vt:lpstr>When to choose:</vt:lpstr>
      <vt:lpstr>Criticisms of Case Studies</vt:lpstr>
      <vt:lpstr>Case study protocol</vt:lpstr>
      <vt:lpstr>Analyzing within field and cross case data: </vt:lpstr>
      <vt:lpstr>Discussion Question </vt:lpstr>
      <vt:lpstr>PowerPoint Presentation</vt:lpstr>
      <vt:lpstr>Task </vt:lpstr>
      <vt:lpstr>Extra reading</vt:lpstr>
      <vt:lpstr>Scholarly 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 Case Study Research Method</dc:title>
  <dc:creator>Caroline Jawad</dc:creator>
  <cp:lastModifiedBy>Helen Lee</cp:lastModifiedBy>
  <cp:revision>2</cp:revision>
  <dcterms:created xsi:type="dcterms:W3CDTF">2023-06-19T16:08:31Z</dcterms:created>
  <dcterms:modified xsi:type="dcterms:W3CDTF">2025-07-14T07:46:30Z</dcterms:modified>
</cp:coreProperties>
</file>