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notesSlides/notesSlide1.xml" ContentType="application/vnd.openxmlformats-officedocument.presentationml.notesSlide+xml"/>
  <Override PartName="/ppt/theme/themeOverride2.xml" ContentType="application/vnd.openxmlformats-officedocument.themeOverr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</p:sldMasterIdLst>
  <p:notesMasterIdLst>
    <p:notesMasterId r:id="rId17"/>
  </p:notesMasterIdLst>
  <p:sldIdLst>
    <p:sldId id="278" r:id="rId5"/>
    <p:sldId id="279" r:id="rId6"/>
    <p:sldId id="280" r:id="rId7"/>
    <p:sldId id="282" r:id="rId8"/>
    <p:sldId id="287" r:id="rId9"/>
    <p:sldId id="288" r:id="rId10"/>
    <p:sldId id="289" r:id="rId11"/>
    <p:sldId id="284" r:id="rId12"/>
    <p:sldId id="283" r:id="rId13"/>
    <p:sldId id="286" r:id="rId14"/>
    <p:sldId id="281" r:id="rId15"/>
    <p:sldId id="285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5097" autoAdjust="0"/>
  </p:normalViewPr>
  <p:slideViewPr>
    <p:cSldViewPr snapToGrid="0">
      <p:cViewPr varScale="1">
        <p:scale>
          <a:sx n="79" d="100"/>
          <a:sy n="79" d="100"/>
        </p:scale>
        <p:origin x="850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D01546-198A-4195-BCF8-F0FF54C90E5E}" type="datetimeFigureOut">
              <a:rPr lang="en-US" smtClean="0"/>
              <a:t>5/2/2022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E6DE88F-1F85-4A27-9D34-D74A50E7B0D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300918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E6DE88F-1F85-4A27-9D34-D74A50E7B0DA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7827173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3AEA074-24A7-4657-AE02-A51F68EA6AA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5784755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E6DE88F-1F85-4A27-9D34-D74A50E7B0DA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3180777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E6DE88F-1F85-4A27-9D34-D74A50E7B0DA}" type="slidenum">
              <a:rPr lang="en-US" smtClean="0"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535009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E6DE88F-1F85-4A27-9D34-D74A50E7B0DA}" type="slidenum">
              <a:rPr lang="en-US" smtClean="0"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0122519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E6DE88F-1F85-4A27-9D34-D74A50E7B0DA}" type="slidenum">
              <a:rPr lang="en-US" smtClean="0"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1818165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E6DE88F-1F85-4A27-9D34-D74A50E7B0DA}" type="slidenum">
              <a:rPr lang="en-US" smtClean="0"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81863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E6DE88F-1F85-4A27-9D34-D74A50E7B0DA}" type="slidenum">
              <a:rPr lang="en-US" smtClean="0"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4580253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E6DE88F-1F85-4A27-9D34-D74A50E7B0DA}" type="slidenum">
              <a:rPr lang="en-US" smtClean="0"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7821527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E6DE88F-1F85-4A27-9D34-D74A50E7B0DA}" type="slidenum">
              <a:rPr lang="en-US" smtClean="0"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6731519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0693" y="1769540"/>
            <a:ext cx="9440034" cy="1828801"/>
          </a:xfrm>
        </p:spPr>
        <p:txBody>
          <a:bodyPr anchor="b">
            <a:normAutofit/>
          </a:bodyPr>
          <a:lstStyle>
            <a:lvl1pPr algn="ctr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0693" y="3773489"/>
            <a:ext cx="9440034" cy="1049867"/>
          </a:xfrm>
        </p:spPr>
        <p:txBody>
          <a:bodyPr anchor="t"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38747-4367-4BD2-8D51-C97E202738E2}" type="datetime1">
              <a:rPr lang="en-US" smtClean="0"/>
              <a:t>5/2/2022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507467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55A3C-5767-4844-A0A3-83778C2E5409}" type="datetime1">
              <a:rPr lang="en-US" smtClean="0"/>
              <a:t>5/2/2022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548654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1761067"/>
            <a:ext cx="9590550" cy="1828813"/>
          </a:xfrm>
        </p:spPr>
        <p:txBody>
          <a:bodyPr anchor="b"/>
          <a:lstStyle>
            <a:lvl1pPr algn="ctr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3763439"/>
            <a:ext cx="9590550" cy="1333494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E507A8-A5CF-4D38-AB86-7EDDA87A85D4}" type="datetime1">
              <a:rPr lang="en-US" smtClean="0"/>
              <a:t>5/2/2022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46401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26187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76450"/>
            <a:ext cx="4856841" cy="3622671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0716" y="2076451"/>
            <a:ext cx="4856841" cy="3622672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CD27C-8599-43EF-BA1D-14DDC1946E06}" type="datetime1">
              <a:rPr lang="en-US" smtClean="0"/>
              <a:t>5/2/2022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882058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 descr="Slate-V2-HD-compPhotoInset.png">
            <a:extLst>
              <a:ext uri="{FF2B5EF4-FFF2-40B4-BE49-F238E27FC236}">
                <a16:creationId xmlns:a16="http://schemas.microsoft.com/office/drawing/2014/main" id="{37B721FF-D609-4D98-9D19-CF75AA8A54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795" y="1734506"/>
            <a:ext cx="5029200" cy="4099959"/>
          </a:xfrm>
          <a:prstGeom prst="rect">
            <a:avLst/>
          </a:prstGeom>
        </p:spPr>
      </p:pic>
      <p:pic>
        <p:nvPicPr>
          <p:cNvPr id="21" name="Picture 20" descr="Slate-V2-HD-compPhotoInset.png">
            <a:extLst>
              <a:ext uri="{FF2B5EF4-FFF2-40B4-BE49-F238E27FC236}">
                <a16:creationId xmlns:a16="http://schemas.microsoft.com/office/drawing/2014/main" id="{073936BD-C868-433F-8E84-D6DD8E640E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8357" y="1734506"/>
            <a:ext cx="5029200" cy="409995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97045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6013" y="1855153"/>
            <a:ext cx="4764764" cy="692494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6013" y="2702103"/>
            <a:ext cx="4764764" cy="3043533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63166" y="1855152"/>
            <a:ext cx="4779582" cy="692495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63167" y="2702103"/>
            <a:ext cx="4779581" cy="3043533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343D99-809A-49C0-96E5-4250D0B498EE}" type="datetime1">
              <a:rPr lang="en-US" smtClean="0"/>
              <a:t>5/2/2022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351203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43DE9B-B678-4EFB-BB7D-A4370204A0B0}" type="datetime1">
              <a:rPr lang="en-US" smtClean="0"/>
              <a:t>5/2/2022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90940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8812DA-F765-4142-A6A3-A8ED7235E082}" type="datetime1">
              <a:rPr lang="en-US" smtClean="0"/>
              <a:t>5/2/2022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551302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3706889" cy="1821918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55633" y="609600"/>
            <a:ext cx="6411924" cy="5080001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2673351"/>
            <a:ext cx="3706889" cy="301625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0277FD-7DE6-41D4-930D-AC99F5AFE54E}" type="datetime1">
              <a:rPr lang="en-US" smtClean="0"/>
              <a:t>5/2/2022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35569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1" descr="Slate-V2-HD-vertPhotoInset.png">
            <a:extLst>
              <a:ext uri="{FF2B5EF4-FFF2-40B4-BE49-F238E27FC236}">
                <a16:creationId xmlns:a16="http://schemas.microsoft.com/office/drawing/2014/main" id="{4D06E496-ACBA-4063-B4A1-C5C484EE5A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3665" y="609600"/>
            <a:ext cx="3584166" cy="520483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763701"/>
            <a:ext cx="5707899" cy="1675559"/>
          </a:xfrm>
        </p:spPr>
        <p:txBody>
          <a:bodyPr anchor="b">
            <a:noAutofit/>
          </a:bodyPr>
          <a:lstStyle>
            <a:lvl1pPr algn="ctr">
              <a:defRPr sz="32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42551" y="763702"/>
            <a:ext cx="3275751" cy="4912822"/>
          </a:xfr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73698" y="2679699"/>
            <a:ext cx="4588094" cy="3135695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A15526-7079-4B7B-987C-1B5FAE11A0FF}" type="datetime1">
              <a:rPr lang="en-US" smtClean="0"/>
              <a:t>5/2/2022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l"/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30567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Slate-V2-HD-panoPhotoInset.png">
            <a:extLst>
              <a:ext uri="{FF2B5EF4-FFF2-40B4-BE49-F238E27FC236}">
                <a16:creationId xmlns:a16="http://schemas.microsoft.com/office/drawing/2014/main" id="{CE39118B-B3AD-4BD4-BA22-DEFF4E76CE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883" y="547807"/>
            <a:ext cx="10141799" cy="381680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565255"/>
            <a:ext cx="10355326" cy="543472"/>
          </a:xfrm>
        </p:spPr>
        <p:txBody>
          <a:bodyPr anchor="b">
            <a:normAutofit/>
          </a:bodyPr>
          <a:lstStyle>
            <a:lvl1pPr algn="ctr"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69349" y="695009"/>
            <a:ext cx="9845346" cy="3525671"/>
          </a:xfr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247728"/>
            <a:ext cx="10353762" cy="543472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F1B079-7EF0-44EE-B798-BCC497C9F3B2}" type="datetime1">
              <a:rPr lang="en-US" smtClean="0"/>
              <a:t>5/2/2022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095022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8437"/>
            <a:ext cx="10353762" cy="3534344"/>
          </a:xfrm>
        </p:spPr>
        <p:txBody>
          <a:bodyPr anchor="ctr"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95180"/>
            <a:ext cx="10353763" cy="150182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F70A8-1D13-4657-95F0-A9EA54967B8D}" type="datetime1">
              <a:rPr lang="en-US" smtClean="0"/>
              <a:t>5/2/2022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538504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32749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304353"/>
            <a:ext cx="10353763" cy="1489496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EB90AC-71BD-4C7F-8ACA-7B3F18292E63}" type="datetime1">
              <a:rPr lang="en-US" smtClean="0"/>
              <a:t>5/2/2022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23F0D53-0705-41B7-8554-09D21E7807F9}"/>
              </a:ext>
            </a:extLst>
          </p:cNvPr>
          <p:cNvSpPr txBox="1"/>
          <p:nvPr/>
        </p:nvSpPr>
        <p:spPr>
          <a:xfrm>
            <a:off x="990600" y="88479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C7F647CD-0F1A-4BB3-89E0-A74F1E1B098D}"/>
              </a:ext>
            </a:extLst>
          </p:cNvPr>
          <p:cNvSpPr txBox="1"/>
          <p:nvPr/>
        </p:nvSpPr>
        <p:spPr>
          <a:xfrm>
            <a:off x="10504716" y="292825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77529118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2126942"/>
            <a:ext cx="10353763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84" y="4650556"/>
            <a:ext cx="10352199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EFC2C-8905-46F0-B443-CE905B76BA01}" type="datetime1">
              <a:rPr lang="en-US" smtClean="0"/>
              <a:t>5/2/2022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4509250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97045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5" y="1885950"/>
            <a:ext cx="3300984" cy="764782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5" y="2768112"/>
            <a:ext cx="3300984" cy="302308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6711" y="1885949"/>
            <a:ext cx="3300984" cy="764783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435" y="2768112"/>
            <a:ext cx="3300984" cy="302308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66572" y="1885950"/>
            <a:ext cx="3300984" cy="764782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66572" y="2768110"/>
            <a:ext cx="3300984" cy="302308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079DC3-C9B5-499E-9140-0DC28B7074E2}" type="datetime1">
              <a:rPr lang="en-US" smtClean="0"/>
              <a:t>5/2/2022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3264781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ate-V2-HD-3colPhotoInset.png">
            <a:extLst>
              <a:ext uri="{FF2B5EF4-FFF2-40B4-BE49-F238E27FC236}">
                <a16:creationId xmlns:a16="http://schemas.microsoft.com/office/drawing/2014/main" id="{7E87C569-D426-4615-ADA7-B370EA9834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962" y="1818214"/>
            <a:ext cx="3339972" cy="1847851"/>
          </a:xfrm>
          <a:prstGeom prst="rect">
            <a:avLst/>
          </a:prstGeom>
        </p:spPr>
      </p:pic>
      <p:pic>
        <p:nvPicPr>
          <p:cNvPr id="36" name="Picture 35" descr="Slate-V2-HD-3colPhotoInset.png">
            <a:extLst>
              <a:ext uri="{FF2B5EF4-FFF2-40B4-BE49-F238E27FC236}">
                <a16:creationId xmlns:a16="http://schemas.microsoft.com/office/drawing/2014/main" id="{7B353ED4-7AD0-46C9-88ED-1A16B1433A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3800" y="1818214"/>
            <a:ext cx="3339972" cy="1847851"/>
          </a:xfrm>
          <a:prstGeom prst="rect">
            <a:avLst/>
          </a:prstGeom>
        </p:spPr>
      </p:pic>
      <p:pic>
        <p:nvPicPr>
          <p:cNvPr id="37" name="Picture 36" descr="Slate-V2-HD-3colPhotoInset.png">
            <a:extLst>
              <a:ext uri="{FF2B5EF4-FFF2-40B4-BE49-F238E27FC236}">
                <a16:creationId xmlns:a16="http://schemas.microsoft.com/office/drawing/2014/main" id="{F561D985-AD57-459A-B3A6-EBF2960397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6051" y="1818214"/>
            <a:ext cx="3339972" cy="1847851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3" cy="97045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3904106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18102" y="1938918"/>
            <a:ext cx="3092368" cy="160295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572443"/>
            <a:ext cx="3300984" cy="121875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88" y="3904106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45743" y="1939094"/>
            <a:ext cx="3092368" cy="160816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435" y="4572442"/>
            <a:ext cx="3300984" cy="121875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66697" y="3904106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75698" y="1934432"/>
            <a:ext cx="3092368" cy="160729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66572" y="4572442"/>
            <a:ext cx="3300984" cy="121875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BB33EA-E472-4D22-9C03-A9C14AA21CED}" type="datetime1">
              <a:rPr lang="en-US" smtClean="0"/>
              <a:t>5/2/2022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932546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257300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76450"/>
            <a:ext cx="10353762" cy="3714749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6000749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fld id="{073ED0CC-082F-4160-86E5-0D6041F12778}" type="datetime1">
              <a:rPr lang="en-US" smtClean="0"/>
              <a:t>5/2/2022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5" y="6000749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6000749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5897835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</p:sldLayoutIdLst>
  <p:hf sldNum="0" hdr="0" ftr="0" dt="0"/>
  <p:txStyles>
    <p:titleStyle>
      <a:lvl1pPr algn="ctr" defTabSz="457200" rtl="0" eaLnBrk="1" latinLnBrk="0" hangingPunct="1">
        <a:lnSpc>
          <a:spcPct val="90000"/>
        </a:lnSpc>
        <a:spcBef>
          <a:spcPct val="0"/>
        </a:spcBef>
        <a:buNone/>
        <a:defRPr sz="46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06000" algn="l" defTabSz="457200" rtl="0" eaLnBrk="1" latinLnBrk="0" hangingPunct="1">
        <a:lnSpc>
          <a:spcPct val="110000"/>
        </a:lnSpc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23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1pPr>
      <a:lvl2pPr marL="720000" indent="-270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"/>
        <a:defRPr sz="21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2pPr>
      <a:lvl3pPr marL="1026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8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3pPr>
      <a:lvl4pPr marL="1386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"/>
        <a:defRPr sz="16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4pPr>
      <a:lvl5pPr marL="1674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6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5pPr>
      <a:lvl6pPr marL="20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6pPr>
      <a:lvl7pPr marL="240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7pPr>
      <a:lvl8pPr marL="278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8pPr>
      <a:lvl9pPr marL="310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.xml"/><Relationship Id="rId5" Type="http://schemas.openxmlformats.org/officeDocument/2006/relationships/image" Target="../media/image6.jpe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audio" Target="../media/media1.m4a"/><Relationship Id="rId7" Type="http://schemas.openxmlformats.org/officeDocument/2006/relationships/image" Target="../media/image7.png"/><Relationship Id="rId2" Type="http://schemas.microsoft.com/office/2007/relationships/media" Target="../media/media1.m4a"/><Relationship Id="rId1" Type="http://schemas.openxmlformats.org/officeDocument/2006/relationships/themeOverride" Target="../theme/themeOverride2.xml"/><Relationship Id="rId6" Type="http://schemas.openxmlformats.org/officeDocument/2006/relationships/image" Target="../media/image1.jpeg"/><Relationship Id="rId5" Type="http://schemas.openxmlformats.org/officeDocument/2006/relationships/notesSlide" Target="../notesSlides/notesSlide2.xml"/><Relationship Id="rId4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0.png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9.png"/><Relationship Id="rId5" Type="http://schemas.openxmlformats.org/officeDocument/2006/relationships/image" Target="../media/image1.jpeg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2.png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11.png"/><Relationship Id="rId5" Type="http://schemas.openxmlformats.org/officeDocument/2006/relationships/image" Target="../media/image1.jpeg"/><Relationship Id="rId4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3.png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3.png"/><Relationship Id="rId5" Type="http://schemas.openxmlformats.org/officeDocument/2006/relationships/image" Target="../media/image1.jpeg"/><Relationship Id="rId4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8.png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14.png"/><Relationship Id="rId5" Type="http://schemas.openxmlformats.org/officeDocument/2006/relationships/image" Target="../media/image1.jpeg"/><Relationship Id="rId4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3.png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15.png"/><Relationship Id="rId5" Type="http://schemas.openxmlformats.org/officeDocument/2006/relationships/image" Target="../media/image1.jpeg"/><Relationship Id="rId4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8.png"/><Relationship Id="rId5" Type="http://schemas.openxmlformats.org/officeDocument/2006/relationships/image" Target="../media/image16.png"/><Relationship Id="rId4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8.png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17.png"/><Relationship Id="rId5" Type="http://schemas.openxmlformats.org/officeDocument/2006/relationships/image" Target="../media/image1.jpeg"/><Relationship Id="rId4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openxmlformats.org/officeDocument/2006/relationships/image" Target="../media/image8.png"/><Relationship Id="rId5" Type="http://schemas.openxmlformats.org/officeDocument/2006/relationships/image" Target="../media/image18.png"/><Relationship Id="rId4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4" Type="http://schemas.openxmlformats.org/officeDocument/2006/relationships/image" Target="../media/image8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4">
            <a:duotone>
              <a:schemeClr val="bg1">
                <a:shade val="80000"/>
                <a:lumMod val="80000"/>
              </a:schemeClr>
              <a:schemeClr val="bg1">
                <a:tint val="98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F8A1C807-B9AD-4C9B-BF9F-60F03428998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1" y="10"/>
            <a:ext cx="12192001" cy="6857990"/>
          </a:xfrm>
          <a:prstGeom prst="rect">
            <a:avLst/>
          </a:prstGeom>
        </p:spPr>
      </p:pic>
      <p:sp useBgFill="1">
        <p:nvSpPr>
          <p:cNvPr id="103" name="Freeform 5">
            <a:extLst>
              <a:ext uri="{FF2B5EF4-FFF2-40B4-BE49-F238E27FC236}">
                <a16:creationId xmlns:a16="http://schemas.microsoft.com/office/drawing/2014/main" id="{FE469E50-3893-4ED6-92BA-2985C32B0CA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rot="5400000">
            <a:off x="7131809" y="1385982"/>
            <a:ext cx="4031414" cy="4100418"/>
          </a:xfrm>
          <a:custGeom>
            <a:avLst/>
            <a:gdLst>
              <a:gd name="T0" fmla="*/ 1577 w 1601"/>
              <a:gd name="T1" fmla="*/ 0 h 696"/>
              <a:gd name="T2" fmla="*/ 833 w 1601"/>
              <a:gd name="T3" fmla="*/ 0 h 696"/>
              <a:gd name="T4" fmla="*/ 768 w 1601"/>
              <a:gd name="T5" fmla="*/ 0 h 696"/>
              <a:gd name="T6" fmla="*/ 24 w 1601"/>
              <a:gd name="T7" fmla="*/ 0 h 696"/>
              <a:gd name="T8" fmla="*/ 0 w 1601"/>
              <a:gd name="T9" fmla="*/ 27 h 696"/>
              <a:gd name="T10" fmla="*/ 0 w 1601"/>
              <a:gd name="T11" fmla="*/ 669 h 696"/>
              <a:gd name="T12" fmla="*/ 24 w 1601"/>
              <a:gd name="T13" fmla="*/ 696 h 696"/>
              <a:gd name="T14" fmla="*/ 768 w 1601"/>
              <a:gd name="T15" fmla="*/ 696 h 696"/>
              <a:gd name="T16" fmla="*/ 833 w 1601"/>
              <a:gd name="T17" fmla="*/ 696 h 696"/>
              <a:gd name="T18" fmla="*/ 1577 w 1601"/>
              <a:gd name="T19" fmla="*/ 696 h 696"/>
              <a:gd name="T20" fmla="*/ 1601 w 1601"/>
              <a:gd name="T21" fmla="*/ 669 h 696"/>
              <a:gd name="T22" fmla="*/ 1601 w 1601"/>
              <a:gd name="T23" fmla="*/ 27 h 696"/>
              <a:gd name="T24" fmla="*/ 1577 w 1601"/>
              <a:gd name="T25" fmla="*/ 0 h 6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601" h="696">
                <a:moveTo>
                  <a:pt x="1577" y="0"/>
                </a:moveTo>
                <a:cubicBezTo>
                  <a:pt x="833" y="0"/>
                  <a:pt x="833" y="0"/>
                  <a:pt x="833" y="0"/>
                </a:cubicBezTo>
                <a:cubicBezTo>
                  <a:pt x="768" y="0"/>
                  <a:pt x="768" y="0"/>
                  <a:pt x="768" y="0"/>
                </a:cubicBezTo>
                <a:cubicBezTo>
                  <a:pt x="24" y="0"/>
                  <a:pt x="24" y="0"/>
                  <a:pt x="24" y="0"/>
                </a:cubicBezTo>
                <a:cubicBezTo>
                  <a:pt x="11" y="0"/>
                  <a:pt x="0" y="12"/>
                  <a:pt x="0" y="27"/>
                </a:cubicBezTo>
                <a:cubicBezTo>
                  <a:pt x="0" y="669"/>
                  <a:pt x="0" y="669"/>
                  <a:pt x="0" y="669"/>
                </a:cubicBezTo>
                <a:cubicBezTo>
                  <a:pt x="0" y="684"/>
                  <a:pt x="11" y="696"/>
                  <a:pt x="24" y="696"/>
                </a:cubicBezTo>
                <a:cubicBezTo>
                  <a:pt x="768" y="696"/>
                  <a:pt x="768" y="696"/>
                  <a:pt x="768" y="696"/>
                </a:cubicBezTo>
                <a:cubicBezTo>
                  <a:pt x="833" y="696"/>
                  <a:pt x="833" y="696"/>
                  <a:pt x="833" y="696"/>
                </a:cubicBezTo>
                <a:cubicBezTo>
                  <a:pt x="1577" y="696"/>
                  <a:pt x="1577" y="696"/>
                  <a:pt x="1577" y="696"/>
                </a:cubicBezTo>
                <a:cubicBezTo>
                  <a:pt x="1590" y="696"/>
                  <a:pt x="1601" y="684"/>
                  <a:pt x="1601" y="669"/>
                </a:cubicBezTo>
                <a:cubicBezTo>
                  <a:pt x="1601" y="27"/>
                  <a:pt x="1601" y="27"/>
                  <a:pt x="1601" y="27"/>
                </a:cubicBezTo>
                <a:cubicBezTo>
                  <a:pt x="1601" y="12"/>
                  <a:pt x="1590" y="0"/>
                  <a:pt x="1577" y="0"/>
                </a:cubicBezTo>
                <a:close/>
              </a:path>
            </a:pathLst>
          </a:custGeom>
          <a:ln>
            <a:noFill/>
          </a:ln>
          <a:effectLst>
            <a:outerShdw blurRad="50800" dist="38100" dir="5400000" algn="tl" rotWithShape="0">
              <a:srgbClr val="000000">
                <a:alpha val="43000"/>
              </a:srgbClr>
            </a:outerShdw>
          </a:effectLst>
          <a:extLst>
            <a:ext uri="{91240B29-F687-4f45-9708-019B960494DF}">
              <a14:hiddenLine xmlns:a16="http://schemas.microsoft.com/office/drawing/2014/main" xmlns:p14="http://schemas.microsoft.com/office/powerpoint/2010/main"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oudy Old Style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D1F047C-C727-42A7-85C5-68C5AA1B1A9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389964" y="1673523"/>
            <a:ext cx="3485073" cy="2420504"/>
          </a:xfrm>
        </p:spPr>
        <p:txBody>
          <a:bodyPr>
            <a:normAutofit/>
          </a:bodyPr>
          <a:lstStyle/>
          <a:p>
            <a:pPr algn="l"/>
            <a:r>
              <a:rPr lang="en-US" sz="4000" dirty="0"/>
              <a:t>Suicide and self-harm amongst men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B93FB3F-A8D4-46D3-A1C6-C79C6456372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389965" y="4157933"/>
            <a:ext cx="3485072" cy="1026544"/>
          </a:xfrm>
        </p:spPr>
        <p:txBody>
          <a:bodyPr>
            <a:normAutofit/>
          </a:bodyPr>
          <a:lstStyle/>
          <a:p>
            <a:pPr algn="l"/>
            <a:r>
              <a:rPr lang="en-US" sz="2300" dirty="0"/>
              <a:t>Tamsin Stinchcombe</a:t>
            </a:r>
          </a:p>
        </p:txBody>
      </p:sp>
    </p:spTree>
    <p:extLst>
      <p:ext uri="{BB962C8B-B14F-4D97-AF65-F5344CB8AC3E}">
        <p14:creationId xmlns:p14="http://schemas.microsoft.com/office/powerpoint/2010/main" val="41678842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6">
            <a:duotone>
              <a:schemeClr val="bg1">
                <a:shade val="80000"/>
                <a:lumMod val="80000"/>
              </a:schemeClr>
              <a:schemeClr val="bg1">
                <a:tint val="98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Content Placeholder 2">
            <a:extLst>
              <a:ext uri="{FF2B5EF4-FFF2-40B4-BE49-F238E27FC236}">
                <a16:creationId xmlns:a16="http://schemas.microsoft.com/office/drawing/2014/main" id="{F260476B-CCA6-412B-A9C5-399C34AE6F0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70693" y="5494872"/>
            <a:ext cx="9440034" cy="621614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 algn="ctr">
              <a:buNone/>
            </a:pPr>
            <a:r>
              <a:rPr lang="en-US" sz="2000" dirty="0">
                <a:solidFill>
                  <a:srgbClr val="FCB502"/>
                </a:solidFill>
              </a:rPr>
              <a:t>Mind (2019)</a:t>
            </a:r>
          </a:p>
        </p:txBody>
      </p:sp>
      <p:sp useBgFill="1">
        <p:nvSpPr>
          <p:cNvPr id="62" name="Rectangle 61">
            <a:extLst>
              <a:ext uri="{FF2B5EF4-FFF2-40B4-BE49-F238E27FC236}">
                <a16:creationId xmlns:a16="http://schemas.microsoft.com/office/drawing/2014/main" id="{72CA733A-8D25-4E63-8273-CC14052E0E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4" name="Rectangle 63">
            <a:extLst>
              <a:ext uri="{FF2B5EF4-FFF2-40B4-BE49-F238E27FC236}">
                <a16:creationId xmlns:a16="http://schemas.microsoft.com/office/drawing/2014/main" id="{6B28264E-43F8-4339-BE92-AA6B94D4021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2307" y="4220681"/>
            <a:ext cx="12188952" cy="2637319"/>
          </a:xfrm>
          <a:prstGeom prst="rect">
            <a:avLst/>
          </a:prstGeom>
          <a:gradFill>
            <a:gsLst>
              <a:gs pos="42000">
                <a:schemeClr val="bg1">
                  <a:alpha val="23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>
                  <a:alpha val="36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E30BBAC-9D7A-4835-878A-E7351D2CD3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0879FFE-9D83-42FD-85C4-BC20C6D73BC9}"/>
              </a:ext>
            </a:extLst>
          </p:cNvPr>
          <p:cNvSpPr txBox="1"/>
          <p:nvPr/>
        </p:nvSpPr>
        <p:spPr>
          <a:xfrm>
            <a:off x="10369693" y="5855855"/>
            <a:ext cx="1727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002060"/>
                </a:solidFill>
              </a:rPr>
              <a:t>Mind (2019)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B8B02743-3D69-4598-AE2D-88B23AE4807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94384" y="398206"/>
            <a:ext cx="11403232" cy="6061588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04F9F960-0D1A-4CCE-8866-CCF770A4635F}"/>
              </a:ext>
            </a:extLst>
          </p:cNvPr>
          <p:cNvSpPr txBox="1"/>
          <p:nvPr/>
        </p:nvSpPr>
        <p:spPr>
          <a:xfrm>
            <a:off x="10070416" y="5633884"/>
            <a:ext cx="14333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002060"/>
                </a:solidFill>
              </a:rPr>
              <a:t>Mind (2019)</a:t>
            </a:r>
          </a:p>
        </p:txBody>
      </p:sp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62689259-DB4F-48EC-B0E0-D81028DD7F5B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041511" y="5515853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02356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8601"/>
    </mc:Choice>
    <mc:Fallback>
      <p:transition spd="slow" advTm="3860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888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5">
            <a:duotone>
              <a:schemeClr val="bg1">
                <a:shade val="80000"/>
                <a:lumMod val="80000"/>
              </a:schemeClr>
              <a:schemeClr val="bg1">
                <a:tint val="98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9726E0AA-ACAD-4929-A688-C5F6D3E372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A80E765-897D-4F32-B38D-92AB634FC6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7900" y="4208220"/>
            <a:ext cx="3947771" cy="1850651"/>
          </a:xfrm>
        </p:spPr>
        <p:txBody>
          <a:bodyPr>
            <a:normAutofit/>
          </a:bodyPr>
          <a:lstStyle/>
          <a:p>
            <a:pPr algn="l"/>
            <a:r>
              <a:rPr lang="en-GB" sz="3600" dirty="0"/>
              <a:t> </a:t>
            </a:r>
          </a:p>
        </p:txBody>
      </p:sp>
      <p:pic>
        <p:nvPicPr>
          <p:cNvPr id="5" name="Picture 4" descr="Text&#10;&#10;Description automatically generated with medium confidence">
            <a:extLst>
              <a:ext uri="{FF2B5EF4-FFF2-40B4-BE49-F238E27FC236}">
                <a16:creationId xmlns:a16="http://schemas.microsoft.com/office/drawing/2014/main" id="{13671488-B3C2-4D7F-8D0B-E9A50DAA8C9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26780" y="643467"/>
            <a:ext cx="3627509" cy="3038039"/>
          </a:xfrm>
          <a:prstGeom prst="rect">
            <a:avLst/>
          </a:prstGeom>
        </p:spPr>
      </p:pic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F3BDF5F1-11B9-42EB-800A-B3D749BB4B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912659" y="1476686"/>
            <a:ext cx="0" cy="1371600"/>
          </a:xfrm>
          <a:prstGeom prst="line">
            <a:avLst/>
          </a:prstGeom>
          <a:ln w="19050">
            <a:solidFill>
              <a:schemeClr val="tx1">
                <a:lumMod val="75000"/>
              </a:schemeClr>
            </a:solidFill>
          </a:ln>
          <a:effectLst>
            <a:innerShdw blurRad="114300">
              <a:prstClr val="black"/>
            </a:inn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 descr="A black and white sign&#10;&#10;Description automatically generated with low confidence">
            <a:extLst>
              <a:ext uri="{FF2B5EF4-FFF2-40B4-BE49-F238E27FC236}">
                <a16:creationId xmlns:a16="http://schemas.microsoft.com/office/drawing/2014/main" id="{AFE752A4-5A37-4871-95AB-6896042F127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392829" y="1014083"/>
            <a:ext cx="6319001" cy="2180054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EDED11D-E0D8-4270-8B11-8742B533A2A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930062" y="5213684"/>
            <a:ext cx="2261937" cy="1644316"/>
          </a:xfrm>
        </p:spPr>
        <p:txBody>
          <a:bodyPr anchor="ctr">
            <a:normAutofit/>
          </a:bodyPr>
          <a:lstStyle/>
          <a:p>
            <a:r>
              <a:rPr lang="en-GB" sz="1800" dirty="0"/>
              <a:t>MANUP (2022) </a:t>
            </a:r>
          </a:p>
          <a:p>
            <a:r>
              <a:rPr lang="en-GB" sz="1800" dirty="0"/>
              <a:t>Shout (2022) 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A662890D-C84D-47A0-B8B4-4A79CF928762}"/>
              </a:ext>
            </a:extLst>
          </p:cNvPr>
          <p:cNvSpPr txBox="1">
            <a:spLocks/>
          </p:cNvSpPr>
          <p:nvPr/>
        </p:nvSpPr>
        <p:spPr>
          <a:xfrm>
            <a:off x="1026780" y="3751453"/>
            <a:ext cx="6848857" cy="2307417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ctr">
            <a:normAutofit/>
          </a:bodyPr>
          <a:lstStyle>
            <a:lvl1pPr marL="342900" indent="-306000" algn="l" defTabSz="457200" rtl="0" eaLnBrk="1" latinLnBrk="0" hangingPunct="1">
              <a:lnSpc>
                <a:spcPct val="110000"/>
              </a:lnSpc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23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1pPr>
            <a:lvl2pPr marL="720000" indent="-270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"/>
              <a:defRPr sz="21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2pPr>
            <a:lvl3pPr marL="1026000" indent="-216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18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3pPr>
            <a:lvl4pPr marL="1386000" indent="-216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"/>
              <a:defRPr sz="16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4pPr>
            <a:lvl5pPr marL="1674000" indent="-216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16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5pPr>
            <a:lvl6pPr marL="20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1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6pPr>
            <a:lvl7pPr marL="240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1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7pPr>
            <a:lvl8pPr marL="278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1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8pPr>
            <a:lvl9pPr marL="310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1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pPr marL="36900" indent="0">
              <a:buNone/>
            </a:pPr>
            <a:r>
              <a:rPr lang="en-GB" sz="4000" dirty="0"/>
              <a:t>Remove the stigma of men discussing their mental health. </a:t>
            </a:r>
          </a:p>
        </p:txBody>
      </p:sp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B56FD451-BD99-4185-9F02-B17530D10E6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464218" y="6098221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70375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3685"/>
    </mc:Choice>
    <mc:Fallback>
      <p:transition spd="slow" advTm="7368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3685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5">
            <a:duotone>
              <a:schemeClr val="bg1">
                <a:shade val="80000"/>
                <a:lumMod val="80000"/>
              </a:schemeClr>
              <a:schemeClr val="bg1">
                <a:tint val="98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9726E0AA-ACAD-4929-A688-C5F6D3E372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9847DE0-9550-445E-8484-508B5F96DD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01025" y="4009715"/>
            <a:ext cx="5087416" cy="2225848"/>
          </a:xfrm>
        </p:spPr>
        <p:txBody>
          <a:bodyPr>
            <a:normAutofit/>
          </a:bodyPr>
          <a:lstStyle/>
          <a:p>
            <a:pPr algn="l"/>
            <a:r>
              <a:rPr lang="en-GB" sz="4000" dirty="0"/>
              <a:t>125 lives are lost every week to suicide in the United Kingdom</a:t>
            </a:r>
            <a:endParaRPr lang="en-GB" sz="8800" dirty="0"/>
          </a:p>
        </p:txBody>
      </p:sp>
      <p:pic>
        <p:nvPicPr>
          <p:cNvPr id="4" name="Content Placeholder 3" descr="Text&#10;&#10;Description automatically generated">
            <a:extLst>
              <a:ext uri="{FF2B5EF4-FFF2-40B4-BE49-F238E27FC236}">
                <a16:creationId xmlns:a16="http://schemas.microsoft.com/office/drawing/2014/main" id="{0AF69B3C-4C80-49FA-B5EE-60EF7051304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3468" y="848943"/>
            <a:ext cx="4010822" cy="2627087"/>
          </a:xfrm>
          <a:prstGeom prst="rect">
            <a:avLst/>
          </a:prstGeom>
        </p:spPr>
      </p:pic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F3BDF5F1-11B9-42EB-800A-B3D749BB4B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912659" y="1476686"/>
            <a:ext cx="0" cy="1371600"/>
          </a:xfrm>
          <a:prstGeom prst="line">
            <a:avLst/>
          </a:prstGeom>
          <a:ln w="19050">
            <a:solidFill>
              <a:schemeClr val="tx1">
                <a:lumMod val="75000"/>
              </a:schemeClr>
            </a:solidFill>
          </a:ln>
          <a:effectLst>
            <a:innerShdw blurRad="114300">
              <a:prstClr val="black"/>
            </a:inn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4">
            <a:extLst>
              <a:ext uri="{FF2B5EF4-FFF2-40B4-BE49-F238E27FC236}">
                <a16:creationId xmlns:a16="http://schemas.microsoft.com/office/drawing/2014/main" id="{10AD0D12-446C-4283-A716-6951B8CDFEC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251325" y="867091"/>
            <a:ext cx="6319001" cy="2590790"/>
          </a:xfrm>
          <a:prstGeom prst="rect">
            <a:avLst/>
          </a:prstGeom>
        </p:spPr>
      </p:pic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F52F2B62-067B-2786-E95D-73ACC3E8CD1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15597" y="5395843"/>
            <a:ext cx="4576403" cy="1462157"/>
          </a:xfrm>
        </p:spPr>
        <p:txBody>
          <a:bodyPr anchor="ctr">
            <a:normAutofit/>
          </a:bodyPr>
          <a:lstStyle/>
          <a:p>
            <a:r>
              <a:rPr lang="en-US" sz="1800" dirty="0"/>
              <a:t>Campaign Against Living Miserably (2022) </a:t>
            </a:r>
          </a:p>
          <a:p>
            <a:r>
              <a:rPr lang="en-US" sz="1800" dirty="0"/>
              <a:t>Support After Suicide Partnership (2022) </a:t>
            </a:r>
          </a:p>
        </p:txBody>
      </p:sp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E55FA223-190E-42CA-AE18-7339E993934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507676" y="6009057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22635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5310"/>
    </mc:Choice>
    <mc:Fallback>
      <p:transition spd="slow" advTm="4531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531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5">
            <a:duotone>
              <a:schemeClr val="bg1">
                <a:shade val="80000"/>
                <a:lumMod val="80000"/>
              </a:schemeClr>
              <a:schemeClr val="bg1">
                <a:tint val="98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60AB9C63-27B3-4275-BF3D-3E47170455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518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C323E7C-0A6D-406B-A54A-DAC083ED5A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69441" y="1742434"/>
            <a:ext cx="5441285" cy="2922365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000" dirty="0"/>
              <a:t>76% of suicides are by men and suicide is the biggest cause of death for men under 35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8D22CD6-396D-4D48-937F-12C6B1CA66B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69441" y="4830428"/>
            <a:ext cx="5441286" cy="933340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 algn="ctr">
              <a:buNone/>
            </a:pPr>
            <a:r>
              <a:rPr lang="en-US" sz="1800" dirty="0">
                <a:solidFill>
                  <a:schemeClr val="tx1"/>
                </a:solidFill>
              </a:rPr>
              <a:t>Men’s Health Forum (2022)</a:t>
            </a: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76AAFF90-89E1-46D5-B8B5-3BFDBB92D8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64" r="2807" b="1446"/>
          <a:stretch/>
        </p:blipFill>
        <p:spPr>
          <a:xfrm>
            <a:off x="-10649" y="1"/>
            <a:ext cx="4690532" cy="6858000"/>
          </a:xfrm>
          <a:prstGeom prst="rect">
            <a:avLst/>
          </a:prstGeom>
        </p:spPr>
      </p:pic>
      <p:pic>
        <p:nvPicPr>
          <p:cNvPr id="5" name="Picture 4" descr="Text&#10;&#10;Description automatically generated">
            <a:extLst>
              <a:ext uri="{FF2B5EF4-FFF2-40B4-BE49-F238E27FC236}">
                <a16:creationId xmlns:a16="http://schemas.microsoft.com/office/drawing/2014/main" id="{8006D009-EBA2-4C22-9BB0-8FAF45E529D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43339" y="2204641"/>
            <a:ext cx="3551912" cy="1997950"/>
          </a:xfrm>
          <a:prstGeom prst="rect">
            <a:avLst/>
          </a:prstGeom>
        </p:spPr>
      </p:pic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81923486-FC48-4353-B078-54A791DA848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399657" y="6075337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40311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2107"/>
    </mc:Choice>
    <mc:Fallback>
      <p:transition spd="slow" advTm="4210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2107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5">
            <a:duotone>
              <a:schemeClr val="bg1">
                <a:shade val="80000"/>
                <a:lumMod val="80000"/>
              </a:schemeClr>
              <a:schemeClr val="bg1">
                <a:tint val="98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8">
            <a:extLst>
              <a:ext uri="{FF2B5EF4-FFF2-40B4-BE49-F238E27FC236}">
                <a16:creationId xmlns:a16="http://schemas.microsoft.com/office/drawing/2014/main" id="{95CB840F-8E41-4CA5-B79B-25CC80AD234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812D1C3-6815-435B-9076-92A9B49F25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6070" y="961185"/>
            <a:ext cx="3766945" cy="4781641"/>
          </a:xfrm>
        </p:spPr>
        <p:txBody>
          <a:bodyPr>
            <a:normAutofit/>
          </a:bodyPr>
          <a:lstStyle/>
          <a:p>
            <a:pPr algn="l"/>
            <a:r>
              <a:rPr lang="en-GB" sz="3600" dirty="0"/>
              <a:t>Opening up when we’re struggling can be the hardest thing, but if we have problems we need to share them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0CE3A04-EFE7-4ED1-AFF1-EFCA57DAE16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6070" y="5742826"/>
            <a:ext cx="3153952" cy="978647"/>
          </a:xfrm>
        </p:spPr>
        <p:txBody>
          <a:bodyPr>
            <a:normAutofit/>
          </a:bodyPr>
          <a:lstStyle/>
          <a:p>
            <a:r>
              <a:rPr lang="en-GB" sz="1800" dirty="0"/>
              <a:t>Mind (2022) </a:t>
            </a:r>
          </a:p>
          <a:p>
            <a:r>
              <a:rPr lang="en-GB" sz="1800" dirty="0"/>
              <a:t>Steven Edwards (2016)</a:t>
            </a:r>
          </a:p>
        </p:txBody>
      </p:sp>
      <p:sp>
        <p:nvSpPr>
          <p:cNvPr id="14" name="Rectangle 10">
            <a:extLst>
              <a:ext uri="{FF2B5EF4-FFF2-40B4-BE49-F238E27FC236}">
                <a16:creationId xmlns:a16="http://schemas.microsoft.com/office/drawing/2014/main" id="{BEF75C5D-2BA1-43DF-A7EA-02C7DEC122D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36008" y="965196"/>
            <a:ext cx="6581364" cy="4781641"/>
          </a:xfrm>
          <a:prstGeom prst="rect">
            <a:avLst/>
          </a:prstGeom>
          <a:solidFill>
            <a:schemeClr val="tx1"/>
          </a:solidFill>
          <a:ln w="190500">
            <a:solidFill>
              <a:srgbClr val="FFFFFF">
                <a:alpha val="7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Logo&#10;&#10;Description automatically generated with low confidence">
            <a:extLst>
              <a:ext uri="{FF2B5EF4-FFF2-40B4-BE49-F238E27FC236}">
                <a16:creationId xmlns:a16="http://schemas.microsoft.com/office/drawing/2014/main" id="{79D6C323-63D1-4C76-8DCD-FD9685E70DE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120640" y="1759576"/>
            <a:ext cx="5676236" cy="3192882"/>
          </a:xfrm>
          <a:prstGeom prst="rect">
            <a:avLst/>
          </a:prstGeom>
        </p:spPr>
      </p:pic>
      <p:pic>
        <p:nvPicPr>
          <p:cNvPr id="5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BE9B7B8B-AB2D-429B-AE04-D83054D2B0F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178043" y="6202547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96551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9228"/>
    </mc:Choice>
    <mc:Fallback>
      <p:transition spd="slow" advTm="3922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9228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5">
            <a:duotone>
              <a:schemeClr val="bg1">
                <a:shade val="80000"/>
                <a:lumMod val="80000"/>
              </a:schemeClr>
              <a:schemeClr val="bg1">
                <a:tint val="98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0EF2A0DA-AE81-4A45-972E-646AC2870C2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1CF59DD-86FC-4BFA-9733-3CA66D626AC5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4000" r="7111"/>
          <a:stretch/>
        </p:blipFill>
        <p:spPr>
          <a:xfrm>
            <a:off x="-8622" y="10"/>
            <a:ext cx="6096000" cy="685799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B536FA4E-0152-4E27-91DA-0FC22D1846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64" r="2807" b="1446"/>
          <a:stretch/>
        </p:blipFill>
        <p:spPr>
          <a:xfrm>
            <a:off x="6257026" y="1"/>
            <a:ext cx="5934973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7FF196DE-3D47-4275-8516-FA0D3D78F7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55450" y="2374490"/>
            <a:ext cx="4538124" cy="2109019"/>
          </a:xfrm>
        </p:spPr>
        <p:txBody>
          <a:bodyPr anchor="b">
            <a:normAutofit/>
          </a:bodyPr>
          <a:lstStyle/>
          <a:p>
            <a:pPr algn="l"/>
            <a:r>
              <a:rPr lang="en-GB" sz="4000" dirty="0"/>
              <a:t>By 2030 we’ll reduce the rate of male suicides by 25%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5961D60-131F-4410-94D2-09325777350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781187" y="5557684"/>
            <a:ext cx="2410812" cy="1381432"/>
          </a:xfrm>
        </p:spPr>
        <p:txBody>
          <a:bodyPr anchor="t">
            <a:normAutofit/>
          </a:bodyPr>
          <a:lstStyle/>
          <a:p>
            <a:r>
              <a:rPr lang="en-GB" sz="1800" dirty="0"/>
              <a:t>Jonathan Forbes (2021) </a:t>
            </a:r>
          </a:p>
          <a:p>
            <a:r>
              <a:rPr lang="en-GB" sz="1800" dirty="0" err="1"/>
              <a:t>Movember</a:t>
            </a:r>
            <a:r>
              <a:rPr lang="en-GB" sz="1800" dirty="0"/>
              <a:t> (2021) </a:t>
            </a:r>
          </a:p>
        </p:txBody>
      </p:sp>
      <p:pic>
        <p:nvPicPr>
          <p:cNvPr id="5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80883E1F-8308-41D8-8F24-136F7BBDF45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365125" y="6004718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43998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9738"/>
    </mc:Choice>
    <mc:Fallback>
      <p:transition spd="slow" advTm="6973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9738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C49AB7-456E-4C42-8F6C-670731C682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715517" y="5729037"/>
            <a:ext cx="2476483" cy="1128963"/>
          </a:xfrm>
        </p:spPr>
        <p:txBody>
          <a:bodyPr>
            <a:normAutofit/>
          </a:bodyPr>
          <a:lstStyle/>
          <a:p>
            <a:r>
              <a:rPr lang="en-GB" sz="1800" dirty="0"/>
              <a:t>#dontbottleitup (2017)</a:t>
            </a:r>
            <a:br>
              <a:rPr lang="en-GB" sz="1800" dirty="0"/>
            </a:br>
            <a:r>
              <a:rPr lang="en-GB" sz="1800" dirty="0"/>
              <a:t>Rankin (2017) 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20DB8317-85E5-44BF-925D-80BA4A5D912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5"/>
          <a:stretch>
            <a:fillRect/>
          </a:stretch>
        </p:blipFill>
        <p:spPr>
          <a:xfrm>
            <a:off x="914400" y="2163966"/>
            <a:ext cx="10353675" cy="3539717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B51B95CF-CE24-46C8-B35B-33A55BCC65EA}"/>
              </a:ext>
            </a:extLst>
          </p:cNvPr>
          <p:cNvSpPr txBox="1">
            <a:spLocks/>
          </p:cNvSpPr>
          <p:nvPr/>
        </p:nvSpPr>
        <p:spPr>
          <a:xfrm>
            <a:off x="914399" y="589835"/>
            <a:ext cx="10353675" cy="1128963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6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j-lt"/>
                <a:ea typeface="+mj-ea"/>
                <a:cs typeface="Trebuchet M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sz="4000" dirty="0"/>
              <a:t>84% of UK men say they bottle up their emotions</a:t>
            </a:r>
          </a:p>
        </p:txBody>
      </p:sp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A7A27378-B197-49A9-B787-9AD4769CECB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357750" y="6056980"/>
            <a:ext cx="473075" cy="473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57246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5737"/>
    </mc:Choice>
    <mc:Fallback>
      <p:transition spd="slow" advTm="5573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573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5">
            <a:duotone>
              <a:schemeClr val="bg1">
                <a:shade val="80000"/>
                <a:lumMod val="80000"/>
              </a:schemeClr>
              <a:schemeClr val="bg1">
                <a:tint val="98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72CA733A-8D25-4E63-8273-CC14052E0E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Content Placeholder 3" descr="A group of men sitting in chairs&#10;&#10;Description automatically generated">
            <a:extLst>
              <a:ext uri="{FF2B5EF4-FFF2-40B4-BE49-F238E27FC236}">
                <a16:creationId xmlns:a16="http://schemas.microsoft.com/office/drawing/2014/main" id="{38DE6EBD-8D17-48F9-AB18-7BF7C011B87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6"/>
          <a:srcRect t="10455" r="-1" b="5006"/>
          <a:stretch/>
        </p:blipFill>
        <p:spPr>
          <a:xfrm>
            <a:off x="0" y="1"/>
            <a:ext cx="12198915" cy="6857999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6B28264E-43F8-4339-BE92-AA6B94D4021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2307" y="4220681"/>
            <a:ext cx="12188952" cy="2637319"/>
          </a:xfrm>
          <a:prstGeom prst="rect">
            <a:avLst/>
          </a:prstGeom>
          <a:gradFill>
            <a:gsLst>
              <a:gs pos="42000">
                <a:schemeClr val="bg1">
                  <a:alpha val="23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>
                  <a:alpha val="36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C86B8E1-0A81-4108-9111-A5DD430A28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0693" y="4406537"/>
            <a:ext cx="9440034" cy="1088336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000" dirty="0"/>
              <a:t>#BestManProject (2018) </a:t>
            </a:r>
          </a:p>
        </p:txBody>
      </p:sp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B1B904DC-95D1-4CC2-9731-D325F5CFAE6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527358" y="6126956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9125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4414"/>
    </mc:Choice>
    <mc:Fallback>
      <p:transition spd="slow" advTm="5441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441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BB3637-6619-4F7C-A203-2610E75F59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dirty="0"/>
              <a:t>Conclusion 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50044043-5169-42EF-8BD0-DC46E5C66CD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5"/>
          <a:stretch>
            <a:fillRect/>
          </a:stretch>
        </p:blipFill>
        <p:spPr>
          <a:xfrm>
            <a:off x="2784702" y="2076450"/>
            <a:ext cx="6613071" cy="3714750"/>
          </a:xfrm>
          <a:prstGeom prst="rect">
            <a:avLst/>
          </a:prstGeom>
        </p:spPr>
      </p:pic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BAA7FD31-7D95-4A34-A082-586B4272D74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90342" y="6248400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944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4770"/>
    </mc:Choice>
    <mc:Fallback>
      <p:transition spd="slow" advTm="3477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477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3B18BD-E1FD-4093-8BCA-BC436D9BFD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Reference List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668818C-E840-40D6-A7C4-38E19D951E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3795" y="1683418"/>
            <a:ext cx="10353762" cy="4990098"/>
          </a:xfrm>
        </p:spPr>
        <p:txBody>
          <a:bodyPr>
            <a:normAutofit fontScale="85000" lnSpcReduction="20000"/>
          </a:bodyPr>
          <a:lstStyle/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Wingdings 2" panose="05020102010507070707" pitchFamily="18" charset="2"/>
              <a:buChar char=""/>
              <a:tabLst>
                <a:tab pos="457200" algn="l"/>
              </a:tabLst>
            </a:pPr>
            <a:r>
              <a:rPr lang="en-GB" sz="19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Campaign against living miserably (2017) </a:t>
            </a:r>
            <a:r>
              <a:rPr lang="en-GB" sz="19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#DontBottleItUp</a:t>
            </a:r>
            <a:r>
              <a:rPr lang="en-GB" sz="19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Available at: https://www.thecalmzone.net/2017/10/world-mental-health-day-dontbottleitup/ (Accessed on the 25</a:t>
            </a:r>
            <a:r>
              <a:rPr lang="en-GB" sz="1900" baseline="30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</a:t>
            </a:r>
            <a:r>
              <a:rPr lang="en-GB" sz="19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of April 2022). 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Wingdings 2" panose="05020102010507070707" pitchFamily="18" charset="2"/>
              <a:buChar char=""/>
              <a:tabLst>
                <a:tab pos="457200" algn="l"/>
              </a:tabLst>
            </a:pPr>
            <a:r>
              <a:rPr lang="en-GB" sz="19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Campaign against living miserably (2017) </a:t>
            </a:r>
            <a:r>
              <a:rPr lang="en-GB" sz="19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#DontBottleItUp</a:t>
            </a:r>
            <a:r>
              <a:rPr lang="en-GB" sz="19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Available at: https://www.thecalmzone.net/2017/10/world-mental-health-day-dontbottleitup/ (Accessed on the 25</a:t>
            </a:r>
            <a:r>
              <a:rPr lang="en-GB" sz="1900" baseline="30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</a:t>
            </a:r>
            <a:r>
              <a:rPr lang="en-GB" sz="19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of April 2022). 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Wingdings 2" panose="05020102010507070707" pitchFamily="18" charset="2"/>
              <a:buChar char=""/>
              <a:tabLst>
                <a:tab pos="457200" algn="l"/>
              </a:tabLst>
            </a:pPr>
            <a:r>
              <a:rPr lang="en-GB" sz="19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Campaign against living miserably (2018) #</a:t>
            </a:r>
            <a:r>
              <a:rPr lang="en-GB" sz="19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BestManProject.</a:t>
            </a:r>
            <a:r>
              <a:rPr lang="en-GB" sz="19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Available at: https://www.thecalmzone.net/2018/01/watch-bestmanproject-goes-royal/ (Accessed on the 25</a:t>
            </a:r>
            <a:r>
              <a:rPr lang="en-GB" sz="1900" baseline="30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</a:t>
            </a:r>
            <a:r>
              <a:rPr lang="en-GB" sz="19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of April 2022). 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Wingdings 2" panose="05020102010507070707" pitchFamily="18" charset="2"/>
              <a:buChar char=""/>
              <a:tabLst>
                <a:tab pos="457200" algn="l"/>
              </a:tabLst>
            </a:pPr>
            <a:r>
              <a:rPr lang="en-GB" sz="19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Jonathan Forbes (2021) WHY I MO: JONATHAN FORBES.  Available at: https://uk.movember.com/story/why-i-mo-jonathan-forbes?tag=real-stories (Accessed on the 27</a:t>
            </a:r>
            <a:r>
              <a:rPr lang="en-GB" sz="1900" baseline="30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</a:t>
            </a:r>
            <a:r>
              <a:rPr lang="en-GB" sz="19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of April 2022). 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Wingdings 2" panose="05020102010507070707" pitchFamily="18" charset="2"/>
              <a:buChar char=""/>
              <a:tabLst>
                <a:tab pos="457200" algn="l"/>
              </a:tabLst>
            </a:pPr>
            <a:r>
              <a:rPr lang="en-GB" sz="19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MANUP (2022) </a:t>
            </a:r>
            <a:r>
              <a:rPr lang="en-GB" sz="19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Men, Talking to Men</a:t>
            </a:r>
            <a:r>
              <a:rPr lang="en-GB" sz="19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Available at: https://www.manup.how/ (Accessed on the 25</a:t>
            </a:r>
            <a:r>
              <a:rPr lang="en-GB" sz="1900" baseline="30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</a:t>
            </a:r>
            <a:r>
              <a:rPr lang="en-GB" sz="19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of April 2022). 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Wingdings 2" panose="05020102010507070707" pitchFamily="18" charset="2"/>
              <a:buChar char=""/>
              <a:tabLst>
                <a:tab pos="457200" algn="l"/>
              </a:tabLst>
            </a:pPr>
            <a:r>
              <a:rPr lang="en-GB" sz="19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Men’s Health Forum (2022) </a:t>
            </a:r>
            <a:r>
              <a:rPr lang="en-GB" sz="19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Men’s Health Week</a:t>
            </a:r>
            <a:r>
              <a:rPr lang="en-GB" sz="19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Available at: https://www.menshealthforum.org.uk/mhw (Accessed on the 26th of April 2022). 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Wingdings 2" panose="05020102010507070707" pitchFamily="18" charset="2"/>
              <a:buChar char=""/>
              <a:tabLst>
                <a:tab pos="457200" algn="l"/>
              </a:tabLst>
            </a:pPr>
            <a:r>
              <a:rPr lang="en-GB" sz="19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Michael Phelps (2018) </a:t>
            </a:r>
            <a:r>
              <a:rPr lang="en-GB" sz="19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10 Men Tell Us What They Wish Other Men Knew About Mental Health</a:t>
            </a:r>
            <a:r>
              <a:rPr lang="en-GB" sz="19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Available at: https://www.healthline.com/health/mental-health/celebs-speak-out-men-mental-health (Accessed on the 26th of April 2022). 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Wingdings 2" panose="05020102010507070707" pitchFamily="18" charset="2"/>
              <a:buChar char=""/>
              <a:tabLst>
                <a:tab pos="457200" algn="l"/>
              </a:tabLst>
            </a:pPr>
            <a:r>
              <a:rPr lang="en-GB" sz="19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Mind (2019) </a:t>
            </a:r>
            <a:r>
              <a:rPr lang="en-GB" sz="19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Get it off your chest: a report on men’s mental health</a:t>
            </a:r>
            <a:r>
              <a:rPr lang="en-GB" sz="19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Available at: https://www.mind.org.uk/about-us/our-policy-work/reports-and-guides/get-it-off-your-chest-a-report-on-mens-mental-health/ (Accessed on the 25</a:t>
            </a:r>
            <a:r>
              <a:rPr lang="en-GB" sz="1900" baseline="30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</a:t>
            </a:r>
            <a:r>
              <a:rPr lang="en-GB" sz="19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of April 2022). </a:t>
            </a:r>
          </a:p>
          <a:p>
            <a:endParaRPr lang="en-GB" sz="1800" dirty="0">
              <a:effectLst/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B790AD7F-F551-4FD4-8D4A-E3B485A83B8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26432" y="6186153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2439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719"/>
    </mc:Choice>
    <mc:Fallback>
      <p:transition spd="slow" advTm="771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719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396650-48BF-421C-8C7B-5DAE7C6995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9119" y="577516"/>
            <a:ext cx="10353762" cy="1257300"/>
          </a:xfrm>
        </p:spPr>
        <p:txBody>
          <a:bodyPr/>
          <a:lstStyle/>
          <a:p>
            <a:r>
              <a:rPr lang="en-GB" dirty="0"/>
              <a:t>Reference List (continued)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3363EFD-2B41-43E0-8C12-8BB3C18229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9119" y="1669962"/>
            <a:ext cx="10353762" cy="4925929"/>
          </a:xfrm>
        </p:spPr>
        <p:txBody>
          <a:bodyPr>
            <a:normAutofit/>
          </a:bodyPr>
          <a:lstStyle/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Wingdings 2" panose="05020102010507070707" pitchFamily="18" charset="2"/>
              <a:buChar char=""/>
              <a:tabLst>
                <a:tab pos="457200" algn="l"/>
              </a:tabLst>
            </a:pPr>
            <a:r>
              <a:rPr lang="en-GB" sz="1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Mind (2022) </a:t>
            </a:r>
            <a:r>
              <a:rPr lang="en-GB" sz="16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What we do</a:t>
            </a:r>
            <a:r>
              <a:rPr lang="en-GB" sz="1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Available at: https://www.mind.org.uk/about-us/what-we-do/ (Accessed on the 26</a:t>
            </a:r>
            <a:r>
              <a:rPr lang="en-GB" sz="1600" baseline="30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</a:t>
            </a:r>
            <a:r>
              <a:rPr lang="en-GB" sz="1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of April 2022). 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Wingdings 2" panose="05020102010507070707" pitchFamily="18" charset="2"/>
              <a:buChar char=""/>
              <a:tabLst>
                <a:tab pos="457200" algn="l"/>
              </a:tabLst>
            </a:pPr>
            <a:r>
              <a:rPr lang="en-GB" sz="16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Movember</a:t>
            </a:r>
            <a:r>
              <a:rPr lang="en-GB" sz="1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(2021) </a:t>
            </a:r>
            <a:r>
              <a:rPr lang="en-GB" sz="1600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Movember</a:t>
            </a:r>
            <a:r>
              <a:rPr lang="en-GB" sz="1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Available at: https://uk.movember.com/ (Accessed on the 27</a:t>
            </a:r>
            <a:r>
              <a:rPr lang="en-GB" sz="1600" baseline="30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</a:t>
            </a:r>
            <a:r>
              <a:rPr lang="en-GB" sz="1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of April 2022). 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Wingdings 2" panose="05020102010507070707" pitchFamily="18" charset="2"/>
              <a:buChar char=""/>
              <a:tabLst>
                <a:tab pos="457200" algn="l"/>
              </a:tabLst>
            </a:pPr>
            <a:r>
              <a:rPr lang="en-GB" sz="1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Rankin (2017) </a:t>
            </a:r>
            <a:r>
              <a:rPr lang="en-GB" sz="16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Rankin Shoots #dontbottleitup Spot for Topman to Spread Awareness of Male Mental Health Issues</a:t>
            </a:r>
            <a:r>
              <a:rPr lang="en-GB" sz="1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Available at: https://www.lbbonline.com/news/rankin-shoots-dontbottleitup-spot-for-topman-to-spread-awareness-of-male-mental-health-issues (Accessed on the 25th of April 2022). 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Wingdings 2" panose="05020102010507070707" pitchFamily="18" charset="2"/>
              <a:buChar char=""/>
              <a:tabLst>
                <a:tab pos="457200" algn="l"/>
              </a:tabLst>
            </a:pPr>
            <a:r>
              <a:rPr lang="en-GB" sz="1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Shout (2022) </a:t>
            </a:r>
            <a:r>
              <a:rPr lang="en-GB" sz="16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shout 85258</a:t>
            </a:r>
            <a:r>
              <a:rPr lang="en-GB" sz="1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Available at: https://giveusashout.org/ (Accessed on the 25</a:t>
            </a:r>
            <a:r>
              <a:rPr lang="en-GB" sz="1600" baseline="30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</a:t>
            </a:r>
            <a:r>
              <a:rPr lang="en-GB" sz="1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of April 2022). 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Wingdings 2" panose="05020102010507070707" pitchFamily="18" charset="2"/>
              <a:buChar char=""/>
              <a:tabLst>
                <a:tab pos="457200" algn="l"/>
              </a:tabLst>
            </a:pPr>
            <a:r>
              <a:rPr lang="en-GB" sz="1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Steven Edwards (2016) </a:t>
            </a:r>
            <a:r>
              <a:rPr lang="en-GB" sz="16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It’s okay to ask for help</a:t>
            </a:r>
            <a:r>
              <a:rPr lang="en-GB" sz="1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Available at: https://www.mind.org.uk/information-support/your-stories/its-okay-to-ask-for-help/ (Accessed on the 26</a:t>
            </a:r>
            <a:r>
              <a:rPr lang="en-GB" sz="1600" baseline="30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</a:t>
            </a:r>
            <a:r>
              <a:rPr lang="en-GB" sz="1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of April 2022). </a:t>
            </a:r>
          </a:p>
          <a:p>
            <a:r>
              <a:rPr lang="en-GB" sz="1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Support After Suicide Partnership (2022) </a:t>
            </a:r>
            <a:r>
              <a:rPr lang="en-GB" sz="16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Welcome.</a:t>
            </a:r>
            <a:r>
              <a:rPr lang="en-GB" sz="1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Available at: https://supportaftersuicide.org.uk/ (Accessed on the 25</a:t>
            </a:r>
            <a:r>
              <a:rPr lang="en-GB" sz="1600" baseline="30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</a:t>
            </a:r>
            <a:r>
              <a:rPr lang="en-GB" sz="1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of April 2022).</a:t>
            </a:r>
            <a:endParaRPr lang="en-GB" sz="1600" b="1" dirty="0">
              <a:effectLst/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137733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ateVTI">
  <a:themeElements>
    <a:clrScheme name="Custom 35">
      <a:dk1>
        <a:sysClr val="windowText" lastClr="000000"/>
      </a:dk1>
      <a:lt1>
        <a:sysClr val="window" lastClr="FFFFFF"/>
      </a:lt1>
      <a:dk2>
        <a:srgbClr val="4E3B30"/>
      </a:dk2>
      <a:lt2>
        <a:srgbClr val="F4EDD8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ustom 4">
      <a:majorFont>
        <a:latin typeface="Goudy Old Style"/>
        <a:ea typeface=""/>
        <a:cs typeface=""/>
      </a:majorFont>
      <a:minorFont>
        <a:latin typeface="Goudy Old Style"/>
        <a:ea typeface=""/>
        <a:cs typeface=""/>
      </a:minorFont>
    </a:fontScheme>
    <a:fmtScheme name="Slate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63500" dist="25400" dir="5400000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hardEdge"/>
          </a:sp3d>
        </a:effectStyle>
      </a:effectStyleLst>
      <a:bgFillStyleLst>
        <a:solidFill>
          <a:schemeClr val="phClr"/>
        </a:solidFill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lumMod val="80000"/>
              </a:schemeClr>
              <a:schemeClr val="phClr">
                <a:tint val="98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ateVTI" id="{35C4A07C-0176-4A32-9BCB-B016516853F0}" vid="{9B70D35C-BCA8-4715-BB49-8BE54A7FC07C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Green">
    <a:dk1>
      <a:sysClr val="windowText" lastClr="000000"/>
    </a:dk1>
    <a:lt1>
      <a:sysClr val="window" lastClr="FFFFFF"/>
    </a:lt1>
    <a:dk2>
      <a:srgbClr val="455F51"/>
    </a:dk2>
    <a:lt2>
      <a:srgbClr val="E3DED1"/>
    </a:lt2>
    <a:accent1>
      <a:srgbClr val="549E39"/>
    </a:accent1>
    <a:accent2>
      <a:srgbClr val="8AB833"/>
    </a:accent2>
    <a:accent3>
      <a:srgbClr val="C0CF3A"/>
    </a:accent3>
    <a:accent4>
      <a:srgbClr val="029676"/>
    </a:accent4>
    <a:accent5>
      <a:srgbClr val="4AB5C4"/>
    </a:accent5>
    <a:accent6>
      <a:srgbClr val="0989B1"/>
    </a:accent6>
    <a:hlink>
      <a:srgbClr val="6B9F25"/>
    </a:hlink>
    <a:folHlink>
      <a:srgbClr val="BA6906"/>
    </a:folHlink>
  </a:clrScheme>
</a:themeOverride>
</file>

<file path=ppt/theme/themeOverride2.xml><?xml version="1.0" encoding="utf-8"?>
<a:themeOverride xmlns:a="http://schemas.openxmlformats.org/drawingml/2006/main">
  <a:clrScheme name="Green">
    <a:dk1>
      <a:sysClr val="windowText" lastClr="000000"/>
    </a:dk1>
    <a:lt1>
      <a:sysClr val="window" lastClr="FFFFFF"/>
    </a:lt1>
    <a:dk2>
      <a:srgbClr val="455F51"/>
    </a:dk2>
    <a:lt2>
      <a:srgbClr val="E3DED1"/>
    </a:lt2>
    <a:accent1>
      <a:srgbClr val="549E39"/>
    </a:accent1>
    <a:accent2>
      <a:srgbClr val="8AB833"/>
    </a:accent2>
    <a:accent3>
      <a:srgbClr val="C0CF3A"/>
    </a:accent3>
    <a:accent4>
      <a:srgbClr val="029676"/>
    </a:accent4>
    <a:accent5>
      <a:srgbClr val="4AB5C4"/>
    </a:accent5>
    <a:accent6>
      <a:srgbClr val="0989B1"/>
    </a:accent6>
    <a:hlink>
      <a:srgbClr val="6B9F25"/>
    </a:hlink>
    <a:folHlink>
      <a:srgbClr val="BA6906"/>
    </a:folHlink>
  </a:clr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2" ma:contentTypeDescription="Create a new document." ma:contentTypeScope="" ma:versionID="a410dd7f93c95333ffa1b60ed6adedd1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a936d9baba76aa3866493feff160faab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Statu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Status" ma:index="19" nillable="true" ma:displayName="Status" ma:default="Not started" ma:format="Dropdown" ma:internalName="Status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tatus xmlns="71af3243-3dd4-4a8d-8c0d-dd76da1f02a5">Not started</Status>
    <MediaServiceKeyPoints xmlns="71af3243-3dd4-4a8d-8c0d-dd76da1f02a5" xsi:nil="true"/>
  </documentManagement>
</p:properties>
</file>

<file path=customXml/itemProps1.xml><?xml version="1.0" encoding="utf-8"?>
<ds:datastoreItem xmlns:ds="http://schemas.openxmlformats.org/officeDocument/2006/customXml" ds:itemID="{0585E981-8C91-4205-A0C3-C991F42B4C9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64B270AB-C138-415C-897E-3C24487DECF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2C4C00F4-06E9-43E3-AD97-88A857CEFA82}">
  <ds:schemaRefs>
    <ds:schemaRef ds:uri="http://schemas.microsoft.com/office/2006/metadata/properties"/>
    <ds:schemaRef ds:uri="http://schemas.microsoft.com/office/infopath/2007/PartnerControls"/>
    <ds:schemaRef ds:uri="71af3243-3dd4-4a8d-8c0d-dd76da1f02a5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{C9C22808-381B-4865-8EC2-78022607D7AC}tf55705232_win32</Template>
  <TotalTime>362</TotalTime>
  <Words>676</Words>
  <Application>Microsoft Office PowerPoint</Application>
  <PresentationFormat>Widescreen</PresentationFormat>
  <Paragraphs>50</Paragraphs>
  <Slides>12</Slides>
  <Notes>10</Notes>
  <HiddenSlides>0</HiddenSlides>
  <MMClips>10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Arial</vt:lpstr>
      <vt:lpstr>Calibri</vt:lpstr>
      <vt:lpstr>Goudy Old Style</vt:lpstr>
      <vt:lpstr>Wingdings 2</vt:lpstr>
      <vt:lpstr>SlateVTI</vt:lpstr>
      <vt:lpstr>Suicide and self-harm amongst men</vt:lpstr>
      <vt:lpstr>PowerPoint Presentation</vt:lpstr>
      <vt:lpstr> </vt:lpstr>
      <vt:lpstr>125 lives are lost every week to suicide in the United Kingdom</vt:lpstr>
      <vt:lpstr>76% of suicides are by men and suicide is the biggest cause of death for men under 35</vt:lpstr>
      <vt:lpstr>Opening up when we’re struggling can be the hardest thing, but if we have problems we need to share them </vt:lpstr>
      <vt:lpstr>By 2030 we’ll reduce the rate of male suicides by 25%</vt:lpstr>
      <vt:lpstr>#dontbottleitup (2017) Rankin (2017) </vt:lpstr>
      <vt:lpstr>#BestManProject (2018) </vt:lpstr>
      <vt:lpstr>Conclusion </vt:lpstr>
      <vt:lpstr>Reference List </vt:lpstr>
      <vt:lpstr>Reference List (continued)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Suicide and self-harm amongst men</dc:title>
  <dc:creator>Tamsin Stinchcombe (2105113)</dc:creator>
  <cp:lastModifiedBy>Tamsin Stinchcombe (2105113)</cp:lastModifiedBy>
  <cp:revision>38</cp:revision>
  <dcterms:created xsi:type="dcterms:W3CDTF">2022-04-25T10:01:24Z</dcterms:created>
  <dcterms:modified xsi:type="dcterms:W3CDTF">2022-05-02T13:23:48Z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