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5"/>
  </p:notesMasterIdLst>
  <p:sldIdLst>
    <p:sldId id="256" r:id="rId2"/>
    <p:sldId id="257" r:id="rId3"/>
    <p:sldId id="258" r:id="rId4"/>
    <p:sldId id="260" r:id="rId5"/>
    <p:sldId id="261" r:id="rId6"/>
    <p:sldId id="262" r:id="rId7"/>
    <p:sldId id="263" r:id="rId8"/>
    <p:sldId id="264" r:id="rId9"/>
    <p:sldId id="265" r:id="rId10"/>
    <p:sldId id="266" r:id="rId11"/>
    <p:sldId id="267" r:id="rId12"/>
    <p:sldId id="268" r:id="rId13"/>
    <p:sldId id="26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526" autoAdjust="0"/>
    <p:restoredTop sz="50067"/>
  </p:normalViewPr>
  <p:slideViewPr>
    <p:cSldViewPr snapToGrid="0" snapToObjects="1">
      <p:cViewPr varScale="1">
        <p:scale>
          <a:sx n="62" d="100"/>
          <a:sy n="62" d="100"/>
        </p:scale>
        <p:origin x="268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56E285A-1626-4BB0-A458-3E5589E2C09B}" type="datetimeFigureOut">
              <a:rPr lang="en-US" smtClean="0"/>
              <a:t>6/17/2019</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C8073-CAD2-48BF-B8DB-FCAF7D6ED014}" type="slidenum">
              <a:rPr lang="en-US" smtClean="0"/>
              <a:t>‹#›</a:t>
            </a:fld>
            <a:endParaRPr lang="en-US"/>
          </a:p>
        </p:txBody>
      </p:sp>
    </p:spTree>
    <p:extLst>
      <p:ext uri="{BB962C8B-B14F-4D97-AF65-F5344CB8AC3E}">
        <p14:creationId xmlns:p14="http://schemas.microsoft.com/office/powerpoint/2010/main" val="33008176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68C8073-CAD2-48BF-B8DB-FCAF7D6ED014}" type="slidenum">
              <a:rPr lang="en-US" smtClean="0"/>
              <a:t>1</a:t>
            </a:fld>
            <a:endParaRPr lang="en-US"/>
          </a:p>
        </p:txBody>
      </p:sp>
    </p:spTree>
    <p:extLst>
      <p:ext uri="{BB962C8B-B14F-4D97-AF65-F5344CB8AC3E}">
        <p14:creationId xmlns:p14="http://schemas.microsoft.com/office/powerpoint/2010/main" val="24411261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a:p>
            <a:r>
              <a:rPr lang="en-GB" dirty="0" smtClean="0"/>
              <a:t>Check students have read an article. If not they will need to read an article. Those who haven’t can have time to read and make notes as necessary and those who have can have time to look through other articles.</a:t>
            </a:r>
          </a:p>
          <a:p>
            <a:endParaRPr lang="en-GB" dirty="0"/>
          </a:p>
        </p:txBody>
      </p:sp>
      <p:sp>
        <p:nvSpPr>
          <p:cNvPr id="4" name="Slide Number Placeholder 3"/>
          <p:cNvSpPr>
            <a:spLocks noGrp="1"/>
          </p:cNvSpPr>
          <p:nvPr>
            <p:ph type="sldNum" sz="quarter" idx="10"/>
          </p:nvPr>
        </p:nvSpPr>
        <p:spPr/>
        <p:txBody>
          <a:bodyPr/>
          <a:lstStyle/>
          <a:p>
            <a:fld id="{B68C8073-CAD2-48BF-B8DB-FCAF7D6ED014}" type="slidenum">
              <a:rPr lang="en-US" smtClean="0"/>
              <a:t>2</a:t>
            </a:fld>
            <a:endParaRPr lang="en-US"/>
          </a:p>
        </p:txBody>
      </p:sp>
    </p:spTree>
    <p:extLst>
      <p:ext uri="{BB962C8B-B14F-4D97-AF65-F5344CB8AC3E}">
        <p14:creationId xmlns:p14="http://schemas.microsoft.com/office/powerpoint/2010/main" val="1451151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8C8073-CAD2-48BF-B8DB-FCAF7D6ED014}" type="slidenum">
              <a:rPr lang="en-US" smtClean="0"/>
              <a:t>4</a:t>
            </a:fld>
            <a:endParaRPr lang="en-US"/>
          </a:p>
        </p:txBody>
      </p:sp>
    </p:spTree>
    <p:extLst>
      <p:ext uri="{BB962C8B-B14F-4D97-AF65-F5344CB8AC3E}">
        <p14:creationId xmlns:p14="http://schemas.microsoft.com/office/powerpoint/2010/main" val="36808644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abstract is the whole picture. It is a summary of the whole paper and you read the abstract to find out if the paper is worth reading in full. </a:t>
            </a:r>
          </a:p>
          <a:p>
            <a:endParaRPr lang="en-US" dirty="0" smtClean="0"/>
          </a:p>
          <a:p>
            <a:r>
              <a:rPr lang="en-US" dirty="0" smtClean="0"/>
              <a:t>What does the abstract in there paper tell us about the paper. </a:t>
            </a:r>
          </a:p>
          <a:p>
            <a:r>
              <a:rPr lang="en-US" dirty="0" smtClean="0"/>
              <a:t>Are there difficult terms?</a:t>
            </a:r>
          </a:p>
          <a:p>
            <a:r>
              <a:rPr lang="en-US" dirty="0" smtClean="0"/>
              <a:t>Is the point of the research clear?</a:t>
            </a:r>
          </a:p>
          <a:p>
            <a:endParaRPr lang="en-GB" dirty="0"/>
          </a:p>
        </p:txBody>
      </p:sp>
      <p:sp>
        <p:nvSpPr>
          <p:cNvPr id="4" name="Slide Number Placeholder 3"/>
          <p:cNvSpPr>
            <a:spLocks noGrp="1"/>
          </p:cNvSpPr>
          <p:nvPr>
            <p:ph type="sldNum" sz="quarter" idx="10"/>
          </p:nvPr>
        </p:nvSpPr>
        <p:spPr/>
        <p:txBody>
          <a:bodyPr/>
          <a:lstStyle/>
          <a:p>
            <a:fld id="{B68C8073-CAD2-48BF-B8DB-FCAF7D6ED014}" type="slidenum">
              <a:rPr lang="en-US" smtClean="0"/>
              <a:t>6</a:t>
            </a:fld>
            <a:endParaRPr lang="en-US"/>
          </a:p>
        </p:txBody>
      </p:sp>
    </p:spTree>
    <p:extLst>
      <p:ext uri="{BB962C8B-B14F-4D97-AF65-F5344CB8AC3E}">
        <p14:creationId xmlns:p14="http://schemas.microsoft.com/office/powerpoint/2010/main" val="7032371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Point out how useful this is when completing research for assignments</a:t>
            </a:r>
            <a:endParaRPr lang="en-GB" dirty="0"/>
          </a:p>
        </p:txBody>
      </p:sp>
      <p:sp>
        <p:nvSpPr>
          <p:cNvPr id="4" name="Slide Number Placeholder 3"/>
          <p:cNvSpPr>
            <a:spLocks noGrp="1"/>
          </p:cNvSpPr>
          <p:nvPr>
            <p:ph type="sldNum" sz="quarter" idx="10"/>
          </p:nvPr>
        </p:nvSpPr>
        <p:spPr/>
        <p:txBody>
          <a:bodyPr/>
          <a:lstStyle/>
          <a:p>
            <a:fld id="{B68C8073-CAD2-48BF-B8DB-FCAF7D6ED014}" type="slidenum">
              <a:rPr lang="en-US" smtClean="0"/>
              <a:t>7</a:t>
            </a:fld>
            <a:endParaRPr lang="en-US"/>
          </a:p>
        </p:txBody>
      </p:sp>
    </p:spTree>
    <p:extLst>
      <p:ext uri="{BB962C8B-B14F-4D97-AF65-F5344CB8AC3E}">
        <p14:creationId xmlns:p14="http://schemas.microsoft.com/office/powerpoint/2010/main" val="14107400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black"/>
                </a:solidFill>
                <a:effectLst/>
                <a:uLnTx/>
                <a:uFillTx/>
                <a:latin typeface="+mn-lt"/>
                <a:ea typeface="+mn-ea"/>
                <a:cs typeface="+mn-cs"/>
              </a:rPr>
              <a:t>This provides a rationale and context for the research.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black"/>
                </a:solidFill>
                <a:effectLst/>
                <a:uLnTx/>
                <a:uFillTx/>
                <a:latin typeface="+mn-lt"/>
                <a:ea typeface="+mn-ea"/>
                <a:cs typeface="+mn-cs"/>
              </a:rPr>
              <a:t>Why is this an important area? What are the theoretical arguments or ideas?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black"/>
                </a:solidFill>
                <a:effectLst/>
                <a:uLnTx/>
                <a:uFillTx/>
                <a:latin typeface="+mn-lt"/>
                <a:ea typeface="+mn-ea"/>
                <a:cs typeface="+mn-cs"/>
              </a:rPr>
              <a:t>What other research exits in the field?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black"/>
                </a:solidFill>
                <a:effectLst/>
                <a:uLnTx/>
                <a:uFillTx/>
                <a:latin typeface="+mn-lt"/>
                <a:ea typeface="+mn-ea"/>
                <a:cs typeface="+mn-cs"/>
              </a:rPr>
              <a:t>This section will cite and quote the work of other authors. </a:t>
            </a:r>
            <a:r>
              <a:rPr kumimoji="0" lang="en-US" sz="1200" b="0" i="0" u="none" strike="noStrike" kern="1200" cap="none" spc="0" normalizeH="0" baseline="0" noProof="0" dirty="0" smtClean="0">
                <a:ln>
                  <a:noFill/>
                </a:ln>
                <a:solidFill>
                  <a:prstClr val="black"/>
                </a:solidFill>
                <a:effectLst/>
                <a:uLnTx/>
                <a:uFillTx/>
                <a:latin typeface="+mn-lt"/>
                <a:ea typeface="+mn-ea"/>
                <a:cs typeface="+mn-cs"/>
              </a:rPr>
              <a:t> Why is this useful?</a:t>
            </a:r>
            <a:endParaRPr kumimoji="0" lang="en-US"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prstClr val="black"/>
              </a:solidFill>
              <a:effectLst/>
              <a:uLnTx/>
              <a:uFillTx/>
              <a:latin typeface="+mn-lt"/>
              <a:ea typeface="+mn-ea"/>
              <a:cs typeface="+mn-cs"/>
            </a:endParaRPr>
          </a:p>
        </p:txBody>
      </p:sp>
      <p:sp>
        <p:nvSpPr>
          <p:cNvPr id="4" name="Slide Number Placeholder 3"/>
          <p:cNvSpPr>
            <a:spLocks noGrp="1"/>
          </p:cNvSpPr>
          <p:nvPr>
            <p:ph type="sldNum" sz="quarter" idx="10"/>
          </p:nvPr>
        </p:nvSpPr>
        <p:spPr/>
        <p:txBody>
          <a:bodyPr/>
          <a:lstStyle/>
          <a:p>
            <a:fld id="{B68C8073-CAD2-48BF-B8DB-FCAF7D6ED014}" type="slidenum">
              <a:rPr lang="en-US" smtClean="0"/>
              <a:t>8</a:t>
            </a:fld>
            <a:endParaRPr lang="en-US"/>
          </a:p>
        </p:txBody>
      </p:sp>
    </p:spTree>
    <p:extLst>
      <p:ext uri="{BB962C8B-B14F-4D97-AF65-F5344CB8AC3E}">
        <p14:creationId xmlns:p14="http://schemas.microsoft.com/office/powerpoint/2010/main" val="42766246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black"/>
                </a:solidFill>
                <a:effectLst/>
                <a:uLnTx/>
                <a:uFillTx/>
                <a:latin typeface="+mn-lt"/>
                <a:ea typeface="+mn-ea"/>
                <a:cs typeface="+mn-cs"/>
              </a:rPr>
              <a:t>Primary research.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black"/>
                </a:solidFill>
                <a:effectLst/>
                <a:uLnTx/>
                <a:uFillTx/>
                <a:latin typeface="+mn-lt"/>
                <a:ea typeface="+mn-ea"/>
                <a:cs typeface="+mn-cs"/>
              </a:rPr>
              <a:t>Methodology explains what the researchers  did.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black"/>
                </a:solidFill>
                <a:effectLst/>
                <a:uLnTx/>
                <a:uFillTx/>
                <a:latin typeface="+mn-lt"/>
                <a:ea typeface="+mn-ea"/>
                <a:cs typeface="+mn-cs"/>
              </a:rPr>
              <a:t>When was the work undertaken?.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black"/>
                </a:solidFill>
                <a:effectLst/>
                <a:uLnTx/>
                <a:uFillTx/>
                <a:latin typeface="+mn-lt"/>
                <a:ea typeface="+mn-ea"/>
                <a:cs typeface="+mn-cs"/>
              </a:rPr>
              <a:t>Who did they question/ observe ?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black"/>
                </a:solidFill>
                <a:effectLst/>
                <a:uLnTx/>
                <a:uFillTx/>
                <a:latin typeface="+mn-lt"/>
                <a:ea typeface="+mn-ea"/>
                <a:cs typeface="+mn-cs"/>
              </a:rPr>
              <a:t>Why did they choose a specific sample?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black"/>
                </a:solidFill>
                <a:effectLst/>
                <a:uLnTx/>
                <a:uFillTx/>
                <a:latin typeface="+mn-lt"/>
                <a:ea typeface="+mn-ea"/>
                <a:cs typeface="+mn-cs"/>
              </a:rPr>
              <a:t> Ethics will be mentioned (or should be )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prstClr val="black"/>
              </a:solidFill>
              <a:effectLst/>
              <a:uLnTx/>
              <a:uFillTx/>
              <a:latin typeface="+mn-lt"/>
              <a:ea typeface="+mn-ea"/>
              <a:cs typeface="+mn-cs"/>
            </a:endParaRPr>
          </a:p>
        </p:txBody>
      </p:sp>
      <p:sp>
        <p:nvSpPr>
          <p:cNvPr id="4" name="Slide Number Placeholder 3"/>
          <p:cNvSpPr>
            <a:spLocks noGrp="1"/>
          </p:cNvSpPr>
          <p:nvPr>
            <p:ph type="sldNum" sz="quarter" idx="10"/>
          </p:nvPr>
        </p:nvSpPr>
        <p:spPr/>
        <p:txBody>
          <a:bodyPr/>
          <a:lstStyle/>
          <a:p>
            <a:fld id="{B68C8073-CAD2-48BF-B8DB-FCAF7D6ED014}" type="slidenum">
              <a:rPr lang="en-US" smtClean="0"/>
              <a:t>9</a:t>
            </a:fld>
            <a:endParaRPr lang="en-US"/>
          </a:p>
        </p:txBody>
      </p:sp>
    </p:spTree>
    <p:extLst>
      <p:ext uri="{BB962C8B-B14F-4D97-AF65-F5344CB8AC3E}">
        <p14:creationId xmlns:p14="http://schemas.microsoft.com/office/powerpoint/2010/main" val="11079385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This is the key points, arguments or take home message of the paper.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p:txBody>
      </p:sp>
      <p:sp>
        <p:nvSpPr>
          <p:cNvPr id="4" name="Slide Number Placeholder 3"/>
          <p:cNvSpPr>
            <a:spLocks noGrp="1"/>
          </p:cNvSpPr>
          <p:nvPr>
            <p:ph type="sldNum" sz="quarter" idx="10"/>
          </p:nvPr>
        </p:nvSpPr>
        <p:spPr/>
        <p:txBody>
          <a:bodyPr/>
          <a:lstStyle/>
          <a:p>
            <a:fld id="{B68C8073-CAD2-48BF-B8DB-FCAF7D6ED014}" type="slidenum">
              <a:rPr lang="en-US" smtClean="0"/>
              <a:t>10</a:t>
            </a:fld>
            <a:endParaRPr lang="en-US"/>
          </a:p>
        </p:txBody>
      </p:sp>
    </p:spTree>
    <p:extLst>
      <p:ext uri="{BB962C8B-B14F-4D97-AF65-F5344CB8AC3E}">
        <p14:creationId xmlns:p14="http://schemas.microsoft.com/office/powerpoint/2010/main" val="21908629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Was this covered well in this paper? </a:t>
            </a:r>
          </a:p>
          <a:p>
            <a:endParaRPr lang="en-GB" dirty="0"/>
          </a:p>
        </p:txBody>
      </p:sp>
      <p:sp>
        <p:nvSpPr>
          <p:cNvPr id="4" name="Slide Number Placeholder 3"/>
          <p:cNvSpPr>
            <a:spLocks noGrp="1"/>
          </p:cNvSpPr>
          <p:nvPr>
            <p:ph type="sldNum" sz="quarter" idx="10"/>
          </p:nvPr>
        </p:nvSpPr>
        <p:spPr/>
        <p:txBody>
          <a:bodyPr/>
          <a:lstStyle/>
          <a:p>
            <a:fld id="{B68C8073-CAD2-48BF-B8DB-FCAF7D6ED014}" type="slidenum">
              <a:rPr lang="en-US" smtClean="0"/>
              <a:t>11</a:t>
            </a:fld>
            <a:endParaRPr lang="en-US"/>
          </a:p>
        </p:txBody>
      </p:sp>
    </p:spTree>
    <p:extLst>
      <p:ext uri="{BB962C8B-B14F-4D97-AF65-F5344CB8AC3E}">
        <p14:creationId xmlns:p14="http://schemas.microsoft.com/office/powerpoint/2010/main" val="15321171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398195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01100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C958B5D-2B71-F94E-8A2A-2F1F5E391DA3}" type="datetimeFigureOut">
              <a:rPr lang="en-US" smtClean="0"/>
              <a:t>6/17/2019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9988988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5" name="Date Placeholder 4"/>
          <p:cNvSpPr>
            <a:spLocks noGrp="1"/>
          </p:cNvSpPr>
          <p:nvPr>
            <p:ph type="dt" sz="half" idx="10"/>
          </p:nvPr>
        </p:nvSpPr>
        <p:spPr/>
        <p:txBody>
          <a:bodyPr/>
          <a:lstStyle/>
          <a:p>
            <a:fld id="{5C958B5D-2B71-F94E-8A2A-2F1F5E391DA3}" type="datetimeFigureOut">
              <a:rPr lang="en-US" smtClean="0"/>
              <a:t>6/17/2019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5482333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GB"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7" name="Date Placeholder 6"/>
          <p:cNvSpPr>
            <a:spLocks noGrp="1"/>
          </p:cNvSpPr>
          <p:nvPr>
            <p:ph type="dt" sz="half" idx="10"/>
          </p:nvPr>
        </p:nvSpPr>
        <p:spPr/>
        <p:txBody>
          <a:bodyPr/>
          <a:lstStyle/>
          <a:p>
            <a:fld id="{5C958B5D-2B71-F94E-8A2A-2F1F5E391DA3}" type="datetimeFigureOut">
              <a:rPr lang="en-US" smtClean="0"/>
              <a:t>6/17/2019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610515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dirty="0"/>
          </a:p>
        </p:txBody>
      </p:sp>
      <p:sp>
        <p:nvSpPr>
          <p:cNvPr id="3" name="Date Placeholder 2"/>
          <p:cNvSpPr>
            <a:spLocks noGrp="1"/>
          </p:cNvSpPr>
          <p:nvPr>
            <p:ph type="dt" sz="half" idx="10"/>
          </p:nvPr>
        </p:nvSpPr>
        <p:spPr/>
        <p:txBody>
          <a:bodyPr/>
          <a:lstStyle/>
          <a:p>
            <a:fld id="{5C958B5D-2B71-F94E-8A2A-2F1F5E391DA3}" type="datetimeFigureOut">
              <a:rPr lang="en-US" smtClean="0"/>
              <a:t>6/17/2019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5859903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958B5D-2B71-F94E-8A2A-2F1F5E391DA3}" type="datetimeFigureOut">
              <a:rPr lang="en-US" smtClean="0"/>
              <a:t>6/17/2019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3743440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5C958B5D-2B71-F94E-8A2A-2F1F5E391DA3}" type="datetimeFigureOut">
              <a:rPr lang="en-US" smtClean="0"/>
              <a:t>6/17/2019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7603137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5C958B5D-2B71-F94E-8A2A-2F1F5E391DA3}" type="datetimeFigureOut">
              <a:rPr lang="en-US" smtClean="0"/>
              <a:t>6/17/2019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4771710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10"/>
          </p:nvPr>
        </p:nvSpPr>
        <p:spPr/>
        <p:txBody>
          <a:bodyPr/>
          <a:lstStyle/>
          <a:p>
            <a:fld id="{5C958B5D-2B71-F94E-8A2A-2F1F5E391DA3}" type="datetimeFigureOut">
              <a:rPr lang="en-US" smtClean="0"/>
              <a:t>6/17/2019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3564268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GB"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10"/>
          </p:nvPr>
        </p:nvSpPr>
        <p:spPr/>
        <p:txBody>
          <a:bodyPr/>
          <a:lstStyle/>
          <a:p>
            <a:fld id="{5C958B5D-2B71-F94E-8A2A-2F1F5E391DA3}" type="datetimeFigureOut">
              <a:rPr lang="en-US" smtClean="0"/>
              <a:t>6/17/2019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9451172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958B5D-2B71-F94E-8A2A-2F1F5E391DA3}" type="datetimeFigureOut">
              <a:rPr lang="en-US" smtClean="0"/>
              <a:t>6/17/2019</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8CBF47-CD5C-4D4C-8BC8-D49EA6405D47}" type="slidenum">
              <a:rPr lang="en-US" smtClean="0"/>
              <a:t>‹#›</a:t>
            </a:fld>
            <a:endParaRPr lang="en-US"/>
          </a:p>
        </p:txBody>
      </p:sp>
      <p:pic>
        <p:nvPicPr>
          <p:cNvPr id="7" name="Picture 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843538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117599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49451" y="201478"/>
            <a:ext cx="8198603" cy="510909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4400" b="1" i="0" u="none" strike="noStrike" kern="0" cap="none" spc="0" normalizeH="0" baseline="0" noProof="0" dirty="0" smtClean="0">
              <a:ln>
                <a:noFill/>
              </a:ln>
              <a:solidFill>
                <a:srgbClr val="1F497D"/>
              </a:solidFill>
              <a:effectLst/>
              <a:uLnTx/>
              <a:uFillTx/>
              <a:ea typeface="+mj-ea"/>
              <a:cs typeface="+mj-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4400" b="1" i="0" u="none" strike="noStrike" kern="0" cap="none" spc="0" normalizeH="0" baseline="0" noProof="0" dirty="0" smtClean="0">
                <a:ln>
                  <a:noFill/>
                </a:ln>
                <a:solidFill>
                  <a:srgbClr val="1F497D"/>
                </a:solidFill>
                <a:effectLst/>
                <a:uLnTx/>
                <a:uFillTx/>
                <a:ea typeface="+mj-ea"/>
                <a:cs typeface="+mj-cs"/>
              </a:rPr>
              <a:t>Reading Research Articles</a:t>
            </a:r>
          </a:p>
          <a:p>
            <a:pPr marL="0" marR="0" lvl="0" indent="0" defTabSz="914400" eaLnBrk="1" fontAlgn="auto" latinLnBrk="0" hangingPunct="1">
              <a:lnSpc>
                <a:spcPct val="100000"/>
              </a:lnSpc>
              <a:spcBef>
                <a:spcPts val="0"/>
              </a:spcBef>
              <a:spcAft>
                <a:spcPts val="0"/>
              </a:spcAft>
              <a:buClrTx/>
              <a:buSzTx/>
              <a:buFontTx/>
              <a:buNone/>
              <a:tabLst/>
              <a:defRPr/>
            </a:pPr>
            <a:r>
              <a:rPr lang="en-GB" sz="4400" b="1" kern="0" noProof="0" dirty="0" smtClean="0">
                <a:solidFill>
                  <a:srgbClr val="1F497D"/>
                </a:solidFill>
                <a:ea typeface="+mj-ea"/>
                <a:cs typeface="+mj-cs"/>
              </a:rPr>
              <a:t>Week Two</a:t>
            </a:r>
            <a:r>
              <a:rPr kumimoji="0" lang="en-GB" sz="4400" b="1" i="0" u="none" strike="noStrike" kern="0" cap="none" spc="0" normalizeH="0" baseline="0" noProof="0" dirty="0" smtClean="0">
                <a:ln>
                  <a:noFill/>
                </a:ln>
                <a:solidFill>
                  <a:srgbClr val="1F497D"/>
                </a:solidFill>
                <a:effectLst/>
                <a:uLnTx/>
                <a:uFillTx/>
                <a:ea typeface="+mj-ea"/>
                <a:cs typeface="+mj-cs"/>
              </a:rPr>
              <a:t> </a:t>
            </a:r>
          </a:p>
          <a:p>
            <a:pPr marL="0" marR="0" lvl="0" indent="0" defTabSz="914400" eaLnBrk="1" fontAlgn="auto" latinLnBrk="0" hangingPunct="1">
              <a:lnSpc>
                <a:spcPct val="100000"/>
              </a:lnSpc>
              <a:spcBef>
                <a:spcPts val="0"/>
              </a:spcBef>
              <a:spcAft>
                <a:spcPts val="0"/>
              </a:spcAft>
              <a:buClrTx/>
              <a:buSzTx/>
              <a:buFontTx/>
              <a:buNone/>
              <a:tabLst/>
              <a:defRPr/>
            </a:pPr>
            <a:endParaRPr lang="en-GB" sz="4400" b="1" kern="0" dirty="0">
              <a:solidFill>
                <a:srgbClr val="1F497D"/>
              </a:solidFill>
              <a:ea typeface="+mj-ea"/>
              <a:cs typeface="+mj-cs"/>
            </a:endParaRPr>
          </a:p>
          <a:p>
            <a:pPr lvl="0"/>
            <a:r>
              <a:rPr lang="en-GB" sz="4400" b="1" kern="0" dirty="0" err="1" smtClean="0">
                <a:solidFill>
                  <a:srgbClr val="1F497D"/>
                </a:solidFill>
                <a:ea typeface="+mj-ea"/>
                <a:cs typeface="+mj-cs"/>
              </a:rPr>
              <a:t>Darllen</a:t>
            </a:r>
            <a:r>
              <a:rPr lang="en-GB" sz="4400" b="1" kern="0" dirty="0" smtClean="0">
                <a:solidFill>
                  <a:srgbClr val="1F497D"/>
                </a:solidFill>
                <a:ea typeface="+mj-ea"/>
                <a:cs typeface="+mj-cs"/>
              </a:rPr>
              <a:t> </a:t>
            </a:r>
            <a:r>
              <a:rPr lang="en-GB" sz="4400" b="1" kern="0" dirty="0" err="1">
                <a:solidFill>
                  <a:srgbClr val="1F497D"/>
                </a:solidFill>
                <a:ea typeface="+mj-ea"/>
                <a:cs typeface="+mj-cs"/>
              </a:rPr>
              <a:t>Erthyglau</a:t>
            </a:r>
            <a:r>
              <a:rPr lang="en-GB" sz="4400" b="1" kern="0" dirty="0">
                <a:solidFill>
                  <a:srgbClr val="1F497D"/>
                </a:solidFill>
                <a:ea typeface="+mj-ea"/>
                <a:cs typeface="+mj-cs"/>
              </a:rPr>
              <a:t> </a:t>
            </a:r>
            <a:r>
              <a:rPr lang="en-GB" sz="4400" b="1" kern="0" dirty="0" err="1">
                <a:solidFill>
                  <a:srgbClr val="1F497D"/>
                </a:solidFill>
                <a:ea typeface="+mj-ea"/>
                <a:cs typeface="+mj-cs"/>
              </a:rPr>
              <a:t>Ymchwil</a:t>
            </a:r>
            <a:endParaRPr lang="en-GB" sz="4400" b="1" kern="0" dirty="0">
              <a:solidFill>
                <a:srgbClr val="1F497D"/>
              </a:solidFill>
              <a:ea typeface="+mj-ea"/>
              <a:cs typeface="+mj-cs"/>
            </a:endParaRPr>
          </a:p>
          <a:p>
            <a:pPr lvl="0"/>
            <a:r>
              <a:rPr lang="en-GB" sz="4400" b="1" kern="0" dirty="0" err="1">
                <a:solidFill>
                  <a:srgbClr val="1F497D"/>
                </a:solidFill>
                <a:ea typeface="+mj-ea"/>
                <a:cs typeface="+mj-cs"/>
              </a:rPr>
              <a:t>Wythnos</a:t>
            </a:r>
            <a:r>
              <a:rPr lang="en-GB" sz="4400" b="1" kern="0" dirty="0">
                <a:solidFill>
                  <a:srgbClr val="1F497D"/>
                </a:solidFill>
                <a:ea typeface="+mj-ea"/>
                <a:cs typeface="+mj-cs"/>
              </a:rPr>
              <a:t> </a:t>
            </a:r>
            <a:r>
              <a:rPr lang="en-GB" sz="4400" b="1" kern="0" dirty="0" err="1">
                <a:solidFill>
                  <a:srgbClr val="1F497D"/>
                </a:solidFill>
                <a:ea typeface="+mj-ea"/>
                <a:cs typeface="+mj-cs"/>
              </a:rPr>
              <a:t>Dau</a:t>
            </a:r>
            <a:endParaRPr lang="en-GB" sz="4400" b="1" kern="0" dirty="0">
              <a:solidFill>
                <a:srgbClr val="1F497D"/>
              </a:solidFill>
              <a:ea typeface="+mj-ea"/>
              <a:cs typeface="+mj-cs"/>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4400" b="1" i="0" u="none" strike="noStrike" kern="0" cap="none" spc="0" normalizeH="0" baseline="0" noProof="0" dirty="0" smtClean="0">
              <a:ln>
                <a:noFill/>
              </a:ln>
              <a:solidFill>
                <a:srgbClr val="1F497D"/>
              </a:solidFill>
              <a:effectLst/>
              <a:uLnTx/>
              <a:uFillTx/>
              <a:ea typeface="+mj-ea"/>
              <a:cs typeface="+mj-cs"/>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smtClean="0">
              <a:ln>
                <a:noFill/>
              </a:ln>
              <a:solidFill>
                <a:sysClr val="windowText" lastClr="000000"/>
              </a:solidFill>
              <a:effectLst/>
              <a:uLnTx/>
              <a:uFillTx/>
            </a:endParaRPr>
          </a:p>
        </p:txBody>
      </p:sp>
    </p:spTree>
    <p:extLst>
      <p:ext uri="{BB962C8B-B14F-4D97-AF65-F5344CB8AC3E}">
        <p14:creationId xmlns:p14="http://schemas.microsoft.com/office/powerpoint/2010/main" val="174311884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0481" y="123986"/>
            <a:ext cx="8973519" cy="7817525"/>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4400" b="0" i="0" u="none" strike="noStrike" kern="0" cap="none" spc="0" normalizeH="0" baseline="0" noProof="0" dirty="0" smtClean="0">
                <a:ln>
                  <a:noFill/>
                </a:ln>
                <a:solidFill>
                  <a:prstClr val="black"/>
                </a:solidFill>
                <a:effectLst/>
                <a:uLnTx/>
                <a:uFillTx/>
                <a:ea typeface="+mj-ea"/>
                <a:cs typeface="+mj-cs"/>
              </a:rPr>
              <a:t>Nos criteria covered in todays lecture</a:t>
            </a:r>
          </a:p>
          <a:p>
            <a:pPr marL="0" marR="0" lvl="0" indent="0" defTabSz="914400" eaLnBrk="1" fontAlgn="auto" latinLnBrk="0" hangingPunct="1">
              <a:lnSpc>
                <a:spcPct val="100000"/>
              </a:lnSpc>
              <a:spcBef>
                <a:spcPts val="0"/>
              </a:spcBef>
              <a:spcAft>
                <a:spcPts val="0"/>
              </a:spcAft>
              <a:buClrTx/>
              <a:buSzTx/>
              <a:buFontTx/>
              <a:buNone/>
              <a:tabLst/>
              <a:defRPr/>
            </a:pPr>
            <a:endParaRPr lang="en-GB" sz="4400" kern="0" dirty="0">
              <a:solidFill>
                <a:prstClr val="black"/>
              </a:solidFill>
              <a:ea typeface="+mj-ea"/>
              <a:cs typeface="+mj-cs"/>
            </a:endParaRPr>
          </a:p>
          <a:p>
            <a:r>
              <a:rPr lang="en-GB" sz="4400" dirty="0" smtClean="0"/>
              <a:t>Lead </a:t>
            </a:r>
            <a:r>
              <a:rPr lang="en-GB" sz="4400" dirty="0"/>
              <a:t>service providers in accessing information to support the care, learning and development of children </a:t>
            </a:r>
          </a:p>
          <a:p>
            <a:r>
              <a:rPr lang="en-GB" sz="4400" dirty="0"/>
              <a:t>P5</a:t>
            </a:r>
          </a:p>
          <a:p>
            <a:pPr marL="0" marR="0" lvl="0" indent="0" defTabSz="914400" eaLnBrk="1" fontAlgn="auto" latinLnBrk="0" hangingPunct="1">
              <a:lnSpc>
                <a:spcPct val="100000"/>
              </a:lnSpc>
              <a:spcBef>
                <a:spcPts val="0"/>
              </a:spcBef>
              <a:spcAft>
                <a:spcPts val="0"/>
              </a:spcAft>
              <a:buClrTx/>
              <a:buSzTx/>
              <a:buFontTx/>
              <a:buNone/>
              <a:tabLst/>
              <a:defRPr/>
            </a:pPr>
            <a:endParaRPr lang="en-GB" sz="4400" kern="0" dirty="0">
              <a:solidFill>
                <a:prstClr val="black"/>
              </a:solidFill>
              <a:ea typeface="+mj-ea"/>
              <a:cs typeface="+mj-cs"/>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4400" b="0" i="0" u="none" strike="noStrike" kern="0" cap="none" spc="0" normalizeH="0" baseline="0" noProof="0" dirty="0" smtClean="0">
              <a:ln>
                <a:noFill/>
              </a:ln>
              <a:solidFill>
                <a:prstClr val="black"/>
              </a:solidFill>
              <a:effectLst/>
              <a:uLnTx/>
              <a:uFillTx/>
              <a:ea typeface="+mj-ea"/>
              <a:cs typeface="+mj-cs"/>
            </a:endParaRPr>
          </a:p>
          <a:p>
            <a:pPr marL="0" marR="0" lvl="0" indent="0" defTabSz="914400" eaLnBrk="1" fontAlgn="auto" latinLnBrk="0" hangingPunct="1">
              <a:lnSpc>
                <a:spcPct val="100000"/>
              </a:lnSpc>
              <a:spcBef>
                <a:spcPts val="0"/>
              </a:spcBef>
              <a:spcAft>
                <a:spcPts val="0"/>
              </a:spcAft>
              <a:buClrTx/>
              <a:buSzTx/>
              <a:buFontTx/>
              <a:buNone/>
              <a:tabLst/>
              <a:defRPr/>
            </a:pPr>
            <a:endParaRPr lang="en-GB" sz="4400" kern="0" dirty="0">
              <a:solidFill>
                <a:prstClr val="black"/>
              </a:solidFill>
              <a:ea typeface="+mj-ea"/>
              <a:cs typeface="+mj-cs"/>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4400" b="0" i="0" u="none" strike="noStrike" kern="0" cap="none" spc="0" normalizeH="0" baseline="0" noProof="0" dirty="0" smtClean="0">
              <a:ln>
                <a:noFill/>
              </a:ln>
              <a:solidFill>
                <a:prstClr val="black"/>
              </a:solidFill>
              <a:effectLst/>
              <a:uLnTx/>
              <a:uFillTx/>
              <a:ea typeface="+mj-ea"/>
              <a:cs typeface="+mj-cs"/>
            </a:endParaRPr>
          </a:p>
          <a:p>
            <a:pPr marL="0" marR="0" lvl="0" indent="0" defTabSz="914400" eaLnBrk="1" fontAlgn="auto" latinLnBrk="0" hangingPunct="1">
              <a:lnSpc>
                <a:spcPct val="100000"/>
              </a:lnSpc>
              <a:spcBef>
                <a:spcPts val="0"/>
              </a:spcBef>
              <a:spcAft>
                <a:spcPts val="0"/>
              </a:spcAft>
              <a:buClrTx/>
              <a:buSzTx/>
              <a:buFontTx/>
              <a:buNone/>
              <a:tabLst/>
              <a:defRPr/>
            </a:pPr>
            <a:endParaRPr lang="en-GB" sz="4400" kern="0" dirty="0">
              <a:solidFill>
                <a:prstClr val="black"/>
              </a:solidFill>
              <a:ea typeface="+mj-ea"/>
              <a:cs typeface="+mj-cs"/>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smtClean="0">
              <a:ln>
                <a:noFill/>
              </a:ln>
              <a:solidFill>
                <a:sysClr val="windowText" lastClr="000000"/>
              </a:solidFill>
              <a:effectLst/>
              <a:uLnTx/>
              <a:uFillTx/>
            </a:endParaRPr>
          </a:p>
        </p:txBody>
      </p:sp>
    </p:spTree>
    <p:extLst>
      <p:ext uri="{BB962C8B-B14F-4D97-AF65-F5344CB8AC3E}">
        <p14:creationId xmlns:p14="http://schemas.microsoft.com/office/powerpoint/2010/main" val="18316585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515350" cy="1690689"/>
          </a:xfrm>
        </p:spPr>
        <p:txBody>
          <a:bodyPr>
            <a:noAutofit/>
          </a:bodyPr>
          <a:lstStyle/>
          <a:p>
            <a:r>
              <a:rPr lang="en-GB" sz="4000" dirty="0" smtClean="0"/>
              <a:t>Mae </a:t>
            </a:r>
            <a:r>
              <a:rPr lang="en-GB" sz="4000" dirty="0" err="1"/>
              <a:t>erthyglau</a:t>
            </a:r>
            <a:r>
              <a:rPr lang="en-GB" sz="4000" dirty="0"/>
              <a:t> </a:t>
            </a:r>
            <a:r>
              <a:rPr lang="en-GB" sz="4000" dirty="0" err="1"/>
              <a:t>ymchwil</a:t>
            </a:r>
            <a:r>
              <a:rPr lang="en-GB" sz="4000" dirty="0"/>
              <a:t> </a:t>
            </a:r>
            <a:r>
              <a:rPr lang="en-GB" sz="4000" dirty="0" err="1"/>
              <a:t>yn</a:t>
            </a:r>
            <a:r>
              <a:rPr lang="en-GB" sz="4000" dirty="0"/>
              <a:t> </a:t>
            </a:r>
            <a:r>
              <a:rPr lang="en-GB" sz="4000" dirty="0" err="1"/>
              <a:t>dilyn</a:t>
            </a:r>
            <a:r>
              <a:rPr lang="en-GB" sz="4000" dirty="0"/>
              <a:t> </a:t>
            </a:r>
            <a:r>
              <a:rPr lang="en-GB" sz="4000" dirty="0" err="1"/>
              <a:t>patrwm</a:t>
            </a:r>
            <a:r>
              <a:rPr lang="en-GB" sz="4000" dirty="0"/>
              <a:t> </a:t>
            </a:r>
            <a:r>
              <a:rPr lang="en-GB" sz="4000" dirty="0" err="1"/>
              <a:t>tebyg</a:t>
            </a:r>
            <a:r>
              <a:rPr lang="en-GB" sz="4000" dirty="0" smtClean="0">
                <a:solidFill>
                  <a:schemeClr val="tx2"/>
                </a:solidFill>
              </a:rPr>
              <a:t/>
            </a:r>
            <a:br>
              <a:rPr lang="en-GB" sz="4000" dirty="0" smtClean="0">
                <a:solidFill>
                  <a:schemeClr val="tx2"/>
                </a:solidFill>
              </a:rPr>
            </a:br>
            <a:r>
              <a:rPr lang="en-GB" sz="4000" dirty="0" smtClean="0">
                <a:solidFill>
                  <a:schemeClr val="tx2"/>
                </a:solidFill>
              </a:rPr>
              <a:t>Research </a:t>
            </a:r>
            <a:r>
              <a:rPr lang="en-GB" sz="4000" dirty="0">
                <a:solidFill>
                  <a:schemeClr val="tx2"/>
                </a:solidFill>
              </a:rPr>
              <a:t>articles follow a similar pattern</a:t>
            </a:r>
            <a:endParaRPr lang="en-GB" sz="4000" dirty="0"/>
          </a:p>
        </p:txBody>
      </p:sp>
      <p:sp>
        <p:nvSpPr>
          <p:cNvPr id="3" name="Content Placeholder 2"/>
          <p:cNvSpPr>
            <a:spLocks noGrp="1"/>
          </p:cNvSpPr>
          <p:nvPr>
            <p:ph sz="half" idx="1"/>
          </p:nvPr>
        </p:nvSpPr>
        <p:spPr/>
        <p:txBody>
          <a:bodyPr/>
          <a:lstStyle/>
          <a:p>
            <a:r>
              <a:rPr lang="en-GB" dirty="0" err="1"/>
              <a:t>Edrychwch</a:t>
            </a:r>
            <a:r>
              <a:rPr lang="en-GB" dirty="0"/>
              <a:t> </a:t>
            </a:r>
            <a:r>
              <a:rPr lang="en-GB" dirty="0" err="1"/>
              <a:t>ar</a:t>
            </a:r>
            <a:r>
              <a:rPr lang="en-GB" dirty="0"/>
              <a:t> </a:t>
            </a:r>
            <a:r>
              <a:rPr lang="en-GB" dirty="0" err="1"/>
              <a:t>strwythur</a:t>
            </a:r>
            <a:r>
              <a:rPr lang="en-GB" dirty="0"/>
              <a:t> </a:t>
            </a:r>
            <a:r>
              <a:rPr lang="en-GB" dirty="0" err="1"/>
              <a:t>eich</a:t>
            </a:r>
            <a:r>
              <a:rPr lang="en-GB" dirty="0"/>
              <a:t> </a:t>
            </a:r>
            <a:r>
              <a:rPr lang="en-GB" dirty="0" err="1"/>
              <a:t>erthygl</a:t>
            </a:r>
            <a:r>
              <a:rPr lang="en-GB" dirty="0"/>
              <a:t> </a:t>
            </a:r>
            <a:r>
              <a:rPr lang="en-GB" dirty="0" err="1"/>
              <a:t>ddewisol</a:t>
            </a:r>
            <a:endParaRPr lang="en-GB" dirty="0"/>
          </a:p>
          <a:p>
            <a:r>
              <a:rPr lang="en-GB" dirty="0"/>
              <a:t>Beth </a:t>
            </a:r>
            <a:r>
              <a:rPr lang="en-GB" dirty="0" err="1"/>
              <a:t>yw'r</a:t>
            </a:r>
            <a:r>
              <a:rPr lang="en-GB" dirty="0"/>
              <a:t> </a:t>
            </a:r>
            <a:r>
              <a:rPr lang="en-GB" dirty="0" err="1"/>
              <a:t>adrannau</a:t>
            </a:r>
            <a:r>
              <a:rPr lang="en-GB" dirty="0"/>
              <a:t> </a:t>
            </a:r>
            <a:r>
              <a:rPr lang="en-GB" dirty="0" err="1"/>
              <a:t>allweddol</a:t>
            </a:r>
            <a:r>
              <a:rPr lang="en-GB" dirty="0"/>
              <a:t>?</a:t>
            </a:r>
          </a:p>
          <a:p>
            <a:r>
              <a:rPr lang="en-GB" dirty="0" err="1"/>
              <a:t>Mae'r</a:t>
            </a:r>
            <a:r>
              <a:rPr lang="en-GB" dirty="0"/>
              <a:t> </a:t>
            </a:r>
            <a:r>
              <a:rPr lang="en-GB" dirty="0" err="1"/>
              <a:t>strwythur</a:t>
            </a:r>
            <a:r>
              <a:rPr lang="en-GB" dirty="0"/>
              <a:t> </a:t>
            </a:r>
            <a:r>
              <a:rPr lang="en-GB" dirty="0" err="1"/>
              <a:t>yn</a:t>
            </a:r>
            <a:r>
              <a:rPr lang="en-GB" dirty="0"/>
              <a:t> </a:t>
            </a:r>
            <a:r>
              <a:rPr lang="en-GB" dirty="0" err="1"/>
              <a:t>debyg</a:t>
            </a:r>
            <a:r>
              <a:rPr lang="en-GB" dirty="0"/>
              <a:t> </a:t>
            </a:r>
            <a:r>
              <a:rPr lang="en-GB" dirty="0" err="1"/>
              <a:t>ar</a:t>
            </a:r>
            <a:r>
              <a:rPr lang="en-GB" dirty="0"/>
              <a:t> draws </a:t>
            </a:r>
            <a:r>
              <a:rPr lang="en-GB" dirty="0" err="1"/>
              <a:t>gwahanol</a:t>
            </a:r>
            <a:r>
              <a:rPr lang="en-GB" dirty="0"/>
              <a:t> </a:t>
            </a:r>
            <a:r>
              <a:rPr lang="en-GB" dirty="0" err="1"/>
              <a:t>fathau</a:t>
            </a:r>
            <a:r>
              <a:rPr lang="en-GB" dirty="0"/>
              <a:t> o </a:t>
            </a:r>
            <a:r>
              <a:rPr lang="en-GB" dirty="0" err="1"/>
              <a:t>erthygl</a:t>
            </a:r>
            <a:r>
              <a:rPr lang="en-GB" dirty="0"/>
              <a:t> </a:t>
            </a:r>
            <a:r>
              <a:rPr lang="en-GB" dirty="0" err="1"/>
              <a:t>ymchwil</a:t>
            </a:r>
            <a:r>
              <a:rPr lang="en-GB" dirty="0"/>
              <a:t>.</a:t>
            </a:r>
          </a:p>
        </p:txBody>
      </p:sp>
      <p:sp>
        <p:nvSpPr>
          <p:cNvPr id="4" name="Content Placeholder 3"/>
          <p:cNvSpPr>
            <a:spLocks noGrp="1"/>
          </p:cNvSpPr>
          <p:nvPr>
            <p:ph sz="half" idx="2"/>
          </p:nvPr>
        </p:nvSpPr>
        <p:spPr/>
        <p:txBody>
          <a:bodyPr/>
          <a:lstStyle/>
          <a:p>
            <a:pPr marL="342900" lvl="0" indent="-342900">
              <a:lnSpc>
                <a:spcPct val="100000"/>
              </a:lnSpc>
              <a:spcBef>
                <a:spcPct val="20000"/>
              </a:spcBef>
            </a:pPr>
            <a:r>
              <a:rPr lang="en-GB" dirty="0">
                <a:solidFill>
                  <a:srgbClr val="1F497D"/>
                </a:solidFill>
              </a:rPr>
              <a:t>Look at the structure of your chosen article </a:t>
            </a:r>
          </a:p>
          <a:p>
            <a:pPr marL="342900" lvl="0" indent="-342900">
              <a:lnSpc>
                <a:spcPct val="100000"/>
              </a:lnSpc>
              <a:spcBef>
                <a:spcPct val="20000"/>
              </a:spcBef>
            </a:pPr>
            <a:r>
              <a:rPr lang="en-GB" dirty="0">
                <a:solidFill>
                  <a:srgbClr val="1F497D"/>
                </a:solidFill>
              </a:rPr>
              <a:t>What are the key sections?</a:t>
            </a:r>
          </a:p>
          <a:p>
            <a:pPr marL="342900" lvl="0" indent="-342900">
              <a:lnSpc>
                <a:spcPct val="100000"/>
              </a:lnSpc>
              <a:spcBef>
                <a:spcPct val="20000"/>
              </a:spcBef>
            </a:pPr>
            <a:r>
              <a:rPr lang="en-GB" dirty="0">
                <a:solidFill>
                  <a:srgbClr val="1F497D"/>
                </a:solidFill>
              </a:rPr>
              <a:t>The structure  is similar across different types of research article.</a:t>
            </a:r>
          </a:p>
          <a:p>
            <a:endParaRPr lang="en-GB" dirty="0"/>
          </a:p>
        </p:txBody>
      </p:sp>
    </p:spTree>
    <p:extLst>
      <p:ext uri="{BB962C8B-B14F-4D97-AF65-F5344CB8AC3E}">
        <p14:creationId xmlns:p14="http://schemas.microsoft.com/office/powerpoint/2010/main" val="13962767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err="1" smtClean="0">
                <a:solidFill>
                  <a:schemeClr val="tx2"/>
                </a:solidFill>
              </a:rPr>
              <a:t>Strwythur</a:t>
            </a:r>
            <a:r>
              <a:rPr lang="en-GB" dirty="0" smtClean="0">
                <a:solidFill>
                  <a:schemeClr val="tx2"/>
                </a:solidFill>
              </a:rPr>
              <a:t> </a:t>
            </a:r>
            <a:br>
              <a:rPr lang="en-GB" dirty="0" smtClean="0">
                <a:solidFill>
                  <a:schemeClr val="tx2"/>
                </a:solidFill>
              </a:rPr>
            </a:br>
            <a:r>
              <a:rPr lang="en-GB" dirty="0" smtClean="0">
                <a:solidFill>
                  <a:schemeClr val="tx2"/>
                </a:solidFill>
              </a:rPr>
              <a:t>Structure</a:t>
            </a:r>
            <a:endParaRPr lang="en-GB" dirty="0"/>
          </a:p>
        </p:txBody>
      </p:sp>
      <p:sp>
        <p:nvSpPr>
          <p:cNvPr id="3" name="Content Placeholder 2"/>
          <p:cNvSpPr>
            <a:spLocks noGrp="1"/>
          </p:cNvSpPr>
          <p:nvPr>
            <p:ph sz="half" idx="1"/>
          </p:nvPr>
        </p:nvSpPr>
        <p:spPr/>
        <p:txBody>
          <a:bodyPr>
            <a:normAutofit fontScale="92500" lnSpcReduction="10000"/>
          </a:bodyPr>
          <a:lstStyle/>
          <a:p>
            <a:r>
              <a:rPr lang="en-GB" dirty="0" err="1"/>
              <a:t>Teitl</a:t>
            </a:r>
            <a:endParaRPr lang="en-GB" dirty="0"/>
          </a:p>
          <a:p>
            <a:r>
              <a:rPr lang="en-GB" dirty="0" err="1"/>
              <a:t>Crynodeb</a:t>
            </a:r>
            <a:r>
              <a:rPr lang="en-GB" dirty="0"/>
              <a:t> / </a:t>
            </a:r>
            <a:r>
              <a:rPr lang="en-GB" dirty="0" err="1"/>
              <a:t>Crynodeb</a:t>
            </a:r>
            <a:endParaRPr lang="en-GB" dirty="0"/>
          </a:p>
          <a:p>
            <a:r>
              <a:rPr lang="en-GB" dirty="0" err="1"/>
              <a:t>Geiriau</a:t>
            </a:r>
            <a:r>
              <a:rPr lang="en-GB" dirty="0"/>
              <a:t> </a:t>
            </a:r>
            <a:r>
              <a:rPr lang="en-GB" dirty="0" err="1"/>
              <a:t>allweddol</a:t>
            </a:r>
            <a:endParaRPr lang="en-GB" dirty="0"/>
          </a:p>
          <a:p>
            <a:r>
              <a:rPr lang="en-GB" dirty="0" err="1"/>
              <a:t>Cyflwyniad</a:t>
            </a:r>
            <a:r>
              <a:rPr lang="en-GB" dirty="0"/>
              <a:t> / </a:t>
            </a:r>
            <a:r>
              <a:rPr lang="en-GB" dirty="0" err="1"/>
              <a:t>Adolygiad</a:t>
            </a:r>
            <a:r>
              <a:rPr lang="en-GB" dirty="0"/>
              <a:t> </a:t>
            </a:r>
            <a:r>
              <a:rPr lang="en-GB" dirty="0" err="1"/>
              <a:t>Llenyddiaeth</a:t>
            </a:r>
            <a:endParaRPr lang="en-GB" dirty="0"/>
          </a:p>
          <a:p>
            <a:r>
              <a:rPr lang="en-GB" dirty="0" err="1"/>
              <a:t>Isdeitlau</a:t>
            </a:r>
            <a:endParaRPr lang="en-GB" dirty="0"/>
          </a:p>
          <a:p>
            <a:r>
              <a:rPr lang="en-GB" dirty="0" err="1"/>
              <a:t>Methodoleg</a:t>
            </a:r>
            <a:endParaRPr lang="en-GB" dirty="0"/>
          </a:p>
          <a:p>
            <a:r>
              <a:rPr lang="en-GB" dirty="0" err="1"/>
              <a:t>Canlyniadau</a:t>
            </a:r>
            <a:r>
              <a:rPr lang="en-GB" dirty="0"/>
              <a:t> a </a:t>
            </a:r>
            <a:r>
              <a:rPr lang="en-GB" dirty="0" err="1"/>
              <a:t>Thrafodaeth</a:t>
            </a:r>
            <a:endParaRPr lang="en-GB" dirty="0"/>
          </a:p>
          <a:p>
            <a:r>
              <a:rPr lang="en-GB" dirty="0" err="1"/>
              <a:t>Casgliad</a:t>
            </a:r>
            <a:endParaRPr lang="en-GB" dirty="0"/>
          </a:p>
        </p:txBody>
      </p:sp>
      <p:sp>
        <p:nvSpPr>
          <p:cNvPr id="4" name="Content Placeholder 3"/>
          <p:cNvSpPr>
            <a:spLocks noGrp="1"/>
          </p:cNvSpPr>
          <p:nvPr>
            <p:ph sz="half" idx="2"/>
          </p:nvPr>
        </p:nvSpPr>
        <p:spPr/>
        <p:txBody>
          <a:bodyPr>
            <a:normAutofit fontScale="92500" lnSpcReduction="10000"/>
          </a:bodyPr>
          <a:lstStyle/>
          <a:p>
            <a:r>
              <a:rPr lang="en-GB" dirty="0">
                <a:solidFill>
                  <a:schemeClr val="tx2"/>
                </a:solidFill>
              </a:rPr>
              <a:t>Title</a:t>
            </a:r>
          </a:p>
          <a:p>
            <a:r>
              <a:rPr lang="en-GB" dirty="0">
                <a:solidFill>
                  <a:schemeClr val="tx2"/>
                </a:solidFill>
              </a:rPr>
              <a:t>Abstract/ Summary</a:t>
            </a:r>
          </a:p>
          <a:p>
            <a:r>
              <a:rPr lang="en-GB" dirty="0">
                <a:solidFill>
                  <a:schemeClr val="tx2"/>
                </a:solidFill>
              </a:rPr>
              <a:t>Key words</a:t>
            </a:r>
          </a:p>
          <a:p>
            <a:r>
              <a:rPr lang="en-GB" dirty="0">
                <a:solidFill>
                  <a:schemeClr val="tx2"/>
                </a:solidFill>
              </a:rPr>
              <a:t>Introduction / Literature Review</a:t>
            </a:r>
          </a:p>
          <a:p>
            <a:r>
              <a:rPr lang="en-GB" dirty="0">
                <a:solidFill>
                  <a:schemeClr val="tx2"/>
                </a:solidFill>
              </a:rPr>
              <a:t>Subtitles</a:t>
            </a:r>
          </a:p>
          <a:p>
            <a:r>
              <a:rPr lang="en-GB" dirty="0">
                <a:solidFill>
                  <a:schemeClr val="tx2"/>
                </a:solidFill>
              </a:rPr>
              <a:t>Methodology</a:t>
            </a:r>
          </a:p>
          <a:p>
            <a:r>
              <a:rPr lang="en-GB" dirty="0">
                <a:solidFill>
                  <a:schemeClr val="tx2"/>
                </a:solidFill>
              </a:rPr>
              <a:t>Results and Discussion</a:t>
            </a:r>
          </a:p>
          <a:p>
            <a:r>
              <a:rPr lang="en-GB" dirty="0">
                <a:solidFill>
                  <a:schemeClr val="tx2"/>
                </a:solidFill>
              </a:rPr>
              <a:t>Conclusion</a:t>
            </a:r>
          </a:p>
          <a:p>
            <a:endParaRPr lang="en-GB" dirty="0"/>
          </a:p>
        </p:txBody>
      </p:sp>
    </p:spTree>
    <p:extLst>
      <p:ext uri="{BB962C8B-B14F-4D97-AF65-F5344CB8AC3E}">
        <p14:creationId xmlns:p14="http://schemas.microsoft.com/office/powerpoint/2010/main" val="22389671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Beth </a:t>
            </a:r>
            <a:r>
              <a:rPr lang="en-GB" dirty="0" err="1" smtClean="0"/>
              <a:t>Mae’r</a:t>
            </a:r>
            <a:r>
              <a:rPr lang="en-GB" dirty="0" smtClean="0"/>
              <a:t> abstract </a:t>
            </a:r>
            <a:r>
              <a:rPr lang="en-GB" dirty="0" err="1" smtClean="0"/>
              <a:t>yn</a:t>
            </a:r>
            <a:r>
              <a:rPr lang="en-GB" dirty="0" smtClean="0"/>
              <a:t> </a:t>
            </a:r>
            <a:r>
              <a:rPr lang="en-GB" dirty="0" err="1" smtClean="0"/>
              <a:t>gwneud</a:t>
            </a:r>
            <a:r>
              <a:rPr lang="en-GB" dirty="0" smtClean="0"/>
              <a:t>?</a:t>
            </a:r>
            <a:br>
              <a:rPr lang="en-GB" dirty="0" smtClean="0"/>
            </a:br>
            <a:r>
              <a:rPr lang="en-GB" dirty="0" smtClean="0"/>
              <a:t>What </a:t>
            </a:r>
            <a:r>
              <a:rPr lang="en-GB" dirty="0"/>
              <a:t>does the abstract </a:t>
            </a:r>
            <a:r>
              <a:rPr lang="en-GB" dirty="0" smtClean="0"/>
              <a:t>do?</a:t>
            </a:r>
            <a:endParaRPr lang="en-GB" dirty="0"/>
          </a:p>
        </p:txBody>
      </p:sp>
      <p:sp>
        <p:nvSpPr>
          <p:cNvPr id="3" name="Content Placeholder 2"/>
          <p:cNvSpPr>
            <a:spLocks noGrp="1"/>
          </p:cNvSpPr>
          <p:nvPr>
            <p:ph sz="half" idx="1"/>
          </p:nvPr>
        </p:nvSpPr>
        <p:spPr/>
        <p:txBody>
          <a:bodyPr/>
          <a:lstStyle/>
          <a:p>
            <a:r>
              <a:rPr lang="en-GB" dirty="0"/>
              <a:t/>
            </a:r>
            <a:br>
              <a:rPr lang="en-GB" dirty="0"/>
            </a:br>
            <a:r>
              <a:rPr lang="en-GB" dirty="0" err="1"/>
              <a:t>Crynodeb</a:t>
            </a:r>
            <a:r>
              <a:rPr lang="en-GB" dirty="0"/>
              <a:t> </a:t>
            </a:r>
            <a:r>
              <a:rPr lang="en-GB" dirty="0" err="1"/>
              <a:t>o'r</a:t>
            </a:r>
            <a:r>
              <a:rPr lang="en-GB" dirty="0"/>
              <a:t> </a:t>
            </a:r>
            <a:r>
              <a:rPr lang="en-GB" dirty="0" err="1"/>
              <a:t>erthygl</a:t>
            </a:r>
            <a:r>
              <a:rPr lang="en-GB" dirty="0"/>
              <a:t> </a:t>
            </a:r>
            <a:r>
              <a:rPr lang="en-GB" dirty="0" err="1"/>
              <a:t>gyfan</a:t>
            </a:r>
            <a:r>
              <a:rPr lang="en-GB" dirty="0"/>
              <a:t>. </a:t>
            </a:r>
            <a:endParaRPr lang="en-GB" dirty="0" smtClean="0"/>
          </a:p>
          <a:p>
            <a:r>
              <a:rPr lang="en-GB" dirty="0" err="1" smtClean="0"/>
              <a:t>Yn</a:t>
            </a:r>
            <a:r>
              <a:rPr lang="en-GB" dirty="0" smtClean="0"/>
              <a:t> </a:t>
            </a:r>
            <a:r>
              <a:rPr lang="en-GB" dirty="0" err="1"/>
              <a:t>fyr</a:t>
            </a:r>
            <a:r>
              <a:rPr lang="en-GB" dirty="0"/>
              <a:t> ac </a:t>
            </a:r>
            <a:r>
              <a:rPr lang="en-GB" dirty="0" err="1"/>
              <a:t>i'r</a:t>
            </a:r>
            <a:r>
              <a:rPr lang="en-GB" dirty="0"/>
              <a:t> </a:t>
            </a:r>
            <a:r>
              <a:rPr lang="en-GB" dirty="0" err="1"/>
              <a:t>pwynt</a:t>
            </a:r>
            <a:endParaRPr lang="en-GB" dirty="0"/>
          </a:p>
        </p:txBody>
      </p:sp>
      <p:sp>
        <p:nvSpPr>
          <p:cNvPr id="4" name="Content Placeholder 3"/>
          <p:cNvSpPr>
            <a:spLocks noGrp="1"/>
          </p:cNvSpPr>
          <p:nvPr>
            <p:ph sz="half" idx="2"/>
          </p:nvPr>
        </p:nvSpPr>
        <p:spPr/>
        <p:txBody>
          <a:bodyPr/>
          <a:lstStyle/>
          <a:p>
            <a:r>
              <a:rPr lang="en-GB" dirty="0">
                <a:solidFill>
                  <a:schemeClr val="tx2"/>
                </a:solidFill>
              </a:rPr>
              <a:t>Summary of the whole article.</a:t>
            </a:r>
          </a:p>
          <a:p>
            <a:r>
              <a:rPr lang="en-GB" dirty="0">
                <a:solidFill>
                  <a:schemeClr val="tx2"/>
                </a:solidFill>
              </a:rPr>
              <a:t>Short and to the </a:t>
            </a:r>
            <a:r>
              <a:rPr lang="en-GB" dirty="0" smtClean="0">
                <a:solidFill>
                  <a:schemeClr val="tx2"/>
                </a:solidFill>
              </a:rPr>
              <a:t>point</a:t>
            </a:r>
            <a:endParaRPr lang="en-GB" dirty="0"/>
          </a:p>
        </p:txBody>
      </p:sp>
    </p:spTree>
    <p:extLst>
      <p:ext uri="{BB962C8B-B14F-4D97-AF65-F5344CB8AC3E}">
        <p14:creationId xmlns:p14="http://schemas.microsoft.com/office/powerpoint/2010/main" val="31526191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dirty="0">
                <a:solidFill>
                  <a:prstClr val="black"/>
                </a:solidFill>
                <a:latin typeface="Calibri"/>
              </a:rPr>
              <a:t>Beth </a:t>
            </a:r>
            <a:r>
              <a:rPr lang="en-GB" sz="3200" dirty="0" err="1">
                <a:solidFill>
                  <a:prstClr val="black"/>
                </a:solidFill>
                <a:latin typeface="Calibri"/>
              </a:rPr>
              <a:t>mae’r</a:t>
            </a:r>
            <a:r>
              <a:rPr lang="en-GB" sz="3200" dirty="0">
                <a:solidFill>
                  <a:prstClr val="black"/>
                </a:solidFill>
                <a:latin typeface="Calibri"/>
              </a:rPr>
              <a:t> </a:t>
            </a:r>
            <a:r>
              <a:rPr lang="en-GB" sz="3200" dirty="0" err="1">
                <a:solidFill>
                  <a:prstClr val="black"/>
                </a:solidFill>
                <a:latin typeface="Calibri"/>
              </a:rPr>
              <a:t>geiraiu</a:t>
            </a:r>
            <a:r>
              <a:rPr lang="en-GB" sz="3200" dirty="0">
                <a:solidFill>
                  <a:prstClr val="black"/>
                </a:solidFill>
                <a:latin typeface="Calibri"/>
              </a:rPr>
              <a:t> </a:t>
            </a:r>
            <a:r>
              <a:rPr lang="en-GB" sz="3200" dirty="0" err="1">
                <a:solidFill>
                  <a:prstClr val="black"/>
                </a:solidFill>
                <a:latin typeface="Calibri"/>
              </a:rPr>
              <a:t>allweddol</a:t>
            </a:r>
            <a:r>
              <a:rPr lang="en-GB" sz="3200" dirty="0">
                <a:solidFill>
                  <a:prstClr val="black"/>
                </a:solidFill>
                <a:latin typeface="Calibri"/>
              </a:rPr>
              <a:t> </a:t>
            </a:r>
            <a:r>
              <a:rPr lang="en-GB" sz="3200" dirty="0" err="1">
                <a:solidFill>
                  <a:prstClr val="black"/>
                </a:solidFill>
                <a:latin typeface="Calibri"/>
              </a:rPr>
              <a:t>yn</a:t>
            </a:r>
            <a:r>
              <a:rPr lang="en-GB" sz="3200" dirty="0">
                <a:solidFill>
                  <a:prstClr val="black"/>
                </a:solidFill>
                <a:latin typeface="Calibri"/>
              </a:rPr>
              <a:t> </a:t>
            </a:r>
            <a:r>
              <a:rPr lang="en-GB" sz="3200" dirty="0" err="1">
                <a:solidFill>
                  <a:prstClr val="black"/>
                </a:solidFill>
                <a:latin typeface="Calibri"/>
              </a:rPr>
              <a:t>gwneud</a:t>
            </a:r>
            <a:r>
              <a:rPr lang="en-GB" sz="3200" dirty="0">
                <a:solidFill>
                  <a:prstClr val="black"/>
                </a:solidFill>
                <a:latin typeface="Calibri"/>
              </a:rPr>
              <a:t>?</a:t>
            </a:r>
            <a:r>
              <a:rPr lang="en-GB" sz="4000" dirty="0">
                <a:solidFill>
                  <a:prstClr val="black"/>
                </a:solidFill>
                <a:latin typeface="Calibri"/>
              </a:rPr>
              <a:t/>
            </a:r>
            <a:br>
              <a:rPr lang="en-GB" sz="4000" dirty="0">
                <a:solidFill>
                  <a:prstClr val="black"/>
                </a:solidFill>
                <a:latin typeface="Calibri"/>
              </a:rPr>
            </a:br>
            <a:r>
              <a:rPr lang="en-GB" sz="3200" dirty="0">
                <a:solidFill>
                  <a:srgbClr val="1F497D"/>
                </a:solidFill>
                <a:latin typeface="Calibri"/>
              </a:rPr>
              <a:t>What do the keywords do?</a:t>
            </a:r>
            <a:endParaRPr lang="en-GB" dirty="0"/>
          </a:p>
        </p:txBody>
      </p:sp>
      <p:sp>
        <p:nvSpPr>
          <p:cNvPr id="3" name="Content Placeholder 2"/>
          <p:cNvSpPr>
            <a:spLocks noGrp="1"/>
          </p:cNvSpPr>
          <p:nvPr>
            <p:ph sz="half" idx="1"/>
          </p:nvPr>
        </p:nvSpPr>
        <p:spPr/>
        <p:txBody>
          <a:bodyPr/>
          <a:lstStyle/>
          <a:p>
            <a:pPr marL="342900" lvl="0" indent="-342900">
              <a:lnSpc>
                <a:spcPct val="100000"/>
              </a:lnSpc>
              <a:spcBef>
                <a:spcPct val="20000"/>
              </a:spcBef>
            </a:pPr>
            <a:r>
              <a:rPr lang="cy-GB" dirty="0">
                <a:solidFill>
                  <a:prstClr val="black"/>
                </a:solidFill>
              </a:rPr>
              <a:t>Defnyddio ar gyfer chwilio’r we ar gyfer adnoddau digidol neu Google </a:t>
            </a:r>
            <a:r>
              <a:rPr lang="cy-GB" dirty="0" err="1">
                <a:solidFill>
                  <a:prstClr val="black"/>
                </a:solidFill>
              </a:rPr>
              <a:t>scholar</a:t>
            </a:r>
            <a:endParaRPr lang="cy-GB" dirty="0">
              <a:solidFill>
                <a:prstClr val="black"/>
              </a:solidFill>
            </a:endParaRPr>
          </a:p>
          <a:p>
            <a:endParaRPr lang="en-GB" dirty="0"/>
          </a:p>
        </p:txBody>
      </p:sp>
      <p:sp>
        <p:nvSpPr>
          <p:cNvPr id="4" name="Content Placeholder 3"/>
          <p:cNvSpPr>
            <a:spLocks noGrp="1"/>
          </p:cNvSpPr>
          <p:nvPr>
            <p:ph sz="half" idx="2"/>
          </p:nvPr>
        </p:nvSpPr>
        <p:spPr/>
        <p:txBody>
          <a:bodyPr/>
          <a:lstStyle/>
          <a:p>
            <a:r>
              <a:rPr lang="en-US" dirty="0">
                <a:solidFill>
                  <a:schemeClr val="tx2"/>
                </a:solidFill>
              </a:rPr>
              <a:t>Search engines on databases for digital resources or  Google scholar </a:t>
            </a:r>
          </a:p>
          <a:p>
            <a:pPr marL="0" indent="0">
              <a:buNone/>
            </a:pPr>
            <a:endParaRPr lang="en-GB" dirty="0"/>
          </a:p>
        </p:txBody>
      </p:sp>
    </p:spTree>
    <p:extLst>
      <p:ext uri="{BB962C8B-B14F-4D97-AF65-F5344CB8AC3E}">
        <p14:creationId xmlns:p14="http://schemas.microsoft.com/office/powerpoint/2010/main" val="40740638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a:solidFill>
                  <a:prstClr val="black"/>
                </a:solidFill>
                <a:latin typeface="Calibri"/>
              </a:rPr>
              <a:t>Beth </a:t>
            </a:r>
            <a:r>
              <a:rPr lang="en-GB" sz="2800" dirty="0" err="1">
                <a:solidFill>
                  <a:prstClr val="black"/>
                </a:solidFill>
                <a:latin typeface="Calibri"/>
              </a:rPr>
              <a:t>mae’r</a:t>
            </a:r>
            <a:r>
              <a:rPr lang="en-GB" sz="2800" dirty="0">
                <a:solidFill>
                  <a:prstClr val="black"/>
                </a:solidFill>
                <a:latin typeface="Calibri"/>
              </a:rPr>
              <a:t> </a:t>
            </a:r>
            <a:r>
              <a:rPr lang="en-GB" sz="2800" dirty="0" err="1">
                <a:solidFill>
                  <a:prstClr val="black"/>
                </a:solidFill>
                <a:latin typeface="Calibri"/>
              </a:rPr>
              <a:t>cyflwyniad</a:t>
            </a:r>
            <a:r>
              <a:rPr lang="en-GB" sz="2800" dirty="0">
                <a:solidFill>
                  <a:prstClr val="black"/>
                </a:solidFill>
                <a:latin typeface="Calibri"/>
              </a:rPr>
              <a:t> / </a:t>
            </a:r>
            <a:r>
              <a:rPr lang="en-GB" sz="2800" dirty="0" err="1">
                <a:solidFill>
                  <a:prstClr val="black"/>
                </a:solidFill>
                <a:latin typeface="Calibri"/>
              </a:rPr>
              <a:t>adolygiad</a:t>
            </a:r>
            <a:r>
              <a:rPr lang="en-GB" sz="2800" dirty="0">
                <a:solidFill>
                  <a:prstClr val="black"/>
                </a:solidFill>
                <a:latin typeface="Calibri"/>
              </a:rPr>
              <a:t> </a:t>
            </a:r>
            <a:r>
              <a:rPr lang="en-GB" sz="2800" dirty="0" err="1">
                <a:solidFill>
                  <a:prstClr val="black"/>
                </a:solidFill>
                <a:latin typeface="Calibri"/>
              </a:rPr>
              <a:t>llenyddiaeth</a:t>
            </a:r>
            <a:r>
              <a:rPr lang="en-GB" sz="2800" dirty="0">
                <a:solidFill>
                  <a:prstClr val="black"/>
                </a:solidFill>
                <a:latin typeface="Calibri"/>
              </a:rPr>
              <a:t> </a:t>
            </a:r>
            <a:r>
              <a:rPr lang="en-GB" sz="2800" dirty="0" err="1">
                <a:solidFill>
                  <a:prstClr val="black"/>
                </a:solidFill>
                <a:latin typeface="Calibri"/>
              </a:rPr>
              <a:t>yn</a:t>
            </a:r>
            <a:r>
              <a:rPr lang="en-GB" sz="2800" dirty="0">
                <a:solidFill>
                  <a:prstClr val="black"/>
                </a:solidFill>
                <a:latin typeface="Calibri"/>
              </a:rPr>
              <a:t> </a:t>
            </a:r>
            <a:r>
              <a:rPr lang="en-GB" sz="2800" dirty="0" err="1">
                <a:solidFill>
                  <a:prstClr val="black"/>
                </a:solidFill>
                <a:latin typeface="Calibri"/>
              </a:rPr>
              <a:t>gwneud</a:t>
            </a:r>
            <a:r>
              <a:rPr lang="en-GB" sz="2800" dirty="0">
                <a:solidFill>
                  <a:prstClr val="black"/>
                </a:solidFill>
                <a:latin typeface="Calibri"/>
              </a:rPr>
              <a:t>?</a:t>
            </a:r>
            <a:br>
              <a:rPr lang="en-GB" sz="2800" dirty="0">
                <a:solidFill>
                  <a:prstClr val="black"/>
                </a:solidFill>
                <a:latin typeface="Calibri"/>
              </a:rPr>
            </a:br>
            <a:r>
              <a:rPr lang="en-GB" sz="2800" dirty="0">
                <a:solidFill>
                  <a:prstClr val="black"/>
                </a:solidFill>
                <a:latin typeface="Calibri"/>
              </a:rPr>
              <a:t>What does the introduction/ literature review do? </a:t>
            </a:r>
            <a:endParaRPr lang="en-GB" dirty="0"/>
          </a:p>
        </p:txBody>
      </p:sp>
      <p:sp>
        <p:nvSpPr>
          <p:cNvPr id="3" name="Content Placeholder 2"/>
          <p:cNvSpPr>
            <a:spLocks noGrp="1"/>
          </p:cNvSpPr>
          <p:nvPr>
            <p:ph sz="half" idx="1"/>
          </p:nvPr>
        </p:nvSpPr>
        <p:spPr/>
        <p:txBody>
          <a:bodyPr/>
          <a:lstStyle/>
          <a:p>
            <a:r>
              <a:rPr lang="en-GB" dirty="0" err="1"/>
              <a:t>Cefndir</a:t>
            </a:r>
            <a:r>
              <a:rPr lang="en-GB" dirty="0"/>
              <a:t> a </a:t>
            </a:r>
            <a:r>
              <a:rPr lang="en-GB" dirty="0" err="1"/>
              <a:t>rhesymeg</a:t>
            </a:r>
            <a:r>
              <a:rPr lang="en-GB" dirty="0"/>
              <a:t> y </a:t>
            </a:r>
            <a:r>
              <a:rPr lang="en-GB" dirty="0" err="1"/>
              <a:t>pwnc</a:t>
            </a:r>
            <a:r>
              <a:rPr lang="en-GB" dirty="0"/>
              <a:t> </a:t>
            </a:r>
            <a:r>
              <a:rPr lang="en-GB" dirty="0" err="1"/>
              <a:t>ymchwil</a:t>
            </a:r>
            <a:r>
              <a:rPr lang="en-GB" dirty="0"/>
              <a:t>.</a:t>
            </a:r>
          </a:p>
          <a:p>
            <a:r>
              <a:rPr lang="en-GB" dirty="0" err="1"/>
              <a:t>Prif</a:t>
            </a:r>
            <a:r>
              <a:rPr lang="en-GB" dirty="0"/>
              <a:t> </a:t>
            </a:r>
            <a:r>
              <a:rPr lang="en-GB" dirty="0" err="1"/>
              <a:t>ddadleuon</a:t>
            </a:r>
            <a:r>
              <a:rPr lang="en-GB" dirty="0"/>
              <a:t> a </a:t>
            </a:r>
            <a:r>
              <a:rPr lang="en-GB" dirty="0" err="1"/>
              <a:t>theori</a:t>
            </a:r>
            <a:r>
              <a:rPr lang="en-GB" dirty="0"/>
              <a:t> </a:t>
            </a:r>
            <a:r>
              <a:rPr lang="en-GB" dirty="0" err="1"/>
              <a:t>yn</a:t>
            </a:r>
            <a:r>
              <a:rPr lang="en-GB" dirty="0"/>
              <a:t> y </a:t>
            </a:r>
            <a:r>
              <a:rPr lang="en-GB" dirty="0" err="1"/>
              <a:t>pwnc</a:t>
            </a:r>
            <a:r>
              <a:rPr lang="en-GB" dirty="0"/>
              <a:t>.</a:t>
            </a:r>
          </a:p>
          <a:p>
            <a:r>
              <a:rPr lang="en-GB" dirty="0" err="1"/>
              <a:t>Cysylltiadau</a:t>
            </a:r>
            <a:r>
              <a:rPr lang="en-GB" dirty="0"/>
              <a:t> </a:t>
            </a:r>
            <a:r>
              <a:rPr lang="en-GB" dirty="0" err="1"/>
              <a:t>polisi</a:t>
            </a:r>
            <a:r>
              <a:rPr lang="en-GB" dirty="0"/>
              <a:t> ac </a:t>
            </a:r>
            <a:r>
              <a:rPr lang="en-GB" dirty="0" err="1"/>
              <a:t>ymarfer</a:t>
            </a:r>
            <a:r>
              <a:rPr lang="en-GB" dirty="0"/>
              <a:t> y </a:t>
            </a:r>
            <a:r>
              <a:rPr lang="en-GB" dirty="0" err="1"/>
              <a:t>Llywodraeth</a:t>
            </a:r>
            <a:r>
              <a:rPr lang="en-GB" dirty="0"/>
              <a:t>.</a:t>
            </a:r>
          </a:p>
        </p:txBody>
      </p:sp>
      <p:sp>
        <p:nvSpPr>
          <p:cNvPr id="4" name="Content Placeholder 3"/>
          <p:cNvSpPr>
            <a:spLocks noGrp="1"/>
          </p:cNvSpPr>
          <p:nvPr>
            <p:ph sz="half" idx="2"/>
          </p:nvPr>
        </p:nvSpPr>
        <p:spPr/>
        <p:txBody>
          <a:bodyPr/>
          <a:lstStyle/>
          <a:p>
            <a:pPr marL="342900" lvl="0" indent="-342900">
              <a:lnSpc>
                <a:spcPct val="100000"/>
              </a:lnSpc>
              <a:spcBef>
                <a:spcPct val="20000"/>
              </a:spcBef>
            </a:pPr>
            <a:r>
              <a:rPr lang="en-GB" dirty="0">
                <a:solidFill>
                  <a:srgbClr val="1F497D"/>
                </a:solidFill>
              </a:rPr>
              <a:t>Background and rationale to the research subject.</a:t>
            </a:r>
          </a:p>
          <a:p>
            <a:pPr marL="342900" lvl="0" indent="-342900">
              <a:lnSpc>
                <a:spcPct val="100000"/>
              </a:lnSpc>
              <a:spcBef>
                <a:spcPct val="20000"/>
              </a:spcBef>
            </a:pPr>
            <a:r>
              <a:rPr lang="en-GB" dirty="0">
                <a:solidFill>
                  <a:srgbClr val="1F497D"/>
                </a:solidFill>
              </a:rPr>
              <a:t>Main arguments and theory within the subject.</a:t>
            </a:r>
          </a:p>
          <a:p>
            <a:pPr marL="342900" lvl="0" indent="-342900">
              <a:lnSpc>
                <a:spcPct val="100000"/>
              </a:lnSpc>
              <a:spcBef>
                <a:spcPct val="20000"/>
              </a:spcBef>
            </a:pPr>
            <a:r>
              <a:rPr lang="en-GB" dirty="0">
                <a:solidFill>
                  <a:srgbClr val="1F497D"/>
                </a:solidFill>
              </a:rPr>
              <a:t>Government  policy and practice links.</a:t>
            </a:r>
          </a:p>
          <a:p>
            <a:endParaRPr lang="en-GB" dirty="0"/>
          </a:p>
        </p:txBody>
      </p:sp>
    </p:spTree>
    <p:extLst>
      <p:ext uri="{BB962C8B-B14F-4D97-AF65-F5344CB8AC3E}">
        <p14:creationId xmlns:p14="http://schemas.microsoft.com/office/powerpoint/2010/main" val="15238566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dirty="0">
                <a:solidFill>
                  <a:prstClr val="black"/>
                </a:solidFill>
                <a:latin typeface="Calibri"/>
              </a:rPr>
              <a:t>Beth </a:t>
            </a:r>
            <a:r>
              <a:rPr lang="en-GB" sz="4000" dirty="0" err="1">
                <a:solidFill>
                  <a:prstClr val="black"/>
                </a:solidFill>
                <a:latin typeface="Calibri"/>
              </a:rPr>
              <a:t>mae’r</a:t>
            </a:r>
            <a:r>
              <a:rPr lang="en-GB" sz="4000" dirty="0">
                <a:solidFill>
                  <a:prstClr val="black"/>
                </a:solidFill>
                <a:latin typeface="Calibri"/>
              </a:rPr>
              <a:t> </a:t>
            </a:r>
            <a:r>
              <a:rPr lang="en-GB" sz="4000" dirty="0" err="1">
                <a:solidFill>
                  <a:prstClr val="black"/>
                </a:solidFill>
                <a:latin typeface="Calibri"/>
              </a:rPr>
              <a:t>methodoleg</a:t>
            </a:r>
            <a:r>
              <a:rPr lang="en-GB" sz="4000" dirty="0">
                <a:solidFill>
                  <a:prstClr val="black"/>
                </a:solidFill>
                <a:latin typeface="Calibri"/>
              </a:rPr>
              <a:t> </a:t>
            </a:r>
            <a:r>
              <a:rPr lang="en-GB" sz="4000" dirty="0" err="1">
                <a:solidFill>
                  <a:prstClr val="black"/>
                </a:solidFill>
                <a:latin typeface="Calibri"/>
              </a:rPr>
              <a:t>yn</a:t>
            </a:r>
            <a:r>
              <a:rPr lang="en-GB" sz="4000" dirty="0">
                <a:solidFill>
                  <a:prstClr val="black"/>
                </a:solidFill>
                <a:latin typeface="Calibri"/>
              </a:rPr>
              <a:t> </a:t>
            </a:r>
            <a:r>
              <a:rPr lang="en-GB" sz="4000" dirty="0" err="1">
                <a:solidFill>
                  <a:prstClr val="black"/>
                </a:solidFill>
                <a:latin typeface="Calibri"/>
              </a:rPr>
              <a:t>gwneud</a:t>
            </a:r>
            <a:r>
              <a:rPr lang="en-GB" sz="4000" dirty="0">
                <a:solidFill>
                  <a:prstClr val="black"/>
                </a:solidFill>
                <a:latin typeface="Calibri"/>
              </a:rPr>
              <a:t>?</a:t>
            </a:r>
            <a:br>
              <a:rPr lang="en-GB" sz="4000" dirty="0">
                <a:solidFill>
                  <a:prstClr val="black"/>
                </a:solidFill>
                <a:latin typeface="Calibri"/>
              </a:rPr>
            </a:br>
            <a:r>
              <a:rPr lang="en-GB" sz="4000" dirty="0">
                <a:solidFill>
                  <a:prstClr val="black"/>
                </a:solidFill>
                <a:latin typeface="Calibri"/>
              </a:rPr>
              <a:t>What does the methodology do?</a:t>
            </a:r>
            <a:endParaRPr lang="en-GB" dirty="0"/>
          </a:p>
        </p:txBody>
      </p:sp>
      <p:sp>
        <p:nvSpPr>
          <p:cNvPr id="3" name="Content Placeholder 2"/>
          <p:cNvSpPr>
            <a:spLocks noGrp="1"/>
          </p:cNvSpPr>
          <p:nvPr>
            <p:ph sz="half" idx="1"/>
          </p:nvPr>
        </p:nvSpPr>
        <p:spPr/>
        <p:txBody>
          <a:bodyPr/>
          <a:lstStyle/>
          <a:p>
            <a:pPr marL="342900" lvl="0" indent="-342900">
              <a:lnSpc>
                <a:spcPct val="100000"/>
              </a:lnSpc>
              <a:spcBef>
                <a:spcPct val="20000"/>
              </a:spcBef>
            </a:pPr>
            <a:r>
              <a:rPr lang="cy-GB" dirty="0">
                <a:solidFill>
                  <a:prstClr val="black"/>
                </a:solidFill>
              </a:rPr>
              <a:t>Esbonio beth oedd yr ymchwil gwreiddiol.</a:t>
            </a:r>
          </a:p>
          <a:p>
            <a:pPr marL="342900" lvl="0" indent="-342900">
              <a:lnSpc>
                <a:spcPct val="100000"/>
              </a:lnSpc>
              <a:spcBef>
                <a:spcPct val="20000"/>
              </a:spcBef>
            </a:pPr>
            <a:endParaRPr lang="cy-GB" dirty="0">
              <a:solidFill>
                <a:prstClr val="black"/>
              </a:solidFill>
            </a:endParaRPr>
          </a:p>
          <a:p>
            <a:pPr marL="342900" lvl="0" indent="-342900">
              <a:lnSpc>
                <a:spcPct val="100000"/>
              </a:lnSpc>
              <a:spcBef>
                <a:spcPct val="20000"/>
              </a:spcBef>
            </a:pPr>
            <a:r>
              <a:rPr lang="cy-GB" dirty="0">
                <a:solidFill>
                  <a:prstClr val="black"/>
                </a:solidFill>
              </a:rPr>
              <a:t>Fel arfer yn trafod moeseg yr ymchwil.</a:t>
            </a:r>
          </a:p>
          <a:p>
            <a:pPr marL="342900" lvl="0" indent="-342900">
              <a:lnSpc>
                <a:spcPct val="100000"/>
              </a:lnSpc>
              <a:spcBef>
                <a:spcPct val="20000"/>
              </a:spcBef>
            </a:pPr>
            <a:r>
              <a:rPr lang="cy-GB" dirty="0">
                <a:solidFill>
                  <a:prstClr val="black"/>
                </a:solidFill>
              </a:rPr>
              <a:t>Hefyd yn trafod gwendidau’r methodoleg dewiswyd.</a:t>
            </a:r>
          </a:p>
          <a:p>
            <a:pPr marL="342900" lvl="0" indent="-342900">
              <a:lnSpc>
                <a:spcPct val="100000"/>
              </a:lnSpc>
              <a:spcBef>
                <a:spcPct val="20000"/>
              </a:spcBef>
            </a:pPr>
            <a:endParaRPr lang="en-GB" dirty="0">
              <a:solidFill>
                <a:prstClr val="black"/>
              </a:solidFill>
            </a:endParaRPr>
          </a:p>
          <a:p>
            <a:endParaRPr lang="en-GB" dirty="0"/>
          </a:p>
        </p:txBody>
      </p:sp>
      <p:sp>
        <p:nvSpPr>
          <p:cNvPr id="4" name="Content Placeholder 3"/>
          <p:cNvSpPr>
            <a:spLocks noGrp="1"/>
          </p:cNvSpPr>
          <p:nvPr>
            <p:ph sz="half" idx="2"/>
          </p:nvPr>
        </p:nvSpPr>
        <p:spPr/>
        <p:txBody>
          <a:bodyPr/>
          <a:lstStyle/>
          <a:p>
            <a:r>
              <a:rPr lang="en-GB" dirty="0">
                <a:solidFill>
                  <a:schemeClr val="tx2"/>
                </a:solidFill>
              </a:rPr>
              <a:t>Explain the primary research undertaken. </a:t>
            </a:r>
          </a:p>
          <a:p>
            <a:r>
              <a:rPr lang="en-GB" dirty="0">
                <a:solidFill>
                  <a:schemeClr val="tx2"/>
                </a:solidFill>
              </a:rPr>
              <a:t>Usually includes ethics</a:t>
            </a:r>
          </a:p>
          <a:p>
            <a:r>
              <a:rPr lang="en-GB" dirty="0">
                <a:solidFill>
                  <a:schemeClr val="tx2"/>
                </a:solidFill>
              </a:rPr>
              <a:t>Discusses the limitations of the methodology chosen.</a:t>
            </a:r>
          </a:p>
          <a:p>
            <a:endParaRPr lang="en-GB" dirty="0">
              <a:solidFill>
                <a:schemeClr val="tx2"/>
              </a:solidFill>
            </a:endParaRPr>
          </a:p>
          <a:p>
            <a:endParaRPr lang="en-GB" dirty="0"/>
          </a:p>
        </p:txBody>
      </p:sp>
    </p:spTree>
    <p:extLst>
      <p:ext uri="{BB962C8B-B14F-4D97-AF65-F5344CB8AC3E}">
        <p14:creationId xmlns:p14="http://schemas.microsoft.com/office/powerpoint/2010/main" val="37419561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cy-GB" sz="2900" dirty="0">
                <a:solidFill>
                  <a:prstClr val="black"/>
                </a:solidFill>
                <a:latin typeface="Calibri"/>
              </a:rPr>
              <a:t>Beth mae’r rhan canlyniadau a thrafodaeth yn gwneud?</a:t>
            </a:r>
            <a:br>
              <a:rPr lang="cy-GB" sz="2900" dirty="0">
                <a:solidFill>
                  <a:prstClr val="black"/>
                </a:solidFill>
                <a:latin typeface="Calibri"/>
              </a:rPr>
            </a:br>
            <a:r>
              <a:rPr lang="en-GB" sz="2900" dirty="0">
                <a:solidFill>
                  <a:srgbClr val="1F497D"/>
                </a:solidFill>
                <a:latin typeface="Calibri"/>
              </a:rPr>
              <a:t>What does the results and discussion section do?</a:t>
            </a:r>
            <a:br>
              <a:rPr lang="en-GB" sz="2900" dirty="0">
                <a:solidFill>
                  <a:srgbClr val="1F497D"/>
                </a:solidFill>
                <a:latin typeface="Calibri"/>
              </a:rPr>
            </a:br>
            <a:endParaRPr lang="en-GB" dirty="0"/>
          </a:p>
        </p:txBody>
      </p:sp>
      <p:sp>
        <p:nvSpPr>
          <p:cNvPr id="3" name="Content Placeholder 2"/>
          <p:cNvSpPr>
            <a:spLocks noGrp="1"/>
          </p:cNvSpPr>
          <p:nvPr>
            <p:ph sz="half" idx="1"/>
          </p:nvPr>
        </p:nvSpPr>
        <p:spPr/>
        <p:txBody>
          <a:bodyPr/>
          <a:lstStyle/>
          <a:p>
            <a:pPr marL="342900" lvl="0" indent="-342900">
              <a:lnSpc>
                <a:spcPct val="100000"/>
              </a:lnSpc>
              <a:spcBef>
                <a:spcPct val="20000"/>
              </a:spcBef>
            </a:pPr>
            <a:r>
              <a:rPr lang="cy-GB" dirty="0">
                <a:solidFill>
                  <a:prstClr val="black"/>
                </a:solidFill>
              </a:rPr>
              <a:t>Beth maent wedi darganfod</a:t>
            </a:r>
          </a:p>
          <a:p>
            <a:pPr marL="342900" lvl="0" indent="-342900">
              <a:lnSpc>
                <a:spcPct val="100000"/>
              </a:lnSpc>
              <a:spcBef>
                <a:spcPct val="20000"/>
              </a:spcBef>
            </a:pPr>
            <a:r>
              <a:rPr lang="cy-GB" dirty="0">
                <a:solidFill>
                  <a:prstClr val="black"/>
                </a:solidFill>
              </a:rPr>
              <a:t>Cysylltiadau gyda syniadau awduron a damcaniaeth arall</a:t>
            </a:r>
          </a:p>
          <a:p>
            <a:endParaRPr lang="en-GB" dirty="0"/>
          </a:p>
        </p:txBody>
      </p:sp>
      <p:sp>
        <p:nvSpPr>
          <p:cNvPr id="4" name="Content Placeholder 3"/>
          <p:cNvSpPr>
            <a:spLocks noGrp="1"/>
          </p:cNvSpPr>
          <p:nvPr>
            <p:ph sz="half" idx="2"/>
          </p:nvPr>
        </p:nvSpPr>
        <p:spPr/>
        <p:txBody>
          <a:bodyPr/>
          <a:lstStyle/>
          <a:p>
            <a:pPr marL="342900" lvl="0" indent="-342900">
              <a:lnSpc>
                <a:spcPct val="100000"/>
              </a:lnSpc>
              <a:spcBef>
                <a:spcPct val="20000"/>
              </a:spcBef>
            </a:pPr>
            <a:r>
              <a:rPr lang="en-GB" dirty="0">
                <a:solidFill>
                  <a:srgbClr val="1F497D"/>
                </a:solidFill>
              </a:rPr>
              <a:t>What they have found out</a:t>
            </a:r>
          </a:p>
          <a:p>
            <a:pPr marL="342900" lvl="0" indent="-342900">
              <a:lnSpc>
                <a:spcPct val="100000"/>
              </a:lnSpc>
              <a:spcBef>
                <a:spcPct val="20000"/>
              </a:spcBef>
            </a:pPr>
            <a:r>
              <a:rPr lang="en-GB" dirty="0">
                <a:solidFill>
                  <a:srgbClr val="1F497D"/>
                </a:solidFill>
              </a:rPr>
              <a:t>Links to other authors’ ideas and theory </a:t>
            </a:r>
          </a:p>
          <a:p>
            <a:endParaRPr lang="en-GB" dirty="0"/>
          </a:p>
        </p:txBody>
      </p:sp>
    </p:spTree>
    <p:extLst>
      <p:ext uri="{BB962C8B-B14F-4D97-AF65-F5344CB8AC3E}">
        <p14:creationId xmlns:p14="http://schemas.microsoft.com/office/powerpoint/2010/main" val="32564826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prstClr val="black"/>
                </a:solidFill>
                <a:latin typeface="Calibri"/>
              </a:rPr>
              <a:t>Ethics</a:t>
            </a:r>
            <a:endParaRPr lang="en-GB" dirty="0"/>
          </a:p>
        </p:txBody>
      </p:sp>
      <p:sp>
        <p:nvSpPr>
          <p:cNvPr id="3" name="Content Placeholder 2"/>
          <p:cNvSpPr>
            <a:spLocks noGrp="1"/>
          </p:cNvSpPr>
          <p:nvPr>
            <p:ph sz="half" idx="1"/>
          </p:nvPr>
        </p:nvSpPr>
        <p:spPr/>
        <p:txBody>
          <a:bodyPr/>
          <a:lstStyle/>
          <a:p>
            <a:pPr marL="0" lvl="0" indent="0">
              <a:lnSpc>
                <a:spcPct val="100000"/>
              </a:lnSpc>
              <a:spcBef>
                <a:spcPct val="20000"/>
              </a:spcBef>
              <a:buNone/>
            </a:pPr>
            <a:r>
              <a:rPr lang="en-GB" dirty="0">
                <a:solidFill>
                  <a:prstClr val="black"/>
                </a:solidFill>
              </a:rPr>
              <a:t>Owed </a:t>
            </a:r>
            <a:r>
              <a:rPr lang="en-GB" dirty="0" err="1">
                <a:solidFill>
                  <a:prstClr val="black"/>
                </a:solidFill>
              </a:rPr>
              <a:t>yna</a:t>
            </a:r>
            <a:r>
              <a:rPr lang="en-GB" dirty="0">
                <a:solidFill>
                  <a:prstClr val="black"/>
                </a:solidFill>
              </a:rPr>
              <a:t> </a:t>
            </a:r>
            <a:r>
              <a:rPr lang="en-GB" dirty="0" err="1">
                <a:solidFill>
                  <a:prstClr val="black"/>
                </a:solidFill>
              </a:rPr>
              <a:t>drafodaeth</a:t>
            </a:r>
            <a:r>
              <a:rPr lang="en-GB" dirty="0">
                <a:solidFill>
                  <a:prstClr val="black"/>
                </a:solidFill>
              </a:rPr>
              <a:t> am</a:t>
            </a:r>
          </a:p>
          <a:p>
            <a:pPr marL="342900" lvl="0" indent="-342900">
              <a:lnSpc>
                <a:spcPct val="100000"/>
              </a:lnSpc>
              <a:spcBef>
                <a:spcPct val="20000"/>
              </a:spcBef>
            </a:pPr>
            <a:r>
              <a:rPr lang="en-GB" dirty="0" err="1">
                <a:solidFill>
                  <a:prstClr val="black"/>
                </a:solidFill>
              </a:rPr>
              <a:t>Gwneud</a:t>
            </a:r>
            <a:r>
              <a:rPr lang="en-GB" dirty="0">
                <a:solidFill>
                  <a:prstClr val="black"/>
                </a:solidFill>
              </a:rPr>
              <a:t> dim </a:t>
            </a:r>
            <a:r>
              <a:rPr lang="en-GB" dirty="0" err="1">
                <a:solidFill>
                  <a:prstClr val="black"/>
                </a:solidFill>
              </a:rPr>
              <a:t>niwed</a:t>
            </a:r>
            <a:endParaRPr lang="en-GB" dirty="0">
              <a:solidFill>
                <a:prstClr val="black"/>
              </a:solidFill>
            </a:endParaRPr>
          </a:p>
          <a:p>
            <a:pPr marL="342900" lvl="0" indent="-342900">
              <a:lnSpc>
                <a:spcPct val="100000"/>
              </a:lnSpc>
              <a:spcBef>
                <a:spcPct val="20000"/>
              </a:spcBef>
            </a:pPr>
            <a:r>
              <a:rPr lang="en-GB" dirty="0" err="1">
                <a:solidFill>
                  <a:prstClr val="black"/>
                </a:solidFill>
              </a:rPr>
              <a:t>Caniatad</a:t>
            </a:r>
            <a:r>
              <a:rPr lang="en-GB" dirty="0">
                <a:solidFill>
                  <a:prstClr val="black"/>
                </a:solidFill>
              </a:rPr>
              <a:t> </a:t>
            </a:r>
            <a:r>
              <a:rPr lang="en-GB" dirty="0" err="1">
                <a:solidFill>
                  <a:prstClr val="black"/>
                </a:solidFill>
              </a:rPr>
              <a:t>gwybodus</a:t>
            </a:r>
            <a:r>
              <a:rPr lang="en-GB" dirty="0">
                <a:solidFill>
                  <a:prstClr val="black"/>
                </a:solidFill>
              </a:rPr>
              <a:t> </a:t>
            </a:r>
            <a:r>
              <a:rPr lang="en-GB" dirty="0" err="1">
                <a:solidFill>
                  <a:prstClr val="black"/>
                </a:solidFill>
              </a:rPr>
              <a:t>i</a:t>
            </a:r>
            <a:r>
              <a:rPr lang="en-GB" dirty="0">
                <a:solidFill>
                  <a:prstClr val="black"/>
                </a:solidFill>
              </a:rPr>
              <a:t> </a:t>
            </a:r>
            <a:r>
              <a:rPr lang="en-GB" dirty="0" err="1">
                <a:solidFill>
                  <a:prstClr val="black"/>
                </a:solidFill>
              </a:rPr>
              <a:t>gymryd</a:t>
            </a:r>
            <a:r>
              <a:rPr lang="en-GB" dirty="0">
                <a:solidFill>
                  <a:prstClr val="black"/>
                </a:solidFill>
              </a:rPr>
              <a:t> </a:t>
            </a:r>
            <a:r>
              <a:rPr lang="en-GB" dirty="0" err="1">
                <a:solidFill>
                  <a:prstClr val="black"/>
                </a:solidFill>
              </a:rPr>
              <a:t>rhan</a:t>
            </a:r>
            <a:endParaRPr lang="en-GB" dirty="0">
              <a:solidFill>
                <a:prstClr val="black"/>
              </a:solidFill>
            </a:endParaRPr>
          </a:p>
          <a:p>
            <a:endParaRPr lang="en-GB" dirty="0"/>
          </a:p>
        </p:txBody>
      </p:sp>
      <p:sp>
        <p:nvSpPr>
          <p:cNvPr id="4" name="Content Placeholder 3"/>
          <p:cNvSpPr>
            <a:spLocks noGrp="1"/>
          </p:cNvSpPr>
          <p:nvPr>
            <p:ph sz="half" idx="2"/>
          </p:nvPr>
        </p:nvSpPr>
        <p:spPr/>
        <p:txBody>
          <a:bodyPr/>
          <a:lstStyle/>
          <a:p>
            <a:pPr marL="342900" lvl="0" indent="-342900">
              <a:lnSpc>
                <a:spcPct val="100000"/>
              </a:lnSpc>
              <a:spcBef>
                <a:spcPct val="20000"/>
              </a:spcBef>
            </a:pPr>
            <a:r>
              <a:rPr lang="en-GB" dirty="0">
                <a:solidFill>
                  <a:prstClr val="black"/>
                </a:solidFill>
              </a:rPr>
              <a:t>Did they discuss?</a:t>
            </a:r>
          </a:p>
          <a:p>
            <a:pPr marL="342900" lvl="0" indent="-342900">
              <a:lnSpc>
                <a:spcPct val="100000"/>
              </a:lnSpc>
              <a:spcBef>
                <a:spcPct val="20000"/>
              </a:spcBef>
            </a:pPr>
            <a:r>
              <a:rPr lang="en-GB" dirty="0">
                <a:solidFill>
                  <a:prstClr val="black"/>
                </a:solidFill>
              </a:rPr>
              <a:t>Do no harm</a:t>
            </a:r>
          </a:p>
          <a:p>
            <a:pPr marL="342900" lvl="0" indent="-342900">
              <a:lnSpc>
                <a:spcPct val="100000"/>
              </a:lnSpc>
              <a:spcBef>
                <a:spcPct val="20000"/>
              </a:spcBef>
            </a:pPr>
            <a:r>
              <a:rPr lang="en-GB" dirty="0">
                <a:solidFill>
                  <a:prstClr val="black"/>
                </a:solidFill>
              </a:rPr>
              <a:t>Informed consent to take part</a:t>
            </a:r>
          </a:p>
          <a:p>
            <a:pPr marL="342900" lvl="0" indent="-342900">
              <a:lnSpc>
                <a:spcPct val="100000"/>
              </a:lnSpc>
              <a:spcBef>
                <a:spcPct val="20000"/>
              </a:spcBef>
            </a:pPr>
            <a:r>
              <a:rPr lang="en-GB" dirty="0">
                <a:solidFill>
                  <a:prstClr val="black"/>
                </a:solidFill>
              </a:rPr>
              <a:t>Anonymity and confidentiality</a:t>
            </a:r>
          </a:p>
          <a:p>
            <a:pPr marL="0" lvl="0" indent="0">
              <a:lnSpc>
                <a:spcPct val="100000"/>
              </a:lnSpc>
              <a:spcBef>
                <a:spcPct val="20000"/>
              </a:spcBef>
              <a:buNone/>
            </a:pPr>
            <a:r>
              <a:rPr lang="en-GB" dirty="0">
                <a:solidFill>
                  <a:prstClr val="black"/>
                </a:solidFill>
              </a:rPr>
              <a:t> </a:t>
            </a:r>
          </a:p>
          <a:p>
            <a:endParaRPr lang="en-GB" dirty="0"/>
          </a:p>
        </p:txBody>
      </p:sp>
    </p:spTree>
    <p:extLst>
      <p:ext uri="{BB962C8B-B14F-4D97-AF65-F5344CB8AC3E}">
        <p14:creationId xmlns:p14="http://schemas.microsoft.com/office/powerpoint/2010/main" val="241613978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9090267" cy="8217634"/>
          </a:xfrm>
          <a:prstGeom prst="rect">
            <a:avLst/>
          </a:prstGeom>
          <a:noFill/>
        </p:spPr>
        <p:txBody>
          <a:bodyPr wrap="square" rtlCol="0">
            <a:spAutoFit/>
          </a:bodyPr>
          <a:lstStyle/>
          <a:p>
            <a:pPr algn="ctr"/>
            <a:r>
              <a:rPr lang="en-GB" sz="2400" b="1" dirty="0" smtClean="0"/>
              <a:t>Why do I need to read Journal articles ?</a:t>
            </a:r>
          </a:p>
          <a:p>
            <a:pPr algn="ctr"/>
            <a:endParaRPr lang="en-GB" sz="2400" dirty="0"/>
          </a:p>
          <a:p>
            <a:r>
              <a:rPr lang="en-GB" sz="2400" dirty="0" smtClean="0"/>
              <a:t>At level 5 you will need to widen your reading and research.</a:t>
            </a:r>
          </a:p>
          <a:p>
            <a:r>
              <a:rPr lang="en-GB" sz="2400" dirty="0" smtClean="0"/>
              <a:t>Journal articles are valid sources of academic research. </a:t>
            </a:r>
          </a:p>
          <a:p>
            <a:endParaRPr lang="en-GB" sz="2400" dirty="0"/>
          </a:p>
          <a:p>
            <a:r>
              <a:rPr lang="en-GB" sz="2400" dirty="0" smtClean="0"/>
              <a:t>By reading journal articles you will expand your thinking and </a:t>
            </a:r>
          </a:p>
          <a:p>
            <a:r>
              <a:rPr lang="en-GB" sz="2400" dirty="0" smtClean="0"/>
              <a:t>Understanding.</a:t>
            </a:r>
          </a:p>
          <a:p>
            <a:endParaRPr lang="en-GB" sz="2400" dirty="0"/>
          </a:p>
          <a:p>
            <a:r>
              <a:rPr lang="en-GB" sz="2400" dirty="0" smtClean="0"/>
              <a:t>This will help you to develop your synthesis and evaluation, it </a:t>
            </a:r>
          </a:p>
          <a:p>
            <a:r>
              <a:rPr lang="en-GB" sz="2400" dirty="0" smtClean="0"/>
              <a:t>Will also support you to start to develop analysis.</a:t>
            </a:r>
          </a:p>
          <a:p>
            <a:endParaRPr lang="en-GB" sz="2400" dirty="0"/>
          </a:p>
          <a:p>
            <a:r>
              <a:rPr lang="en-GB" sz="2400" dirty="0" smtClean="0"/>
              <a:t>This level of engagement will support you to achieve higher marks –</a:t>
            </a:r>
          </a:p>
          <a:p>
            <a:r>
              <a:rPr lang="en-GB" sz="2400" dirty="0" smtClean="0"/>
              <a:t>Remember your marks now count towards your classification.</a:t>
            </a:r>
          </a:p>
          <a:p>
            <a:r>
              <a:rPr lang="en-GB" sz="2400" b="1" i="1" dirty="0" smtClean="0"/>
              <a:t>Remember how to read an article – does the abstract include relevant information</a:t>
            </a:r>
          </a:p>
          <a:p>
            <a:endParaRPr lang="en-GB" sz="2400" dirty="0"/>
          </a:p>
          <a:p>
            <a:endParaRPr lang="en-GB" sz="2400" dirty="0" smtClean="0"/>
          </a:p>
          <a:p>
            <a:endParaRPr lang="en-GB" sz="2400" dirty="0"/>
          </a:p>
          <a:p>
            <a:endParaRPr lang="en-GB" sz="2400" dirty="0" smtClean="0"/>
          </a:p>
          <a:p>
            <a:endParaRPr lang="en-GB" dirty="0"/>
          </a:p>
          <a:p>
            <a:endParaRPr lang="en-GB" dirty="0" smtClean="0"/>
          </a:p>
          <a:p>
            <a:endParaRPr lang="en-GB" dirty="0"/>
          </a:p>
          <a:p>
            <a:endParaRPr lang="en-GB" dirty="0"/>
          </a:p>
        </p:txBody>
      </p:sp>
    </p:spTree>
    <p:extLst>
      <p:ext uri="{BB962C8B-B14F-4D97-AF65-F5344CB8AC3E}">
        <p14:creationId xmlns:p14="http://schemas.microsoft.com/office/powerpoint/2010/main" val="23956638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70482"/>
            <a:ext cx="8973519" cy="5632311"/>
          </a:xfrm>
          <a:prstGeom prst="rect">
            <a:avLst/>
          </a:prstGeom>
          <a:noFill/>
        </p:spPr>
        <p:txBody>
          <a:bodyPr wrap="square" rtlCol="0">
            <a:spAutoFit/>
          </a:bodyPr>
          <a:lstStyle/>
          <a:p>
            <a:pPr algn="ctr"/>
            <a:r>
              <a:rPr lang="en-GB" sz="2400" b="1" dirty="0"/>
              <a:t>Pam </a:t>
            </a:r>
            <a:r>
              <a:rPr lang="en-GB" sz="2400" b="1" dirty="0" err="1"/>
              <a:t>mae</a:t>
            </a:r>
            <a:r>
              <a:rPr lang="en-GB" sz="2400" b="1" dirty="0"/>
              <a:t> </a:t>
            </a:r>
            <a:r>
              <a:rPr lang="en-GB" sz="2400" b="1" dirty="0" err="1"/>
              <a:t>angen</a:t>
            </a:r>
            <a:r>
              <a:rPr lang="en-GB" sz="2400" b="1" dirty="0"/>
              <a:t> </a:t>
            </a:r>
            <a:r>
              <a:rPr lang="en-GB" sz="2400" b="1" dirty="0" err="1"/>
              <a:t>i</a:t>
            </a:r>
            <a:r>
              <a:rPr lang="en-GB" sz="2400" b="1" dirty="0"/>
              <a:t> mi </a:t>
            </a:r>
            <a:r>
              <a:rPr lang="en-GB" sz="2400" b="1" dirty="0" err="1"/>
              <a:t>ddarllen</a:t>
            </a:r>
            <a:r>
              <a:rPr lang="en-GB" sz="2400" b="1" dirty="0"/>
              <a:t> </a:t>
            </a:r>
            <a:r>
              <a:rPr lang="en-GB" sz="2400" b="1" dirty="0" err="1"/>
              <a:t>erthyglau</a:t>
            </a:r>
            <a:r>
              <a:rPr lang="en-GB" sz="2400" b="1" dirty="0"/>
              <a:t> Journal?</a:t>
            </a:r>
          </a:p>
          <a:p>
            <a:pPr algn="ctr"/>
            <a:endParaRPr lang="en-GB" sz="2400" dirty="0"/>
          </a:p>
          <a:p>
            <a:r>
              <a:rPr lang="en-GB" sz="2400" dirty="0" err="1"/>
              <a:t>Ar</a:t>
            </a:r>
            <a:r>
              <a:rPr lang="en-GB" sz="2400" dirty="0"/>
              <a:t> </a:t>
            </a:r>
            <a:r>
              <a:rPr lang="en-GB" sz="2400" dirty="0" err="1"/>
              <a:t>lefel</a:t>
            </a:r>
            <a:r>
              <a:rPr lang="en-GB" sz="2400" dirty="0"/>
              <a:t> 5 </a:t>
            </a:r>
            <a:r>
              <a:rPr lang="en-GB" sz="2400" dirty="0" err="1"/>
              <a:t>bydd</a:t>
            </a:r>
            <a:r>
              <a:rPr lang="en-GB" sz="2400" dirty="0"/>
              <a:t> </a:t>
            </a:r>
            <a:r>
              <a:rPr lang="en-GB" sz="2400" dirty="0" err="1"/>
              <a:t>angen</a:t>
            </a:r>
            <a:r>
              <a:rPr lang="en-GB" sz="2400" dirty="0"/>
              <a:t> </a:t>
            </a:r>
            <a:r>
              <a:rPr lang="en-GB" sz="2400" dirty="0" err="1"/>
              <a:t>i</a:t>
            </a:r>
            <a:r>
              <a:rPr lang="en-GB" sz="2400" dirty="0"/>
              <a:t> chi </a:t>
            </a:r>
            <a:r>
              <a:rPr lang="en-GB" sz="2400" dirty="0" err="1"/>
              <a:t>ehangu</a:t>
            </a:r>
            <a:r>
              <a:rPr lang="en-GB" sz="2400" dirty="0"/>
              <a:t> </a:t>
            </a:r>
            <a:r>
              <a:rPr lang="en-GB" sz="2400" dirty="0" err="1"/>
              <a:t>eich</a:t>
            </a:r>
            <a:r>
              <a:rPr lang="en-GB" sz="2400" dirty="0"/>
              <a:t> </a:t>
            </a:r>
            <a:r>
              <a:rPr lang="en-GB" sz="2400" dirty="0" err="1"/>
              <a:t>darllen</a:t>
            </a:r>
            <a:r>
              <a:rPr lang="en-GB" sz="2400" dirty="0"/>
              <a:t> </a:t>
            </a:r>
            <a:r>
              <a:rPr lang="en-GB" sz="2400" dirty="0" err="1"/>
              <a:t>a'ch</a:t>
            </a:r>
            <a:r>
              <a:rPr lang="en-GB" sz="2400" dirty="0"/>
              <a:t> </a:t>
            </a:r>
            <a:r>
              <a:rPr lang="en-GB" sz="2400" dirty="0" err="1"/>
              <a:t>ymchwil</a:t>
            </a:r>
            <a:r>
              <a:rPr lang="en-GB" sz="2400" dirty="0"/>
              <a:t>.</a:t>
            </a:r>
          </a:p>
          <a:p>
            <a:r>
              <a:rPr lang="en-GB" sz="2400" dirty="0"/>
              <a:t>Mae </a:t>
            </a:r>
            <a:r>
              <a:rPr lang="en-GB" sz="2400" dirty="0" err="1"/>
              <a:t>erthyglau</a:t>
            </a:r>
            <a:r>
              <a:rPr lang="en-GB" sz="2400" dirty="0"/>
              <a:t> </a:t>
            </a:r>
            <a:r>
              <a:rPr lang="en-GB" sz="2400" dirty="0" err="1"/>
              <a:t>cyfnodolion</a:t>
            </a:r>
            <a:r>
              <a:rPr lang="en-GB" sz="2400" dirty="0"/>
              <a:t> </a:t>
            </a:r>
            <a:r>
              <a:rPr lang="en-GB" sz="2400" dirty="0" err="1"/>
              <a:t>yn</a:t>
            </a:r>
            <a:r>
              <a:rPr lang="en-GB" sz="2400" dirty="0"/>
              <a:t> </a:t>
            </a:r>
            <a:r>
              <a:rPr lang="en-GB" sz="2400" dirty="0" err="1"/>
              <a:t>ffynonellau</a:t>
            </a:r>
            <a:r>
              <a:rPr lang="en-GB" sz="2400" dirty="0"/>
              <a:t> </a:t>
            </a:r>
            <a:r>
              <a:rPr lang="en-GB" sz="2400" dirty="0" err="1"/>
              <a:t>ymchwil</a:t>
            </a:r>
            <a:r>
              <a:rPr lang="en-GB" sz="2400" dirty="0"/>
              <a:t> </a:t>
            </a:r>
            <a:r>
              <a:rPr lang="en-GB" sz="2400" dirty="0" err="1"/>
              <a:t>academaidd</a:t>
            </a:r>
            <a:r>
              <a:rPr lang="en-GB" sz="2400" dirty="0"/>
              <a:t> </a:t>
            </a:r>
            <a:r>
              <a:rPr lang="en-GB" sz="2400" dirty="0" err="1"/>
              <a:t>dilys</a:t>
            </a:r>
            <a:r>
              <a:rPr lang="en-GB" sz="2400" dirty="0"/>
              <a:t>.</a:t>
            </a:r>
          </a:p>
          <a:p>
            <a:endParaRPr lang="en-GB" sz="2400" dirty="0"/>
          </a:p>
          <a:p>
            <a:r>
              <a:rPr lang="en-GB" sz="2400" dirty="0" err="1"/>
              <a:t>Trwy</a:t>
            </a:r>
            <a:r>
              <a:rPr lang="en-GB" sz="2400" dirty="0"/>
              <a:t> </a:t>
            </a:r>
            <a:r>
              <a:rPr lang="en-GB" sz="2400" dirty="0" err="1"/>
              <a:t>ddarllen</a:t>
            </a:r>
            <a:r>
              <a:rPr lang="en-GB" sz="2400" dirty="0"/>
              <a:t> </a:t>
            </a:r>
            <a:r>
              <a:rPr lang="en-GB" sz="2400" dirty="0" err="1"/>
              <a:t>erthyglau</a:t>
            </a:r>
            <a:r>
              <a:rPr lang="en-GB" sz="2400" dirty="0"/>
              <a:t> </a:t>
            </a:r>
            <a:r>
              <a:rPr lang="en-GB" sz="2400" dirty="0" err="1"/>
              <a:t>cyfnodolion</a:t>
            </a:r>
            <a:r>
              <a:rPr lang="en-GB" sz="2400" dirty="0"/>
              <a:t>, </a:t>
            </a:r>
            <a:r>
              <a:rPr lang="en-GB" sz="2400" dirty="0" err="1"/>
              <a:t>byddwch</a:t>
            </a:r>
            <a:r>
              <a:rPr lang="en-GB" sz="2400" dirty="0"/>
              <a:t> </a:t>
            </a:r>
            <a:r>
              <a:rPr lang="en-GB" sz="2400" dirty="0" err="1"/>
              <a:t>yn</a:t>
            </a:r>
            <a:r>
              <a:rPr lang="en-GB" sz="2400" dirty="0"/>
              <a:t> </a:t>
            </a:r>
            <a:r>
              <a:rPr lang="en-GB" sz="2400" dirty="0" err="1"/>
              <a:t>ehangu</a:t>
            </a:r>
            <a:r>
              <a:rPr lang="en-GB" sz="2400" dirty="0"/>
              <a:t> </a:t>
            </a:r>
            <a:r>
              <a:rPr lang="en-GB" sz="2400" dirty="0" err="1"/>
              <a:t>eich</a:t>
            </a:r>
            <a:r>
              <a:rPr lang="en-GB" sz="2400" dirty="0"/>
              <a:t> </a:t>
            </a:r>
            <a:r>
              <a:rPr lang="en-GB" sz="2400" dirty="0" err="1"/>
              <a:t>meddwl</a:t>
            </a:r>
            <a:r>
              <a:rPr lang="en-GB" sz="2400" dirty="0"/>
              <a:t> </a:t>
            </a:r>
            <a:r>
              <a:rPr lang="en-GB" sz="2400" dirty="0" smtClean="0"/>
              <a:t>ac </a:t>
            </a:r>
            <a:r>
              <a:rPr lang="en-GB" sz="2400" dirty="0" err="1" smtClean="0"/>
              <a:t>Dealltwriaeth</a:t>
            </a:r>
            <a:r>
              <a:rPr lang="en-GB" sz="2400" dirty="0"/>
              <a:t>.</a:t>
            </a:r>
          </a:p>
          <a:p>
            <a:endParaRPr lang="en-GB" sz="2400" dirty="0"/>
          </a:p>
          <a:p>
            <a:r>
              <a:rPr lang="en-GB" sz="2400" dirty="0" err="1"/>
              <a:t>Bydd</a:t>
            </a:r>
            <a:r>
              <a:rPr lang="en-GB" sz="2400" dirty="0"/>
              <a:t> </a:t>
            </a:r>
            <a:r>
              <a:rPr lang="en-GB" sz="2400" dirty="0" err="1"/>
              <a:t>hyn</a:t>
            </a:r>
            <a:r>
              <a:rPr lang="en-GB" sz="2400" dirty="0"/>
              <a:t> </a:t>
            </a:r>
            <a:r>
              <a:rPr lang="en-GB" sz="2400" dirty="0" err="1"/>
              <a:t>yn</a:t>
            </a:r>
            <a:r>
              <a:rPr lang="en-GB" sz="2400" dirty="0"/>
              <a:t> </a:t>
            </a:r>
            <a:r>
              <a:rPr lang="en-GB" sz="2400" dirty="0" err="1"/>
              <a:t>eich</a:t>
            </a:r>
            <a:r>
              <a:rPr lang="en-GB" sz="2400" dirty="0"/>
              <a:t> </a:t>
            </a:r>
            <a:r>
              <a:rPr lang="en-GB" sz="2400" dirty="0" err="1"/>
              <a:t>helpu</a:t>
            </a:r>
            <a:r>
              <a:rPr lang="en-GB" sz="2400" dirty="0"/>
              <a:t> </a:t>
            </a:r>
            <a:r>
              <a:rPr lang="en-GB" sz="2400" dirty="0" err="1"/>
              <a:t>i</a:t>
            </a:r>
            <a:r>
              <a:rPr lang="en-GB" sz="2400" dirty="0"/>
              <a:t> </a:t>
            </a:r>
            <a:r>
              <a:rPr lang="en-GB" sz="2400" dirty="0" err="1"/>
              <a:t>ddatblygu</a:t>
            </a:r>
            <a:r>
              <a:rPr lang="en-GB" sz="2400" dirty="0"/>
              <a:t> </a:t>
            </a:r>
            <a:r>
              <a:rPr lang="en-GB" sz="2400" dirty="0" err="1"/>
              <a:t>eich</a:t>
            </a:r>
            <a:r>
              <a:rPr lang="en-GB" sz="2400" dirty="0"/>
              <a:t> synthesis </a:t>
            </a:r>
            <a:r>
              <a:rPr lang="en-GB" sz="2400" dirty="0" err="1"/>
              <a:t>a'ch</a:t>
            </a:r>
            <a:r>
              <a:rPr lang="en-GB" sz="2400" dirty="0"/>
              <a:t> </a:t>
            </a:r>
            <a:r>
              <a:rPr lang="en-GB" sz="2400" dirty="0" err="1"/>
              <a:t>gwerthuso</a:t>
            </a:r>
            <a:r>
              <a:rPr lang="en-GB" sz="2400" dirty="0"/>
              <a:t>, </a:t>
            </a:r>
            <a:r>
              <a:rPr lang="en-GB" sz="2400" dirty="0" err="1"/>
              <a:t>sef</a:t>
            </a:r>
            <a:endParaRPr lang="en-GB" sz="2400" dirty="0"/>
          </a:p>
          <a:p>
            <a:r>
              <a:rPr lang="en-GB" sz="2400" dirty="0" err="1"/>
              <a:t>Bydd</a:t>
            </a:r>
            <a:r>
              <a:rPr lang="en-GB" sz="2400" dirty="0"/>
              <a:t> </a:t>
            </a:r>
            <a:r>
              <a:rPr lang="en-GB" sz="2400" dirty="0" err="1"/>
              <a:t>hefyd</a:t>
            </a:r>
            <a:r>
              <a:rPr lang="en-GB" sz="2400" dirty="0"/>
              <a:t> </a:t>
            </a:r>
            <a:r>
              <a:rPr lang="en-GB" sz="2400" dirty="0" err="1"/>
              <a:t>yn</a:t>
            </a:r>
            <a:r>
              <a:rPr lang="en-GB" sz="2400" dirty="0"/>
              <a:t> </a:t>
            </a:r>
            <a:r>
              <a:rPr lang="en-GB" sz="2400" dirty="0" err="1"/>
              <a:t>eich</a:t>
            </a:r>
            <a:r>
              <a:rPr lang="en-GB" sz="2400" dirty="0"/>
              <a:t> </a:t>
            </a:r>
            <a:r>
              <a:rPr lang="en-GB" sz="2400" dirty="0" err="1"/>
              <a:t>cefnogi</a:t>
            </a:r>
            <a:r>
              <a:rPr lang="en-GB" sz="2400" dirty="0"/>
              <a:t> </a:t>
            </a:r>
            <a:r>
              <a:rPr lang="en-GB" sz="2400" dirty="0" err="1"/>
              <a:t>i</a:t>
            </a:r>
            <a:r>
              <a:rPr lang="en-GB" sz="2400" dirty="0"/>
              <a:t> </a:t>
            </a:r>
            <a:r>
              <a:rPr lang="en-GB" sz="2400" dirty="0" err="1"/>
              <a:t>ddechrau</a:t>
            </a:r>
            <a:r>
              <a:rPr lang="en-GB" sz="2400" dirty="0"/>
              <a:t> </a:t>
            </a:r>
            <a:r>
              <a:rPr lang="en-GB" sz="2400" dirty="0" err="1"/>
              <a:t>datblygu</a:t>
            </a:r>
            <a:r>
              <a:rPr lang="en-GB" sz="2400" dirty="0"/>
              <a:t> </a:t>
            </a:r>
            <a:r>
              <a:rPr lang="en-GB" sz="2400" dirty="0" err="1"/>
              <a:t>dadansoddiad</a:t>
            </a:r>
            <a:r>
              <a:rPr lang="en-GB" sz="2400" dirty="0"/>
              <a:t>.</a:t>
            </a:r>
          </a:p>
          <a:p>
            <a:endParaRPr lang="en-GB" sz="2400" dirty="0"/>
          </a:p>
          <a:p>
            <a:r>
              <a:rPr lang="en-GB" sz="2400" dirty="0" err="1"/>
              <a:t>Bydd</a:t>
            </a:r>
            <a:r>
              <a:rPr lang="en-GB" sz="2400" dirty="0"/>
              <a:t> y </a:t>
            </a:r>
            <a:r>
              <a:rPr lang="en-GB" sz="2400" dirty="0" err="1"/>
              <a:t>lefel</a:t>
            </a:r>
            <a:r>
              <a:rPr lang="en-GB" sz="2400" dirty="0"/>
              <a:t> hon o </a:t>
            </a:r>
            <a:r>
              <a:rPr lang="en-GB" sz="2400" dirty="0" err="1"/>
              <a:t>ymgysylltiad</a:t>
            </a:r>
            <a:r>
              <a:rPr lang="en-GB" sz="2400" dirty="0"/>
              <a:t> </a:t>
            </a:r>
            <a:r>
              <a:rPr lang="en-GB" sz="2400" dirty="0" err="1"/>
              <a:t>yn</a:t>
            </a:r>
            <a:r>
              <a:rPr lang="en-GB" sz="2400" dirty="0"/>
              <a:t> </a:t>
            </a:r>
            <a:r>
              <a:rPr lang="en-GB" sz="2400" dirty="0" err="1"/>
              <a:t>eich</a:t>
            </a:r>
            <a:r>
              <a:rPr lang="en-GB" sz="2400" dirty="0"/>
              <a:t> </a:t>
            </a:r>
            <a:r>
              <a:rPr lang="en-GB" sz="2400" dirty="0" err="1"/>
              <a:t>helpu</a:t>
            </a:r>
            <a:r>
              <a:rPr lang="en-GB" sz="2400" dirty="0"/>
              <a:t> </a:t>
            </a:r>
            <a:r>
              <a:rPr lang="en-GB" sz="2400" dirty="0" err="1"/>
              <a:t>i</a:t>
            </a:r>
            <a:r>
              <a:rPr lang="en-GB" sz="2400" dirty="0"/>
              <a:t> </a:t>
            </a:r>
            <a:r>
              <a:rPr lang="en-GB" sz="2400" dirty="0" err="1"/>
              <a:t>ennill</a:t>
            </a:r>
            <a:r>
              <a:rPr lang="en-GB" sz="2400" dirty="0"/>
              <a:t> </a:t>
            </a:r>
            <a:r>
              <a:rPr lang="en-GB" sz="2400" dirty="0" err="1"/>
              <a:t>marciau</a:t>
            </a:r>
            <a:r>
              <a:rPr lang="en-GB" sz="2400" dirty="0"/>
              <a:t> </a:t>
            </a:r>
            <a:r>
              <a:rPr lang="en-GB" sz="2400" dirty="0" err="1"/>
              <a:t>uwch</a:t>
            </a:r>
            <a:r>
              <a:rPr lang="en-GB" sz="2400" dirty="0"/>
              <a:t> -</a:t>
            </a:r>
          </a:p>
          <a:p>
            <a:r>
              <a:rPr lang="en-GB" sz="2400" dirty="0" err="1"/>
              <a:t>Cofiwch</a:t>
            </a:r>
            <a:r>
              <a:rPr lang="en-GB" sz="2400" dirty="0"/>
              <a:t> </a:t>
            </a:r>
            <a:r>
              <a:rPr lang="en-GB" sz="2400" dirty="0" err="1"/>
              <a:t>fod</a:t>
            </a:r>
            <a:r>
              <a:rPr lang="en-GB" sz="2400" dirty="0"/>
              <a:t> </a:t>
            </a:r>
            <a:r>
              <a:rPr lang="en-GB" sz="2400" dirty="0" err="1"/>
              <a:t>eich</a:t>
            </a:r>
            <a:r>
              <a:rPr lang="en-GB" sz="2400" dirty="0"/>
              <a:t> </a:t>
            </a:r>
            <a:r>
              <a:rPr lang="en-GB" sz="2400" dirty="0" err="1"/>
              <a:t>marciau</a:t>
            </a:r>
            <a:r>
              <a:rPr lang="en-GB" sz="2400" dirty="0"/>
              <a:t> </a:t>
            </a:r>
            <a:r>
              <a:rPr lang="en-GB" sz="2400" dirty="0" err="1"/>
              <a:t>bellach</a:t>
            </a:r>
            <a:r>
              <a:rPr lang="en-GB" sz="2400" dirty="0"/>
              <a:t> </a:t>
            </a:r>
            <a:r>
              <a:rPr lang="en-GB" sz="2400" dirty="0" err="1"/>
              <a:t>yn</a:t>
            </a:r>
            <a:r>
              <a:rPr lang="en-GB" sz="2400" dirty="0"/>
              <a:t> </a:t>
            </a:r>
            <a:r>
              <a:rPr lang="en-GB" sz="2400" dirty="0" err="1"/>
              <a:t>cyfrif</a:t>
            </a:r>
            <a:r>
              <a:rPr lang="en-GB" sz="2400" dirty="0"/>
              <a:t> </a:t>
            </a:r>
            <a:r>
              <a:rPr lang="en-GB" sz="2400" dirty="0" err="1"/>
              <a:t>tuag</a:t>
            </a:r>
            <a:r>
              <a:rPr lang="en-GB" sz="2400" dirty="0"/>
              <a:t> at </a:t>
            </a:r>
            <a:r>
              <a:rPr lang="en-GB" sz="2400" dirty="0" err="1"/>
              <a:t>eich</a:t>
            </a:r>
            <a:r>
              <a:rPr lang="en-GB" sz="2400" dirty="0"/>
              <a:t> </a:t>
            </a:r>
            <a:r>
              <a:rPr lang="en-GB" sz="2400" dirty="0" err="1"/>
              <a:t>dosbarthiad</a:t>
            </a:r>
            <a:r>
              <a:rPr lang="en-GB" sz="2400" dirty="0"/>
              <a:t>.</a:t>
            </a:r>
          </a:p>
          <a:p>
            <a:r>
              <a:rPr lang="en-GB" sz="2400" b="1" i="1" dirty="0" err="1"/>
              <a:t>Cofiwch</a:t>
            </a:r>
            <a:r>
              <a:rPr lang="en-GB" sz="2400" b="1" i="1" dirty="0"/>
              <a:t> </a:t>
            </a:r>
            <a:r>
              <a:rPr lang="en-GB" sz="2400" b="1" i="1" dirty="0" err="1"/>
              <a:t>sut</a:t>
            </a:r>
            <a:r>
              <a:rPr lang="en-GB" sz="2400" b="1" i="1" dirty="0"/>
              <a:t> </a:t>
            </a:r>
            <a:r>
              <a:rPr lang="en-GB" sz="2400" b="1" i="1" dirty="0" err="1"/>
              <a:t>i</a:t>
            </a:r>
            <a:r>
              <a:rPr lang="en-GB" sz="2400" b="1" i="1" dirty="0"/>
              <a:t> </a:t>
            </a:r>
            <a:r>
              <a:rPr lang="en-GB" sz="2400" b="1" i="1" dirty="0" err="1"/>
              <a:t>ddarllen</a:t>
            </a:r>
            <a:r>
              <a:rPr lang="en-GB" sz="2400" b="1" i="1" dirty="0"/>
              <a:t> </a:t>
            </a:r>
            <a:r>
              <a:rPr lang="en-GB" sz="2400" b="1" i="1" dirty="0" err="1"/>
              <a:t>erthygl</a:t>
            </a:r>
            <a:r>
              <a:rPr lang="en-GB" sz="2400" b="1" i="1" dirty="0"/>
              <a:t> - a </a:t>
            </a:r>
            <a:r>
              <a:rPr lang="en-GB" sz="2400" b="1" i="1" dirty="0" err="1"/>
              <a:t>yw'r</a:t>
            </a:r>
            <a:r>
              <a:rPr lang="en-GB" sz="2400" b="1" i="1" dirty="0"/>
              <a:t> </a:t>
            </a:r>
            <a:r>
              <a:rPr lang="en-GB" sz="2400" b="1" i="1" dirty="0" err="1"/>
              <a:t>crynodeb</a:t>
            </a:r>
            <a:r>
              <a:rPr lang="en-GB" sz="2400" b="1" i="1" dirty="0"/>
              <a:t> </a:t>
            </a:r>
            <a:r>
              <a:rPr lang="en-GB" sz="2400" b="1" i="1" dirty="0" err="1"/>
              <a:t>yn</a:t>
            </a:r>
            <a:r>
              <a:rPr lang="en-GB" sz="2400" b="1" i="1" dirty="0"/>
              <a:t> </a:t>
            </a:r>
            <a:r>
              <a:rPr lang="en-GB" sz="2400" b="1" i="1" dirty="0" err="1"/>
              <a:t>cynnwys</a:t>
            </a:r>
            <a:r>
              <a:rPr lang="en-GB" sz="2400" b="1" i="1" dirty="0"/>
              <a:t> </a:t>
            </a:r>
            <a:r>
              <a:rPr lang="en-GB" sz="2400" b="1" i="1" dirty="0" err="1"/>
              <a:t>gwybodaeth</a:t>
            </a:r>
            <a:r>
              <a:rPr lang="en-GB" sz="2400" b="1" i="1" dirty="0"/>
              <a:t> </a:t>
            </a:r>
            <a:r>
              <a:rPr lang="en-GB" sz="2400" b="1" i="1" dirty="0" err="1"/>
              <a:t>berthnasol</a:t>
            </a:r>
            <a:endParaRPr lang="en-GB" sz="2400" b="1" i="1" dirty="0"/>
          </a:p>
        </p:txBody>
      </p:sp>
    </p:spTree>
    <p:extLst>
      <p:ext uri="{BB962C8B-B14F-4D97-AF65-F5344CB8AC3E}">
        <p14:creationId xmlns:p14="http://schemas.microsoft.com/office/powerpoint/2010/main" val="103861725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102</TotalTime>
  <Words>767</Words>
  <Application>Microsoft Office PowerPoint</Application>
  <PresentationFormat>On-screen Show (4:3)</PresentationFormat>
  <Paragraphs>137</Paragraphs>
  <Slides>13</Slides>
  <Notes>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PowerPoint Presentation</vt:lpstr>
      <vt:lpstr>PowerPoint Presentation</vt:lpstr>
      <vt:lpstr>PowerPoint Presentation</vt:lpstr>
      <vt:lpstr>Mae erthyglau ymchwil yn dilyn patrwm tebyg Research articles follow a similar pattern</vt:lpstr>
      <vt:lpstr>Strwythur  Structure</vt:lpstr>
      <vt:lpstr>Beth Mae’r abstract yn gwneud? What does the abstract do?</vt:lpstr>
      <vt:lpstr>Beth mae’r geiraiu allweddol yn gwneud? What do the keywords do?</vt:lpstr>
      <vt:lpstr>Beth mae’r cyflwyniad / adolygiad llenyddiaeth yn gwneud? What does the introduction/ literature review do? </vt:lpstr>
      <vt:lpstr>Beth mae’r methodoleg yn gwneud? What does the methodology do?</vt:lpstr>
      <vt:lpstr>Beth mae’r rhan canlyniadau a thrafodaeth yn gwneud? What does the results and discussion section do? </vt:lpstr>
      <vt:lpstr>Ethics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Dawn Jones</cp:lastModifiedBy>
  <cp:revision>11</cp:revision>
  <dcterms:created xsi:type="dcterms:W3CDTF">2017-02-08T11:33:06Z</dcterms:created>
  <dcterms:modified xsi:type="dcterms:W3CDTF">2019-06-17T14:33:13Z</dcterms:modified>
</cp:coreProperties>
</file>