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8"/>
  </p:notesMasterIdLst>
  <p:sldIdLst>
    <p:sldId id="257" r:id="rId2"/>
    <p:sldId id="258" r:id="rId3"/>
    <p:sldId id="262" r:id="rId4"/>
    <p:sldId id="263" r:id="rId5"/>
    <p:sldId id="259" r:id="rId6"/>
    <p:sldId id="264" r:id="rId7"/>
    <p:sldId id="261" r:id="rId8"/>
    <p:sldId id="265" r:id="rId9"/>
    <p:sldId id="260"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29"/>
  </p:normalViewPr>
  <p:slideViewPr>
    <p:cSldViewPr snapToGrid="0" snapToObjects="1">
      <p:cViewPr varScale="1">
        <p:scale>
          <a:sx n="109" d="100"/>
          <a:sy n="109" d="100"/>
        </p:scale>
        <p:origin x="6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8DD3D0-F4D1-AD48-821B-E32D566A22BA}" type="datetimeFigureOut">
              <a:rPr lang="en-US" smtClean="0"/>
              <a:t>5/10/21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2321F2-7080-E941-8985-0C1B3D49EAEB}" type="slidenum">
              <a:rPr lang="en-US" smtClean="0"/>
              <a:t>‹#›</a:t>
            </a:fld>
            <a:endParaRPr lang="en-US"/>
          </a:p>
        </p:txBody>
      </p:sp>
    </p:spTree>
    <p:extLst>
      <p:ext uri="{BB962C8B-B14F-4D97-AF65-F5344CB8AC3E}">
        <p14:creationId xmlns:p14="http://schemas.microsoft.com/office/powerpoint/2010/main" val="1351259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Name/easy to remember and they know what it is. </a:t>
            </a:r>
          </a:p>
        </p:txBody>
      </p:sp>
      <p:sp>
        <p:nvSpPr>
          <p:cNvPr id="4" name="Slide Number Placeholder 3"/>
          <p:cNvSpPr>
            <a:spLocks noGrp="1"/>
          </p:cNvSpPr>
          <p:nvPr>
            <p:ph type="sldNum" sz="quarter" idx="5"/>
          </p:nvPr>
        </p:nvSpPr>
        <p:spPr/>
        <p:txBody>
          <a:bodyPr/>
          <a:lstStyle/>
          <a:p>
            <a:fld id="{2B2321F2-7080-E941-8985-0C1B3D49EAEB}" type="slidenum">
              <a:rPr lang="en-US" smtClean="0"/>
              <a:t>2</a:t>
            </a:fld>
            <a:endParaRPr lang="en-US"/>
          </a:p>
        </p:txBody>
      </p:sp>
    </p:spTree>
    <p:extLst>
      <p:ext uri="{BB962C8B-B14F-4D97-AF65-F5344CB8AC3E}">
        <p14:creationId xmlns:p14="http://schemas.microsoft.com/office/powerpoint/2010/main" val="1650857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Oven, pastry blender, pots and pans.</a:t>
            </a:r>
          </a:p>
        </p:txBody>
      </p:sp>
      <p:sp>
        <p:nvSpPr>
          <p:cNvPr id="4" name="Slide Number Placeholder 3"/>
          <p:cNvSpPr>
            <a:spLocks noGrp="1"/>
          </p:cNvSpPr>
          <p:nvPr>
            <p:ph type="sldNum" sz="quarter" idx="5"/>
          </p:nvPr>
        </p:nvSpPr>
        <p:spPr/>
        <p:txBody>
          <a:bodyPr/>
          <a:lstStyle/>
          <a:p>
            <a:fld id="{2B2321F2-7080-E941-8985-0C1B3D49EAEB}" type="slidenum">
              <a:rPr lang="en-US" smtClean="0"/>
              <a:t>3</a:t>
            </a:fld>
            <a:endParaRPr lang="en-US"/>
          </a:p>
        </p:txBody>
      </p:sp>
    </p:spTree>
    <p:extLst>
      <p:ext uri="{BB962C8B-B14F-4D97-AF65-F5344CB8AC3E}">
        <p14:creationId xmlns:p14="http://schemas.microsoft.com/office/powerpoint/2010/main" val="2321658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Spending over 5 for delivery will get them o try other product </a:t>
            </a:r>
          </a:p>
        </p:txBody>
      </p:sp>
      <p:sp>
        <p:nvSpPr>
          <p:cNvPr id="4" name="Slide Number Placeholder 3"/>
          <p:cNvSpPr>
            <a:spLocks noGrp="1"/>
          </p:cNvSpPr>
          <p:nvPr>
            <p:ph type="sldNum" sz="quarter" idx="5"/>
          </p:nvPr>
        </p:nvSpPr>
        <p:spPr/>
        <p:txBody>
          <a:bodyPr/>
          <a:lstStyle/>
          <a:p>
            <a:fld id="{2B2321F2-7080-E941-8985-0C1B3D49EAEB}" type="slidenum">
              <a:rPr lang="en-US" smtClean="0"/>
              <a:t>10</a:t>
            </a:fld>
            <a:endParaRPr lang="en-US"/>
          </a:p>
        </p:txBody>
      </p:sp>
    </p:spTree>
    <p:extLst>
      <p:ext uri="{BB962C8B-B14F-4D97-AF65-F5344CB8AC3E}">
        <p14:creationId xmlns:p14="http://schemas.microsoft.com/office/powerpoint/2010/main" val="379067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B2321F2-7080-E941-8985-0C1B3D49EAEB}" type="slidenum">
              <a:rPr lang="en-US" smtClean="0"/>
              <a:t>14</a:t>
            </a:fld>
            <a:endParaRPr lang="en-US"/>
          </a:p>
        </p:txBody>
      </p:sp>
    </p:spTree>
    <p:extLst>
      <p:ext uri="{BB962C8B-B14F-4D97-AF65-F5344CB8AC3E}">
        <p14:creationId xmlns:p14="http://schemas.microsoft.com/office/powerpoint/2010/main" val="3172652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3795975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2431054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327137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AA5FFD2-DE06-3C45-9BCF-3C356D5FB08A}" type="datetimeFigureOut">
              <a:rPr lang="en-US" smtClean="0"/>
              <a:t>5/10/21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1838170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AA5FFD2-DE06-3C45-9BCF-3C356D5FB08A}" type="datetimeFigureOut">
              <a:rPr lang="en-US" smtClean="0"/>
              <a:t>5/10/21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2319746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2102268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1150608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1845596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A5FFD2-DE06-3C45-9BCF-3C356D5FB08A}" type="datetimeFigureOut">
              <a:rPr lang="en-US" smtClean="0"/>
              <a:t>5/10/21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2035913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A5FFD2-DE06-3C45-9BCF-3C356D5FB08A}" type="datetimeFigureOut">
              <a:rPr lang="en-US" smtClean="0"/>
              <a:t>5/10/21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2860705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2131352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7C47E3-77A4-6B42-9C13-40601D435422}"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23522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1841975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AA5FFD2-DE06-3C45-9BCF-3C356D5FB08A}" type="datetimeFigureOut">
              <a:rPr lang="en-US" smtClean="0"/>
              <a:t>5/10/21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37731302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AA5FFD2-DE06-3C45-9BCF-3C356D5FB08A}" type="datetimeFigureOut">
              <a:rPr lang="en-US" smtClean="0"/>
              <a:t>5/10/21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5414579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33609601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AA5FFD2-DE06-3C45-9BCF-3C356D5FB08A}" type="datetimeFigureOut">
              <a:rPr lang="en-US" smtClean="0"/>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7C47E3-77A4-6B42-9C13-40601D435422}" type="slidenum">
              <a:rPr lang="en-US" smtClean="0"/>
              <a:t>‹#›</a:t>
            </a:fld>
            <a:endParaRPr lang="en-US"/>
          </a:p>
        </p:txBody>
      </p:sp>
    </p:spTree>
    <p:extLst>
      <p:ext uri="{BB962C8B-B14F-4D97-AF65-F5344CB8AC3E}">
        <p14:creationId xmlns:p14="http://schemas.microsoft.com/office/powerpoint/2010/main" val="1512909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AA5FFD2-DE06-3C45-9BCF-3C356D5FB08A}" type="datetimeFigureOut">
              <a:rPr lang="en-US" smtClean="0"/>
              <a:t>5/10/21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C7C47E3-77A4-6B42-9C13-40601D435422}" type="slidenum">
              <a:rPr lang="en-US" smtClean="0"/>
              <a:t>‹#›</a:t>
            </a:fld>
            <a:endParaRPr lang="en-US"/>
          </a:p>
        </p:txBody>
      </p:sp>
    </p:spTree>
    <p:extLst>
      <p:ext uri="{BB962C8B-B14F-4D97-AF65-F5344CB8AC3E}">
        <p14:creationId xmlns:p14="http://schemas.microsoft.com/office/powerpoint/2010/main" val="3163966573"/>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highspeedtraining.co.uk/food-hygien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07BA8-0DD4-1F43-A5CB-B29C9A186F98}"/>
              </a:ext>
            </a:extLst>
          </p:cNvPr>
          <p:cNvSpPr>
            <a:spLocks noGrp="1"/>
          </p:cNvSpPr>
          <p:nvPr>
            <p:ph type="title"/>
          </p:nvPr>
        </p:nvSpPr>
        <p:spPr>
          <a:xfrm>
            <a:off x="3714578" y="297970"/>
            <a:ext cx="3724008" cy="1400530"/>
          </a:xfrm>
        </p:spPr>
        <p:txBody>
          <a:bodyPr/>
          <a:lstStyle/>
          <a:p>
            <a:r>
              <a:rPr lang="en-US" dirty="0"/>
              <a:t>Business Plan </a:t>
            </a:r>
          </a:p>
        </p:txBody>
      </p:sp>
      <p:sp>
        <p:nvSpPr>
          <p:cNvPr id="3" name="Content Placeholder 2">
            <a:extLst>
              <a:ext uri="{FF2B5EF4-FFF2-40B4-BE49-F238E27FC236}">
                <a16:creationId xmlns:a16="http://schemas.microsoft.com/office/drawing/2014/main" id="{7BFC6314-6186-604E-BB20-23B5434ECA97}"/>
              </a:ext>
            </a:extLst>
          </p:cNvPr>
          <p:cNvSpPr>
            <a:spLocks noGrp="1"/>
          </p:cNvSpPr>
          <p:nvPr>
            <p:ph idx="1"/>
          </p:nvPr>
        </p:nvSpPr>
        <p:spPr>
          <a:xfrm>
            <a:off x="1352692" y="2744612"/>
            <a:ext cx="9703235" cy="2199651"/>
          </a:xfrm>
        </p:spPr>
        <p:txBody>
          <a:bodyPr>
            <a:normAutofit/>
          </a:bodyPr>
          <a:lstStyle/>
          <a:p>
            <a:pPr marL="0" indent="0">
              <a:lnSpc>
                <a:spcPct val="200000"/>
              </a:lnSpc>
              <a:buNone/>
            </a:pPr>
            <a:r>
              <a:rPr lang="en-GB" sz="1800" dirty="0">
                <a:latin typeface="+mn-lt"/>
                <a:ea typeface="Times New Roman" panose="02020603050405020304" pitchFamily="18" charset="0"/>
                <a:cs typeface="Calibri" panose="020F0502020204030204" pitchFamily="34" charset="0"/>
              </a:rPr>
              <a:t>Mission Statement :The purpose of the bakery is to promote baked Items can be good for you, people have this idea that pastries and bread can be bad for you, this business is here to change their minds.</a:t>
            </a:r>
            <a:endParaRPr lang="en-US" sz="1800" dirty="0">
              <a:latin typeface="+mn-lt"/>
            </a:endParaRPr>
          </a:p>
        </p:txBody>
      </p:sp>
      <p:sp>
        <p:nvSpPr>
          <p:cNvPr id="5" name="Rectangle 4">
            <a:extLst>
              <a:ext uri="{FF2B5EF4-FFF2-40B4-BE49-F238E27FC236}">
                <a16:creationId xmlns:a16="http://schemas.microsoft.com/office/drawing/2014/main" id="{D83FE77D-91C0-AD44-80C8-6AC884C15E91}"/>
              </a:ext>
            </a:extLst>
          </p:cNvPr>
          <p:cNvSpPr/>
          <p:nvPr/>
        </p:nvSpPr>
        <p:spPr>
          <a:xfrm>
            <a:off x="3189550" y="1344082"/>
            <a:ext cx="4774064"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SAMS BAKERY</a:t>
            </a:r>
          </a:p>
        </p:txBody>
      </p:sp>
    </p:spTree>
    <p:extLst>
      <p:ext uri="{BB962C8B-B14F-4D97-AF65-F5344CB8AC3E}">
        <p14:creationId xmlns:p14="http://schemas.microsoft.com/office/powerpoint/2010/main" val="3400636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7FED9-4F3D-1E41-A459-6D5628AD7B19}"/>
              </a:ext>
            </a:extLst>
          </p:cNvPr>
          <p:cNvSpPr>
            <a:spLocks noGrp="1"/>
          </p:cNvSpPr>
          <p:nvPr>
            <p:ph type="title"/>
          </p:nvPr>
        </p:nvSpPr>
        <p:spPr>
          <a:xfrm>
            <a:off x="1103312" y="405215"/>
            <a:ext cx="5095607" cy="984197"/>
          </a:xfrm>
        </p:spPr>
        <p:txBody>
          <a:bodyPr/>
          <a:lstStyle/>
          <a:p>
            <a:r>
              <a:rPr lang="en-US" dirty="0"/>
              <a:t>Business Details </a:t>
            </a:r>
          </a:p>
        </p:txBody>
      </p:sp>
      <p:sp>
        <p:nvSpPr>
          <p:cNvPr id="3" name="Content Placeholder 2">
            <a:extLst>
              <a:ext uri="{FF2B5EF4-FFF2-40B4-BE49-F238E27FC236}">
                <a16:creationId xmlns:a16="http://schemas.microsoft.com/office/drawing/2014/main" id="{ABCDDC1C-155F-E74E-B2E9-EE6ACB7E39BD}"/>
              </a:ext>
            </a:extLst>
          </p:cNvPr>
          <p:cNvSpPr>
            <a:spLocks noGrp="1"/>
          </p:cNvSpPr>
          <p:nvPr>
            <p:ph idx="1"/>
          </p:nvPr>
        </p:nvSpPr>
        <p:spPr>
          <a:xfrm>
            <a:off x="197324" y="1148441"/>
            <a:ext cx="10891364" cy="4885244"/>
          </a:xfrm>
        </p:spPr>
        <p:txBody>
          <a:bodyPr>
            <a:normAutofit/>
          </a:bodyPr>
          <a:lstStyle/>
          <a:p>
            <a:r>
              <a:rPr lang="en-GB" dirty="0">
                <a:latin typeface="+mn-lt"/>
                <a:ea typeface="Times New Roman" panose="02020603050405020304" pitchFamily="18" charset="0"/>
                <a:cs typeface="Calibri" panose="020F0502020204030204" pitchFamily="34" charset="0"/>
              </a:rPr>
              <a:t>The name of the business is Sam's Bakery.</a:t>
            </a:r>
          </a:p>
          <a:p>
            <a:r>
              <a:rPr lang="en-GB" dirty="0">
                <a:latin typeface="+mn-lt"/>
                <a:ea typeface="Times New Roman" panose="02020603050405020304" pitchFamily="18" charset="0"/>
                <a:cs typeface="Calibri" panose="020F0502020204030204" pitchFamily="34" charset="0"/>
              </a:rPr>
              <a:t>Sam’s Bakery creates different range of baked good. Our products range from Breads, Cakes, Brownies, Cupcakes and Sandwiches using the freshest and healthiest ingredient, they are also gluten free so there is no risk of contamination for customers with gluten allergies.</a:t>
            </a:r>
          </a:p>
          <a:p>
            <a:r>
              <a:rPr lang="en-GB" dirty="0">
                <a:latin typeface="+mn-lt"/>
                <a:ea typeface="Times New Roman" panose="02020603050405020304" pitchFamily="18" charset="0"/>
                <a:cs typeface="Calibri" panose="020F0502020204030204" pitchFamily="34" charset="0"/>
              </a:rPr>
              <a:t>We want to bring different type of cultures baked goods together. ( Africa, Italy, France, etc.) </a:t>
            </a:r>
          </a:p>
          <a:p>
            <a:r>
              <a:rPr lang="en-GB" dirty="0">
                <a:latin typeface="+mn-lt"/>
                <a:cs typeface="Calibri" panose="020F0502020204030204" pitchFamily="34" charset="0"/>
              </a:rPr>
              <a:t>We aim to sell our products to different types of people that are interested in our product.</a:t>
            </a:r>
          </a:p>
          <a:p>
            <a:r>
              <a:rPr lang="en-GB" dirty="0">
                <a:latin typeface="+mn-lt"/>
                <a:cs typeface="Calibri" panose="020F0502020204030204" pitchFamily="34" charset="0"/>
              </a:rPr>
              <a:t>The business is a sole trader, this is because it is a small company, I will oversee everything to do with the business, which will put me in control of the direction the business goes in.</a:t>
            </a:r>
          </a:p>
          <a:p>
            <a:endParaRPr lang="en-US" dirty="0">
              <a:latin typeface="+mn-lt"/>
            </a:endParaRPr>
          </a:p>
        </p:txBody>
      </p:sp>
    </p:spTree>
    <p:extLst>
      <p:ext uri="{BB962C8B-B14F-4D97-AF65-F5344CB8AC3E}">
        <p14:creationId xmlns:p14="http://schemas.microsoft.com/office/powerpoint/2010/main" val="570006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47BD3-94D3-694D-BFE4-44DC3C83B83B}"/>
              </a:ext>
            </a:extLst>
          </p:cNvPr>
          <p:cNvSpPr>
            <a:spLocks noGrp="1"/>
          </p:cNvSpPr>
          <p:nvPr>
            <p:ph type="title"/>
          </p:nvPr>
        </p:nvSpPr>
        <p:spPr>
          <a:xfrm>
            <a:off x="100011" y="53685"/>
            <a:ext cx="4827589" cy="789165"/>
          </a:xfrm>
        </p:spPr>
        <p:txBody>
          <a:bodyPr/>
          <a:lstStyle/>
          <a:p>
            <a:r>
              <a:rPr lang="en-US" dirty="0"/>
              <a:t>Business Details </a:t>
            </a:r>
          </a:p>
        </p:txBody>
      </p:sp>
      <p:graphicFrame>
        <p:nvGraphicFramePr>
          <p:cNvPr id="7" name="Table 7">
            <a:extLst>
              <a:ext uri="{FF2B5EF4-FFF2-40B4-BE49-F238E27FC236}">
                <a16:creationId xmlns:a16="http://schemas.microsoft.com/office/drawing/2014/main" id="{E99DD72F-91BB-D345-9070-BCE6AB7AA18C}"/>
              </a:ext>
            </a:extLst>
          </p:cNvPr>
          <p:cNvGraphicFramePr>
            <a:graphicFrameLocks noGrp="1"/>
          </p:cNvGraphicFramePr>
          <p:nvPr>
            <p:extLst>
              <p:ext uri="{D42A27DB-BD31-4B8C-83A1-F6EECF244321}">
                <p14:modId xmlns:p14="http://schemas.microsoft.com/office/powerpoint/2010/main" val="1102984615"/>
              </p:ext>
            </p:extLst>
          </p:nvPr>
        </p:nvGraphicFramePr>
        <p:xfrm>
          <a:off x="100011" y="1343225"/>
          <a:ext cx="5995989" cy="4674203"/>
        </p:xfrm>
        <a:graphic>
          <a:graphicData uri="http://schemas.openxmlformats.org/drawingml/2006/table">
            <a:tbl>
              <a:tblPr firstRow="1" bandRow="1">
                <a:tableStyleId>{616DA210-FB5B-4158-B5E0-FEB733F419BA}</a:tableStyleId>
              </a:tblPr>
              <a:tblGrid>
                <a:gridCol w="1998663">
                  <a:extLst>
                    <a:ext uri="{9D8B030D-6E8A-4147-A177-3AD203B41FA5}">
                      <a16:colId xmlns:a16="http://schemas.microsoft.com/office/drawing/2014/main" val="1332275170"/>
                    </a:ext>
                  </a:extLst>
                </a:gridCol>
                <a:gridCol w="1998663">
                  <a:extLst>
                    <a:ext uri="{9D8B030D-6E8A-4147-A177-3AD203B41FA5}">
                      <a16:colId xmlns:a16="http://schemas.microsoft.com/office/drawing/2014/main" val="947229262"/>
                    </a:ext>
                  </a:extLst>
                </a:gridCol>
                <a:gridCol w="1998663">
                  <a:extLst>
                    <a:ext uri="{9D8B030D-6E8A-4147-A177-3AD203B41FA5}">
                      <a16:colId xmlns:a16="http://schemas.microsoft.com/office/drawing/2014/main" val="1133285656"/>
                    </a:ext>
                  </a:extLst>
                </a:gridCol>
              </a:tblGrid>
              <a:tr h="397837">
                <a:tc>
                  <a:txBody>
                    <a:bodyPr/>
                    <a:lstStyle/>
                    <a:p>
                      <a:r>
                        <a:rPr lang="en-US" dirty="0">
                          <a:solidFill>
                            <a:schemeClr val="tx1"/>
                          </a:solidFill>
                        </a:rPr>
                        <a:t>Goal</a:t>
                      </a:r>
                    </a:p>
                  </a:txBody>
                  <a:tcPr/>
                </a:tc>
                <a:tc>
                  <a:txBody>
                    <a:bodyPr/>
                    <a:lstStyle/>
                    <a:p>
                      <a:r>
                        <a:rPr lang="en-US" dirty="0">
                          <a:solidFill>
                            <a:schemeClr val="tx1"/>
                          </a:solidFill>
                        </a:rPr>
                        <a:t>Objective </a:t>
                      </a:r>
                    </a:p>
                  </a:txBody>
                  <a:tcPr/>
                </a:tc>
                <a:tc>
                  <a:txBody>
                    <a:bodyPr/>
                    <a:lstStyle/>
                    <a:p>
                      <a:r>
                        <a:rPr lang="en-US" dirty="0">
                          <a:solidFill>
                            <a:schemeClr val="tx1"/>
                          </a:solidFill>
                        </a:rPr>
                        <a:t>Action Plan</a:t>
                      </a:r>
                    </a:p>
                  </a:txBody>
                  <a:tcPr/>
                </a:tc>
                <a:extLst>
                  <a:ext uri="{0D108BD9-81ED-4DB2-BD59-A6C34878D82A}">
                    <a16:rowId xmlns:a16="http://schemas.microsoft.com/office/drawing/2014/main" val="1792184501"/>
                  </a:ext>
                </a:extLst>
              </a:tr>
              <a:tr h="1655086">
                <a:tc>
                  <a:txBody>
                    <a:bodyPr/>
                    <a:lstStyle/>
                    <a:p>
                      <a:r>
                        <a:rPr lang="en-US" sz="1600" dirty="0">
                          <a:solidFill>
                            <a:schemeClr val="tx1"/>
                          </a:solidFill>
                        </a:rPr>
                        <a:t>Increase Profit Margin</a:t>
                      </a:r>
                    </a:p>
                  </a:txBody>
                  <a:tcPr/>
                </a:tc>
                <a:tc>
                  <a:txBody>
                    <a:bodyPr/>
                    <a:lstStyle/>
                    <a:p>
                      <a:r>
                        <a:rPr lang="en-US" sz="1600" dirty="0">
                          <a:solidFill>
                            <a:schemeClr val="tx1"/>
                          </a:solidFill>
                        </a:rPr>
                        <a:t>Reduce operating costs by 10 percent in 16 months </a:t>
                      </a:r>
                    </a:p>
                  </a:txBody>
                  <a:tcPr/>
                </a:tc>
                <a:tc>
                  <a:txBody>
                    <a:bodyPr/>
                    <a:lstStyle/>
                    <a:p>
                      <a:r>
                        <a:rPr lang="en-US" sz="1600" dirty="0">
                          <a:solidFill>
                            <a:schemeClr val="tx1"/>
                          </a:solidFill>
                        </a:rPr>
                        <a:t>Looking over the finance and conducting an in-depth analysis to identify low-cost suppliers.</a:t>
                      </a:r>
                    </a:p>
                  </a:txBody>
                  <a:tcPr/>
                </a:tc>
                <a:extLst>
                  <a:ext uri="{0D108BD9-81ED-4DB2-BD59-A6C34878D82A}">
                    <a16:rowId xmlns:a16="http://schemas.microsoft.com/office/drawing/2014/main" val="1439846704"/>
                  </a:ext>
                </a:extLst>
              </a:tr>
              <a:tr h="661756">
                <a:tc>
                  <a:txBody>
                    <a:bodyPr/>
                    <a:lstStyle/>
                    <a:p>
                      <a:r>
                        <a:rPr lang="en-US" sz="1600" dirty="0">
                          <a:solidFill>
                            <a:schemeClr val="tx1"/>
                          </a:solidFill>
                        </a:rPr>
                        <a:t>Improve Employee Skills</a:t>
                      </a:r>
                    </a:p>
                  </a:txBody>
                  <a:tcPr/>
                </a:tc>
                <a:tc>
                  <a:txBody>
                    <a:bodyPr/>
                    <a:lstStyle/>
                    <a:p>
                      <a:r>
                        <a:rPr lang="en-US" sz="1600" dirty="0">
                          <a:solidFill>
                            <a:schemeClr val="tx1"/>
                          </a:solidFill>
                        </a:rPr>
                        <a:t>Conduct a training program to improve employee skills </a:t>
                      </a:r>
                    </a:p>
                  </a:txBody>
                  <a:tcPr/>
                </a:tc>
                <a:tc>
                  <a:txBody>
                    <a:bodyPr/>
                    <a:lstStyle/>
                    <a:p>
                      <a:r>
                        <a:rPr lang="en-US" sz="1600" dirty="0">
                          <a:solidFill>
                            <a:schemeClr val="tx1"/>
                          </a:solidFill>
                        </a:rPr>
                        <a:t>There are video they can watch.</a:t>
                      </a:r>
                    </a:p>
                    <a:p>
                      <a:r>
                        <a:rPr lang="en-US" sz="1600" dirty="0">
                          <a:solidFill>
                            <a:schemeClr val="tx1"/>
                          </a:solidFill>
                        </a:rPr>
                        <a:t>Special classes.  </a:t>
                      </a:r>
                    </a:p>
                  </a:txBody>
                  <a:tcPr/>
                </a:tc>
                <a:extLst>
                  <a:ext uri="{0D108BD9-81ED-4DB2-BD59-A6C34878D82A}">
                    <a16:rowId xmlns:a16="http://schemas.microsoft.com/office/drawing/2014/main" val="2704787869"/>
                  </a:ext>
                </a:extLst>
              </a:tr>
              <a:tr h="661756">
                <a:tc>
                  <a:txBody>
                    <a:bodyPr/>
                    <a:lstStyle/>
                    <a:p>
                      <a:r>
                        <a:rPr lang="en-US" sz="1600" dirty="0">
                          <a:solidFill>
                            <a:schemeClr val="tx1"/>
                          </a:solidFill>
                        </a:rPr>
                        <a:t>Increase Profit Margin</a:t>
                      </a:r>
                    </a:p>
                  </a:txBody>
                  <a:tcPr/>
                </a:tc>
                <a:tc>
                  <a:txBody>
                    <a:bodyPr/>
                    <a:lstStyle/>
                    <a:p>
                      <a:r>
                        <a:rPr lang="en-US" sz="1600" dirty="0">
                          <a:solidFill>
                            <a:schemeClr val="tx1"/>
                          </a:solidFill>
                        </a:rPr>
                        <a:t>Increase sales by 10% in the first 12 months </a:t>
                      </a:r>
                    </a:p>
                  </a:txBody>
                  <a:tcPr/>
                </a:tc>
                <a:tc>
                  <a:txBody>
                    <a:bodyPr/>
                    <a:lstStyle/>
                    <a:p>
                      <a:r>
                        <a:rPr lang="en-US" sz="1600" dirty="0">
                          <a:solidFill>
                            <a:schemeClr val="tx1"/>
                          </a:solidFill>
                        </a:rPr>
                        <a:t>This can be done by marketing it to areas that the business did not market to previously  </a:t>
                      </a:r>
                    </a:p>
                  </a:txBody>
                  <a:tcPr/>
                </a:tc>
                <a:extLst>
                  <a:ext uri="{0D108BD9-81ED-4DB2-BD59-A6C34878D82A}">
                    <a16:rowId xmlns:a16="http://schemas.microsoft.com/office/drawing/2014/main" val="411921920"/>
                  </a:ext>
                </a:extLst>
              </a:tr>
            </a:tbl>
          </a:graphicData>
        </a:graphic>
      </p:graphicFrame>
      <p:sp>
        <p:nvSpPr>
          <p:cNvPr id="8" name="Rectangle 7">
            <a:extLst>
              <a:ext uri="{FF2B5EF4-FFF2-40B4-BE49-F238E27FC236}">
                <a16:creationId xmlns:a16="http://schemas.microsoft.com/office/drawing/2014/main" id="{2D16A5D8-136F-434B-98EC-769B60A5316C}"/>
              </a:ext>
            </a:extLst>
          </p:cNvPr>
          <p:cNvSpPr/>
          <p:nvPr/>
        </p:nvSpPr>
        <p:spPr>
          <a:xfrm>
            <a:off x="79448" y="840572"/>
            <a:ext cx="2225289" cy="461665"/>
          </a:xfrm>
          <a:prstGeom prst="rect">
            <a:avLst/>
          </a:prstGeom>
          <a:noFill/>
        </p:spPr>
        <p:txBody>
          <a:bodyPr wrap="none" lIns="91440" tIns="45720" rIns="91440" bIns="45720">
            <a:spAutoFit/>
          </a:bodyPr>
          <a:lstStyle/>
          <a:p>
            <a:pPr algn="ctr"/>
            <a:r>
              <a:rPr lang="en-GB" sz="2400" b="0" cap="none" spc="0" dirty="0">
                <a:ln w="0"/>
                <a:solidFill>
                  <a:schemeClr val="tx1"/>
                </a:solidFill>
                <a:effectLst>
                  <a:outerShdw blurRad="38100" dist="19050" dir="2700000" algn="tl" rotWithShape="0">
                    <a:schemeClr val="dk1">
                      <a:alpha val="40000"/>
                    </a:schemeClr>
                  </a:outerShdw>
                </a:effectLst>
              </a:rPr>
              <a:t>Business Aims </a:t>
            </a:r>
          </a:p>
        </p:txBody>
      </p:sp>
      <p:sp>
        <p:nvSpPr>
          <p:cNvPr id="9" name="Rectangle 8">
            <a:extLst>
              <a:ext uri="{FF2B5EF4-FFF2-40B4-BE49-F238E27FC236}">
                <a16:creationId xmlns:a16="http://schemas.microsoft.com/office/drawing/2014/main" id="{7F825692-BEA0-4941-BC95-EDD5EF0FBE45}"/>
              </a:ext>
            </a:extLst>
          </p:cNvPr>
          <p:cNvSpPr/>
          <p:nvPr/>
        </p:nvSpPr>
        <p:spPr>
          <a:xfrm>
            <a:off x="7415649" y="840571"/>
            <a:ext cx="3033203" cy="461665"/>
          </a:xfrm>
          <a:prstGeom prst="rect">
            <a:avLst/>
          </a:prstGeom>
        </p:spPr>
        <p:txBody>
          <a:bodyPr wrap="none">
            <a:spAutoFit/>
          </a:bodyPr>
          <a:lstStyle/>
          <a:p>
            <a:r>
              <a:rPr lang="en-GB" sz="2400" dirty="0">
                <a:solidFill>
                  <a:srgbClr val="FFFFFF"/>
                </a:solidFill>
              </a:rPr>
              <a:t>Financial summary </a:t>
            </a:r>
            <a:endParaRPr lang="en-GB" sz="2400" dirty="0"/>
          </a:p>
        </p:txBody>
      </p:sp>
      <p:sp>
        <p:nvSpPr>
          <p:cNvPr id="10" name="Rectangle 9">
            <a:extLst>
              <a:ext uri="{FF2B5EF4-FFF2-40B4-BE49-F238E27FC236}">
                <a16:creationId xmlns:a16="http://schemas.microsoft.com/office/drawing/2014/main" id="{E046E5D8-FDC3-2C48-B512-E078AE36B81E}"/>
              </a:ext>
            </a:extLst>
          </p:cNvPr>
          <p:cNvSpPr/>
          <p:nvPr/>
        </p:nvSpPr>
        <p:spPr>
          <a:xfrm>
            <a:off x="6430350" y="1343225"/>
            <a:ext cx="5533050" cy="4524315"/>
          </a:xfrm>
          <a:prstGeom prst="rect">
            <a:avLst/>
          </a:prstGeom>
        </p:spPr>
        <p:txBody>
          <a:bodyPr wrap="square">
            <a:spAutoFit/>
          </a:bodyPr>
          <a:lstStyle/>
          <a:p>
            <a:r>
              <a:rPr lang="en-GB" dirty="0"/>
              <a:t>One of the best parts about being a baker is that you don’t need any formal qualifications. So you don’t have to spend money on gaining a qualification. </a:t>
            </a:r>
            <a:endParaRPr lang="en-GB" dirty="0">
              <a:ea typeface="Times New Roman" panose="02020603050405020304" pitchFamily="18" charset="0"/>
              <a:cs typeface="Calibri" panose="020F0502020204030204" pitchFamily="34" charset="0"/>
            </a:endParaRPr>
          </a:p>
          <a:p>
            <a:r>
              <a:rPr lang="en-GB" dirty="0">
                <a:ea typeface="Times New Roman" panose="02020603050405020304" pitchFamily="18" charset="0"/>
                <a:cs typeface="Calibri" panose="020F0502020204030204" pitchFamily="34" charset="0"/>
              </a:rPr>
              <a:t>The ingredients to run a bakery are not expensive, flour, sugar icing  etc are lost costs.</a:t>
            </a:r>
          </a:p>
          <a:p>
            <a:r>
              <a:rPr lang="en-GB" dirty="0">
                <a:ea typeface="Times New Roman" panose="02020603050405020304" pitchFamily="18" charset="0"/>
                <a:cs typeface="Calibri" panose="020F0502020204030204" pitchFamily="34" charset="0"/>
              </a:rPr>
              <a:t>After researching the price of creating a bakery, this was the results: </a:t>
            </a:r>
          </a:p>
          <a:p>
            <a:r>
              <a:rPr lang="en-GB" dirty="0"/>
              <a:t>Licencing and legal fees: £500-£1,000</a:t>
            </a:r>
          </a:p>
          <a:p>
            <a:r>
              <a:rPr lang="en-GB" dirty="0"/>
              <a:t>Equipment: £1,000-£5,000</a:t>
            </a:r>
          </a:p>
          <a:p>
            <a:r>
              <a:rPr lang="en-GB" dirty="0"/>
              <a:t>Start-up supplies and ingredients: £2,000-3,000</a:t>
            </a:r>
          </a:p>
          <a:p>
            <a:r>
              <a:rPr lang="en-GB" dirty="0"/>
              <a:t>Commercial rent or mortgage: £500-2,500</a:t>
            </a:r>
          </a:p>
          <a:p>
            <a:r>
              <a:rPr lang="en-GB" dirty="0"/>
              <a:t>A kitchen renovation can bring your kitchen up to date and will cost about £888 to £3000. Depending on the particulars of your renovation, this price estimate could vary.</a:t>
            </a:r>
            <a:endParaRPr lang="en-GB" dirty="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2135069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D94DF-CB20-9942-854A-0239C47F33F7}"/>
              </a:ext>
            </a:extLst>
          </p:cNvPr>
          <p:cNvSpPr>
            <a:spLocks noGrp="1"/>
          </p:cNvSpPr>
          <p:nvPr>
            <p:ph type="title"/>
          </p:nvPr>
        </p:nvSpPr>
        <p:spPr>
          <a:xfrm>
            <a:off x="569912" y="236818"/>
            <a:ext cx="5526088" cy="1376082"/>
          </a:xfrm>
        </p:spPr>
        <p:txBody>
          <a:bodyPr/>
          <a:lstStyle/>
          <a:p>
            <a:r>
              <a:rPr lang="en-GB" sz="4000" dirty="0"/>
              <a:t>OWNER’S BACKGROUND </a:t>
            </a:r>
            <a:br>
              <a:rPr lang="en-GB" sz="4000" dirty="0"/>
            </a:br>
            <a:endParaRPr lang="en-US" sz="4000" dirty="0"/>
          </a:p>
        </p:txBody>
      </p:sp>
      <p:sp>
        <p:nvSpPr>
          <p:cNvPr id="3" name="Content Placeholder 2">
            <a:extLst>
              <a:ext uri="{FF2B5EF4-FFF2-40B4-BE49-F238E27FC236}">
                <a16:creationId xmlns:a16="http://schemas.microsoft.com/office/drawing/2014/main" id="{4E4E4148-499E-454B-87A2-0CCDF31C96DD}"/>
              </a:ext>
            </a:extLst>
          </p:cNvPr>
          <p:cNvSpPr>
            <a:spLocks noGrp="1"/>
          </p:cNvSpPr>
          <p:nvPr>
            <p:ph idx="1"/>
          </p:nvPr>
        </p:nvSpPr>
        <p:spPr>
          <a:xfrm>
            <a:off x="569912" y="1837018"/>
            <a:ext cx="6097587" cy="4385982"/>
          </a:xfrm>
        </p:spPr>
        <p:txBody>
          <a:bodyPr/>
          <a:lstStyle/>
          <a:p>
            <a:pPr marL="0" indent="0">
              <a:buNone/>
            </a:pPr>
            <a:r>
              <a:rPr lang="en-US" dirty="0"/>
              <a:t>I have always wanted to have my own business. Being brought up in a different culture whilst still having my own, I have always wanted to share the food and treats I was brought up knowing. With the way the UK is going it is embracing other cultures and views.  A while back the most popular dish in the UK was “Chicken Tika Masala” Which shows that the UK is ready for a different types of foods and treats.</a:t>
            </a:r>
          </a:p>
          <a:p>
            <a:pPr marL="0" indent="0">
              <a:buNone/>
            </a:pPr>
            <a:r>
              <a:rPr lang="en-US" dirty="0"/>
              <a:t>My mother ran her own business and has given me a lot of advice when it comes to managing a business and what it takes to run one day to day.</a:t>
            </a:r>
          </a:p>
        </p:txBody>
      </p:sp>
    </p:spTree>
    <p:extLst>
      <p:ext uri="{BB962C8B-B14F-4D97-AF65-F5344CB8AC3E}">
        <p14:creationId xmlns:p14="http://schemas.microsoft.com/office/powerpoint/2010/main" val="1626459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F0C3F-C20E-AF45-8DF5-EE44B99C9100}"/>
              </a:ext>
            </a:extLst>
          </p:cNvPr>
          <p:cNvSpPr>
            <a:spLocks noGrp="1"/>
          </p:cNvSpPr>
          <p:nvPr>
            <p:ph type="title"/>
          </p:nvPr>
        </p:nvSpPr>
        <p:spPr>
          <a:xfrm>
            <a:off x="1103312" y="227087"/>
            <a:ext cx="9404723" cy="1400530"/>
          </a:xfrm>
        </p:spPr>
        <p:txBody>
          <a:bodyPr/>
          <a:lstStyle/>
          <a:p>
            <a:r>
              <a:rPr lang="en-US" dirty="0"/>
              <a:t>Marketing and Sales Strategy  </a:t>
            </a:r>
          </a:p>
        </p:txBody>
      </p:sp>
      <p:sp>
        <p:nvSpPr>
          <p:cNvPr id="3" name="Content Placeholder 2">
            <a:extLst>
              <a:ext uri="{FF2B5EF4-FFF2-40B4-BE49-F238E27FC236}">
                <a16:creationId xmlns:a16="http://schemas.microsoft.com/office/drawing/2014/main" id="{892C348A-2EDF-C747-B629-2D2B99E1540F}"/>
              </a:ext>
            </a:extLst>
          </p:cNvPr>
          <p:cNvSpPr>
            <a:spLocks noGrp="1"/>
          </p:cNvSpPr>
          <p:nvPr>
            <p:ph idx="1"/>
          </p:nvPr>
        </p:nvSpPr>
        <p:spPr>
          <a:xfrm>
            <a:off x="196850" y="1239751"/>
            <a:ext cx="11798300" cy="4990115"/>
          </a:xfrm>
        </p:spPr>
        <p:txBody>
          <a:bodyPr>
            <a:normAutofit lnSpcReduction="10000"/>
          </a:bodyPr>
          <a:lstStyle/>
          <a:p>
            <a:r>
              <a:rPr lang="en-GB" sz="1800" dirty="0">
                <a:ea typeface="Times New Roman" panose="02020603050405020304" pitchFamily="18" charset="0"/>
                <a:cs typeface="Calibri" panose="020F0502020204030204" pitchFamily="34" charset="0"/>
              </a:rPr>
              <a:t>The target audience for Sam’s bakery shop are people who want to eat healthy but also want it to taste good. </a:t>
            </a:r>
            <a:r>
              <a:rPr lang="en-US" sz="1800" dirty="0"/>
              <a:t>The target audience are also  people that want to try different cultures baked items</a:t>
            </a:r>
          </a:p>
          <a:p>
            <a:r>
              <a:rPr lang="en-GB" sz="1800" dirty="0">
                <a:ea typeface="Times New Roman" panose="02020603050405020304" pitchFamily="18" charset="0"/>
                <a:cs typeface="Calibri" panose="020F0502020204030204" pitchFamily="34" charset="0"/>
              </a:rPr>
              <a:t>In Newport there are limited options when it comes to healthy baked goods. It is difficult for people with gluten allergies to get baked healthy good, we strive to give our customers the best money has to offer. There is no discrimination (age, race, etc.). Additionally, people that want to try different cultures baked item are likely to buy from this business since there is limited option in Newport.</a:t>
            </a:r>
          </a:p>
          <a:p>
            <a:r>
              <a:rPr lang="en-GB" sz="1800" dirty="0">
                <a:ea typeface="Times New Roman" panose="02020603050405020304" pitchFamily="18" charset="0"/>
                <a:cs typeface="Calibri" panose="020F0502020204030204" pitchFamily="34" charset="0"/>
              </a:rPr>
              <a:t>The marketing plan is rather simple, customers can buy from the store, but the business will be adding its own uniqueness by adding a delivery system for a cheap and reasonable price (locally, it will not cost a lot for petrol). They will have a small period to book for a delivery after this time they will have to go to the store.</a:t>
            </a:r>
          </a:p>
          <a:p>
            <a:r>
              <a:rPr lang="en-GB" sz="1800" dirty="0">
                <a:ea typeface="Times New Roman" panose="02020603050405020304" pitchFamily="18" charset="0"/>
                <a:cs typeface="Calibri" panose="020F0502020204030204" pitchFamily="34" charset="0"/>
              </a:rPr>
              <a:t>Marketing: Since Newport a a small city it is very easy for news to travel, to advertise the business the idea is to get the people with the most following in Newport to share a post or snapchat the product to their followers. </a:t>
            </a:r>
          </a:p>
          <a:p>
            <a:r>
              <a:rPr lang="en-GB" sz="1800" dirty="0">
                <a:ea typeface="Times New Roman" panose="02020603050405020304" pitchFamily="18" charset="0"/>
                <a:cs typeface="Calibri" panose="020F0502020204030204" pitchFamily="34" charset="0"/>
              </a:rPr>
              <a:t>Facebook/twitter will be used to promote the business by posting offers such as: “ first 5 people to order today will get the delivery for free”</a:t>
            </a:r>
          </a:p>
          <a:p>
            <a:r>
              <a:rPr lang="en-GB" sz="1800" dirty="0">
                <a:ea typeface="Times New Roman" panose="02020603050405020304" pitchFamily="18" charset="0"/>
                <a:cs typeface="Calibri" panose="020F0502020204030204" pitchFamily="34" charset="0"/>
              </a:rPr>
              <a:t>The business will also have a website and be on other apps such as Deliveroo, Just Eat, Uber Eats, etc.</a:t>
            </a:r>
          </a:p>
          <a:p>
            <a:endParaRPr lang="en-GB" sz="1800" dirty="0">
              <a:ea typeface="Times New Roman" panose="02020603050405020304" pitchFamily="18" charset="0"/>
              <a:cs typeface="Calibri" panose="020F0502020204030204" pitchFamily="34" charset="0"/>
            </a:endParaRPr>
          </a:p>
          <a:p>
            <a:endParaRPr lang="en-GB" sz="1800" dirty="0">
              <a:ea typeface="Times New Roman" panose="02020603050405020304" pitchFamily="18" charset="0"/>
              <a:cs typeface="Calibri" panose="020F0502020204030204" pitchFamily="34" charset="0"/>
            </a:endParaRPr>
          </a:p>
          <a:p>
            <a:pPr marL="0" indent="0">
              <a:buNone/>
            </a:pPr>
            <a:endParaRPr lang="en-US" dirty="0"/>
          </a:p>
        </p:txBody>
      </p:sp>
      <p:sp>
        <p:nvSpPr>
          <p:cNvPr id="4" name="TextBox 3">
            <a:extLst>
              <a:ext uri="{FF2B5EF4-FFF2-40B4-BE49-F238E27FC236}">
                <a16:creationId xmlns:a16="http://schemas.microsoft.com/office/drawing/2014/main" id="{060B992A-5C7D-5540-A45F-F77D500B94F9}"/>
              </a:ext>
            </a:extLst>
          </p:cNvPr>
          <p:cNvSpPr txBox="1"/>
          <p:nvPr/>
        </p:nvSpPr>
        <p:spPr>
          <a:xfrm>
            <a:off x="1778000" y="604520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286165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3BB86-A951-AD41-BD97-5E100981FDD8}"/>
              </a:ext>
            </a:extLst>
          </p:cNvPr>
          <p:cNvSpPr>
            <a:spLocks noGrp="1"/>
          </p:cNvSpPr>
          <p:nvPr>
            <p:ph type="title"/>
          </p:nvPr>
        </p:nvSpPr>
        <p:spPr>
          <a:xfrm>
            <a:off x="328611" y="211418"/>
            <a:ext cx="6529389" cy="1033182"/>
          </a:xfrm>
        </p:spPr>
        <p:txBody>
          <a:bodyPr/>
          <a:lstStyle/>
          <a:p>
            <a:r>
              <a:rPr lang="en-GB" dirty="0">
                <a:latin typeface="+mn-lt"/>
              </a:rPr>
              <a:t>COMPETITOR ANALYSIS </a:t>
            </a:r>
            <a:br>
              <a:rPr lang="en-GB" dirty="0">
                <a:latin typeface="+mn-lt"/>
              </a:rPr>
            </a:br>
            <a:endParaRPr lang="en-US" dirty="0">
              <a:latin typeface="+mn-lt"/>
            </a:endParaRPr>
          </a:p>
        </p:txBody>
      </p:sp>
      <p:sp>
        <p:nvSpPr>
          <p:cNvPr id="3" name="Content Placeholder 2">
            <a:extLst>
              <a:ext uri="{FF2B5EF4-FFF2-40B4-BE49-F238E27FC236}">
                <a16:creationId xmlns:a16="http://schemas.microsoft.com/office/drawing/2014/main" id="{B8690854-DF0C-4944-9B36-629AA1B8924E}"/>
              </a:ext>
            </a:extLst>
          </p:cNvPr>
          <p:cNvSpPr>
            <a:spLocks noGrp="1"/>
          </p:cNvSpPr>
          <p:nvPr>
            <p:ph idx="1"/>
          </p:nvPr>
        </p:nvSpPr>
        <p:spPr>
          <a:xfrm>
            <a:off x="201611" y="1760220"/>
            <a:ext cx="5043489" cy="4211171"/>
          </a:xfrm>
        </p:spPr>
        <p:txBody>
          <a:bodyPr>
            <a:normAutofit fontScale="92500" lnSpcReduction="20000"/>
          </a:bodyPr>
          <a:lstStyle/>
          <a:p>
            <a:r>
              <a:rPr lang="en-US" dirty="0"/>
              <a:t>One of the business dominating the baking industry is Greggs. They have been established since 1939, which is a strength. </a:t>
            </a:r>
          </a:p>
          <a:p>
            <a:r>
              <a:rPr lang="en-US" dirty="0"/>
              <a:t>My business offers products and services that Greggs can not offer ( different cultural products)</a:t>
            </a:r>
          </a:p>
          <a:p>
            <a:r>
              <a:rPr lang="en-US" dirty="0"/>
              <a:t> Greggs offers traditional products like cakes brownies, etc. </a:t>
            </a:r>
          </a:p>
          <a:p>
            <a:r>
              <a:rPr lang="en-US" dirty="0"/>
              <a:t>Gregg's products do not have the home feeling which is what my busines is going for. </a:t>
            </a:r>
          </a:p>
          <a:p>
            <a:r>
              <a:rPr lang="en-US" dirty="0"/>
              <a:t>Some of Gregg's weakness are </a:t>
            </a:r>
            <a:r>
              <a:rPr lang="en-GB" dirty="0"/>
              <a:t>lack of online presence. Some food have a short shelf life. </a:t>
            </a:r>
            <a:endParaRPr lang="en-US" dirty="0"/>
          </a:p>
          <a:p>
            <a:pPr marL="0" indent="0">
              <a:buNone/>
            </a:pPr>
            <a:endParaRPr lang="en-US" dirty="0"/>
          </a:p>
        </p:txBody>
      </p:sp>
      <p:graphicFrame>
        <p:nvGraphicFramePr>
          <p:cNvPr id="4" name="Table 4">
            <a:extLst>
              <a:ext uri="{FF2B5EF4-FFF2-40B4-BE49-F238E27FC236}">
                <a16:creationId xmlns:a16="http://schemas.microsoft.com/office/drawing/2014/main" id="{D90BC773-8A14-584B-872F-BE6F16DBB9F3}"/>
              </a:ext>
            </a:extLst>
          </p:cNvPr>
          <p:cNvGraphicFramePr>
            <a:graphicFrameLocks noGrp="1"/>
          </p:cNvGraphicFramePr>
          <p:nvPr>
            <p:extLst>
              <p:ext uri="{D42A27DB-BD31-4B8C-83A1-F6EECF244321}">
                <p14:modId xmlns:p14="http://schemas.microsoft.com/office/powerpoint/2010/main" val="2016016620"/>
              </p:ext>
            </p:extLst>
          </p:nvPr>
        </p:nvGraphicFramePr>
        <p:xfrm>
          <a:off x="5245100" y="1760220"/>
          <a:ext cx="6846888" cy="3337560"/>
        </p:xfrm>
        <a:graphic>
          <a:graphicData uri="http://schemas.openxmlformats.org/drawingml/2006/table">
            <a:tbl>
              <a:tblPr firstRow="1" bandRow="1">
                <a:tableStyleId>{B301B821-A1FF-4177-AEE7-76D212191A09}</a:tableStyleId>
              </a:tblPr>
              <a:tblGrid>
                <a:gridCol w="939800">
                  <a:extLst>
                    <a:ext uri="{9D8B030D-6E8A-4147-A177-3AD203B41FA5}">
                      <a16:colId xmlns:a16="http://schemas.microsoft.com/office/drawing/2014/main" val="937156408"/>
                    </a:ext>
                  </a:extLst>
                </a:gridCol>
                <a:gridCol w="3624792">
                  <a:extLst>
                    <a:ext uri="{9D8B030D-6E8A-4147-A177-3AD203B41FA5}">
                      <a16:colId xmlns:a16="http://schemas.microsoft.com/office/drawing/2014/main" val="3548987280"/>
                    </a:ext>
                  </a:extLst>
                </a:gridCol>
                <a:gridCol w="2282296">
                  <a:extLst>
                    <a:ext uri="{9D8B030D-6E8A-4147-A177-3AD203B41FA5}">
                      <a16:colId xmlns:a16="http://schemas.microsoft.com/office/drawing/2014/main" val="544056265"/>
                    </a:ext>
                  </a:extLst>
                </a:gridCol>
              </a:tblGrid>
              <a:tr h="381000">
                <a:tc>
                  <a:txBody>
                    <a:bodyPr/>
                    <a:lstStyle/>
                    <a:p>
                      <a:endParaRPr lang="en-US" dirty="0"/>
                    </a:p>
                  </a:txBody>
                  <a:tcPr/>
                </a:tc>
                <a:tc>
                  <a:txBody>
                    <a:bodyPr/>
                    <a:lstStyle/>
                    <a:p>
                      <a:r>
                        <a:rPr lang="en-US" dirty="0">
                          <a:solidFill>
                            <a:schemeClr val="bg1"/>
                          </a:solidFill>
                        </a:rPr>
                        <a:t>Helpful</a:t>
                      </a:r>
                    </a:p>
                  </a:txBody>
                  <a:tcPr/>
                </a:tc>
                <a:tc>
                  <a:txBody>
                    <a:bodyPr/>
                    <a:lstStyle/>
                    <a:p>
                      <a:r>
                        <a:rPr lang="en-US" dirty="0">
                          <a:solidFill>
                            <a:schemeClr val="bg1"/>
                          </a:solidFill>
                        </a:rPr>
                        <a:t>Harmful</a:t>
                      </a:r>
                    </a:p>
                  </a:txBody>
                  <a:tcPr/>
                </a:tc>
                <a:extLst>
                  <a:ext uri="{0D108BD9-81ED-4DB2-BD59-A6C34878D82A}">
                    <a16:rowId xmlns:a16="http://schemas.microsoft.com/office/drawing/2014/main" val="4048834269"/>
                  </a:ext>
                </a:extLst>
              </a:tr>
              <a:tr h="1231900">
                <a:tc>
                  <a:txBody>
                    <a:bodyPr/>
                    <a:lstStyle/>
                    <a:p>
                      <a:r>
                        <a:rPr lang="en-US" sz="1400" dirty="0"/>
                        <a:t>Internal </a:t>
                      </a:r>
                    </a:p>
                    <a:p>
                      <a:endParaRPr lang="en-US" sz="1400" dirty="0"/>
                    </a:p>
                  </a:txBody>
                  <a:tcPr/>
                </a:tc>
                <a:tc>
                  <a:txBody>
                    <a:bodyPr/>
                    <a:lstStyle/>
                    <a:p>
                      <a:r>
                        <a:rPr lang="en-US" sz="1400" dirty="0"/>
                        <a:t>Strength</a:t>
                      </a:r>
                    </a:p>
                    <a:p>
                      <a:pPr marL="285750" indent="-285750">
                        <a:buFont typeface="Wingdings" pitchFamily="2" charset="2"/>
                        <a:buChar char="Ø"/>
                      </a:pPr>
                      <a:r>
                        <a:rPr lang="en-US" sz="1400" dirty="0"/>
                        <a:t>Employees with experience</a:t>
                      </a:r>
                    </a:p>
                    <a:p>
                      <a:pPr marL="285750" indent="-285750">
                        <a:buFont typeface="Wingdings" pitchFamily="2" charset="2"/>
                        <a:buChar char="Ø"/>
                      </a:pPr>
                      <a:r>
                        <a:rPr lang="en-US" sz="1400" dirty="0"/>
                        <a:t>Different range of products</a:t>
                      </a:r>
                    </a:p>
                    <a:p>
                      <a:pPr marL="285750" indent="-285750">
                        <a:buFont typeface="Wingdings" pitchFamily="2" charset="2"/>
                        <a:buChar char="Ø"/>
                      </a:pPr>
                      <a:r>
                        <a:rPr lang="en-US" sz="1400" dirty="0"/>
                        <a:t>A delivery system</a:t>
                      </a:r>
                    </a:p>
                  </a:txBody>
                  <a:tcPr/>
                </a:tc>
                <a:tc>
                  <a:txBody>
                    <a:bodyPr/>
                    <a:lstStyle/>
                    <a:p>
                      <a:r>
                        <a:rPr lang="en-US" sz="1400" dirty="0"/>
                        <a:t>Weakness</a:t>
                      </a:r>
                    </a:p>
                    <a:p>
                      <a:pPr marL="285750" indent="-285750">
                        <a:buFont typeface="Wingdings" pitchFamily="2" charset="2"/>
                        <a:buChar char="Ø"/>
                      </a:pPr>
                      <a:r>
                        <a:rPr lang="en-US" sz="1400" dirty="0"/>
                        <a:t>Entering the market late</a:t>
                      </a:r>
                    </a:p>
                    <a:p>
                      <a:pPr marL="285750" indent="-285750">
                        <a:buFont typeface="Wingdings" pitchFamily="2" charset="2"/>
                        <a:buChar char="Ø"/>
                      </a:pPr>
                      <a:r>
                        <a:rPr lang="en-US" sz="1400" dirty="0"/>
                        <a:t>Operation limited to Newport </a:t>
                      </a:r>
                    </a:p>
                    <a:p>
                      <a:pPr marL="285750" indent="-285750">
                        <a:buFont typeface="Wingdings" pitchFamily="2" charset="2"/>
                        <a:buChar char="Ø"/>
                      </a:pPr>
                      <a:endParaRPr lang="en-US" sz="1400" dirty="0"/>
                    </a:p>
                  </a:txBody>
                  <a:tcPr/>
                </a:tc>
                <a:extLst>
                  <a:ext uri="{0D108BD9-81ED-4DB2-BD59-A6C34878D82A}">
                    <a16:rowId xmlns:a16="http://schemas.microsoft.com/office/drawing/2014/main" val="3644240258"/>
                  </a:ext>
                </a:extLst>
              </a:tr>
              <a:tr h="1231900">
                <a:tc>
                  <a:txBody>
                    <a:bodyPr/>
                    <a:lstStyle/>
                    <a:p>
                      <a:r>
                        <a:rPr lang="en-US" sz="1400" dirty="0"/>
                        <a:t>External </a:t>
                      </a:r>
                    </a:p>
                  </a:txBody>
                  <a:tcPr/>
                </a:tc>
                <a:tc>
                  <a:txBody>
                    <a:bodyPr/>
                    <a:lstStyle/>
                    <a:p>
                      <a:r>
                        <a:rPr lang="en-US" sz="1400" dirty="0"/>
                        <a:t>Opportunities </a:t>
                      </a:r>
                    </a:p>
                    <a:p>
                      <a:pPr marL="285750" indent="-285750">
                        <a:buFont typeface="Wingdings" pitchFamily="2" charset="2"/>
                        <a:buChar char="Ø"/>
                      </a:pPr>
                      <a:r>
                        <a:rPr lang="en-US" sz="1400" dirty="0"/>
                        <a:t>Expansion in the future, this includes another store or a different location (city)</a:t>
                      </a:r>
                    </a:p>
                    <a:p>
                      <a:pPr marL="285750" indent="-285750">
                        <a:buFont typeface="Wingdings" pitchFamily="2" charset="2"/>
                        <a:buChar char="Ø"/>
                      </a:pPr>
                      <a:r>
                        <a:rPr lang="en-GB" sz="1400" b="0" i="0" u="none" strike="noStrike" kern="1200" dirty="0">
                          <a:solidFill>
                            <a:schemeClr val="dk1"/>
                          </a:solidFill>
                          <a:effectLst/>
                          <a:latin typeface="+mn-lt"/>
                          <a:ea typeface="+mn-ea"/>
                          <a:cs typeface="+mn-cs"/>
                        </a:rPr>
                        <a:t>Loads of people consume breads, cakes and snacks daily</a:t>
                      </a:r>
                      <a:endParaRPr lang="en-US" sz="1400" b="0" dirty="0">
                        <a:latin typeface="+mn-lt"/>
                      </a:endParaRPr>
                    </a:p>
                    <a:p>
                      <a:pPr marL="285750" indent="-285750">
                        <a:buFont typeface="Wingdings" pitchFamily="2" charset="2"/>
                        <a:buChar char="Ø"/>
                      </a:pPr>
                      <a:endParaRPr lang="en-US" sz="1400" dirty="0"/>
                    </a:p>
                  </a:txBody>
                  <a:tcPr/>
                </a:tc>
                <a:tc>
                  <a:txBody>
                    <a:bodyPr/>
                    <a:lstStyle/>
                    <a:p>
                      <a:r>
                        <a:rPr lang="en-US" sz="1400" dirty="0"/>
                        <a:t>Threats </a:t>
                      </a:r>
                    </a:p>
                    <a:p>
                      <a:pPr marL="285750" indent="-285750">
                        <a:buFont typeface="Wingdings" pitchFamily="2" charset="2"/>
                        <a:buChar char="Ø"/>
                      </a:pPr>
                      <a:r>
                        <a:rPr lang="en-US" sz="1400" dirty="0"/>
                        <a:t>s</a:t>
                      </a:r>
                      <a:r>
                        <a:rPr lang="en-GB" sz="1400" b="0" i="0" u="none" strike="noStrike" kern="1200" dirty="0">
                          <a:solidFill>
                            <a:schemeClr val="dk1"/>
                          </a:solidFill>
                          <a:effectLst/>
                          <a:latin typeface="+mn-lt"/>
                          <a:ea typeface="+mn-ea"/>
                          <a:cs typeface="+mn-cs"/>
                        </a:rPr>
                        <a:t>tiff competition from competitors offering similar products</a:t>
                      </a:r>
                    </a:p>
                    <a:p>
                      <a:pPr marL="285750" marR="0" lvl="0" indent="-285750" algn="l" defTabSz="457200" rtl="0" eaLnBrk="1" fontAlgn="auto" latinLnBrk="0" hangingPunct="1">
                        <a:lnSpc>
                          <a:spcPct val="100000"/>
                        </a:lnSpc>
                        <a:spcBef>
                          <a:spcPts val="0"/>
                        </a:spcBef>
                        <a:spcAft>
                          <a:spcPts val="0"/>
                        </a:spcAft>
                        <a:buClrTx/>
                        <a:buSzTx/>
                        <a:buFont typeface="Wingdings" pitchFamily="2" charset="2"/>
                        <a:buChar char="Ø"/>
                        <a:tabLst/>
                        <a:defRPr/>
                      </a:pPr>
                      <a:r>
                        <a:rPr lang="en-GB" sz="1400" b="0" i="0" u="none" strike="noStrike" kern="1200" dirty="0">
                          <a:solidFill>
                            <a:schemeClr val="dk1"/>
                          </a:solidFill>
                          <a:effectLst/>
                          <a:latin typeface="+mn-lt"/>
                          <a:ea typeface="+mn-ea"/>
                          <a:cs typeface="+mn-cs"/>
                        </a:rPr>
                        <a:t>Change in price of raw materials.</a:t>
                      </a:r>
                    </a:p>
                    <a:p>
                      <a:pPr marL="285750" indent="-285750">
                        <a:buFont typeface="Wingdings" pitchFamily="2" charset="2"/>
                        <a:buChar char="Ø"/>
                      </a:pPr>
                      <a:endParaRPr lang="en-US" sz="1400" dirty="0"/>
                    </a:p>
                  </a:txBody>
                  <a:tcPr/>
                </a:tc>
                <a:extLst>
                  <a:ext uri="{0D108BD9-81ED-4DB2-BD59-A6C34878D82A}">
                    <a16:rowId xmlns:a16="http://schemas.microsoft.com/office/drawing/2014/main" val="2690549021"/>
                  </a:ext>
                </a:extLst>
              </a:tr>
            </a:tbl>
          </a:graphicData>
        </a:graphic>
      </p:graphicFrame>
      <p:sp>
        <p:nvSpPr>
          <p:cNvPr id="5" name="Rectangle 4">
            <a:extLst>
              <a:ext uri="{FF2B5EF4-FFF2-40B4-BE49-F238E27FC236}">
                <a16:creationId xmlns:a16="http://schemas.microsoft.com/office/drawing/2014/main" id="{54EAC268-125D-EC47-A10D-BE8C82583F38}"/>
              </a:ext>
            </a:extLst>
          </p:cNvPr>
          <p:cNvSpPr/>
          <p:nvPr/>
        </p:nvSpPr>
        <p:spPr>
          <a:xfrm>
            <a:off x="6773099" y="1244600"/>
            <a:ext cx="4774064" cy="369332"/>
          </a:xfrm>
          <a:prstGeom prst="rect">
            <a:avLst/>
          </a:prstGeom>
        </p:spPr>
        <p:txBody>
          <a:bodyPr wrap="none">
            <a:spAutoFit/>
          </a:bodyPr>
          <a:lstStyle/>
          <a:p>
            <a:r>
              <a:rPr lang="en-US" dirty="0"/>
              <a:t>SWOT analysis of a bakery (Sam's bakery)</a:t>
            </a:r>
          </a:p>
        </p:txBody>
      </p:sp>
    </p:spTree>
    <p:extLst>
      <p:ext uri="{BB962C8B-B14F-4D97-AF65-F5344CB8AC3E}">
        <p14:creationId xmlns:p14="http://schemas.microsoft.com/office/powerpoint/2010/main" val="389981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133F-09E5-6D45-A3D1-9B07D53E00A3}"/>
              </a:ext>
            </a:extLst>
          </p:cNvPr>
          <p:cNvSpPr>
            <a:spLocks noGrp="1"/>
          </p:cNvSpPr>
          <p:nvPr>
            <p:ph type="title"/>
          </p:nvPr>
        </p:nvSpPr>
        <p:spPr>
          <a:xfrm>
            <a:off x="468311" y="160618"/>
            <a:ext cx="7532689" cy="766482"/>
          </a:xfrm>
        </p:spPr>
        <p:txBody>
          <a:bodyPr/>
          <a:lstStyle/>
          <a:p>
            <a:r>
              <a:rPr lang="en-GB" dirty="0"/>
              <a:t>OPERATIONS AND LOGISTICS </a:t>
            </a:r>
            <a:br>
              <a:rPr lang="en-GB" dirty="0"/>
            </a:br>
            <a:endParaRPr lang="en-US" dirty="0"/>
          </a:p>
        </p:txBody>
      </p:sp>
      <p:sp>
        <p:nvSpPr>
          <p:cNvPr id="3" name="Content Placeholder 2">
            <a:extLst>
              <a:ext uri="{FF2B5EF4-FFF2-40B4-BE49-F238E27FC236}">
                <a16:creationId xmlns:a16="http://schemas.microsoft.com/office/drawing/2014/main" id="{BFE15714-A1C2-A243-B73E-9E52C0E85446}"/>
              </a:ext>
            </a:extLst>
          </p:cNvPr>
          <p:cNvSpPr>
            <a:spLocks noGrp="1"/>
          </p:cNvSpPr>
          <p:nvPr>
            <p:ph idx="1"/>
          </p:nvPr>
        </p:nvSpPr>
        <p:spPr>
          <a:xfrm>
            <a:off x="315911" y="927100"/>
            <a:ext cx="10491789" cy="5514041"/>
          </a:xfrm>
        </p:spPr>
        <p:txBody>
          <a:bodyPr/>
          <a:lstStyle/>
          <a:p>
            <a:pPr marL="0" indent="0">
              <a:buNone/>
            </a:pPr>
            <a:r>
              <a:rPr lang="en-GB" dirty="0">
                <a:latin typeface="+mn-lt"/>
              </a:rPr>
              <a:t>Production: Once the essential ingredients are bought ( flour, sugar, butter, egg, etc.) the production time to make the product can range from 20mins – 1hour.</a:t>
            </a:r>
          </a:p>
          <a:p>
            <a:pPr marL="0" indent="0">
              <a:buNone/>
            </a:pPr>
            <a:r>
              <a:rPr lang="en-GB" dirty="0">
                <a:latin typeface="+mn-lt"/>
              </a:rPr>
              <a:t>Sandwiches can take 5 minutes to prepare once the bread has been baked.</a:t>
            </a:r>
          </a:p>
          <a:p>
            <a:pPr marL="0" indent="0">
              <a:buNone/>
            </a:pPr>
            <a:r>
              <a:rPr lang="en-GB" dirty="0">
                <a:latin typeface="+mn-lt"/>
              </a:rPr>
              <a:t>Delivery to customers:  The business only delivers locally; delivery time can take up to 30 mins depending on the area. Customers also have the option of coming into the store.</a:t>
            </a:r>
          </a:p>
          <a:p>
            <a:pPr marL="0" indent="0">
              <a:buNone/>
            </a:pPr>
            <a:r>
              <a:rPr lang="en-GB" dirty="0">
                <a:latin typeface="+mn-lt"/>
              </a:rPr>
              <a:t>Payment: Sam's bakery will be accepting different types of payment which are, Cash, Credit/debit card, Apple pay, and even PayPal online, PayPal is for the customers that do not trust putting in their details online.</a:t>
            </a:r>
          </a:p>
          <a:p>
            <a:pPr marL="0" indent="0">
              <a:buNone/>
            </a:pPr>
            <a:r>
              <a:rPr lang="en-US" dirty="0">
                <a:latin typeface="+mn-lt"/>
              </a:rPr>
              <a:t>Suppliers: Due to it being a Bakery the ingredients are easy to get from any superstore.</a:t>
            </a:r>
          </a:p>
          <a:p>
            <a:pPr marL="0" indent="0">
              <a:buNone/>
            </a:pPr>
            <a:r>
              <a:rPr lang="en-US" dirty="0">
                <a:latin typeface="+mn-lt"/>
              </a:rPr>
              <a:t>Insurance: Insurance is needed for any type of business including this one, insurance for the equipment but also insurance for the public such as: </a:t>
            </a:r>
            <a:r>
              <a:rPr lang="en-GB" dirty="0">
                <a:latin typeface="+mn-lt"/>
              </a:rPr>
              <a:t>Public liability insurance is often an important cover for businesses, as it can protect the business if someone is injured, or their property is damaged because of my business.</a:t>
            </a:r>
          </a:p>
          <a:p>
            <a:pPr marL="0" indent="0">
              <a:buNone/>
            </a:pPr>
            <a:endParaRPr lang="en-US" dirty="0">
              <a:latin typeface="+mn-lt"/>
            </a:endParaRPr>
          </a:p>
          <a:p>
            <a:pPr marL="0" indent="0">
              <a:buNone/>
            </a:pPr>
            <a:endParaRPr lang="en-US" dirty="0"/>
          </a:p>
          <a:p>
            <a:pPr marL="0" indent="0">
              <a:buNone/>
            </a:pPr>
            <a:endParaRPr lang="en-US" dirty="0"/>
          </a:p>
        </p:txBody>
      </p:sp>
    </p:spTree>
    <p:extLst>
      <p:ext uri="{BB962C8B-B14F-4D97-AF65-F5344CB8AC3E}">
        <p14:creationId xmlns:p14="http://schemas.microsoft.com/office/powerpoint/2010/main" val="845829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ECEF9-B336-F146-84ED-29CA2E3C1A4B}"/>
              </a:ext>
            </a:extLst>
          </p:cNvPr>
          <p:cNvSpPr>
            <a:spLocks noGrp="1"/>
          </p:cNvSpPr>
          <p:nvPr>
            <p:ph type="title"/>
          </p:nvPr>
        </p:nvSpPr>
        <p:spPr>
          <a:xfrm>
            <a:off x="646111" y="147918"/>
            <a:ext cx="9404723" cy="1400530"/>
          </a:xfrm>
        </p:spPr>
        <p:txBody>
          <a:bodyPr/>
          <a:lstStyle/>
          <a:p>
            <a:r>
              <a:rPr lang="en-GB" dirty="0"/>
              <a:t>OPERATIONS AND LOGISTICS </a:t>
            </a:r>
            <a:br>
              <a:rPr lang="en-GB" dirty="0"/>
            </a:br>
            <a:endParaRPr lang="en-US" dirty="0"/>
          </a:p>
        </p:txBody>
      </p:sp>
      <p:sp>
        <p:nvSpPr>
          <p:cNvPr id="4" name="Content Placeholder 3">
            <a:extLst>
              <a:ext uri="{FF2B5EF4-FFF2-40B4-BE49-F238E27FC236}">
                <a16:creationId xmlns:a16="http://schemas.microsoft.com/office/drawing/2014/main" id="{69A95B1F-DFA4-C844-AA79-9037D135C1A2}"/>
              </a:ext>
            </a:extLst>
          </p:cNvPr>
          <p:cNvSpPr>
            <a:spLocks noGrp="1"/>
          </p:cNvSpPr>
          <p:nvPr>
            <p:ph idx="1"/>
          </p:nvPr>
        </p:nvSpPr>
        <p:spPr>
          <a:xfrm>
            <a:off x="646111" y="1548448"/>
            <a:ext cx="10783889" cy="3939540"/>
          </a:xfrm>
          <a:prstGeom prst="rect">
            <a:avLst/>
          </a:prstGeom>
        </p:spPr>
        <p:txBody>
          <a:bodyPr wrap="square">
            <a:spAutoFit/>
          </a:bodyPr>
          <a:lstStyle/>
          <a:p>
            <a:pPr marL="0" indent="0">
              <a:buNone/>
            </a:pPr>
            <a:r>
              <a:rPr lang="en-GB" u="sng" dirty="0">
                <a:latin typeface="+mn-lt"/>
              </a:rPr>
              <a:t>If the business was ran from home</a:t>
            </a:r>
            <a:endParaRPr lang="en-GB" i="0" u="sng" strike="noStrike" dirty="0">
              <a:effectLst/>
              <a:latin typeface="+mn-lt"/>
            </a:endParaRPr>
          </a:p>
          <a:p>
            <a:pPr marL="0" indent="0">
              <a:buNone/>
            </a:pPr>
            <a:r>
              <a:rPr lang="en-GB" i="0" u="none" strike="noStrike" dirty="0">
                <a:effectLst/>
                <a:latin typeface="+mn-lt"/>
              </a:rPr>
              <a:t>Register your business with your Local Authority.</a:t>
            </a:r>
          </a:p>
          <a:p>
            <a:pPr>
              <a:buFont typeface="Arial" panose="020B0604020202020204" pitchFamily="34" charset="0"/>
              <a:buChar char="•"/>
            </a:pPr>
            <a:r>
              <a:rPr lang="en-GB" i="0" u="none" strike="noStrike" dirty="0">
                <a:effectLst/>
                <a:latin typeface="+mn-lt"/>
              </a:rPr>
              <a:t>Take the relevant </a:t>
            </a:r>
            <a:r>
              <a:rPr lang="en-GB" i="0" u="none" strike="noStrike" dirty="0">
                <a:effectLst/>
                <a:latin typeface="+mn-lt"/>
                <a:hlinkClick r:id="rId2">
                  <a:extLst>
                    <a:ext uri="{A12FA001-AC4F-418D-AE19-62706E023703}">
                      <ahyp:hlinkClr xmlns:ahyp="http://schemas.microsoft.com/office/drawing/2018/hyperlinkcolor" val="tx"/>
                    </a:ext>
                  </a:extLst>
                </a:hlinkClick>
              </a:rPr>
              <a:t>training for food hygiene</a:t>
            </a:r>
            <a:r>
              <a:rPr lang="en-GB" i="0" u="none" strike="noStrike" dirty="0">
                <a:effectLst/>
                <a:latin typeface="+mn-lt"/>
              </a:rPr>
              <a:t> at home.</a:t>
            </a:r>
          </a:p>
          <a:p>
            <a:pPr>
              <a:buFont typeface="Arial" panose="020B0604020202020204" pitchFamily="34" charset="0"/>
              <a:buChar char="•"/>
            </a:pPr>
            <a:r>
              <a:rPr lang="en-GB" i="0" u="none" strike="noStrike" dirty="0">
                <a:effectLst/>
                <a:latin typeface="+mn-lt"/>
              </a:rPr>
              <a:t>Prepare your home kitchen for a visit from the Environmental Health Officer (EHO).</a:t>
            </a:r>
          </a:p>
          <a:p>
            <a:pPr>
              <a:buFont typeface="Arial" panose="020B0604020202020204" pitchFamily="34" charset="0"/>
              <a:buChar char="•"/>
            </a:pPr>
            <a:r>
              <a:rPr lang="en-GB" i="0" u="none" strike="noStrike" dirty="0">
                <a:effectLst/>
                <a:latin typeface="+mn-lt"/>
              </a:rPr>
              <a:t>Understand and implement your due diligence and HACCP</a:t>
            </a:r>
          </a:p>
          <a:p>
            <a:pPr>
              <a:buFont typeface="Arial" panose="020B0604020202020204" pitchFamily="34" charset="0"/>
              <a:buChar char="•"/>
            </a:pPr>
            <a:r>
              <a:rPr lang="en-GB" i="0" u="none" strike="noStrike" dirty="0">
                <a:effectLst/>
                <a:latin typeface="+mn-lt"/>
              </a:rPr>
              <a:t>Understand the regulations around food allergens and food labelling, and implement these.</a:t>
            </a:r>
          </a:p>
          <a:p>
            <a:pPr>
              <a:buFont typeface="Arial" panose="020B0604020202020204" pitchFamily="34" charset="0"/>
              <a:buChar char="•"/>
            </a:pPr>
            <a:r>
              <a:rPr lang="en-GB" i="0" u="none" strike="noStrike" dirty="0">
                <a:effectLst/>
                <a:latin typeface="+mn-lt"/>
              </a:rPr>
              <a:t>Complete a practical assessment of your kitchen as well as the set-up of how you would store ingredients and prepare your goods to make sure you are safe to work in it.</a:t>
            </a:r>
          </a:p>
        </p:txBody>
      </p:sp>
    </p:spTree>
    <p:extLst>
      <p:ext uri="{BB962C8B-B14F-4D97-AF65-F5344CB8AC3E}">
        <p14:creationId xmlns:p14="http://schemas.microsoft.com/office/powerpoint/2010/main" val="3553418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AE144-6BDF-D848-9EAB-AAD2C586C734}"/>
              </a:ext>
            </a:extLst>
          </p:cNvPr>
          <p:cNvSpPr>
            <a:spLocks noGrp="1"/>
          </p:cNvSpPr>
          <p:nvPr>
            <p:ph type="title"/>
          </p:nvPr>
        </p:nvSpPr>
        <p:spPr/>
        <p:txBody>
          <a:bodyPr/>
          <a:lstStyle/>
          <a:p>
            <a:r>
              <a:rPr lang="en-US" sz="4000" dirty="0"/>
              <a:t>Management Team &amp; Personnel</a:t>
            </a:r>
          </a:p>
        </p:txBody>
      </p:sp>
      <p:sp>
        <p:nvSpPr>
          <p:cNvPr id="3" name="Content Placeholder 2">
            <a:extLst>
              <a:ext uri="{FF2B5EF4-FFF2-40B4-BE49-F238E27FC236}">
                <a16:creationId xmlns:a16="http://schemas.microsoft.com/office/drawing/2014/main" id="{083D1B97-4BFF-B745-97C6-CF720FC3C07B}"/>
              </a:ext>
            </a:extLst>
          </p:cNvPr>
          <p:cNvSpPr>
            <a:spLocks noGrp="1"/>
          </p:cNvSpPr>
          <p:nvPr>
            <p:ph idx="1"/>
          </p:nvPr>
        </p:nvSpPr>
        <p:spPr>
          <a:xfrm>
            <a:off x="646111" y="1331259"/>
            <a:ext cx="10008034" cy="5332777"/>
          </a:xfrm>
        </p:spPr>
        <p:txBody>
          <a:bodyPr>
            <a:normAutofit/>
          </a:bodyPr>
          <a:lstStyle/>
          <a:p>
            <a:r>
              <a:rPr lang="en-US" dirty="0"/>
              <a:t>The team is small since it is a small business, It con consists of 3 people.</a:t>
            </a:r>
          </a:p>
          <a:p>
            <a:r>
              <a:rPr lang="en-US" dirty="0"/>
              <a:t>Sam Olaopa- Manager, Driver, helps with the day and day </a:t>
            </a:r>
          </a:p>
          <a:p>
            <a:r>
              <a:rPr lang="en-US" dirty="0"/>
              <a:t>Susan Olaopa – Baker, Been baking for 25+ years, She has had her own business, which is helpful to the business because she can give advice. ( Knows how to bake different types on ethnical products)</a:t>
            </a:r>
          </a:p>
          <a:p>
            <a:r>
              <a:rPr lang="en-US" dirty="0"/>
              <a:t>Abbi – Bakes Traditional products such as bread, cupcakes brownies etc. Been baking for 5+ years ( mostly healthy bread)</a:t>
            </a:r>
          </a:p>
          <a:p>
            <a:r>
              <a:rPr lang="en-GB" sz="1800" dirty="0"/>
              <a:t>Whole Wheat Bread</a:t>
            </a:r>
          </a:p>
          <a:p>
            <a:r>
              <a:rPr lang="en-GB" sz="1800" dirty="0"/>
              <a:t>Sourdough. </a:t>
            </a:r>
          </a:p>
          <a:p>
            <a:r>
              <a:rPr lang="en-GB" sz="1800" dirty="0"/>
              <a:t>Rye Bread. </a:t>
            </a:r>
          </a:p>
          <a:p>
            <a:r>
              <a:rPr lang="en-GB" sz="1800" dirty="0"/>
              <a:t>Pita Bread. </a:t>
            </a:r>
          </a:p>
          <a:p>
            <a:pPr marL="0" indent="0">
              <a:buNone/>
            </a:pPr>
            <a:endParaRPr lang="en-US" dirty="0"/>
          </a:p>
        </p:txBody>
      </p:sp>
    </p:spTree>
    <p:extLst>
      <p:ext uri="{BB962C8B-B14F-4D97-AF65-F5344CB8AC3E}">
        <p14:creationId xmlns:p14="http://schemas.microsoft.com/office/powerpoint/2010/main" val="562135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F8F34-F121-6847-9BA6-7898CA1CB0D2}"/>
              </a:ext>
            </a:extLst>
          </p:cNvPr>
          <p:cNvSpPr>
            <a:spLocks noGrp="1"/>
          </p:cNvSpPr>
          <p:nvPr>
            <p:ph type="title"/>
          </p:nvPr>
        </p:nvSpPr>
        <p:spPr>
          <a:xfrm>
            <a:off x="395104" y="357598"/>
            <a:ext cx="8946541" cy="995082"/>
          </a:xfrm>
        </p:spPr>
        <p:txBody>
          <a:bodyPr/>
          <a:lstStyle/>
          <a:p>
            <a:r>
              <a:rPr lang="en-GB" dirty="0">
                <a:latin typeface="+mn-lt"/>
              </a:rPr>
              <a:t>COSTS AND PRICING STRATEGY </a:t>
            </a:r>
            <a:br>
              <a:rPr lang="en-GB" dirty="0">
                <a:latin typeface="+mn-lt"/>
              </a:rPr>
            </a:br>
            <a:endParaRPr lang="en-US" dirty="0">
              <a:latin typeface="+mn-lt"/>
            </a:endParaRPr>
          </a:p>
        </p:txBody>
      </p:sp>
      <p:sp>
        <p:nvSpPr>
          <p:cNvPr id="3" name="Content Placeholder 2">
            <a:extLst>
              <a:ext uri="{FF2B5EF4-FFF2-40B4-BE49-F238E27FC236}">
                <a16:creationId xmlns:a16="http://schemas.microsoft.com/office/drawing/2014/main" id="{E292A51A-B661-2941-9FA3-76F1EB21C308}"/>
              </a:ext>
            </a:extLst>
          </p:cNvPr>
          <p:cNvSpPr>
            <a:spLocks noGrp="1"/>
          </p:cNvSpPr>
          <p:nvPr>
            <p:ph idx="1"/>
          </p:nvPr>
        </p:nvSpPr>
        <p:spPr>
          <a:xfrm>
            <a:off x="395104" y="1352680"/>
            <a:ext cx="7373022" cy="4419600"/>
          </a:xfrm>
        </p:spPr>
        <p:txBody>
          <a:bodyPr/>
          <a:lstStyle/>
          <a:p>
            <a:pPr marL="0" indent="0">
              <a:buNone/>
            </a:pPr>
            <a:r>
              <a:rPr lang="en-US" dirty="0"/>
              <a:t>One of the advantages to a bakery is that once the equipment is bought the cost of making the product is very cheap. Flour from a superstore like Tesco can cost from £1-£3 which is one of the main ingredient. </a:t>
            </a:r>
          </a:p>
          <a:p>
            <a:pPr marL="0" indent="0">
              <a:buNone/>
            </a:pPr>
            <a:r>
              <a:rPr lang="en-US" dirty="0"/>
              <a:t>Delivery: The delivery system will only run locally, those who live 1miles from the business will get delivery for free if they spend over £5 and people who live further than 1miles from the business delivery will range from £1.50-£3.</a:t>
            </a:r>
          </a:p>
          <a:p>
            <a:pPr marL="0" indent="0">
              <a:buNone/>
            </a:pPr>
            <a:endParaRPr lang="en-US" dirty="0"/>
          </a:p>
        </p:txBody>
      </p:sp>
    </p:spTree>
    <p:extLst>
      <p:ext uri="{BB962C8B-B14F-4D97-AF65-F5344CB8AC3E}">
        <p14:creationId xmlns:p14="http://schemas.microsoft.com/office/powerpoint/2010/main" val="2237492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CE1E7-925E-A642-A2C1-9AA7BA0C3674}"/>
              </a:ext>
            </a:extLst>
          </p:cNvPr>
          <p:cNvSpPr>
            <a:spLocks noGrp="1"/>
          </p:cNvSpPr>
          <p:nvPr>
            <p:ph type="title"/>
          </p:nvPr>
        </p:nvSpPr>
        <p:spPr>
          <a:xfrm>
            <a:off x="646111" y="147918"/>
            <a:ext cx="8358189" cy="868082"/>
          </a:xfrm>
        </p:spPr>
        <p:txBody>
          <a:bodyPr/>
          <a:lstStyle/>
          <a:p>
            <a:r>
              <a:rPr lang="en-GB" dirty="0"/>
              <a:t>COSTS AND PRICING STRATEGY </a:t>
            </a:r>
            <a:br>
              <a:rPr lang="en-GB" dirty="0"/>
            </a:br>
            <a:endParaRPr lang="en-US" dirty="0"/>
          </a:p>
        </p:txBody>
      </p:sp>
      <p:graphicFrame>
        <p:nvGraphicFramePr>
          <p:cNvPr id="4" name="Table 6">
            <a:extLst>
              <a:ext uri="{FF2B5EF4-FFF2-40B4-BE49-F238E27FC236}">
                <a16:creationId xmlns:a16="http://schemas.microsoft.com/office/drawing/2014/main" id="{209CE2E5-0526-0445-A5D2-3DAEA154465A}"/>
              </a:ext>
            </a:extLst>
          </p:cNvPr>
          <p:cNvGraphicFramePr>
            <a:graphicFrameLocks noGrp="1"/>
          </p:cNvGraphicFramePr>
          <p:nvPr>
            <p:extLst>
              <p:ext uri="{D42A27DB-BD31-4B8C-83A1-F6EECF244321}">
                <p14:modId xmlns:p14="http://schemas.microsoft.com/office/powerpoint/2010/main" val="3055246634"/>
              </p:ext>
            </p:extLst>
          </p:nvPr>
        </p:nvGraphicFramePr>
        <p:xfrm>
          <a:off x="185090" y="1475156"/>
          <a:ext cx="4572000" cy="5303832"/>
        </p:xfrm>
        <a:graphic>
          <a:graphicData uri="http://schemas.openxmlformats.org/drawingml/2006/table">
            <a:tbl>
              <a:tblPr firstRow="1" bandRow="1">
                <a:tableStyleId>{073A0DAA-6AF3-43AB-8588-CEC1D06C72B9}</a:tableStyleId>
              </a:tblPr>
              <a:tblGrid>
                <a:gridCol w="2286000">
                  <a:extLst>
                    <a:ext uri="{9D8B030D-6E8A-4147-A177-3AD203B41FA5}">
                      <a16:colId xmlns:a16="http://schemas.microsoft.com/office/drawing/2014/main" val="274449098"/>
                    </a:ext>
                  </a:extLst>
                </a:gridCol>
                <a:gridCol w="2286000">
                  <a:extLst>
                    <a:ext uri="{9D8B030D-6E8A-4147-A177-3AD203B41FA5}">
                      <a16:colId xmlns:a16="http://schemas.microsoft.com/office/drawing/2014/main" val="3662034315"/>
                    </a:ext>
                  </a:extLst>
                </a:gridCol>
              </a:tblGrid>
              <a:tr h="422949">
                <a:tc>
                  <a:txBody>
                    <a:bodyPr/>
                    <a:lstStyle/>
                    <a:p>
                      <a:r>
                        <a:rPr lang="en-US" dirty="0">
                          <a:solidFill>
                            <a:schemeClr val="tx1"/>
                          </a:solidFill>
                        </a:rPr>
                        <a:t>Ingredient </a:t>
                      </a:r>
                    </a:p>
                  </a:txBody>
                  <a:tcPr/>
                </a:tc>
                <a:tc>
                  <a:txBody>
                    <a:bodyPr/>
                    <a:lstStyle/>
                    <a:p>
                      <a:r>
                        <a:rPr lang="en-US" dirty="0">
                          <a:solidFill>
                            <a:schemeClr val="tx1"/>
                          </a:solidFill>
                        </a:rPr>
                        <a:t>Price</a:t>
                      </a:r>
                    </a:p>
                  </a:txBody>
                  <a:tcPr/>
                </a:tc>
                <a:extLst>
                  <a:ext uri="{0D108BD9-81ED-4DB2-BD59-A6C34878D82A}">
                    <a16:rowId xmlns:a16="http://schemas.microsoft.com/office/drawing/2014/main" val="418135900"/>
                  </a:ext>
                </a:extLst>
              </a:tr>
              <a:tr h="422949">
                <a:tc>
                  <a:txBody>
                    <a:bodyPr/>
                    <a:lstStyle/>
                    <a:p>
                      <a:r>
                        <a:rPr lang="en-GB" sz="1800" b="1" i="0" u="none" strike="noStrike" kern="1200" dirty="0">
                          <a:solidFill>
                            <a:schemeClr val="dk1"/>
                          </a:solidFill>
                          <a:effectLst/>
                          <a:latin typeface="+mn-lt"/>
                          <a:ea typeface="+mn-ea"/>
                          <a:cs typeface="+mn-cs"/>
                        </a:rPr>
                        <a:t>Baking Powder (170G)</a:t>
                      </a:r>
                      <a:endParaRPr lang="en-US" dirty="0">
                        <a:solidFill>
                          <a:schemeClr val="tx1"/>
                        </a:solidFill>
                      </a:endParaRPr>
                    </a:p>
                  </a:txBody>
                  <a:tcPr/>
                </a:tc>
                <a:tc>
                  <a:txBody>
                    <a:bodyPr/>
                    <a:lstStyle/>
                    <a:p>
                      <a:r>
                        <a:rPr lang="en-US" dirty="0">
                          <a:solidFill>
                            <a:schemeClr val="bg1"/>
                          </a:solidFill>
                        </a:rPr>
                        <a:t>£0.65</a:t>
                      </a:r>
                    </a:p>
                  </a:txBody>
                  <a:tcPr/>
                </a:tc>
                <a:extLst>
                  <a:ext uri="{0D108BD9-81ED-4DB2-BD59-A6C34878D82A}">
                    <a16:rowId xmlns:a16="http://schemas.microsoft.com/office/drawing/2014/main" val="3882734662"/>
                  </a:ext>
                </a:extLst>
              </a:tr>
              <a:tr h="422949">
                <a:tc>
                  <a:txBody>
                    <a:bodyPr/>
                    <a:lstStyle/>
                    <a:p>
                      <a:r>
                        <a:rPr lang="en-GB" sz="1800" b="1" i="0" u="none" strike="noStrike" kern="1200" dirty="0">
                          <a:solidFill>
                            <a:schemeClr val="dk1"/>
                          </a:solidFill>
                          <a:effectLst/>
                          <a:latin typeface="+mn-lt"/>
                          <a:ea typeface="+mn-ea"/>
                          <a:cs typeface="+mn-cs"/>
                        </a:rPr>
                        <a:t>Baking Soda (200G)</a:t>
                      </a:r>
                      <a:endParaRPr lang="en-US" dirty="0">
                        <a:solidFill>
                          <a:schemeClr val="tx1"/>
                        </a:solidFill>
                      </a:endParaRPr>
                    </a:p>
                  </a:txBody>
                  <a:tcPr/>
                </a:tc>
                <a:tc>
                  <a:txBody>
                    <a:bodyPr/>
                    <a:lstStyle/>
                    <a:p>
                      <a:r>
                        <a:rPr lang="en-US" dirty="0">
                          <a:solidFill>
                            <a:schemeClr val="bg1"/>
                          </a:solidFill>
                        </a:rPr>
                        <a:t>£1.40</a:t>
                      </a:r>
                    </a:p>
                  </a:txBody>
                  <a:tcPr/>
                </a:tc>
                <a:extLst>
                  <a:ext uri="{0D108BD9-81ED-4DB2-BD59-A6C34878D82A}">
                    <a16:rowId xmlns:a16="http://schemas.microsoft.com/office/drawing/2014/main" val="3449337005"/>
                  </a:ext>
                </a:extLst>
              </a:tr>
              <a:tr h="422949">
                <a:tc>
                  <a:txBody>
                    <a:bodyPr/>
                    <a:lstStyle/>
                    <a:p>
                      <a:r>
                        <a:rPr lang="en-GB" sz="1800" b="1" i="0" u="none" strike="noStrike" kern="1200" dirty="0">
                          <a:solidFill>
                            <a:schemeClr val="dk1"/>
                          </a:solidFill>
                          <a:effectLst/>
                          <a:latin typeface="+mn-lt"/>
                          <a:ea typeface="+mn-ea"/>
                          <a:cs typeface="+mn-cs"/>
                        </a:rPr>
                        <a:t>Butter (250G)</a:t>
                      </a:r>
                      <a:endParaRPr lang="en-US" dirty="0">
                        <a:solidFill>
                          <a:schemeClr val="tx1"/>
                        </a:solidFill>
                      </a:endParaRPr>
                    </a:p>
                  </a:txBody>
                  <a:tcPr/>
                </a:tc>
                <a:tc>
                  <a:txBody>
                    <a:bodyPr/>
                    <a:lstStyle/>
                    <a:p>
                      <a:r>
                        <a:rPr lang="en-US" dirty="0">
                          <a:solidFill>
                            <a:schemeClr val="bg1"/>
                          </a:solidFill>
                        </a:rPr>
                        <a:t>£1.50</a:t>
                      </a:r>
                    </a:p>
                  </a:txBody>
                  <a:tcPr/>
                </a:tc>
                <a:extLst>
                  <a:ext uri="{0D108BD9-81ED-4DB2-BD59-A6C34878D82A}">
                    <a16:rowId xmlns:a16="http://schemas.microsoft.com/office/drawing/2014/main" val="37624996"/>
                  </a:ext>
                </a:extLst>
              </a:tr>
              <a:tr h="422949">
                <a:tc>
                  <a:txBody>
                    <a:bodyPr/>
                    <a:lstStyle/>
                    <a:p>
                      <a:r>
                        <a:rPr lang="en-GB" sz="1800" b="1" i="0" u="none" strike="noStrike" kern="1200" dirty="0">
                          <a:solidFill>
                            <a:schemeClr val="dk1"/>
                          </a:solidFill>
                          <a:effectLst/>
                          <a:latin typeface="+mn-lt"/>
                          <a:ea typeface="+mn-ea"/>
                          <a:cs typeface="+mn-cs"/>
                        </a:rPr>
                        <a:t>Corn-starch (420G)</a:t>
                      </a:r>
                      <a:endParaRPr lang="en-US" dirty="0">
                        <a:solidFill>
                          <a:schemeClr val="tx1"/>
                        </a:solidFill>
                      </a:endParaRPr>
                    </a:p>
                  </a:txBody>
                  <a:tcPr/>
                </a:tc>
                <a:tc>
                  <a:txBody>
                    <a:bodyPr/>
                    <a:lstStyle/>
                    <a:p>
                      <a:r>
                        <a:rPr lang="en-US" dirty="0">
                          <a:solidFill>
                            <a:schemeClr val="bg1"/>
                          </a:solidFill>
                        </a:rPr>
                        <a:t>£2.69</a:t>
                      </a:r>
                    </a:p>
                  </a:txBody>
                  <a:tcPr/>
                </a:tc>
                <a:extLst>
                  <a:ext uri="{0D108BD9-81ED-4DB2-BD59-A6C34878D82A}">
                    <a16:rowId xmlns:a16="http://schemas.microsoft.com/office/drawing/2014/main" val="3850884842"/>
                  </a:ext>
                </a:extLst>
              </a:tr>
              <a:tr h="422949">
                <a:tc>
                  <a:txBody>
                    <a:bodyPr/>
                    <a:lstStyle/>
                    <a:p>
                      <a:r>
                        <a:rPr lang="en-GB" sz="1800" b="1" i="0" u="none" strike="noStrike" kern="1200" dirty="0">
                          <a:solidFill>
                            <a:schemeClr val="dk1"/>
                          </a:solidFill>
                          <a:effectLst/>
                          <a:latin typeface="+mn-lt"/>
                          <a:ea typeface="+mn-ea"/>
                          <a:cs typeface="+mn-cs"/>
                        </a:rPr>
                        <a:t>Eggs (8)</a:t>
                      </a:r>
                      <a:endParaRPr lang="en-US" dirty="0">
                        <a:solidFill>
                          <a:schemeClr val="tx1"/>
                        </a:solidFill>
                      </a:endParaRPr>
                    </a:p>
                  </a:txBody>
                  <a:tcPr/>
                </a:tc>
                <a:tc>
                  <a:txBody>
                    <a:bodyPr/>
                    <a:lstStyle/>
                    <a:p>
                      <a:r>
                        <a:rPr lang="en-US" dirty="0">
                          <a:solidFill>
                            <a:schemeClr val="bg1"/>
                          </a:solidFill>
                        </a:rPr>
                        <a:t>£1.00</a:t>
                      </a:r>
                    </a:p>
                  </a:txBody>
                  <a:tcPr/>
                </a:tc>
                <a:extLst>
                  <a:ext uri="{0D108BD9-81ED-4DB2-BD59-A6C34878D82A}">
                    <a16:rowId xmlns:a16="http://schemas.microsoft.com/office/drawing/2014/main" val="4137098951"/>
                  </a:ext>
                </a:extLst>
              </a:tr>
              <a:tr h="422949">
                <a:tc>
                  <a:txBody>
                    <a:bodyPr/>
                    <a:lstStyle/>
                    <a:p>
                      <a:r>
                        <a:rPr lang="en-GB" sz="1800" b="1" i="0" u="none" strike="noStrike" kern="1200" dirty="0">
                          <a:solidFill>
                            <a:schemeClr val="dk1"/>
                          </a:solidFill>
                          <a:effectLst/>
                          <a:latin typeface="+mn-lt"/>
                          <a:ea typeface="+mn-ea"/>
                          <a:cs typeface="+mn-cs"/>
                        </a:rPr>
                        <a:t>Flour (1KG)</a:t>
                      </a:r>
                      <a:endParaRPr lang="en-US" dirty="0">
                        <a:solidFill>
                          <a:schemeClr val="tx1"/>
                        </a:solidFill>
                      </a:endParaRPr>
                    </a:p>
                  </a:txBody>
                  <a:tcPr/>
                </a:tc>
                <a:tc>
                  <a:txBody>
                    <a:bodyPr/>
                    <a:lstStyle/>
                    <a:p>
                      <a:r>
                        <a:rPr lang="en-US" dirty="0">
                          <a:solidFill>
                            <a:schemeClr val="bg1"/>
                          </a:solidFill>
                        </a:rPr>
                        <a:t>£1.00</a:t>
                      </a:r>
                    </a:p>
                  </a:txBody>
                  <a:tcPr/>
                </a:tc>
                <a:extLst>
                  <a:ext uri="{0D108BD9-81ED-4DB2-BD59-A6C34878D82A}">
                    <a16:rowId xmlns:a16="http://schemas.microsoft.com/office/drawing/2014/main" val="1184071243"/>
                  </a:ext>
                </a:extLst>
              </a:tr>
              <a:tr h="422949">
                <a:tc>
                  <a:txBody>
                    <a:bodyPr/>
                    <a:lstStyle/>
                    <a:p>
                      <a:r>
                        <a:rPr lang="en-GB" sz="1800" b="1" i="0" u="none" strike="noStrike" kern="1200" dirty="0">
                          <a:solidFill>
                            <a:schemeClr val="dk1"/>
                          </a:solidFill>
                          <a:effectLst/>
                          <a:latin typeface="+mn-lt"/>
                          <a:ea typeface="+mn-ea"/>
                          <a:cs typeface="+mn-cs"/>
                        </a:rPr>
                        <a:t>Milk (1Litre)</a:t>
                      </a:r>
                      <a:endParaRPr lang="en-US" dirty="0">
                        <a:solidFill>
                          <a:schemeClr val="tx1"/>
                        </a:solidFill>
                      </a:endParaRPr>
                    </a:p>
                  </a:txBody>
                  <a:tcPr/>
                </a:tc>
                <a:tc>
                  <a:txBody>
                    <a:bodyPr/>
                    <a:lstStyle/>
                    <a:p>
                      <a:r>
                        <a:rPr lang="en-US" dirty="0">
                          <a:solidFill>
                            <a:schemeClr val="bg1"/>
                          </a:solidFill>
                        </a:rPr>
                        <a:t>£1.00</a:t>
                      </a:r>
                    </a:p>
                  </a:txBody>
                  <a:tcPr/>
                </a:tc>
                <a:extLst>
                  <a:ext uri="{0D108BD9-81ED-4DB2-BD59-A6C34878D82A}">
                    <a16:rowId xmlns:a16="http://schemas.microsoft.com/office/drawing/2014/main" val="2937055531"/>
                  </a:ext>
                </a:extLst>
              </a:tr>
              <a:tr h="422949">
                <a:tc>
                  <a:txBody>
                    <a:bodyPr/>
                    <a:lstStyle/>
                    <a:p>
                      <a:r>
                        <a:rPr lang="en-GB" sz="1800" b="1" i="0" u="none" strike="noStrike" kern="1200" dirty="0">
                          <a:solidFill>
                            <a:schemeClr val="dk1"/>
                          </a:solidFill>
                          <a:effectLst/>
                          <a:latin typeface="+mn-lt"/>
                          <a:ea typeface="+mn-ea"/>
                          <a:cs typeface="+mn-cs"/>
                        </a:rPr>
                        <a:t>Sugar (1KG)</a:t>
                      </a:r>
                      <a:endParaRPr lang="en-US" dirty="0">
                        <a:solidFill>
                          <a:schemeClr val="tx1"/>
                        </a:solidFill>
                      </a:endParaRPr>
                    </a:p>
                  </a:txBody>
                  <a:tcPr/>
                </a:tc>
                <a:tc>
                  <a:txBody>
                    <a:bodyPr/>
                    <a:lstStyle/>
                    <a:p>
                      <a:r>
                        <a:rPr lang="en-US" dirty="0">
                          <a:solidFill>
                            <a:schemeClr val="bg1"/>
                          </a:solidFill>
                        </a:rPr>
                        <a:t>£0.65</a:t>
                      </a:r>
                    </a:p>
                  </a:txBody>
                  <a:tcPr/>
                </a:tc>
                <a:extLst>
                  <a:ext uri="{0D108BD9-81ED-4DB2-BD59-A6C34878D82A}">
                    <a16:rowId xmlns:a16="http://schemas.microsoft.com/office/drawing/2014/main" val="3011807314"/>
                  </a:ext>
                </a:extLst>
              </a:tr>
              <a:tr h="422949">
                <a:tc>
                  <a:txBody>
                    <a:bodyPr/>
                    <a:lstStyle/>
                    <a:p>
                      <a:r>
                        <a:rPr lang="en-GB" sz="1800" b="1" i="0" u="none" strike="noStrike" kern="1200" dirty="0">
                          <a:solidFill>
                            <a:schemeClr val="dk1"/>
                          </a:solidFill>
                          <a:effectLst/>
                          <a:latin typeface="+mn-lt"/>
                          <a:ea typeface="+mn-ea"/>
                          <a:cs typeface="+mn-cs"/>
                        </a:rPr>
                        <a:t>Salt (750KG)</a:t>
                      </a:r>
                      <a:endParaRPr lang="en-US" dirty="0">
                        <a:solidFill>
                          <a:schemeClr val="tx1"/>
                        </a:solidFill>
                      </a:endParaRPr>
                    </a:p>
                  </a:txBody>
                  <a:tcPr/>
                </a:tc>
                <a:tc>
                  <a:txBody>
                    <a:bodyPr/>
                    <a:lstStyle/>
                    <a:p>
                      <a:r>
                        <a:rPr lang="en-US" dirty="0">
                          <a:solidFill>
                            <a:schemeClr val="bg1"/>
                          </a:solidFill>
                        </a:rPr>
                        <a:t>£0.50</a:t>
                      </a:r>
                    </a:p>
                  </a:txBody>
                  <a:tcPr/>
                </a:tc>
                <a:extLst>
                  <a:ext uri="{0D108BD9-81ED-4DB2-BD59-A6C34878D82A}">
                    <a16:rowId xmlns:a16="http://schemas.microsoft.com/office/drawing/2014/main" val="4094584635"/>
                  </a:ext>
                </a:extLst>
              </a:tr>
              <a:tr h="422949">
                <a:tc>
                  <a:txBody>
                    <a:bodyPr/>
                    <a:lstStyle/>
                    <a:p>
                      <a:endParaRPr lang="en-US" dirty="0">
                        <a:solidFill>
                          <a:schemeClr val="tx1"/>
                        </a:solidFill>
                      </a:endParaRPr>
                    </a:p>
                  </a:txBody>
                  <a:tcPr/>
                </a:tc>
                <a:tc>
                  <a:txBody>
                    <a:bodyPr/>
                    <a:lstStyle/>
                    <a:p>
                      <a:r>
                        <a:rPr lang="en-US" dirty="0">
                          <a:solidFill>
                            <a:schemeClr val="bg1"/>
                          </a:solidFill>
                        </a:rPr>
                        <a:t>£9.34</a:t>
                      </a:r>
                    </a:p>
                  </a:txBody>
                  <a:tcPr/>
                </a:tc>
                <a:extLst>
                  <a:ext uri="{0D108BD9-81ED-4DB2-BD59-A6C34878D82A}">
                    <a16:rowId xmlns:a16="http://schemas.microsoft.com/office/drawing/2014/main" val="354340766"/>
                  </a:ext>
                </a:extLst>
              </a:tr>
            </a:tbl>
          </a:graphicData>
        </a:graphic>
      </p:graphicFrame>
      <p:sp>
        <p:nvSpPr>
          <p:cNvPr id="5" name="Rectangle 4">
            <a:extLst>
              <a:ext uri="{FF2B5EF4-FFF2-40B4-BE49-F238E27FC236}">
                <a16:creationId xmlns:a16="http://schemas.microsoft.com/office/drawing/2014/main" id="{D5A43D03-A369-B44A-BFF3-CE96D0465ABC}"/>
              </a:ext>
            </a:extLst>
          </p:cNvPr>
          <p:cNvSpPr/>
          <p:nvPr/>
        </p:nvSpPr>
        <p:spPr>
          <a:xfrm>
            <a:off x="646111" y="964833"/>
            <a:ext cx="2047448" cy="369332"/>
          </a:xfrm>
          <a:prstGeom prst="rect">
            <a:avLst/>
          </a:prstGeom>
        </p:spPr>
        <p:txBody>
          <a:bodyPr wrap="square">
            <a:spAutoFit/>
          </a:bodyPr>
          <a:lstStyle/>
          <a:p>
            <a:r>
              <a:rPr lang="en-GB" dirty="0"/>
              <a:t>Bread Recipe</a:t>
            </a:r>
            <a:endParaRPr lang="en-US" dirty="0"/>
          </a:p>
        </p:txBody>
      </p:sp>
      <p:sp>
        <p:nvSpPr>
          <p:cNvPr id="6" name="Content Placeholder 2">
            <a:extLst>
              <a:ext uri="{FF2B5EF4-FFF2-40B4-BE49-F238E27FC236}">
                <a16:creationId xmlns:a16="http://schemas.microsoft.com/office/drawing/2014/main" id="{3DDA4519-5121-5349-8E24-13D1006A0E6F}"/>
              </a:ext>
            </a:extLst>
          </p:cNvPr>
          <p:cNvSpPr>
            <a:spLocks noGrp="1"/>
          </p:cNvSpPr>
          <p:nvPr>
            <p:ph idx="1"/>
          </p:nvPr>
        </p:nvSpPr>
        <p:spPr>
          <a:xfrm>
            <a:off x="5143500" y="2021662"/>
            <a:ext cx="6870700" cy="4419600"/>
          </a:xfrm>
        </p:spPr>
        <p:txBody>
          <a:bodyPr>
            <a:normAutofit/>
          </a:bodyPr>
          <a:lstStyle/>
          <a:p>
            <a:pPr marL="0" indent="0">
              <a:buNone/>
            </a:pPr>
            <a:r>
              <a:rPr lang="en-US" dirty="0"/>
              <a:t>Flour being the main ingredient will be used more than the other ingredient. On average 1kg of flour will make 2 loaf of breads but due to the amount needed from the other ingredient there will still be left over. To use most ingredient, it will cost 10 bags of flour at 1kg, which will would put the total at £18.34, this will make around 20 loafs of bread. It takes around 20minutes to bake a loaf of bread. Which cost around 22p gas, with a bakery oven you can bake 2/3 at a time, which brings the total spent on gas around £2.20, which will bring the total value of everything to £20.54 (estimate) . If the bakery was to sell each loaf of bread for £1.60 x 20 = £32, the business would be making roughly £11 profit.</a:t>
            </a:r>
          </a:p>
          <a:p>
            <a:pPr marL="0" indent="0">
              <a:buNone/>
            </a:pPr>
            <a:endParaRPr lang="en-US" dirty="0"/>
          </a:p>
        </p:txBody>
      </p:sp>
    </p:spTree>
    <p:extLst>
      <p:ext uri="{BB962C8B-B14F-4D97-AF65-F5344CB8AC3E}">
        <p14:creationId xmlns:p14="http://schemas.microsoft.com/office/powerpoint/2010/main" val="2356647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64FB7-2187-4344-B6B7-A1DDCA895F82}"/>
              </a:ext>
            </a:extLst>
          </p:cNvPr>
          <p:cNvSpPr>
            <a:spLocks noGrp="1"/>
          </p:cNvSpPr>
          <p:nvPr>
            <p:ph type="title"/>
          </p:nvPr>
        </p:nvSpPr>
        <p:spPr/>
        <p:txBody>
          <a:bodyPr/>
          <a:lstStyle/>
          <a:p>
            <a:r>
              <a:rPr lang="en-GB" dirty="0">
                <a:latin typeface="+mn-lt"/>
              </a:rPr>
              <a:t>FINANCIAL FORECASTS </a:t>
            </a:r>
            <a:br>
              <a:rPr lang="en-GB" dirty="0">
                <a:latin typeface="+mn-lt"/>
              </a:rPr>
            </a:br>
            <a:endParaRPr lang="en-US" dirty="0">
              <a:latin typeface="+mn-lt"/>
            </a:endParaRPr>
          </a:p>
        </p:txBody>
      </p:sp>
      <p:graphicFrame>
        <p:nvGraphicFramePr>
          <p:cNvPr id="4" name="Table 3">
            <a:extLst>
              <a:ext uri="{FF2B5EF4-FFF2-40B4-BE49-F238E27FC236}">
                <a16:creationId xmlns:a16="http://schemas.microsoft.com/office/drawing/2014/main" id="{ADD2152D-B24A-054F-8CB2-C9F68CAC4C01}"/>
              </a:ext>
            </a:extLst>
          </p:cNvPr>
          <p:cNvGraphicFramePr>
            <a:graphicFrameLocks noGrp="1"/>
          </p:cNvGraphicFramePr>
          <p:nvPr>
            <p:extLst>
              <p:ext uri="{D42A27DB-BD31-4B8C-83A1-F6EECF244321}">
                <p14:modId xmlns:p14="http://schemas.microsoft.com/office/powerpoint/2010/main" val="866477447"/>
              </p:ext>
            </p:extLst>
          </p:nvPr>
        </p:nvGraphicFramePr>
        <p:xfrm>
          <a:off x="381000" y="2099468"/>
          <a:ext cx="10744201" cy="3269362"/>
        </p:xfrm>
        <a:graphic>
          <a:graphicData uri="http://schemas.openxmlformats.org/drawingml/2006/table">
            <a:tbl>
              <a:tblPr>
                <a:tableStyleId>{638B1855-1B75-4FBE-930C-398BA8C253C6}</a:tableStyleId>
              </a:tblPr>
              <a:tblGrid>
                <a:gridCol w="406400">
                  <a:extLst>
                    <a:ext uri="{9D8B030D-6E8A-4147-A177-3AD203B41FA5}">
                      <a16:colId xmlns:a16="http://schemas.microsoft.com/office/drawing/2014/main" val="769851120"/>
                    </a:ext>
                  </a:extLst>
                </a:gridCol>
                <a:gridCol w="1092200">
                  <a:extLst>
                    <a:ext uri="{9D8B030D-6E8A-4147-A177-3AD203B41FA5}">
                      <a16:colId xmlns:a16="http://schemas.microsoft.com/office/drawing/2014/main" val="1875925734"/>
                    </a:ext>
                  </a:extLst>
                </a:gridCol>
                <a:gridCol w="750401">
                  <a:extLst>
                    <a:ext uri="{9D8B030D-6E8A-4147-A177-3AD203B41FA5}">
                      <a16:colId xmlns:a16="http://schemas.microsoft.com/office/drawing/2014/main" val="4006023786"/>
                    </a:ext>
                  </a:extLst>
                </a:gridCol>
                <a:gridCol w="714920">
                  <a:extLst>
                    <a:ext uri="{9D8B030D-6E8A-4147-A177-3AD203B41FA5}">
                      <a16:colId xmlns:a16="http://schemas.microsoft.com/office/drawing/2014/main" val="3612140277"/>
                    </a:ext>
                  </a:extLst>
                </a:gridCol>
                <a:gridCol w="664304">
                  <a:extLst>
                    <a:ext uri="{9D8B030D-6E8A-4147-A177-3AD203B41FA5}">
                      <a16:colId xmlns:a16="http://schemas.microsoft.com/office/drawing/2014/main" val="4274450312"/>
                    </a:ext>
                  </a:extLst>
                </a:gridCol>
                <a:gridCol w="728095">
                  <a:extLst>
                    <a:ext uri="{9D8B030D-6E8A-4147-A177-3AD203B41FA5}">
                      <a16:colId xmlns:a16="http://schemas.microsoft.com/office/drawing/2014/main" val="40979357"/>
                    </a:ext>
                  </a:extLst>
                </a:gridCol>
                <a:gridCol w="664304">
                  <a:extLst>
                    <a:ext uri="{9D8B030D-6E8A-4147-A177-3AD203B41FA5}">
                      <a16:colId xmlns:a16="http://schemas.microsoft.com/office/drawing/2014/main" val="138189717"/>
                    </a:ext>
                  </a:extLst>
                </a:gridCol>
                <a:gridCol w="772089">
                  <a:extLst>
                    <a:ext uri="{9D8B030D-6E8A-4147-A177-3AD203B41FA5}">
                      <a16:colId xmlns:a16="http://schemas.microsoft.com/office/drawing/2014/main" val="3290767327"/>
                    </a:ext>
                  </a:extLst>
                </a:gridCol>
                <a:gridCol w="664304">
                  <a:extLst>
                    <a:ext uri="{9D8B030D-6E8A-4147-A177-3AD203B41FA5}">
                      <a16:colId xmlns:a16="http://schemas.microsoft.com/office/drawing/2014/main" val="1778887097"/>
                    </a:ext>
                  </a:extLst>
                </a:gridCol>
                <a:gridCol w="684103">
                  <a:extLst>
                    <a:ext uri="{9D8B030D-6E8A-4147-A177-3AD203B41FA5}">
                      <a16:colId xmlns:a16="http://schemas.microsoft.com/office/drawing/2014/main" val="4224635749"/>
                    </a:ext>
                  </a:extLst>
                </a:gridCol>
                <a:gridCol w="710227">
                  <a:extLst>
                    <a:ext uri="{9D8B030D-6E8A-4147-A177-3AD203B41FA5}">
                      <a16:colId xmlns:a16="http://schemas.microsoft.com/office/drawing/2014/main" val="823049401"/>
                    </a:ext>
                  </a:extLst>
                </a:gridCol>
                <a:gridCol w="618382">
                  <a:extLst>
                    <a:ext uri="{9D8B030D-6E8A-4147-A177-3AD203B41FA5}">
                      <a16:colId xmlns:a16="http://schemas.microsoft.com/office/drawing/2014/main" val="1265878993"/>
                    </a:ext>
                  </a:extLst>
                </a:gridCol>
                <a:gridCol w="664304">
                  <a:extLst>
                    <a:ext uri="{9D8B030D-6E8A-4147-A177-3AD203B41FA5}">
                      <a16:colId xmlns:a16="http://schemas.microsoft.com/office/drawing/2014/main" val="214604548"/>
                    </a:ext>
                  </a:extLst>
                </a:gridCol>
                <a:gridCol w="664304">
                  <a:extLst>
                    <a:ext uri="{9D8B030D-6E8A-4147-A177-3AD203B41FA5}">
                      <a16:colId xmlns:a16="http://schemas.microsoft.com/office/drawing/2014/main" val="1359459320"/>
                    </a:ext>
                  </a:extLst>
                </a:gridCol>
                <a:gridCol w="945864">
                  <a:extLst>
                    <a:ext uri="{9D8B030D-6E8A-4147-A177-3AD203B41FA5}">
                      <a16:colId xmlns:a16="http://schemas.microsoft.com/office/drawing/2014/main" val="784884414"/>
                    </a:ext>
                  </a:extLst>
                </a:gridCol>
              </a:tblGrid>
              <a:tr h="561454">
                <a:tc>
                  <a:txBody>
                    <a:bodyPr/>
                    <a:lstStyle/>
                    <a:p>
                      <a:r>
                        <a:rPr lang="en-GB" sz="1000" dirty="0">
                          <a:ln>
                            <a:noFill/>
                          </a:ln>
                          <a:effectLst/>
                        </a:rPr>
                        <a:t> </a:t>
                      </a:r>
                      <a:endParaRPr lang="en-GB" sz="1200" dirty="0">
                        <a:ln>
                          <a:noFill/>
                        </a:ln>
                        <a:effectLst/>
                      </a:endParaRPr>
                    </a:p>
                    <a:p>
                      <a:r>
                        <a:rPr lang="en-GB" sz="10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a:t>
                      </a:r>
                      <a:endParaRPr lang="en-GB" sz="1200" dirty="0">
                        <a:ln>
                          <a:noFill/>
                        </a:ln>
                        <a:effectLst/>
                      </a:endParaRPr>
                    </a:p>
                    <a:p>
                      <a:r>
                        <a:rPr lang="en-GB" sz="1000" u="sng" dirty="0">
                          <a:ln>
                            <a:noFill/>
                          </a:ln>
                          <a:effectLst/>
                        </a:rPr>
                        <a:t>Month</a:t>
                      </a:r>
                      <a:endParaRPr lang="en-GB" sz="1200" dirty="0">
                        <a:ln>
                          <a:noFill/>
                        </a:ln>
                        <a:effectLst/>
                      </a:endParaRPr>
                    </a:p>
                    <a:p>
                      <a:r>
                        <a:rPr lang="en-GB" sz="10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1</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2</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3</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4</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5</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a:t>
                      </a:r>
                      <a:endParaRPr lang="en-GB" sz="1200" dirty="0">
                        <a:ln>
                          <a:noFill/>
                        </a:ln>
                        <a:effectLst/>
                      </a:endParaRPr>
                    </a:p>
                    <a:p>
                      <a:r>
                        <a:rPr lang="en-GB" sz="1000" u="sng" dirty="0">
                          <a:ln>
                            <a:noFill/>
                          </a:ln>
                          <a:effectLst/>
                        </a:rPr>
                        <a:t>6</a:t>
                      </a:r>
                      <a:endParaRPr lang="en-GB" sz="1200" dirty="0">
                        <a:ln>
                          <a:noFill/>
                        </a:ln>
                        <a:effectLst/>
                      </a:endParaRPr>
                    </a:p>
                    <a:p>
                      <a:r>
                        <a:rPr lang="en-GB" sz="10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a:t>
                      </a:r>
                      <a:endParaRPr lang="en-GB" sz="1200" dirty="0">
                        <a:ln>
                          <a:noFill/>
                        </a:ln>
                        <a:effectLst/>
                      </a:endParaRPr>
                    </a:p>
                    <a:p>
                      <a:r>
                        <a:rPr lang="en-GB" sz="1000" u="sng" dirty="0">
                          <a:ln>
                            <a:noFill/>
                          </a:ln>
                          <a:effectLst/>
                        </a:rPr>
                        <a:t>7</a:t>
                      </a:r>
                      <a:endParaRPr lang="en-GB" sz="1200" dirty="0">
                        <a:ln>
                          <a:noFill/>
                        </a:ln>
                        <a:effectLst/>
                      </a:endParaRPr>
                    </a:p>
                    <a:p>
                      <a:r>
                        <a:rPr lang="en-GB" sz="10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8</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9</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10</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11</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12</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TotaL</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39598296"/>
                  </a:ext>
                </a:extLst>
              </a:tr>
              <a:tr h="470054">
                <a:tc>
                  <a:txBody>
                    <a:bodyPr/>
                    <a:lstStyle/>
                    <a:p>
                      <a:r>
                        <a:rPr lang="en-GB" sz="1000">
                          <a:ln>
                            <a:noFill/>
                          </a:ln>
                          <a:effectLst/>
                        </a:rPr>
                        <a:t> </a:t>
                      </a:r>
                      <a:endParaRPr lang="en-GB" sz="1200">
                        <a:ln>
                          <a:noFill/>
                        </a:ln>
                        <a:effectLst/>
                      </a:endParaRPr>
                    </a:p>
                    <a:p>
                      <a:r>
                        <a:rPr lang="en-GB" sz="1000" u="sng">
                          <a:ln>
                            <a:noFill/>
                          </a:ln>
                          <a:effectLst/>
                        </a:rPr>
                        <a:t>A</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Month name</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Jan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Feb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Mar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Apr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May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Jun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Jul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Aug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Sep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Oct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Nov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Dec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1000" dirty="0">
                          <a:ln>
                            <a:noFill/>
                          </a:ln>
                          <a:effectLst/>
                        </a:rPr>
                        <a:t> </a:t>
                      </a:r>
                      <a:endParaRPr lang="en-GB" sz="1200" dirty="0">
                        <a:ln>
                          <a:noFill/>
                        </a:ln>
                        <a:effectLst/>
                      </a:endParaRPr>
                    </a:p>
                    <a:p>
                      <a:pPr algn="ctr"/>
                      <a:r>
                        <a:rPr lang="en-GB" sz="10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94188245"/>
                  </a:ext>
                </a:extLst>
              </a:tr>
              <a:tr h="561454">
                <a:tc>
                  <a:txBody>
                    <a:bodyPr/>
                    <a:lstStyle/>
                    <a:p>
                      <a:r>
                        <a:rPr lang="en-GB" sz="1000">
                          <a:ln>
                            <a:noFill/>
                          </a:ln>
                          <a:effectLst/>
                        </a:rPr>
                        <a:t> </a:t>
                      </a:r>
                      <a:endParaRPr lang="en-GB" sz="1200">
                        <a:ln>
                          <a:noFill/>
                        </a:ln>
                        <a:effectLst/>
                      </a:endParaRPr>
                    </a:p>
                    <a:p>
                      <a:r>
                        <a:rPr lang="en-GB" sz="1000" u="none" strike="noStrike">
                          <a:ln>
                            <a:noFill/>
                          </a:ln>
                          <a:effectLst/>
                        </a:rPr>
                        <a:t> </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a:ln>
                            <a:noFill/>
                          </a:ln>
                          <a:effectLst/>
                        </a:rPr>
                        <a:t> </a:t>
                      </a:r>
                      <a:endParaRPr lang="en-GB" sz="1200">
                        <a:ln>
                          <a:noFill/>
                        </a:ln>
                        <a:effectLst/>
                      </a:endParaRPr>
                    </a:p>
                    <a:p>
                      <a:r>
                        <a:rPr lang="en-GB" sz="1000" u="sng">
                          <a:ln>
                            <a:noFill/>
                          </a:ln>
                          <a:effectLst/>
                        </a:rPr>
                        <a:t>Sales forecast</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£1800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£1800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£1900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£1900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£1900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£1900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£2000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£1900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£2100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£2100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£2100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£2200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£23,600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97052106"/>
                  </a:ext>
                </a:extLst>
              </a:tr>
              <a:tr h="626739">
                <a:tc>
                  <a:txBody>
                    <a:bodyPr/>
                    <a:lstStyle/>
                    <a:p>
                      <a:r>
                        <a:rPr lang="en-GB" sz="1000">
                          <a:ln>
                            <a:noFill/>
                          </a:ln>
                          <a:effectLst/>
                        </a:rPr>
                        <a:t> </a:t>
                      </a:r>
                      <a:endParaRPr lang="en-GB" sz="1200">
                        <a:ln>
                          <a:noFill/>
                        </a:ln>
                        <a:effectLst/>
                      </a:endParaRPr>
                    </a:p>
                    <a:p>
                      <a:r>
                        <a:rPr lang="en-GB" sz="1000" u="sng">
                          <a:ln>
                            <a:noFill/>
                          </a:ln>
                          <a:effectLst/>
                        </a:rPr>
                        <a:t>B</a:t>
                      </a:r>
                      <a:endParaRPr lang="en-GB" sz="1200">
                        <a:ln>
                          <a:noFill/>
                        </a:ln>
                        <a:effectLst/>
                      </a:endParaRPr>
                    </a:p>
                    <a:p>
                      <a:r>
                        <a:rPr lang="en-GB" sz="1000">
                          <a:ln>
                            <a:noFill/>
                          </a:ln>
                          <a:effectLst/>
                        </a:rPr>
                        <a:t> </a:t>
                      </a:r>
                      <a:endParaRPr lang="en-GB" sz="120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a:t>
                      </a:r>
                      <a:endParaRPr lang="en-GB" sz="1200" dirty="0">
                        <a:ln>
                          <a:noFill/>
                        </a:ln>
                        <a:effectLst/>
                      </a:endParaRPr>
                    </a:p>
                    <a:p>
                      <a:r>
                        <a:rPr lang="en-GB" sz="1000" u="sng" dirty="0">
                          <a:ln>
                            <a:noFill/>
                          </a:ln>
                          <a:effectLst/>
                        </a:rPr>
                        <a:t>Product/service</a:t>
                      </a:r>
                    </a:p>
                    <a:p>
                      <a:r>
                        <a:rPr lang="en-GB" sz="1000" u="none" dirty="0">
                          <a:ln>
                            <a:noFill/>
                          </a:ln>
                          <a:effectLst/>
                        </a:rPr>
                        <a:t>(Delivery system )</a:t>
                      </a:r>
                      <a:endParaRPr lang="en-GB" sz="1200" u="none" dirty="0">
                        <a:ln>
                          <a:noFill/>
                        </a:ln>
                        <a:effectLst/>
                      </a:endParaRPr>
                    </a:p>
                    <a:p>
                      <a:r>
                        <a:rPr lang="en-GB" sz="1000" dirty="0">
                          <a:ln>
                            <a:noFill/>
                          </a:ln>
                          <a:effectLst/>
                        </a:rPr>
                        <a:t> </a:t>
                      </a:r>
                      <a:endParaRPr lang="en-GB" sz="1200" dirty="0">
                        <a:ln>
                          <a:noFill/>
                        </a:ln>
                        <a:effectLst/>
                      </a:endParaRPr>
                    </a:p>
                    <a:p>
                      <a:r>
                        <a:rPr lang="en-GB" sz="10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£110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  £110     </a:t>
                      </a:r>
                      <a:endParaRPr lang="en-GB" sz="1200" dirty="0">
                        <a:ln>
                          <a:noFill/>
                        </a:ln>
                        <a:effectLst/>
                      </a:endParaRPr>
                    </a:p>
                    <a:p>
                      <a:pPr algn="ctr"/>
                      <a:r>
                        <a:rPr lang="en-GB" sz="9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   £115    </a:t>
                      </a:r>
                      <a:endParaRPr lang="en-GB" sz="1200" dirty="0">
                        <a:ln>
                          <a:noFill/>
                        </a:ln>
                        <a:effectLst/>
                      </a:endParaRPr>
                    </a:p>
                    <a:p>
                      <a:pPr algn="ctr"/>
                      <a:r>
                        <a:rPr lang="en-GB" sz="9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    £115     </a:t>
                      </a:r>
                      <a:endParaRPr lang="en-GB" sz="1200" dirty="0">
                        <a:ln>
                          <a:noFill/>
                        </a:ln>
                        <a:effectLst/>
                      </a:endParaRPr>
                    </a:p>
                    <a:p>
                      <a:pPr algn="ctr"/>
                      <a:r>
                        <a:rPr lang="en-GB" sz="9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    £115     </a:t>
                      </a:r>
                      <a:endParaRPr lang="en-GB" sz="1200" dirty="0">
                        <a:ln>
                          <a:noFill/>
                        </a:ln>
                        <a:effectLst/>
                      </a:endParaRPr>
                    </a:p>
                    <a:p>
                      <a:pPr algn="ct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£115   </a:t>
                      </a:r>
                      <a:endParaRPr lang="en-GB" sz="1200" dirty="0">
                        <a:ln>
                          <a:noFill/>
                        </a:ln>
                        <a:effectLst/>
                      </a:endParaRPr>
                    </a:p>
                    <a:p>
                      <a:pPr algn="ctr"/>
                      <a:r>
                        <a:rPr lang="en-GB" sz="9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£115   </a:t>
                      </a:r>
                      <a:endParaRPr lang="en-GB" sz="1200" dirty="0">
                        <a:ln>
                          <a:noFill/>
                        </a:ln>
                        <a:effectLst/>
                      </a:endParaRPr>
                    </a:p>
                    <a:p>
                      <a:pPr algn="ctr"/>
                      <a:r>
                        <a:rPr lang="en-GB" sz="9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   £120   </a:t>
                      </a:r>
                      <a:endParaRPr lang="en-GB" sz="1200" dirty="0">
                        <a:ln>
                          <a:noFill/>
                        </a:ln>
                        <a:effectLst/>
                      </a:endParaRPr>
                    </a:p>
                    <a:p>
                      <a:pPr algn="ctr"/>
                      <a:r>
                        <a:rPr lang="en-GB" sz="9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£120     </a:t>
                      </a:r>
                      <a:endParaRPr lang="en-GB" sz="1200" dirty="0">
                        <a:ln>
                          <a:noFill/>
                        </a:ln>
                        <a:effectLst/>
                      </a:endParaRPr>
                    </a:p>
                    <a:p>
                      <a:pPr algn="ctr"/>
                      <a:r>
                        <a:rPr lang="en-GB" sz="9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  £120  </a:t>
                      </a:r>
                      <a:endParaRPr lang="en-GB" sz="1200" dirty="0">
                        <a:ln>
                          <a:noFill/>
                        </a:ln>
                        <a:effectLst/>
                      </a:endParaRPr>
                    </a:p>
                    <a:p>
                      <a:pPr algn="ctr"/>
                      <a:r>
                        <a:rPr lang="en-GB" sz="9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 £125  </a:t>
                      </a:r>
                      <a:endParaRPr lang="en-GB" sz="1200" dirty="0">
                        <a:ln>
                          <a:noFill/>
                        </a:ln>
                        <a:effectLst/>
                      </a:endParaRPr>
                    </a:p>
                    <a:p>
                      <a:pPr algn="ctr"/>
                      <a:r>
                        <a:rPr lang="en-GB" sz="9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£125  </a:t>
                      </a:r>
                      <a:endParaRPr lang="en-GB" sz="1200" dirty="0">
                        <a:ln>
                          <a:noFill/>
                        </a:ln>
                        <a:effectLst/>
                      </a:endParaRPr>
                    </a:p>
                    <a:p>
                      <a:pPr algn="ctr"/>
                      <a:r>
                        <a:rPr lang="en-GB" sz="9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900" dirty="0">
                          <a:ln>
                            <a:noFill/>
                          </a:ln>
                          <a:effectLst/>
                        </a:rPr>
                        <a:t>£1,290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37533661"/>
                  </a:ext>
                </a:extLst>
              </a:tr>
              <a:tr h="561454">
                <a:tc>
                  <a:txBody>
                    <a:bodyPr/>
                    <a:lstStyle/>
                    <a:p>
                      <a:r>
                        <a:rPr lang="en-GB" sz="1000" dirty="0">
                          <a:ln>
                            <a:noFill/>
                          </a:ln>
                          <a:effectLst/>
                        </a:rPr>
                        <a:t> </a:t>
                      </a:r>
                      <a:endParaRPr lang="en-GB" sz="1200" dirty="0">
                        <a:ln>
                          <a:noFill/>
                        </a:ln>
                        <a:effectLst/>
                      </a:endParaRPr>
                    </a:p>
                    <a:p>
                      <a:r>
                        <a:rPr lang="en-GB" sz="1000" dirty="0">
                          <a:ln>
                            <a:noFill/>
                          </a:ln>
                          <a:effectLst/>
                        </a:rPr>
                        <a:t> C</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000" dirty="0">
                          <a:ln>
                            <a:noFill/>
                          </a:ln>
                          <a:effectLst/>
                        </a:rPr>
                        <a:t> </a:t>
                      </a:r>
                      <a:endParaRPr lang="en-GB" sz="1200" dirty="0">
                        <a:ln>
                          <a:noFill/>
                        </a:ln>
                        <a:effectLst/>
                      </a:endParaRPr>
                    </a:p>
                    <a:p>
                      <a:r>
                        <a:rPr lang="en-GB" sz="1000" u="sng" dirty="0">
                          <a:ln>
                            <a:noFill/>
                          </a:ln>
                          <a:effectLst/>
                        </a:rPr>
                        <a:t>Costs forecast</a:t>
                      </a:r>
                    </a:p>
                    <a:p>
                      <a:r>
                        <a:rPr lang="en-GB" sz="1000" u="sng" dirty="0">
                          <a:ln>
                            <a:noFill/>
                          </a:ln>
                          <a:effectLst/>
                        </a:rPr>
                        <a:t>Ingredient/ gas</a:t>
                      </a:r>
                      <a:endParaRPr lang="en-GB" sz="1200" dirty="0">
                        <a:ln>
                          <a:noFill/>
                        </a:ln>
                        <a:effectLst/>
                      </a:endParaRPr>
                    </a:p>
                    <a:p>
                      <a:r>
                        <a:rPr lang="en-GB" sz="1000" dirty="0">
                          <a:ln>
                            <a:noFill/>
                          </a:ln>
                          <a:effectLst/>
                        </a:rPr>
                        <a:t>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£220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£220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£230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£230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£230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£230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£240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£235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£245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£240</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£245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£250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900" dirty="0">
                          <a:ln>
                            <a:noFill/>
                          </a:ln>
                          <a:effectLst/>
                        </a:rPr>
                        <a:t>   £2815  </a:t>
                      </a:r>
                      <a:endParaRPr lang="en-GB" sz="12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49035972"/>
                  </a:ext>
                </a:extLst>
              </a:tr>
            </a:tbl>
          </a:graphicData>
        </a:graphic>
      </p:graphicFrame>
      <p:graphicFrame>
        <p:nvGraphicFramePr>
          <p:cNvPr id="6" name="Table 5">
            <a:extLst>
              <a:ext uri="{FF2B5EF4-FFF2-40B4-BE49-F238E27FC236}">
                <a16:creationId xmlns:a16="http://schemas.microsoft.com/office/drawing/2014/main" id="{7737B5E9-E514-394C-BE70-62AFD3478EBA}"/>
              </a:ext>
            </a:extLst>
          </p:cNvPr>
          <p:cNvGraphicFramePr>
            <a:graphicFrameLocks noGrp="1"/>
          </p:cNvGraphicFramePr>
          <p:nvPr>
            <p:extLst>
              <p:ext uri="{D42A27DB-BD31-4B8C-83A1-F6EECF244321}">
                <p14:modId xmlns:p14="http://schemas.microsoft.com/office/powerpoint/2010/main" val="4139656731"/>
              </p:ext>
            </p:extLst>
          </p:nvPr>
        </p:nvGraphicFramePr>
        <p:xfrm>
          <a:off x="381000" y="5368830"/>
          <a:ext cx="10642601" cy="838200"/>
        </p:xfrm>
        <a:graphic>
          <a:graphicData uri="http://schemas.openxmlformats.org/drawingml/2006/table">
            <a:tbl>
              <a:tblPr>
                <a:tableStyleId>{306799F8-075E-4A3A-A7F6-7FBC6576F1A4}</a:tableStyleId>
              </a:tblPr>
              <a:tblGrid>
                <a:gridCol w="415062">
                  <a:extLst>
                    <a:ext uri="{9D8B030D-6E8A-4147-A177-3AD203B41FA5}">
                      <a16:colId xmlns:a16="http://schemas.microsoft.com/office/drawing/2014/main" val="4037564273"/>
                    </a:ext>
                  </a:extLst>
                </a:gridCol>
                <a:gridCol w="1477238">
                  <a:extLst>
                    <a:ext uri="{9D8B030D-6E8A-4147-A177-3AD203B41FA5}">
                      <a16:colId xmlns:a16="http://schemas.microsoft.com/office/drawing/2014/main" val="745442868"/>
                    </a:ext>
                  </a:extLst>
                </a:gridCol>
                <a:gridCol w="8750301">
                  <a:extLst>
                    <a:ext uri="{9D8B030D-6E8A-4147-A177-3AD203B41FA5}">
                      <a16:colId xmlns:a16="http://schemas.microsoft.com/office/drawing/2014/main" val="239756314"/>
                    </a:ext>
                  </a:extLst>
                </a:gridCol>
              </a:tblGrid>
              <a:tr h="0">
                <a:tc>
                  <a:txBody>
                    <a:bodyPr/>
                    <a:lstStyle/>
                    <a:p>
                      <a:r>
                        <a:rPr lang="en-GB" sz="1200">
                          <a:effectLst/>
                        </a:rPr>
                        <a:t> </a:t>
                      </a:r>
                    </a:p>
                    <a:p>
                      <a:r>
                        <a:rPr lang="en-GB" sz="1000" u="sng">
                          <a:effectLst/>
                        </a:rPr>
                        <a:t>E</a:t>
                      </a:r>
                      <a:endParaRPr lang="en-GB" sz="1200">
                        <a:effectLst/>
                      </a:endParaRPr>
                    </a:p>
                    <a:p>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000">
                          <a:effectLst/>
                        </a:rPr>
                        <a:t> </a:t>
                      </a:r>
                      <a:endParaRPr lang="en-GB" sz="1200">
                        <a:effectLst/>
                      </a:endParaRPr>
                    </a:p>
                    <a:p>
                      <a:r>
                        <a:rPr lang="en-GB" sz="1000" u="sng">
                          <a:effectLst/>
                        </a:rPr>
                        <a:t>Assumptions</a:t>
                      </a:r>
                      <a:endParaRPr lang="en-GB" sz="1200">
                        <a:effectLst/>
                      </a:endParaRPr>
                    </a:p>
                    <a:p>
                      <a:r>
                        <a:rPr lang="en-GB" sz="1000" u="sng">
                          <a:effectLst/>
                        </a:rPr>
                        <a:t>(e.g. Seasonal trends)</a:t>
                      </a:r>
                      <a:endParaRPr lang="en-GB" sz="1200">
                        <a:effectLst/>
                      </a:endParaRPr>
                    </a:p>
                    <a:p>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000" dirty="0">
                          <a:effectLst/>
                        </a:rPr>
                        <a:t> </a:t>
                      </a:r>
                      <a:endParaRPr lang="en-GB" sz="1200" dirty="0">
                        <a:effectLst/>
                      </a:endParaRPr>
                    </a:p>
                    <a:p>
                      <a:r>
                        <a:rPr lang="en-GB" sz="1000" dirty="0">
                          <a:effectLst/>
                        </a:rPr>
                        <a:t> </a:t>
                      </a:r>
                      <a:r>
                        <a:rPr lang="en-GB" sz="600" b="0" dirty="0">
                          <a:effectLst/>
                          <a:latin typeface="+mn-lt"/>
                        </a:rPr>
                        <a:t> </a:t>
                      </a:r>
                      <a:r>
                        <a:rPr lang="en-GB" sz="1100" b="0" i="0" u="sng" strike="noStrike" kern="1200" dirty="0">
                          <a:solidFill>
                            <a:schemeClr val="lt1"/>
                          </a:solidFill>
                          <a:effectLst/>
                          <a:latin typeface="+mn-lt"/>
                          <a:ea typeface="+mn-ea"/>
                          <a:cs typeface="+mn-cs"/>
                        </a:rPr>
                        <a:t>Holidays</a:t>
                      </a:r>
                    </a:p>
                    <a:p>
                      <a:r>
                        <a:rPr lang="en-GB" sz="1100" b="0" i="0" u="none" strike="noStrike" kern="1200" dirty="0">
                          <a:solidFill>
                            <a:schemeClr val="lt1"/>
                          </a:solidFill>
                          <a:effectLst/>
                          <a:latin typeface="+mn-lt"/>
                          <a:ea typeface="+mn-ea"/>
                          <a:cs typeface="+mn-cs"/>
                        </a:rPr>
                        <a:t>Holidays are often a busy time for bakeries. Valentine's Day, Mother's Day, Father's Day, Easter, Halloween, Thanksgiving, Hanukkah and Christmas are often packed with special orders and increased foot traffic</a:t>
                      </a:r>
                    </a:p>
                    <a:p>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566044416"/>
                  </a:ext>
                </a:extLst>
              </a:tr>
            </a:tbl>
          </a:graphicData>
        </a:graphic>
      </p:graphicFrame>
    </p:spTree>
    <p:extLst>
      <p:ext uri="{BB962C8B-B14F-4D97-AF65-F5344CB8AC3E}">
        <p14:creationId xmlns:p14="http://schemas.microsoft.com/office/powerpoint/2010/main" val="3464390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A2774-77C8-0744-A307-E31A23AF28A7}"/>
              </a:ext>
            </a:extLst>
          </p:cNvPr>
          <p:cNvSpPr>
            <a:spLocks noGrp="1"/>
          </p:cNvSpPr>
          <p:nvPr>
            <p:ph type="title"/>
          </p:nvPr>
        </p:nvSpPr>
        <p:spPr>
          <a:xfrm>
            <a:off x="584200" y="149646"/>
            <a:ext cx="5080000" cy="678232"/>
          </a:xfrm>
        </p:spPr>
        <p:txBody>
          <a:bodyPr/>
          <a:lstStyle/>
          <a:p>
            <a:r>
              <a:rPr lang="en-GB" sz="3200" dirty="0"/>
              <a:t>Personal survival budget</a:t>
            </a:r>
            <a:br>
              <a:rPr lang="en-GB" sz="3200" dirty="0"/>
            </a:br>
            <a:endParaRPr lang="en-US" sz="3200" dirty="0"/>
          </a:p>
        </p:txBody>
      </p:sp>
      <p:graphicFrame>
        <p:nvGraphicFramePr>
          <p:cNvPr id="4" name="Table 3">
            <a:extLst>
              <a:ext uri="{FF2B5EF4-FFF2-40B4-BE49-F238E27FC236}">
                <a16:creationId xmlns:a16="http://schemas.microsoft.com/office/drawing/2014/main" id="{CC92C3E3-807D-2E40-BE79-046DBB3013F9}"/>
              </a:ext>
            </a:extLst>
          </p:cNvPr>
          <p:cNvGraphicFramePr>
            <a:graphicFrameLocks noGrp="1"/>
          </p:cNvGraphicFramePr>
          <p:nvPr>
            <p:extLst>
              <p:ext uri="{D42A27DB-BD31-4B8C-83A1-F6EECF244321}">
                <p14:modId xmlns:p14="http://schemas.microsoft.com/office/powerpoint/2010/main" val="1942529648"/>
              </p:ext>
            </p:extLst>
          </p:nvPr>
        </p:nvGraphicFramePr>
        <p:xfrm>
          <a:off x="177800" y="667945"/>
          <a:ext cx="11290301" cy="6006469"/>
        </p:xfrm>
        <a:graphic>
          <a:graphicData uri="http://schemas.openxmlformats.org/drawingml/2006/table">
            <a:tbl>
              <a:tblPr>
                <a:tableStyleId>{327F97BB-C833-4FB7-BDE5-3F7075034690}</a:tableStyleId>
              </a:tblPr>
              <a:tblGrid>
                <a:gridCol w="2142793">
                  <a:extLst>
                    <a:ext uri="{9D8B030D-6E8A-4147-A177-3AD203B41FA5}">
                      <a16:colId xmlns:a16="http://schemas.microsoft.com/office/drawing/2014/main" val="1612115742"/>
                    </a:ext>
                  </a:extLst>
                </a:gridCol>
                <a:gridCol w="3369357">
                  <a:extLst>
                    <a:ext uri="{9D8B030D-6E8A-4147-A177-3AD203B41FA5}">
                      <a16:colId xmlns:a16="http://schemas.microsoft.com/office/drawing/2014/main" val="3074253897"/>
                    </a:ext>
                  </a:extLst>
                </a:gridCol>
                <a:gridCol w="5778151">
                  <a:extLst>
                    <a:ext uri="{9D8B030D-6E8A-4147-A177-3AD203B41FA5}">
                      <a16:colId xmlns:a16="http://schemas.microsoft.com/office/drawing/2014/main" val="773924445"/>
                    </a:ext>
                  </a:extLst>
                </a:gridCol>
              </a:tblGrid>
              <a:tr h="458869">
                <a:tc>
                  <a:txBody>
                    <a:bodyPr/>
                    <a:lstStyle/>
                    <a:p>
                      <a:r>
                        <a:rPr lang="en-GB" sz="1100" u="none" strike="noStrike" dirty="0">
                          <a:effectLst/>
                        </a:rPr>
                        <a:t> </a:t>
                      </a:r>
                      <a:endParaRPr lang="en-GB" sz="1100" dirty="0">
                        <a:effectLst/>
                      </a:endParaRPr>
                    </a:p>
                    <a:p>
                      <a:r>
                        <a:rPr lang="en-GB" sz="1100" u="sng" dirty="0">
                          <a:effectLst/>
                        </a:rPr>
                        <a:t>Section </a:t>
                      </a:r>
                      <a:endParaRPr lang="en-GB" sz="1100" dirty="0">
                        <a:effectLst/>
                      </a:endParaRPr>
                    </a:p>
                    <a:p>
                      <a:r>
                        <a:rPr lang="en-GB" sz="1100" dirty="0">
                          <a:effectLst/>
                        </a:rPr>
                        <a:t> </a:t>
                      </a:r>
                      <a:endParaRPr lang="en-GB" sz="1100" dirty="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a:t>
                      </a:r>
                    </a:p>
                    <a:p>
                      <a:r>
                        <a:rPr lang="en-GB" sz="1100" u="sng" dirty="0">
                          <a:effectLst/>
                        </a:rPr>
                        <a:t>Monthly cost (£)</a:t>
                      </a:r>
                      <a:endParaRPr lang="en-GB" sz="1100" dirty="0">
                        <a:effectLst/>
                      </a:endParaRPr>
                    </a:p>
                    <a:p>
                      <a:r>
                        <a:rPr lang="en-GB" sz="1100" dirty="0">
                          <a:effectLst/>
                        </a:rPr>
                        <a:t> </a:t>
                      </a:r>
                      <a:endParaRPr lang="en-GB" sz="1100" dirty="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84015237"/>
                  </a:ext>
                </a:extLst>
              </a:tr>
              <a:tr h="378820">
                <a:tc>
                  <a:txBody>
                    <a:bodyPr/>
                    <a:lstStyle/>
                    <a:p>
                      <a:r>
                        <a:rPr lang="en-GB" sz="1100" dirty="0">
                          <a:effectLst/>
                        </a:rPr>
                        <a:t> </a:t>
                      </a:r>
                    </a:p>
                    <a:p>
                      <a:r>
                        <a:rPr lang="en-GB" sz="1100" u="sng" dirty="0">
                          <a:effectLst/>
                        </a:rPr>
                        <a:t>A</a:t>
                      </a:r>
                      <a:r>
                        <a:rPr lang="en-GB" sz="1100" dirty="0">
                          <a:effectLst/>
                        </a:rPr>
                        <a:t> </a:t>
                      </a:r>
                    </a:p>
                    <a:p>
                      <a:r>
                        <a:rPr lang="en-GB" sz="1100" dirty="0">
                          <a:effectLst/>
                        </a:rPr>
                        <a:t> </a:t>
                      </a:r>
                    </a:p>
                    <a:p>
                      <a:r>
                        <a:rPr lang="en-GB" sz="1100" dirty="0">
                          <a:effectLst/>
                        </a:rPr>
                        <a:t>Estimated costs</a:t>
                      </a:r>
                      <a:endParaRPr lang="en-GB" sz="1100" dirty="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Mortgage/rent</a:t>
                      </a:r>
                      <a:endParaRPr lang="en-GB" sz="1100" dirty="0">
                        <a:effectLst/>
                      </a:endParaRPr>
                    </a:p>
                    <a:p>
                      <a:r>
                        <a:rPr lang="en-GB" sz="1100" dirty="0">
                          <a:effectLst/>
                        </a:rPr>
                        <a:t> </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Mortgage is done for the house ( turning garage to a bakery)- Free</a:t>
                      </a:r>
                    </a:p>
                    <a:p>
                      <a:r>
                        <a:rPr lang="en-GB" sz="1100" dirty="0">
                          <a:effectLst/>
                        </a:rPr>
                        <a:t>  If renting in town or next to the town rent is £450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33516929"/>
                  </a:ext>
                </a:extLst>
              </a:tr>
              <a:tr h="184610">
                <a:tc>
                  <a:txBody>
                    <a:bodyPr/>
                    <a:lstStyle/>
                    <a:p>
                      <a:r>
                        <a:rPr lang="en-GB" sz="1100" dirty="0">
                          <a:effectLst/>
                        </a:rPr>
                        <a:t> </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Council tax</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Band D £180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30261599"/>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Gas, electricity and oil</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£220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82043712"/>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Water rates</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£50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83026896"/>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All personal and property insurances</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£163</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15084549"/>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a:effectLst/>
                        </a:rPr>
                        <a:t>Clothing</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£40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03818907"/>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Food and housekeeping</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£200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61546634"/>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Telephone</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£16</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06712080"/>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Car tax, Car insurance, service and maintenance</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£100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17552390"/>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Credit card, loan and other personal debt repayments</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31670599"/>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National Insurance</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£21</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48795537"/>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Other</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£40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71551875"/>
                  </a:ext>
                </a:extLst>
              </a:tr>
              <a:tr h="253739">
                <a:tc>
                  <a:txBody>
                    <a:bodyPr/>
                    <a:lstStyle/>
                    <a:p>
                      <a:r>
                        <a:rPr lang="en-GB" sz="1100" u="sng">
                          <a:effectLst/>
                        </a:rPr>
                        <a:t>B</a:t>
                      </a:r>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a:effectLst/>
                        </a:rPr>
                        <a:t>Total costs (£)</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With rent- £1435 without rent - £985</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31152335"/>
                  </a:ext>
                </a:extLst>
              </a:tr>
              <a:tr h="679806">
                <a:tc>
                  <a:txBody>
                    <a:bodyPr/>
                    <a:lstStyle/>
                    <a:p>
                      <a:r>
                        <a:rPr lang="en-GB" sz="1100">
                          <a:effectLst/>
                        </a:rPr>
                        <a:t> </a:t>
                      </a:r>
                    </a:p>
                    <a:p>
                      <a:r>
                        <a:rPr lang="en-GB" sz="1100" u="sng">
                          <a:effectLst/>
                        </a:rPr>
                        <a:t>C</a:t>
                      </a:r>
                      <a:r>
                        <a:rPr lang="en-GB" sz="1100">
                          <a:effectLst/>
                        </a:rPr>
                        <a:t> </a:t>
                      </a:r>
                    </a:p>
                    <a:p>
                      <a:r>
                        <a:rPr lang="en-GB" sz="1100">
                          <a:effectLst/>
                        </a:rPr>
                        <a:t> </a:t>
                      </a:r>
                    </a:p>
                    <a:p>
                      <a:r>
                        <a:rPr lang="en-GB" sz="1100">
                          <a:effectLst/>
                        </a:rPr>
                        <a:t>Estimated income</a:t>
                      </a:r>
                    </a:p>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Income from family/partner</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£900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48547464"/>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a:effectLst/>
                        </a:rPr>
                        <a:t>Part time job</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£600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76572296"/>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a:effectLst/>
                        </a:rPr>
                        <a:t>Working tax credit</a:t>
                      </a:r>
                      <a:endParaRPr lang="en-GB" sz="110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963895"/>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Child benefits</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46216258"/>
                  </a:ext>
                </a:extLst>
              </a:tr>
              <a:tr h="184610">
                <a:tc>
                  <a:txBody>
                    <a:bodyPr/>
                    <a:lstStyle/>
                    <a:p>
                      <a:r>
                        <a:rPr lang="en-GB" sz="1100">
                          <a:effectLst/>
                        </a:rPr>
                        <a:t> </a:t>
                      </a:r>
                      <a:endParaRPr lang="en-GB" sz="110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Other benefits</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11957002"/>
                  </a:ext>
                </a:extLst>
              </a:tr>
              <a:tr h="271923">
                <a:tc>
                  <a:txBody>
                    <a:bodyPr/>
                    <a:lstStyle/>
                    <a:p>
                      <a:r>
                        <a:rPr lang="en-GB" sz="1100">
                          <a:effectLst/>
                        </a:rPr>
                        <a:t> </a:t>
                      </a:r>
                    </a:p>
                    <a:p>
                      <a:r>
                        <a:rPr lang="en-GB" sz="1100" u="sng">
                          <a:effectLst/>
                        </a:rPr>
                        <a:t>D</a:t>
                      </a:r>
                      <a:endParaRPr lang="en-GB" sz="110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Total income (£)</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£1500</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8649592"/>
                  </a:ext>
                </a:extLst>
              </a:tr>
              <a:tr h="271923">
                <a:tc>
                  <a:txBody>
                    <a:bodyPr/>
                    <a:lstStyle/>
                    <a:p>
                      <a:r>
                        <a:rPr lang="en-GB" sz="1100" dirty="0">
                          <a:effectLst/>
                        </a:rPr>
                        <a:t> </a:t>
                      </a:r>
                    </a:p>
                    <a:p>
                      <a:r>
                        <a:rPr lang="en-GB" sz="1100" u="sng" dirty="0">
                          <a:effectLst/>
                        </a:rPr>
                        <a:t>E</a:t>
                      </a:r>
                      <a:endParaRPr lang="en-GB" sz="1100" dirty="0">
                        <a:effectLst/>
                        <a:latin typeface="Times New Roman" panose="02020603050405020304" pitchFamily="18" charset="0"/>
                        <a:ea typeface="Times New Roman" panose="02020603050405020304" pitchFamily="18" charset="0"/>
                      </a:endParaRPr>
                    </a:p>
                  </a:txBody>
                  <a:tcPr marL="32760" marR="3276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u="sng" dirty="0">
                          <a:effectLst/>
                        </a:rPr>
                        <a:t>Total survival income required (£)</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100" dirty="0">
                          <a:effectLst/>
                        </a:rPr>
                        <a:t>     £65/ £515</a:t>
                      </a:r>
                      <a:endParaRPr lang="en-GB" sz="1100" dirty="0">
                        <a:effectLst/>
                        <a:latin typeface="Times New Roman" panose="02020603050405020304" pitchFamily="18" charset="0"/>
                        <a:ea typeface="Times New Roman" panose="02020603050405020304" pitchFamily="18" charset="0"/>
                      </a:endParaRPr>
                    </a:p>
                  </a:txBody>
                  <a:tcPr marL="32760" marR="3276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90056738"/>
                  </a:ext>
                </a:extLst>
              </a:tr>
            </a:tbl>
          </a:graphicData>
        </a:graphic>
      </p:graphicFrame>
    </p:spTree>
    <p:extLst>
      <p:ext uri="{BB962C8B-B14F-4D97-AF65-F5344CB8AC3E}">
        <p14:creationId xmlns:p14="http://schemas.microsoft.com/office/powerpoint/2010/main" val="3489739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37EA5-8BAC-4642-A954-D4CBBFA720BE}"/>
              </a:ext>
            </a:extLst>
          </p:cNvPr>
          <p:cNvSpPr>
            <a:spLocks noGrp="1"/>
          </p:cNvSpPr>
          <p:nvPr>
            <p:ph type="title"/>
          </p:nvPr>
        </p:nvSpPr>
        <p:spPr>
          <a:xfrm>
            <a:off x="100012" y="0"/>
            <a:ext cx="8624889" cy="711200"/>
          </a:xfrm>
        </p:spPr>
        <p:txBody>
          <a:bodyPr/>
          <a:lstStyle/>
          <a:p>
            <a:r>
              <a:rPr lang="en-GB" dirty="0"/>
              <a:t>Cashflow forecast</a:t>
            </a:r>
            <a:br>
              <a:rPr lang="en-GB" dirty="0"/>
            </a:br>
            <a:endParaRPr lang="en-US" dirty="0"/>
          </a:p>
        </p:txBody>
      </p:sp>
      <p:graphicFrame>
        <p:nvGraphicFramePr>
          <p:cNvPr id="4" name="Table 3">
            <a:extLst>
              <a:ext uri="{FF2B5EF4-FFF2-40B4-BE49-F238E27FC236}">
                <a16:creationId xmlns:a16="http://schemas.microsoft.com/office/drawing/2014/main" id="{9DAF8E04-86EB-1E4C-8566-B8DF8724D89E}"/>
              </a:ext>
            </a:extLst>
          </p:cNvPr>
          <p:cNvGraphicFramePr>
            <a:graphicFrameLocks noGrp="1"/>
          </p:cNvGraphicFramePr>
          <p:nvPr>
            <p:extLst>
              <p:ext uri="{D42A27DB-BD31-4B8C-83A1-F6EECF244321}">
                <p14:modId xmlns:p14="http://schemas.microsoft.com/office/powerpoint/2010/main" val="1205346093"/>
              </p:ext>
            </p:extLst>
          </p:nvPr>
        </p:nvGraphicFramePr>
        <p:xfrm>
          <a:off x="100012" y="711201"/>
          <a:ext cx="11743980" cy="6058053"/>
        </p:xfrm>
        <a:graphic>
          <a:graphicData uri="http://schemas.openxmlformats.org/drawingml/2006/table">
            <a:tbl>
              <a:tblPr>
                <a:tableStyleId>{327F97BB-C833-4FB7-BDE5-3F7075034690}</a:tableStyleId>
              </a:tblPr>
              <a:tblGrid>
                <a:gridCol w="263514">
                  <a:extLst>
                    <a:ext uri="{9D8B030D-6E8A-4147-A177-3AD203B41FA5}">
                      <a16:colId xmlns:a16="http://schemas.microsoft.com/office/drawing/2014/main" val="3527023663"/>
                    </a:ext>
                  </a:extLst>
                </a:gridCol>
                <a:gridCol w="2371010">
                  <a:extLst>
                    <a:ext uri="{9D8B030D-6E8A-4147-A177-3AD203B41FA5}">
                      <a16:colId xmlns:a16="http://schemas.microsoft.com/office/drawing/2014/main" val="720198956"/>
                    </a:ext>
                  </a:extLst>
                </a:gridCol>
                <a:gridCol w="552739">
                  <a:extLst>
                    <a:ext uri="{9D8B030D-6E8A-4147-A177-3AD203B41FA5}">
                      <a16:colId xmlns:a16="http://schemas.microsoft.com/office/drawing/2014/main" val="2338238962"/>
                    </a:ext>
                  </a:extLst>
                </a:gridCol>
                <a:gridCol w="649145">
                  <a:extLst>
                    <a:ext uri="{9D8B030D-6E8A-4147-A177-3AD203B41FA5}">
                      <a16:colId xmlns:a16="http://schemas.microsoft.com/office/drawing/2014/main" val="425387326"/>
                    </a:ext>
                  </a:extLst>
                </a:gridCol>
                <a:gridCol w="649145">
                  <a:extLst>
                    <a:ext uri="{9D8B030D-6E8A-4147-A177-3AD203B41FA5}">
                      <a16:colId xmlns:a16="http://schemas.microsoft.com/office/drawing/2014/main" val="2273769310"/>
                    </a:ext>
                  </a:extLst>
                </a:gridCol>
                <a:gridCol w="649145">
                  <a:extLst>
                    <a:ext uri="{9D8B030D-6E8A-4147-A177-3AD203B41FA5}">
                      <a16:colId xmlns:a16="http://schemas.microsoft.com/office/drawing/2014/main" val="1806740782"/>
                    </a:ext>
                  </a:extLst>
                </a:gridCol>
                <a:gridCol w="649145">
                  <a:extLst>
                    <a:ext uri="{9D8B030D-6E8A-4147-A177-3AD203B41FA5}">
                      <a16:colId xmlns:a16="http://schemas.microsoft.com/office/drawing/2014/main" val="2264402201"/>
                    </a:ext>
                  </a:extLst>
                </a:gridCol>
                <a:gridCol w="649145">
                  <a:extLst>
                    <a:ext uri="{9D8B030D-6E8A-4147-A177-3AD203B41FA5}">
                      <a16:colId xmlns:a16="http://schemas.microsoft.com/office/drawing/2014/main" val="2770494361"/>
                    </a:ext>
                  </a:extLst>
                </a:gridCol>
                <a:gridCol w="649145">
                  <a:extLst>
                    <a:ext uri="{9D8B030D-6E8A-4147-A177-3AD203B41FA5}">
                      <a16:colId xmlns:a16="http://schemas.microsoft.com/office/drawing/2014/main" val="1249797681"/>
                    </a:ext>
                  </a:extLst>
                </a:gridCol>
                <a:gridCol w="649145">
                  <a:extLst>
                    <a:ext uri="{9D8B030D-6E8A-4147-A177-3AD203B41FA5}">
                      <a16:colId xmlns:a16="http://schemas.microsoft.com/office/drawing/2014/main" val="2513160613"/>
                    </a:ext>
                  </a:extLst>
                </a:gridCol>
                <a:gridCol w="649145">
                  <a:extLst>
                    <a:ext uri="{9D8B030D-6E8A-4147-A177-3AD203B41FA5}">
                      <a16:colId xmlns:a16="http://schemas.microsoft.com/office/drawing/2014/main" val="1390096931"/>
                    </a:ext>
                  </a:extLst>
                </a:gridCol>
                <a:gridCol w="649145">
                  <a:extLst>
                    <a:ext uri="{9D8B030D-6E8A-4147-A177-3AD203B41FA5}">
                      <a16:colId xmlns:a16="http://schemas.microsoft.com/office/drawing/2014/main" val="3098750201"/>
                    </a:ext>
                  </a:extLst>
                </a:gridCol>
                <a:gridCol w="649145">
                  <a:extLst>
                    <a:ext uri="{9D8B030D-6E8A-4147-A177-3AD203B41FA5}">
                      <a16:colId xmlns:a16="http://schemas.microsoft.com/office/drawing/2014/main" val="508725667"/>
                    </a:ext>
                  </a:extLst>
                </a:gridCol>
                <a:gridCol w="649145">
                  <a:extLst>
                    <a:ext uri="{9D8B030D-6E8A-4147-A177-3AD203B41FA5}">
                      <a16:colId xmlns:a16="http://schemas.microsoft.com/office/drawing/2014/main" val="3929855077"/>
                    </a:ext>
                  </a:extLst>
                </a:gridCol>
                <a:gridCol w="649145">
                  <a:extLst>
                    <a:ext uri="{9D8B030D-6E8A-4147-A177-3AD203B41FA5}">
                      <a16:colId xmlns:a16="http://schemas.microsoft.com/office/drawing/2014/main" val="1931254061"/>
                    </a:ext>
                  </a:extLst>
                </a:gridCol>
                <a:gridCol w="766977">
                  <a:extLst>
                    <a:ext uri="{9D8B030D-6E8A-4147-A177-3AD203B41FA5}">
                      <a16:colId xmlns:a16="http://schemas.microsoft.com/office/drawing/2014/main" val="3860245965"/>
                    </a:ext>
                  </a:extLst>
                </a:gridCol>
              </a:tblGrid>
              <a:tr h="352540">
                <a:tc>
                  <a:txBody>
                    <a:bodyPr/>
                    <a:lstStyle/>
                    <a:p>
                      <a:pPr algn="ctr"/>
                      <a:r>
                        <a:rPr lang="en-GB" sz="500">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dirty="0">
                          <a:effectLst/>
                        </a:rPr>
                        <a:t>Month</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Pre-start</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dirty="0">
                          <a:effectLst/>
                        </a:rPr>
                        <a:t>1</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2</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3</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dirty="0">
                          <a:effectLst/>
                        </a:rPr>
                        <a:t>4</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5</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6</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7</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8</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9</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10</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11</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12</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Total</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48900254"/>
                  </a:ext>
                </a:extLst>
              </a:tr>
              <a:tr h="232646">
                <a:tc>
                  <a:txBody>
                    <a:bodyPr/>
                    <a:lstStyle/>
                    <a:p>
                      <a:pPr algn="ctr"/>
                      <a:r>
                        <a:rPr lang="en-GB" sz="700" u="sng">
                          <a:effectLst/>
                        </a:rPr>
                        <a:t>A</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a:effectLst/>
                        </a:rPr>
                        <a:t>Month name</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Jan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Feb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Mar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Apr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May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Jun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July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Aug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Sep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Oct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Nov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Dec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79587492"/>
                  </a:ext>
                </a:extLst>
              </a:tr>
              <a:tr h="227800">
                <a:tc>
                  <a:txBody>
                    <a:bodyPr/>
                    <a:lstStyle/>
                    <a:p>
                      <a:r>
                        <a:rPr lang="en-GB" sz="700" b="1">
                          <a:solidFill>
                            <a:schemeClr val="bg1"/>
                          </a:solidFill>
                          <a:effectLst/>
                        </a:rPr>
                        <a:t> </a:t>
                      </a:r>
                      <a:endParaRPr lang="en-GB" sz="800" b="1">
                        <a:solidFill>
                          <a:schemeClr val="bg1"/>
                        </a:solidFill>
                        <a:effectLst/>
                        <a:latin typeface="Times New Roman" panose="02020603050405020304" pitchFamily="18" charset="0"/>
                        <a:ea typeface="Times New Roman" panose="02020603050405020304" pitchFamily="18" charset="0"/>
                      </a:endParaRPr>
                    </a:p>
                  </a:txBody>
                  <a:tcPr marL="45680" marR="456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b="1" u="sng" dirty="0">
                          <a:solidFill>
                            <a:schemeClr val="bg1"/>
                          </a:solidFill>
                          <a:effectLst/>
                        </a:rPr>
                        <a:t>Money  in (£) </a:t>
                      </a:r>
                      <a:endParaRPr lang="en-GB" sz="1200" b="1" dirty="0">
                        <a:solidFill>
                          <a:schemeClr val="bg1"/>
                        </a:solidFill>
                        <a:effectLst/>
                        <a:latin typeface="Times New Roman" panose="02020603050405020304" pitchFamily="18" charset="0"/>
                        <a:ea typeface="Times New Roman" panose="02020603050405020304" pitchFamily="18" charset="0"/>
                      </a:endParaRPr>
                    </a:p>
                  </a:txBody>
                  <a:tcPr marL="45680" marR="456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1200" dirty="0">
                        <a:effectLst/>
                        <a:latin typeface="Times New Roman" panose="02020603050405020304" pitchFamily="18" charset="0"/>
                        <a:ea typeface="Times New Roman" panose="02020603050405020304" pitchFamily="18" charset="0"/>
                      </a:endParaRPr>
                    </a:p>
                  </a:txBody>
                  <a:tcPr marL="45680" marR="456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31027231"/>
                  </a:ext>
                </a:extLst>
              </a:tr>
              <a:tr h="352540">
                <a:tc>
                  <a:txBody>
                    <a:bodyPr/>
                    <a:lstStyle/>
                    <a:p>
                      <a:r>
                        <a:rPr lang="en-GB" sz="700">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sng" dirty="0">
                          <a:effectLst/>
                        </a:rPr>
                        <a:t>Funding</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£7000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£7000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78847083"/>
                  </a:ext>
                </a:extLst>
              </a:tr>
              <a:tr h="352540">
                <a:tc>
                  <a:txBody>
                    <a:bodyPr/>
                    <a:lstStyle/>
                    <a:p>
                      <a:r>
                        <a:rPr lang="en-GB" sz="700">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sng" dirty="0">
                          <a:effectLst/>
                        </a:rPr>
                        <a:t>Own funds</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£2000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£2000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81943853"/>
                  </a:ext>
                </a:extLst>
              </a:tr>
              <a:tr h="248565">
                <a:tc>
                  <a:txBody>
                    <a:bodyPr/>
                    <a:lstStyle/>
                    <a:p>
                      <a:r>
                        <a:rPr lang="en-GB" sz="700">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sng" dirty="0">
                          <a:effectLst/>
                        </a:rPr>
                        <a:t>Incomes from Sales</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£1800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£1800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£1900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£1900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£1900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£1900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£2000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£1900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£2100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£2100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£2100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ln>
                            <a:noFill/>
                          </a:ln>
                          <a:effectLst/>
                        </a:rPr>
                        <a:t> £2200</a:t>
                      </a:r>
                      <a:endParaRPr lang="en-GB" sz="1400" dirty="0">
                        <a:ln>
                          <a:noFill/>
                        </a:ln>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£23,600</a:t>
                      </a:r>
                      <a:endParaRPr lang="en-GB" sz="1200" dirty="0">
                        <a:effectLst/>
                        <a:latin typeface="Times New Roman" panose="02020603050405020304" pitchFamily="18" charset="0"/>
                        <a:ea typeface="Times New Roman" panose="02020603050405020304" pitchFamily="18" charset="0"/>
                      </a:endParaRPr>
                    </a:p>
                  </a:txBody>
                  <a:tcPr marL="45680" marR="456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85141693"/>
                  </a:ext>
                </a:extLst>
              </a:tr>
              <a:tr h="352540">
                <a:tc>
                  <a:txBody>
                    <a:bodyPr/>
                    <a:lstStyle/>
                    <a:p>
                      <a:r>
                        <a:rPr lang="en-GB" sz="700">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sng" dirty="0">
                          <a:effectLst/>
                        </a:rPr>
                        <a:t>Other</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£500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200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250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£500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5674581"/>
                  </a:ext>
                </a:extLst>
              </a:tr>
              <a:tr h="352540">
                <a:tc>
                  <a:txBody>
                    <a:bodyPr/>
                    <a:lstStyle/>
                    <a:p>
                      <a:r>
                        <a:rPr lang="en-GB" sz="700" u="sng">
                          <a:effectLst/>
                        </a:rPr>
                        <a:t>C</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b="1" u="sng" dirty="0">
                          <a:solidFill>
                            <a:schemeClr val="bg1"/>
                          </a:solidFill>
                          <a:effectLst/>
                        </a:rPr>
                        <a:t>Total Money in (£)</a:t>
                      </a:r>
                      <a:endParaRPr lang="en-GB" sz="1200" b="1" dirty="0">
                        <a:solidFill>
                          <a:schemeClr val="bg1"/>
                        </a:solidFill>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£9500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£1800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£1800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£1900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£1900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£2100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£1900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£2000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£1900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£2100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£2100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£2100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£2450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£33,600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1187984"/>
                  </a:ext>
                </a:extLst>
              </a:tr>
              <a:tr h="176270">
                <a:tc>
                  <a:txBody>
                    <a:bodyPr/>
                    <a:lstStyle/>
                    <a:p>
                      <a:r>
                        <a:rPr lang="en-GB" sz="700" b="1">
                          <a:effectLst/>
                        </a:rPr>
                        <a:t> </a:t>
                      </a:r>
                      <a:endParaRPr lang="en-GB" sz="800" b="1">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b="1" u="sng" dirty="0">
                          <a:solidFill>
                            <a:schemeClr val="bg1"/>
                          </a:solidFill>
                          <a:effectLst/>
                        </a:rPr>
                        <a:t>Money out (£)</a:t>
                      </a:r>
                      <a:endParaRPr lang="en-GB" sz="1200" b="1" dirty="0">
                        <a:solidFill>
                          <a:schemeClr val="bg1"/>
                        </a:solidFill>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61236019"/>
                  </a:ext>
                </a:extLst>
              </a:tr>
              <a:tr h="248565">
                <a:tc>
                  <a:txBody>
                    <a:bodyPr/>
                    <a:lstStyle/>
                    <a:p>
                      <a:pPr algn="ctr"/>
                      <a:r>
                        <a:rPr lang="en-GB" sz="700" u="sng">
                          <a:effectLst/>
                        </a:rPr>
                        <a:t>D</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sng" dirty="0">
                          <a:effectLst/>
                        </a:rPr>
                        <a:t>Loan repayments </a:t>
                      </a:r>
                      <a:endParaRPr lang="en-GB" sz="1200" dirty="0">
                        <a:effectLst/>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£100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latin typeface="Times New Roman" panose="02020603050405020304" pitchFamily="18" charset="0"/>
                          <a:ea typeface="Times New Roman" panose="02020603050405020304" pitchFamily="18" charset="0"/>
                        </a:rPr>
                        <a:t>£100</a:t>
                      </a: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£1200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72893461"/>
                  </a:ext>
                </a:extLst>
              </a:tr>
              <a:tr h="176270">
                <a:tc>
                  <a:txBody>
                    <a:bodyPr/>
                    <a:lstStyle/>
                    <a:p>
                      <a:pPr algn="ctr"/>
                      <a:r>
                        <a:rPr lang="en-GB" sz="700">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latin typeface="Times New Roman" panose="02020603050405020304" pitchFamily="18" charset="0"/>
                          <a:ea typeface="Times New Roman" panose="02020603050405020304" pitchFamily="18" charset="0"/>
                        </a:rPr>
                        <a:t>Electricity </a:t>
                      </a: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Century Gothic" panose="020B0502020202020204"/>
                          <a:ea typeface="+mn-ea"/>
                          <a:cs typeface="+mn-cs"/>
                        </a:rPr>
                        <a:t>£70    </a:t>
                      </a:r>
                      <a:endParaRPr kumimoji="0" lang="en-GB" sz="12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£840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54749884"/>
                  </a:ext>
                </a:extLst>
              </a:tr>
              <a:tr h="176270">
                <a:tc>
                  <a:txBody>
                    <a:bodyPr/>
                    <a:lstStyle/>
                    <a:p>
                      <a:pPr algn="ctr"/>
                      <a:r>
                        <a:rPr lang="en-GB" sz="700" u="none" strike="noStrike">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none" strike="noStrike" dirty="0">
                          <a:effectLst/>
                          <a:latin typeface="Times New Roman" panose="02020603050405020304" pitchFamily="18" charset="0"/>
                          <a:ea typeface="Times New Roman" panose="02020603050405020304" pitchFamily="18" charset="0"/>
                        </a:rPr>
                        <a:t>Gas</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£50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£50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£50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dirty="0">
                          <a:ln>
                            <a:noFill/>
                          </a:ln>
                          <a:solidFill>
                            <a:prstClr val="white"/>
                          </a:solidFill>
                          <a:effectLst/>
                          <a:uLnTx/>
                          <a:uFillTx/>
                          <a:latin typeface="Century Gothic" panose="020B0502020202020204"/>
                          <a:ea typeface="+mn-ea"/>
                          <a:cs typeface="+mn-cs"/>
                        </a:rPr>
                        <a:t>£50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£50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£50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£50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£50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£50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£50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£50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dirty="0">
                          <a:ln>
                            <a:noFill/>
                          </a:ln>
                          <a:solidFill>
                            <a:prstClr val="white"/>
                          </a:solidFill>
                          <a:effectLst/>
                          <a:uLnTx/>
                          <a:uFillTx/>
                          <a:latin typeface="Century Gothic" panose="020B0502020202020204"/>
                          <a:ea typeface="+mn-ea"/>
                          <a:cs typeface="+mn-cs"/>
                        </a:rPr>
                        <a:t>£50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£600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88255585"/>
                  </a:ext>
                </a:extLst>
              </a:tr>
              <a:tr h="176270">
                <a:tc>
                  <a:txBody>
                    <a:bodyPr/>
                    <a:lstStyle/>
                    <a:p>
                      <a:pPr algn="ctr"/>
                      <a:r>
                        <a:rPr lang="en-GB" sz="700" u="none" strike="noStrike">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none" strike="noStrike" dirty="0">
                          <a:effectLst/>
                        </a:rPr>
                        <a:t>Water</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£40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£40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£40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£40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dirty="0">
                          <a:ln>
                            <a:noFill/>
                          </a:ln>
                          <a:solidFill>
                            <a:prstClr val="white"/>
                          </a:solidFill>
                          <a:effectLst/>
                          <a:uLnTx/>
                          <a:uFillTx/>
                          <a:latin typeface="Century Gothic" panose="020B0502020202020204"/>
                          <a:ea typeface="+mn-ea"/>
                          <a:cs typeface="+mn-cs"/>
                        </a:rPr>
                        <a:t>£40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£40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£40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£40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£40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£40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£40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dirty="0">
                          <a:ln>
                            <a:noFill/>
                          </a:ln>
                          <a:solidFill>
                            <a:prstClr val="white"/>
                          </a:solidFill>
                          <a:effectLst/>
                          <a:uLnTx/>
                          <a:uFillTx/>
                          <a:latin typeface="Century Gothic" panose="020B0502020202020204"/>
                          <a:ea typeface="+mn-ea"/>
                          <a:cs typeface="+mn-cs"/>
                        </a:rPr>
                        <a:t>£40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£480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55087946"/>
                  </a:ext>
                </a:extLst>
              </a:tr>
              <a:tr h="352540">
                <a:tc>
                  <a:txBody>
                    <a:bodyPr/>
                    <a:lstStyle/>
                    <a:p>
                      <a:pPr algn="ctr"/>
                      <a:r>
                        <a:rPr lang="en-GB" sz="700" u="none" strike="noStrike">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none" strike="noStrike" dirty="0">
                          <a:effectLst/>
                        </a:rPr>
                        <a:t> Ingredients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    £220</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£220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£230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£230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£230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   £230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  £240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  £235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  £245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£240</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    £245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    £250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ln>
                            <a:noFill/>
                          </a:ln>
                          <a:effectLst/>
                        </a:rPr>
                        <a:t>   £2815  </a:t>
                      </a:r>
                      <a:endParaRPr lang="en-GB" sz="2000" dirty="0">
                        <a:ln>
                          <a:noFill/>
                        </a:ln>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91299635"/>
                  </a:ext>
                </a:extLst>
              </a:tr>
              <a:tr h="176270">
                <a:tc>
                  <a:txBody>
                    <a:bodyPr/>
                    <a:lstStyle/>
                    <a:p>
                      <a:pPr algn="ctr"/>
                      <a:r>
                        <a:rPr lang="en-GB" sz="700" u="none" strike="noStrike">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none" strike="noStrike" dirty="0">
                          <a:effectLst/>
                        </a:rPr>
                        <a:t> Telephone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£18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£18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£18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£18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£18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£18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£18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£18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£18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£18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£18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dirty="0">
                          <a:ln>
                            <a:noFill/>
                          </a:ln>
                          <a:solidFill>
                            <a:prstClr val="white"/>
                          </a:solidFill>
                          <a:effectLst/>
                          <a:uLnTx/>
                          <a:uFillTx/>
                          <a:latin typeface="Century Gothic" panose="020B0502020202020204"/>
                          <a:ea typeface="+mn-ea"/>
                          <a:cs typeface="+mn-cs"/>
                        </a:rPr>
                        <a:t> £18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£216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40653646"/>
                  </a:ext>
                </a:extLst>
              </a:tr>
              <a:tr h="176270">
                <a:tc>
                  <a:txBody>
                    <a:bodyPr/>
                    <a:lstStyle/>
                    <a:p>
                      <a:pPr algn="ctr"/>
                      <a:r>
                        <a:rPr lang="en-GB" sz="700" u="none" strike="noStrike">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none" strike="noStrike" dirty="0">
                          <a:effectLst/>
                        </a:rPr>
                        <a:t> Insurance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£163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£163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£163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£163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£163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£163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£163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£163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£163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£163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£163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dirty="0">
                          <a:ln>
                            <a:noFill/>
                          </a:ln>
                          <a:solidFill>
                            <a:prstClr val="white"/>
                          </a:solidFill>
                          <a:effectLst/>
                          <a:uLnTx/>
                          <a:uFillTx/>
                          <a:latin typeface="Century Gothic" panose="020B0502020202020204"/>
                          <a:ea typeface="+mn-ea"/>
                          <a:cs typeface="+mn-cs"/>
                        </a:rPr>
                        <a:t>£163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£1956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77528954"/>
                  </a:ext>
                </a:extLst>
              </a:tr>
              <a:tr h="176270">
                <a:tc>
                  <a:txBody>
                    <a:bodyPr/>
                    <a:lstStyle/>
                    <a:p>
                      <a:pPr algn="ctr"/>
                      <a:r>
                        <a:rPr lang="en-GB" sz="700" u="none" strike="noStrike">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none" strike="noStrike" dirty="0">
                          <a:effectLst/>
                        </a:rPr>
                        <a:t> others</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£60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£60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£60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£60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£60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£60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£60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£60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£60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£60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£60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kumimoji="0" lang="en-GB" sz="1200" b="0" i="0" u="none" strike="noStrike" kern="1200" cap="none" spc="0" normalizeH="0" baseline="0" noProof="0" dirty="0">
                          <a:ln>
                            <a:noFill/>
                          </a:ln>
                          <a:solidFill>
                            <a:prstClr val="white"/>
                          </a:solidFill>
                          <a:effectLst/>
                          <a:uLnTx/>
                          <a:uFillTx/>
                          <a:latin typeface="Century Gothic" panose="020B0502020202020204"/>
                          <a:ea typeface="+mn-ea"/>
                          <a:cs typeface="+mn-cs"/>
                        </a:rPr>
                        <a:t> £60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£720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24809339"/>
                  </a:ext>
                </a:extLst>
              </a:tr>
              <a:tr h="176270">
                <a:tc>
                  <a:txBody>
                    <a:bodyPr/>
                    <a:lstStyle/>
                    <a:p>
                      <a:pPr algn="ctr"/>
                      <a:r>
                        <a:rPr lang="en-GB" sz="700" u="none" strike="noStrike">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none" strike="noStrike">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03873783"/>
                  </a:ext>
                </a:extLst>
              </a:tr>
              <a:tr h="176270">
                <a:tc>
                  <a:txBody>
                    <a:bodyPr/>
                    <a:lstStyle/>
                    <a:p>
                      <a:pPr algn="ctr"/>
                      <a:r>
                        <a:rPr lang="en-GB" sz="700" u="none" strike="noStrike">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none" strike="noStrike">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96566360"/>
                  </a:ext>
                </a:extLst>
              </a:tr>
              <a:tr h="248565">
                <a:tc>
                  <a:txBody>
                    <a:bodyPr/>
                    <a:lstStyle/>
                    <a:p>
                      <a:pPr algn="ctr"/>
                      <a:r>
                        <a:rPr lang="en-GB" sz="700" u="sng">
                          <a:effectLst/>
                        </a:rPr>
                        <a:t>E</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b="1" u="sng" dirty="0">
                          <a:solidFill>
                            <a:schemeClr val="bg1"/>
                          </a:solidFill>
                          <a:effectLst/>
                        </a:rPr>
                        <a:t>Total money out (£)</a:t>
                      </a:r>
                      <a:endParaRPr lang="en-GB" sz="1200" b="1" dirty="0">
                        <a:solidFill>
                          <a:schemeClr val="bg1"/>
                        </a:solidFill>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£721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£731</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£731</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£741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£736</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£746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£741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£746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$751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£8827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58888478"/>
                  </a:ext>
                </a:extLst>
              </a:tr>
              <a:tr h="352540">
                <a:tc>
                  <a:txBody>
                    <a:bodyPr/>
                    <a:lstStyle/>
                    <a:p>
                      <a:pPr algn="ctr"/>
                      <a:r>
                        <a:rPr lang="en-GB" sz="700" u="sng">
                          <a:effectLst/>
                        </a:rPr>
                        <a:t>F</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sng">
                          <a:effectLst/>
                        </a:rPr>
                        <a:t>Balance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£1079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£1069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£1,169</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£1,169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£1,369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£1,169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£1,259</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£1,164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£1,354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£1,359</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£1,354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£1,699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£24,773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00192734"/>
                  </a:ext>
                </a:extLst>
              </a:tr>
              <a:tr h="352540">
                <a:tc>
                  <a:txBody>
                    <a:bodyPr/>
                    <a:lstStyle/>
                    <a:p>
                      <a:pPr algn="ctr"/>
                      <a:r>
                        <a:rPr lang="en-GB" sz="700">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sng">
                          <a:effectLst/>
                        </a:rPr>
                        <a:t>Opening balance</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£1800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£1800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£1900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£1900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£2100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£1900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£2000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£1900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£2100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£2100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£2100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£2450</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£33,600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14285048"/>
                  </a:ext>
                </a:extLst>
              </a:tr>
              <a:tr h="279912">
                <a:tc>
                  <a:txBody>
                    <a:bodyPr/>
                    <a:lstStyle/>
                    <a:p>
                      <a:pPr algn="ctr"/>
                      <a:r>
                        <a:rPr lang="en-GB" sz="700">
                          <a:effectLst/>
                        </a:rPr>
                        <a:t> </a:t>
                      </a:r>
                      <a:endParaRPr lang="en-GB" sz="80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u="sng" dirty="0">
                          <a:effectLst/>
                        </a:rPr>
                        <a:t>Closing balance</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£721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£731</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£731</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£741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£736</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£746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£741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£746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$751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dirty="0">
                          <a:effectLst/>
                        </a:rPr>
                        <a:t> £8827    </a:t>
                      </a:r>
                      <a:endParaRPr lang="en-GB" sz="1200" dirty="0">
                        <a:effectLst/>
                        <a:latin typeface="Times New Roman" panose="02020603050405020304" pitchFamily="18" charset="0"/>
                        <a:ea typeface="Times New Roman" panose="02020603050405020304" pitchFamily="18" charset="0"/>
                      </a:endParaRPr>
                    </a:p>
                  </a:txBody>
                  <a:tcPr marL="45680" marR="456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34835630"/>
                  </a:ext>
                </a:extLst>
              </a:tr>
            </a:tbl>
          </a:graphicData>
        </a:graphic>
      </p:graphicFrame>
    </p:spTree>
    <p:extLst>
      <p:ext uri="{BB962C8B-B14F-4D97-AF65-F5344CB8AC3E}">
        <p14:creationId xmlns:p14="http://schemas.microsoft.com/office/powerpoint/2010/main" val="38442093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8D95A-C93A-D74B-BCE0-054F315DC4A0}"/>
              </a:ext>
            </a:extLst>
          </p:cNvPr>
          <p:cNvSpPr>
            <a:spLocks noGrp="1"/>
          </p:cNvSpPr>
          <p:nvPr>
            <p:ph type="title"/>
          </p:nvPr>
        </p:nvSpPr>
        <p:spPr/>
        <p:txBody>
          <a:bodyPr/>
          <a:lstStyle/>
          <a:p>
            <a:r>
              <a:rPr lang="en-US" dirty="0"/>
              <a:t>Cost Table</a:t>
            </a:r>
          </a:p>
        </p:txBody>
      </p:sp>
      <p:graphicFrame>
        <p:nvGraphicFramePr>
          <p:cNvPr id="4" name="Content Placeholder 3">
            <a:extLst>
              <a:ext uri="{FF2B5EF4-FFF2-40B4-BE49-F238E27FC236}">
                <a16:creationId xmlns:a16="http://schemas.microsoft.com/office/drawing/2014/main" id="{CC14455C-48FF-7C40-86B4-781AEB634078}"/>
              </a:ext>
            </a:extLst>
          </p:cNvPr>
          <p:cNvGraphicFramePr>
            <a:graphicFrameLocks noGrp="1"/>
          </p:cNvGraphicFramePr>
          <p:nvPr>
            <p:ph idx="1"/>
            <p:extLst>
              <p:ext uri="{D42A27DB-BD31-4B8C-83A1-F6EECF244321}">
                <p14:modId xmlns:p14="http://schemas.microsoft.com/office/powerpoint/2010/main" val="494845764"/>
              </p:ext>
            </p:extLst>
          </p:nvPr>
        </p:nvGraphicFramePr>
        <p:xfrm>
          <a:off x="646111" y="1324768"/>
          <a:ext cx="9404723" cy="4761607"/>
        </p:xfrm>
        <a:graphic>
          <a:graphicData uri="http://schemas.openxmlformats.org/drawingml/2006/table">
            <a:tbl>
              <a:tblPr>
                <a:tableStyleId>{E269D01E-BC32-4049-B463-5C60D7B0CCD2}</a:tableStyleId>
              </a:tblPr>
              <a:tblGrid>
                <a:gridCol w="2458630">
                  <a:extLst>
                    <a:ext uri="{9D8B030D-6E8A-4147-A177-3AD203B41FA5}">
                      <a16:colId xmlns:a16="http://schemas.microsoft.com/office/drawing/2014/main" val="3177512025"/>
                    </a:ext>
                  </a:extLst>
                </a:gridCol>
                <a:gridCol w="4852560">
                  <a:extLst>
                    <a:ext uri="{9D8B030D-6E8A-4147-A177-3AD203B41FA5}">
                      <a16:colId xmlns:a16="http://schemas.microsoft.com/office/drawing/2014/main" val="2980601803"/>
                    </a:ext>
                  </a:extLst>
                </a:gridCol>
                <a:gridCol w="2093533">
                  <a:extLst>
                    <a:ext uri="{9D8B030D-6E8A-4147-A177-3AD203B41FA5}">
                      <a16:colId xmlns:a16="http://schemas.microsoft.com/office/drawing/2014/main" val="2245985110"/>
                    </a:ext>
                  </a:extLst>
                </a:gridCol>
              </a:tblGrid>
              <a:tr h="295969">
                <a:tc>
                  <a:txBody>
                    <a:bodyPr/>
                    <a:lstStyle/>
                    <a:p>
                      <a:pPr algn="ctr"/>
                      <a:r>
                        <a:rPr lang="en-GB" sz="1200" u="sng" dirty="0">
                          <a:effectLst/>
                        </a:rPr>
                        <a:t>Cost item</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dirty="0">
                          <a:effectLst/>
                        </a:rPr>
                        <a:t>What is included and how you worked it out</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200" u="sng" dirty="0">
                          <a:effectLst/>
                        </a:rPr>
                        <a:t>Total cost</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98156838"/>
                  </a:ext>
                </a:extLst>
              </a:tr>
              <a:tr h="191382">
                <a:tc>
                  <a:txBody>
                    <a:bodyPr/>
                    <a:lstStyle/>
                    <a:p>
                      <a:r>
                        <a:rPr lang="en-GB" sz="1200" dirty="0">
                          <a:effectLst/>
                        </a:rPr>
                        <a:t>     Equipment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The equipment needed to run a bakery such as oven, electronic whisk, pots and pan, etc.</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£3500</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59385193"/>
                  </a:ext>
                </a:extLst>
              </a:tr>
              <a:tr h="191382">
                <a:tc>
                  <a:txBody>
                    <a:bodyPr/>
                    <a:lstStyle/>
                    <a:p>
                      <a:r>
                        <a:rPr lang="en-GB" sz="1200" dirty="0">
                          <a:effectLst/>
                        </a:rPr>
                        <a:t>     Remodelling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Changing the garage into a fully working kitchen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£3000</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33004759"/>
                  </a:ext>
                </a:extLst>
              </a:tr>
              <a:tr h="191382">
                <a:tc>
                  <a:txBody>
                    <a:bodyPr/>
                    <a:lstStyle/>
                    <a:p>
                      <a:r>
                        <a:rPr lang="en-GB" sz="1200" dirty="0">
                          <a:effectLst/>
                        </a:rPr>
                        <a:t>     Licences  (business permit)</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This includes all the training and licences required to open a bakery</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£210 (3years)</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5856867"/>
                  </a:ext>
                </a:extLst>
              </a:tr>
              <a:tr h="191382">
                <a:tc>
                  <a:txBody>
                    <a:bodyPr/>
                    <a:lstStyle/>
                    <a:p>
                      <a:r>
                        <a:rPr lang="en-GB" sz="1200" dirty="0">
                          <a:effectLst/>
                        </a:rPr>
                        <a:t>     Insurance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Insurance is needed for any type business it protects you from liability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£163</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66040030"/>
                  </a:ext>
                </a:extLst>
              </a:tr>
              <a:tr h="191382">
                <a:tc>
                  <a:txBody>
                    <a:bodyPr/>
                    <a:lstStyle/>
                    <a:p>
                      <a:r>
                        <a:rPr lang="en-GB" sz="1200" dirty="0">
                          <a:effectLst/>
                        </a:rPr>
                        <a:t>     Gas/Electricity/Water</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This are all necessity for the business, they are required for day to day action</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£180</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127898"/>
                  </a:ext>
                </a:extLst>
              </a:tr>
              <a:tr h="191382">
                <a:tc>
                  <a:txBody>
                    <a:bodyPr/>
                    <a:lstStyle/>
                    <a:p>
                      <a:r>
                        <a:rPr lang="en-GB" sz="1200" dirty="0">
                          <a:effectLst/>
                        </a:rPr>
                        <a:t>     Telephone</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This is also a necessity for everyday  life, to call staff, suppliers and for customers to get in touch with the business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£18</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91092913"/>
                  </a:ext>
                </a:extLst>
              </a:tr>
              <a:tr h="191382">
                <a:tc>
                  <a:txBody>
                    <a:bodyPr/>
                    <a:lstStyle/>
                    <a:p>
                      <a:r>
                        <a:rPr lang="en-GB" sz="1200" dirty="0">
                          <a:effectLst/>
                        </a:rPr>
                        <a:t>     Clothing</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Clothing is important  because branding </a:t>
                      </a:r>
                      <a:r>
                        <a:rPr lang="en-GB" sz="1200" b="0" i="0" u="none" strike="noStrike" kern="1200" dirty="0">
                          <a:solidFill>
                            <a:schemeClr val="lt1"/>
                          </a:solidFill>
                          <a:effectLst/>
                          <a:latin typeface="+mn-lt"/>
                          <a:ea typeface="+mn-ea"/>
                          <a:cs typeface="+mn-cs"/>
                        </a:rPr>
                        <a:t>allows your customers and clients to know what to expect from your company. Aprons and Top</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£40</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11960735"/>
                  </a:ext>
                </a:extLst>
              </a:tr>
              <a:tr h="191382">
                <a:tc>
                  <a:txBody>
                    <a:bodyPr/>
                    <a:lstStyle/>
                    <a:p>
                      <a:r>
                        <a:rPr lang="en-GB" sz="1200" dirty="0">
                          <a:effectLst/>
                        </a:rPr>
                        <a:t>     </a:t>
                      </a:r>
                      <a:r>
                        <a:rPr lang="en-GB" sz="1200" u="none" strike="noStrike" dirty="0">
                          <a:effectLst/>
                        </a:rPr>
                        <a:t>Ingredients</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This includes flour, yest as mentioned on slide 11</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£220</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58699270"/>
                  </a:ext>
                </a:extLst>
              </a:tr>
              <a:tr h="191382">
                <a:tc>
                  <a:txBody>
                    <a:bodyPr/>
                    <a:lstStyle/>
                    <a:p>
                      <a:r>
                        <a:rPr lang="en-GB" sz="1200" dirty="0">
                          <a:effectLst/>
                        </a:rPr>
                        <a:t>     Loan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To remodel or to even rent requires a sum of money which is why it is important to apply for a loan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96215124"/>
                  </a:ext>
                </a:extLst>
              </a:tr>
              <a:tr h="191382">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78683770"/>
                  </a:ext>
                </a:extLst>
              </a:tr>
              <a:tr h="191382">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37618918"/>
                  </a:ext>
                </a:extLst>
              </a:tr>
              <a:tr h="191382">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42333947"/>
                  </a:ext>
                </a:extLst>
              </a:tr>
              <a:tr h="191382">
                <a:tc>
                  <a:txBody>
                    <a:bodyPr/>
                    <a:lstStyle/>
                    <a:p>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04989313"/>
                  </a:ext>
                </a:extLst>
              </a:tr>
              <a:tr h="191382">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52845835"/>
                  </a:ext>
                </a:extLst>
              </a:tr>
              <a:tr h="191382">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92276224"/>
                  </a:ext>
                </a:extLst>
              </a:tr>
              <a:tr h="191382">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32353" marR="32353"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40677316"/>
                  </a:ext>
                </a:extLst>
              </a:tr>
            </a:tbl>
          </a:graphicData>
        </a:graphic>
      </p:graphicFrame>
    </p:spTree>
    <p:extLst>
      <p:ext uri="{BB962C8B-B14F-4D97-AF65-F5344CB8AC3E}">
        <p14:creationId xmlns:p14="http://schemas.microsoft.com/office/powerpoint/2010/main" val="2394556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EBE5-65ED-0344-ADDF-4F50AE0B5A77}"/>
              </a:ext>
            </a:extLst>
          </p:cNvPr>
          <p:cNvSpPr>
            <a:spLocks noGrp="1"/>
          </p:cNvSpPr>
          <p:nvPr>
            <p:ph type="title"/>
          </p:nvPr>
        </p:nvSpPr>
        <p:spPr/>
        <p:txBody>
          <a:bodyPr/>
          <a:lstStyle/>
          <a:p>
            <a:r>
              <a:rPr lang="en-US" dirty="0"/>
              <a:t>Back Up Plan</a:t>
            </a:r>
          </a:p>
        </p:txBody>
      </p:sp>
      <p:sp>
        <p:nvSpPr>
          <p:cNvPr id="3" name="Content Placeholder 2">
            <a:extLst>
              <a:ext uri="{FF2B5EF4-FFF2-40B4-BE49-F238E27FC236}">
                <a16:creationId xmlns:a16="http://schemas.microsoft.com/office/drawing/2014/main" id="{542132ED-0F43-0646-8771-0E3BF448092F}"/>
              </a:ext>
            </a:extLst>
          </p:cNvPr>
          <p:cNvSpPr>
            <a:spLocks noGrp="1"/>
          </p:cNvSpPr>
          <p:nvPr>
            <p:ph idx="1"/>
          </p:nvPr>
        </p:nvSpPr>
        <p:spPr>
          <a:xfrm>
            <a:off x="646111" y="1706554"/>
            <a:ext cx="8946541" cy="4195481"/>
          </a:xfrm>
        </p:spPr>
        <p:txBody>
          <a:bodyPr>
            <a:normAutofit lnSpcReduction="10000"/>
          </a:bodyPr>
          <a:lstStyle/>
          <a:p>
            <a:pPr marL="0" indent="0">
              <a:buNone/>
            </a:pPr>
            <a:r>
              <a:rPr lang="en-US" dirty="0"/>
              <a:t>Unfortunately, a lot of business fail in their first year, so it is always important to have a back up plan.</a:t>
            </a:r>
          </a:p>
          <a:p>
            <a:pPr marL="0" indent="0">
              <a:buNone/>
            </a:pPr>
            <a:r>
              <a:rPr lang="en-US" dirty="0"/>
              <a:t>One of the back up plans that my business could use is using cheaper products to make more profit. Cheaper amount spent on ingredients, the more the business saves.</a:t>
            </a:r>
          </a:p>
          <a:p>
            <a:pPr marL="0" indent="0">
              <a:buNone/>
            </a:pPr>
            <a:r>
              <a:rPr lang="en-US" dirty="0"/>
              <a:t>Another back-up plan is the business introducing in store classes, teaching people how to bake/fry/cook the products Sam's bakery sells. There are also trusts that can help failing business with there loss if there is a chance that they can still make profit in the future.</a:t>
            </a:r>
          </a:p>
          <a:p>
            <a:pPr marL="0" indent="0">
              <a:buNone/>
            </a:pPr>
            <a:r>
              <a:rPr lang="en-US" dirty="0"/>
              <a:t>If the business was to fail, it would have given me an insight in what it takes to run a business and the ins and out of managing one. This would all be beneficial for any employer looking to employee a young entrepreneur. </a:t>
            </a:r>
          </a:p>
        </p:txBody>
      </p:sp>
    </p:spTree>
    <p:extLst>
      <p:ext uri="{BB962C8B-B14F-4D97-AF65-F5344CB8AC3E}">
        <p14:creationId xmlns:p14="http://schemas.microsoft.com/office/powerpoint/2010/main" val="13646679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{ABEE5251-CF8A-364E-866C-3B2046A21E0B}tf10001062</Template>
  <TotalTime>2831</TotalTime>
  <Words>4029</Words>
  <Application>Microsoft Macintosh PowerPoint</Application>
  <PresentationFormat>Widescreen</PresentationFormat>
  <Paragraphs>762</Paragraphs>
  <Slides>16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Times New Roman</vt:lpstr>
      <vt:lpstr>Wingdings</vt:lpstr>
      <vt:lpstr>Wingdings 3</vt:lpstr>
      <vt:lpstr>Ion</vt:lpstr>
      <vt:lpstr>Business Plan </vt:lpstr>
      <vt:lpstr>Business Details </vt:lpstr>
      <vt:lpstr>Business Details </vt:lpstr>
      <vt:lpstr>OWNER’S BACKGROUND  </vt:lpstr>
      <vt:lpstr>Marketing and Sales Strategy  </vt:lpstr>
      <vt:lpstr>COMPETITOR ANALYSIS  </vt:lpstr>
      <vt:lpstr>OPERATIONS AND LOGISTICS  </vt:lpstr>
      <vt:lpstr>OPERATIONS AND LOGISTICS  </vt:lpstr>
      <vt:lpstr>Management Team &amp; Personnel</vt:lpstr>
      <vt:lpstr>COSTS AND PRICING STRATEGY  </vt:lpstr>
      <vt:lpstr>COSTS AND PRICING STRATEGY  </vt:lpstr>
      <vt:lpstr>FINANCIAL FORECASTS  </vt:lpstr>
      <vt:lpstr>Personal survival budget </vt:lpstr>
      <vt:lpstr>Cashflow forecast </vt:lpstr>
      <vt:lpstr>Cost Table</vt:lpstr>
      <vt:lpstr>Back Up Plan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Samuel Olaopa (1702704)</dc:creator>
  <cp:lastModifiedBy>Samuel Olaopa (1702704)</cp:lastModifiedBy>
  <cp:revision>79</cp:revision>
  <dcterms:created xsi:type="dcterms:W3CDTF">2021-05-08T10:53:31Z</dcterms:created>
  <dcterms:modified xsi:type="dcterms:W3CDTF">2021-05-10T10:07:29Z</dcterms:modified>
</cp:coreProperties>
</file>