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</p:sldIdLst>
  <p:sldSz cx="18288000" cy="10287000"/>
  <p:notesSz cx="6858000" cy="9144000"/>
  <p:embeddedFontLst>
    <p:embeddedFont>
      <p:font typeface="Canva Sans" panose="020B0604020202020204" charset="0"/>
      <p:regular r:id="rId54"/>
    </p:embeddedFont>
    <p:embeddedFont>
      <p:font typeface="Canva Sans Bold" panose="020B0604020202020204" charset="0"/>
      <p:regular r:id="rId55"/>
    </p:embeddedFont>
    <p:embeddedFont>
      <p:font typeface="Open Sans" panose="020B0606030504020204" pitchFamily="34" charset="0"/>
      <p:regular r:id="rId56"/>
    </p:embeddedFont>
    <p:embeddedFont>
      <p:font typeface="Open Sans Bold" panose="020B0604020202020204" charset="0"/>
      <p:regular r:id="rId57"/>
    </p:embeddedFont>
    <p:embeddedFont>
      <p:font typeface="Tabarra Black Shadow" panose="020B0604020202020204" charset="0"/>
      <p:regular r:id="rId5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77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font" Target="fonts/font2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font" Target="fonts/font5.fntdata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3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1.fntdata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4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17.png"/><Relationship Id="rId7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12.svg"/><Relationship Id="rId4" Type="http://schemas.openxmlformats.org/officeDocument/2006/relationships/image" Target="../media/image18.sv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12.svg"/><Relationship Id="rId5" Type="http://schemas.openxmlformats.org/officeDocument/2006/relationships/image" Target="../media/image21.svg"/><Relationship Id="rId10" Type="http://schemas.openxmlformats.org/officeDocument/2006/relationships/image" Target="../media/image11.png"/><Relationship Id="rId4" Type="http://schemas.openxmlformats.org/officeDocument/2006/relationships/image" Target="../media/image20.png"/><Relationship Id="rId9" Type="http://schemas.openxmlformats.org/officeDocument/2006/relationships/image" Target="../media/image25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9.png"/><Relationship Id="rId7" Type="http://schemas.openxmlformats.org/officeDocument/2006/relationships/image" Target="../media/image2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Relationship Id="rId9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9.png"/><Relationship Id="rId7" Type="http://schemas.openxmlformats.org/officeDocument/2006/relationships/image" Target="../media/image2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Relationship Id="rId9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9.png"/><Relationship Id="rId7" Type="http://schemas.openxmlformats.org/officeDocument/2006/relationships/image" Target="../media/image2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Relationship Id="rId9" Type="http://schemas.openxmlformats.org/officeDocument/2006/relationships/image" Target="../media/image12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9.png"/><Relationship Id="rId7" Type="http://schemas.openxmlformats.org/officeDocument/2006/relationships/image" Target="../media/image2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Relationship Id="rId9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12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.png"/><Relationship Id="rId7" Type="http://schemas.openxmlformats.org/officeDocument/2006/relationships/image" Target="../media/image3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svg"/><Relationship Id="rId11" Type="http://schemas.openxmlformats.org/officeDocument/2006/relationships/image" Target="../media/image12.svg"/><Relationship Id="rId5" Type="http://schemas.openxmlformats.org/officeDocument/2006/relationships/image" Target="../media/image35.png"/><Relationship Id="rId10" Type="http://schemas.openxmlformats.org/officeDocument/2006/relationships/image" Target="../media/image11.png"/><Relationship Id="rId4" Type="http://schemas.openxmlformats.org/officeDocument/2006/relationships/image" Target="../media/image3.svg"/><Relationship Id="rId9" Type="http://schemas.openxmlformats.org/officeDocument/2006/relationships/image" Target="../media/image39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7.png"/><Relationship Id="rId4" Type="http://schemas.openxmlformats.org/officeDocument/2006/relationships/image" Target="../media/image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19.pn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13" Type="http://schemas.openxmlformats.org/officeDocument/2006/relationships/image" Target="../media/image58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image" Target="../media/image5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sv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5" Type="http://schemas.openxmlformats.org/officeDocument/2006/relationships/image" Target="../media/image14.sv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Relationship Id="rId1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13" Type="http://schemas.openxmlformats.org/officeDocument/2006/relationships/image" Target="../media/image69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svg"/><Relationship Id="rId2" Type="http://schemas.openxmlformats.org/officeDocument/2006/relationships/image" Target="../media/image1.png"/><Relationship Id="rId16" Type="http://schemas.openxmlformats.org/officeDocument/2006/relationships/image" Target="../media/image1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sv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13.png"/><Relationship Id="rId10" Type="http://schemas.openxmlformats.org/officeDocument/2006/relationships/image" Target="../media/image66.svg"/><Relationship Id="rId4" Type="http://schemas.openxmlformats.org/officeDocument/2006/relationships/image" Target="../media/image60.svg"/><Relationship Id="rId9" Type="http://schemas.openxmlformats.org/officeDocument/2006/relationships/image" Target="../media/image65.png"/><Relationship Id="rId14" Type="http://schemas.openxmlformats.org/officeDocument/2006/relationships/image" Target="../media/image70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7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7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14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75.svg"/><Relationship Id="rId4" Type="http://schemas.openxmlformats.org/officeDocument/2006/relationships/image" Target="../media/image7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7" Type="http://schemas.openxmlformats.org/officeDocument/2006/relationships/image" Target="../media/image14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78.svg"/><Relationship Id="rId4" Type="http://schemas.openxmlformats.org/officeDocument/2006/relationships/image" Target="../media/image7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7" Type="http://schemas.openxmlformats.org/officeDocument/2006/relationships/image" Target="../media/image14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78.svg"/><Relationship Id="rId4" Type="http://schemas.openxmlformats.org/officeDocument/2006/relationships/image" Target="../media/image7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image" Target="../media/image14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78.svg"/><Relationship Id="rId4" Type="http://schemas.openxmlformats.org/officeDocument/2006/relationships/image" Target="../media/image7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78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78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78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sv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1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svg"/><Relationship Id="rId9" Type="http://schemas.openxmlformats.org/officeDocument/2006/relationships/image" Target="../media/image16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1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svg"/><Relationship Id="rId9" Type="http://schemas.openxmlformats.org/officeDocument/2006/relationships/image" Target="../media/image16.sv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6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8.png"/><Relationship Id="rId4" Type="http://schemas.openxmlformats.org/officeDocument/2006/relationships/image" Target="../media/image87.svg"/><Relationship Id="rId9" Type="http://schemas.openxmlformats.org/officeDocument/2006/relationships/image" Target="../media/image16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6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8.png"/><Relationship Id="rId4" Type="http://schemas.openxmlformats.org/officeDocument/2006/relationships/image" Target="../media/image87.svg"/><Relationship Id="rId9" Type="http://schemas.openxmlformats.org/officeDocument/2006/relationships/image" Target="../media/image16.sv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svg"/><Relationship Id="rId3" Type="http://schemas.openxmlformats.org/officeDocument/2006/relationships/image" Target="../media/image89.png"/><Relationship Id="rId7" Type="http://schemas.openxmlformats.org/officeDocument/2006/relationships/image" Target="../media/image9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svg"/><Relationship Id="rId5" Type="http://schemas.openxmlformats.org/officeDocument/2006/relationships/image" Target="../media/image84.png"/><Relationship Id="rId10" Type="http://schemas.openxmlformats.org/officeDocument/2006/relationships/image" Target="../media/image16.svg"/><Relationship Id="rId4" Type="http://schemas.openxmlformats.org/officeDocument/2006/relationships/image" Target="../media/image90.svg"/><Relationship Id="rId9" Type="http://schemas.openxmlformats.org/officeDocument/2006/relationships/image" Target="../media/image15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svg"/><Relationship Id="rId3" Type="http://schemas.openxmlformats.org/officeDocument/2006/relationships/image" Target="../media/image89.png"/><Relationship Id="rId7" Type="http://schemas.openxmlformats.org/officeDocument/2006/relationships/image" Target="../media/image9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svg"/><Relationship Id="rId5" Type="http://schemas.openxmlformats.org/officeDocument/2006/relationships/image" Target="../media/image84.png"/><Relationship Id="rId10" Type="http://schemas.openxmlformats.org/officeDocument/2006/relationships/image" Target="../media/image16.svg"/><Relationship Id="rId4" Type="http://schemas.openxmlformats.org/officeDocument/2006/relationships/image" Target="../media/image90.svg"/><Relationship Id="rId9" Type="http://schemas.openxmlformats.org/officeDocument/2006/relationships/image" Target="../media/image15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svg"/><Relationship Id="rId5" Type="http://schemas.openxmlformats.org/officeDocument/2006/relationships/image" Target="../media/image95.png"/><Relationship Id="rId10" Type="http://schemas.openxmlformats.org/officeDocument/2006/relationships/image" Target="../media/image16.svg"/><Relationship Id="rId4" Type="http://schemas.openxmlformats.org/officeDocument/2006/relationships/image" Target="../media/image94.svg"/><Relationship Id="rId9" Type="http://schemas.openxmlformats.org/officeDocument/2006/relationships/image" Target="../media/image15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12" Type="http://schemas.openxmlformats.org/officeDocument/2006/relationships/image" Target="../media/image1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6.svg"/><Relationship Id="rId11" Type="http://schemas.openxmlformats.org/officeDocument/2006/relationships/image" Target="../media/image15.png"/><Relationship Id="rId5" Type="http://schemas.openxmlformats.org/officeDocument/2006/relationships/image" Target="../media/image95.png"/><Relationship Id="rId10" Type="http://schemas.openxmlformats.org/officeDocument/2006/relationships/image" Target="../media/image100.svg"/><Relationship Id="rId4" Type="http://schemas.openxmlformats.org/officeDocument/2006/relationships/image" Target="../media/image94.svg"/><Relationship Id="rId9" Type="http://schemas.openxmlformats.org/officeDocument/2006/relationships/image" Target="../media/image99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1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svg"/><Relationship Id="rId9" Type="http://schemas.openxmlformats.org/officeDocument/2006/relationships/image" Target="../media/image16.sv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1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svg"/><Relationship Id="rId9" Type="http://schemas.openxmlformats.org/officeDocument/2006/relationships/image" Target="../media/image16.sv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6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8.png"/><Relationship Id="rId4" Type="http://schemas.openxmlformats.org/officeDocument/2006/relationships/image" Target="../media/image87.svg"/><Relationship Id="rId9" Type="http://schemas.openxmlformats.org/officeDocument/2006/relationships/image" Target="../media/image16.sv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6.png"/><Relationship Id="rId7" Type="http://schemas.openxmlformats.org/officeDocument/2006/relationships/image" Target="../media/image8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88.png"/><Relationship Id="rId4" Type="http://schemas.openxmlformats.org/officeDocument/2006/relationships/image" Target="../media/image87.svg"/><Relationship Id="rId9" Type="http://schemas.openxmlformats.org/officeDocument/2006/relationships/image" Target="../media/image16.sv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svg"/><Relationship Id="rId3" Type="http://schemas.openxmlformats.org/officeDocument/2006/relationships/image" Target="../media/image89.png"/><Relationship Id="rId7" Type="http://schemas.openxmlformats.org/officeDocument/2006/relationships/image" Target="../media/image9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svg"/><Relationship Id="rId5" Type="http://schemas.openxmlformats.org/officeDocument/2006/relationships/image" Target="../media/image84.png"/><Relationship Id="rId10" Type="http://schemas.openxmlformats.org/officeDocument/2006/relationships/image" Target="../media/image16.svg"/><Relationship Id="rId4" Type="http://schemas.openxmlformats.org/officeDocument/2006/relationships/image" Target="../media/image90.svg"/><Relationship Id="rId9" Type="http://schemas.openxmlformats.org/officeDocument/2006/relationships/image" Target="../media/image15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svg"/><Relationship Id="rId3" Type="http://schemas.openxmlformats.org/officeDocument/2006/relationships/image" Target="../media/image89.png"/><Relationship Id="rId7" Type="http://schemas.openxmlformats.org/officeDocument/2006/relationships/image" Target="../media/image9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svg"/><Relationship Id="rId5" Type="http://schemas.openxmlformats.org/officeDocument/2006/relationships/image" Target="../media/image84.png"/><Relationship Id="rId10" Type="http://schemas.openxmlformats.org/officeDocument/2006/relationships/image" Target="../media/image16.svg"/><Relationship Id="rId4" Type="http://schemas.openxmlformats.org/officeDocument/2006/relationships/image" Target="../media/image90.svg"/><Relationship Id="rId9" Type="http://schemas.openxmlformats.org/officeDocument/2006/relationships/image" Target="../media/image15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01.png"/><Relationship Id="rId7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01.png"/><Relationship Id="rId7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png"/><Relationship Id="rId5" Type="http://schemas.openxmlformats.org/officeDocument/2006/relationships/image" Target="../media/image103.png"/><Relationship Id="rId4" Type="http://schemas.openxmlformats.org/officeDocument/2006/relationships/image" Target="../media/image102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svg"/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svg"/><Relationship Id="rId5" Type="http://schemas.openxmlformats.org/officeDocument/2006/relationships/image" Target="../media/image107.png"/><Relationship Id="rId10" Type="http://schemas.openxmlformats.org/officeDocument/2006/relationships/image" Target="../media/image112.svg"/><Relationship Id="rId4" Type="http://schemas.openxmlformats.org/officeDocument/2006/relationships/image" Target="../media/image106.svg"/><Relationship Id="rId9" Type="http://schemas.openxmlformats.org/officeDocument/2006/relationships/image" Target="../media/image1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915721" y="6633754"/>
            <a:ext cx="672834" cy="766763"/>
          </a:xfrm>
          <a:custGeom>
            <a:avLst/>
            <a:gdLst/>
            <a:ahLst/>
            <a:cxnLst/>
            <a:rect l="l" t="t" r="r" b="b"/>
            <a:pathLst>
              <a:path w="672834" h="766763">
                <a:moveTo>
                  <a:pt x="0" y="0"/>
                </a:moveTo>
                <a:lnTo>
                  <a:pt x="672834" y="0"/>
                </a:lnTo>
                <a:lnTo>
                  <a:pt x="672834" y="766762"/>
                </a:lnTo>
                <a:lnTo>
                  <a:pt x="0" y="7667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383206">
            <a:off x="-231768" y="7179018"/>
            <a:ext cx="2972938" cy="1118568"/>
          </a:xfrm>
          <a:custGeom>
            <a:avLst/>
            <a:gdLst/>
            <a:ahLst/>
            <a:cxnLst/>
            <a:rect l="l" t="t" r="r" b="b"/>
            <a:pathLst>
              <a:path w="2972938" h="1118568">
                <a:moveTo>
                  <a:pt x="0" y="0"/>
                </a:moveTo>
                <a:lnTo>
                  <a:pt x="2972938" y="0"/>
                </a:lnTo>
                <a:lnTo>
                  <a:pt x="2972938" y="1118568"/>
                </a:lnTo>
                <a:lnTo>
                  <a:pt x="0" y="111856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383206">
            <a:off x="2630427" y="7062803"/>
            <a:ext cx="2349226" cy="883896"/>
          </a:xfrm>
          <a:custGeom>
            <a:avLst/>
            <a:gdLst/>
            <a:ahLst/>
            <a:cxnLst/>
            <a:rect l="l" t="t" r="r" b="b"/>
            <a:pathLst>
              <a:path w="2349226" h="883896">
                <a:moveTo>
                  <a:pt x="0" y="0"/>
                </a:moveTo>
                <a:lnTo>
                  <a:pt x="2349226" y="0"/>
                </a:lnTo>
                <a:lnTo>
                  <a:pt x="2349226" y="883897"/>
                </a:lnTo>
                <a:lnTo>
                  <a:pt x="0" y="88389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794159" y="663208"/>
            <a:ext cx="13758920" cy="4230868"/>
          </a:xfrm>
          <a:custGeom>
            <a:avLst/>
            <a:gdLst/>
            <a:ahLst/>
            <a:cxnLst/>
            <a:rect l="l" t="t" r="r" b="b"/>
            <a:pathLst>
              <a:path w="13758920" h="4230868">
                <a:moveTo>
                  <a:pt x="0" y="0"/>
                </a:moveTo>
                <a:lnTo>
                  <a:pt x="13758920" y="0"/>
                </a:lnTo>
                <a:lnTo>
                  <a:pt x="13758920" y="4230868"/>
                </a:lnTo>
                <a:lnTo>
                  <a:pt x="0" y="423086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5006414" y="2778642"/>
            <a:ext cx="5572506" cy="6479658"/>
          </a:xfrm>
          <a:custGeom>
            <a:avLst/>
            <a:gdLst/>
            <a:ahLst/>
            <a:cxnLst/>
            <a:rect l="l" t="t" r="r" b="b"/>
            <a:pathLst>
              <a:path w="5572506" h="6479658">
                <a:moveTo>
                  <a:pt x="0" y="0"/>
                </a:moveTo>
                <a:lnTo>
                  <a:pt x="5572506" y="0"/>
                </a:lnTo>
                <a:lnTo>
                  <a:pt x="5572506" y="6479658"/>
                </a:lnTo>
                <a:lnTo>
                  <a:pt x="0" y="647965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980775" y="801107"/>
            <a:ext cx="6129555" cy="5626420"/>
          </a:xfrm>
          <a:custGeom>
            <a:avLst/>
            <a:gdLst/>
            <a:ahLst/>
            <a:cxnLst/>
            <a:rect l="l" t="t" r="r" b="b"/>
            <a:pathLst>
              <a:path w="6129555" h="5626420">
                <a:moveTo>
                  <a:pt x="0" y="0"/>
                </a:moveTo>
                <a:lnTo>
                  <a:pt x="6129555" y="0"/>
                </a:lnTo>
                <a:lnTo>
                  <a:pt x="6129555" y="5626421"/>
                </a:lnTo>
                <a:lnTo>
                  <a:pt x="0" y="562642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H="1">
            <a:off x="-1980775" y="4501475"/>
            <a:ext cx="4459865" cy="6006553"/>
          </a:xfrm>
          <a:custGeom>
            <a:avLst/>
            <a:gdLst/>
            <a:ahLst/>
            <a:cxnLst/>
            <a:rect l="l" t="t" r="r" b="b"/>
            <a:pathLst>
              <a:path w="4459865" h="6006553">
                <a:moveTo>
                  <a:pt x="4459866" y="0"/>
                </a:moveTo>
                <a:lnTo>
                  <a:pt x="0" y="0"/>
                </a:lnTo>
                <a:lnTo>
                  <a:pt x="0" y="6006553"/>
                </a:lnTo>
                <a:lnTo>
                  <a:pt x="4459866" y="6006553"/>
                </a:lnTo>
                <a:lnTo>
                  <a:pt x="4459866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291483" y="1496894"/>
            <a:ext cx="10241929" cy="213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679"/>
              </a:lnSpc>
            </a:pPr>
            <a:r>
              <a:rPr lang="en-US" sz="11199">
                <a:solidFill>
                  <a:srgbClr val="0B330F"/>
                </a:solidFill>
                <a:latin typeface="Tabarra Black Shadow"/>
                <a:ea typeface="Tabarra Black Shadow"/>
                <a:cs typeface="Tabarra Black Shadow"/>
                <a:sym typeface="Tabarra Black Shadow"/>
              </a:rPr>
              <a:t>Fy Ardal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750543" y="8513171"/>
            <a:ext cx="604212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B330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Rebecca Unsworth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47551" y="279283"/>
            <a:ext cx="17106937" cy="9793722"/>
          </a:xfrm>
          <a:custGeom>
            <a:avLst/>
            <a:gdLst/>
            <a:ahLst/>
            <a:cxnLst/>
            <a:rect l="l" t="t" r="r" b="b"/>
            <a:pathLst>
              <a:path w="17106937" h="9793722">
                <a:moveTo>
                  <a:pt x="0" y="0"/>
                </a:moveTo>
                <a:lnTo>
                  <a:pt x="17106938" y="0"/>
                </a:lnTo>
                <a:lnTo>
                  <a:pt x="17106938" y="9793722"/>
                </a:lnTo>
                <a:lnTo>
                  <a:pt x="0" y="979372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1627827" y="9516688"/>
            <a:ext cx="556316" cy="556316"/>
          </a:xfrm>
          <a:custGeom>
            <a:avLst/>
            <a:gdLst/>
            <a:ahLst/>
            <a:cxnLst/>
            <a:rect l="l" t="t" r="r" b="b"/>
            <a:pathLst>
              <a:path w="556316" h="556316">
                <a:moveTo>
                  <a:pt x="0" y="0"/>
                </a:moveTo>
                <a:lnTo>
                  <a:pt x="556317" y="0"/>
                </a:lnTo>
                <a:lnTo>
                  <a:pt x="556317" y="556317"/>
                </a:lnTo>
                <a:lnTo>
                  <a:pt x="0" y="55631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627827" y="472384"/>
            <a:ext cx="556316" cy="556316"/>
          </a:xfrm>
          <a:custGeom>
            <a:avLst/>
            <a:gdLst/>
            <a:ahLst/>
            <a:cxnLst/>
            <a:rect l="l" t="t" r="r" b="b"/>
            <a:pathLst>
              <a:path w="556316" h="556316">
                <a:moveTo>
                  <a:pt x="0" y="0"/>
                </a:moveTo>
                <a:lnTo>
                  <a:pt x="556317" y="0"/>
                </a:lnTo>
                <a:lnTo>
                  <a:pt x="556317" y="556316"/>
                </a:lnTo>
                <a:lnTo>
                  <a:pt x="0" y="55631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6953403" y="4893081"/>
            <a:ext cx="698973" cy="698973"/>
          </a:xfrm>
          <a:custGeom>
            <a:avLst/>
            <a:gdLst/>
            <a:ahLst/>
            <a:cxnLst/>
            <a:rect l="l" t="t" r="r" b="b"/>
            <a:pathLst>
              <a:path w="698973" h="698973">
                <a:moveTo>
                  <a:pt x="0" y="0"/>
                </a:moveTo>
                <a:lnTo>
                  <a:pt x="698973" y="0"/>
                </a:lnTo>
                <a:lnTo>
                  <a:pt x="698973" y="698972"/>
                </a:lnTo>
                <a:lnTo>
                  <a:pt x="0" y="69897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34919" y="981075"/>
            <a:ext cx="17853081" cy="9001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Cyn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dechrau’r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sabothol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doeddwn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gwybod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Dysgais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ychydig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bach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bob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ond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ydw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onest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rhoi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feddwl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sut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na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beth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ddysgais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Defnyddiais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dempled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cyngor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newid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gweithgareddau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Defnyddiais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hen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dempledi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diflas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Doedd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caneuon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gemau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ar-lein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gweithio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Doedd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ysgol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mwynhau’r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eirfa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un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wers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disgwyl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gynhyrchu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rhywbeth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ddiwedd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wers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Nid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oedd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gwersi’n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cyd-fynd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phwnc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dosbarth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defnyddio’r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gorchmynion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cywir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ystafell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ddosbarth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Yn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dosbarth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fatiau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ond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nid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oeddent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dda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 </a:t>
            </a:r>
          </a:p>
          <a:p>
            <a:pPr algn="l">
              <a:lnSpc>
                <a:spcPts val="3220"/>
              </a:lnSpc>
            </a:pPr>
            <a:endParaRPr lang="en-US" sz="2300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220"/>
              </a:lnSpc>
            </a:pP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cymaint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Doeddwn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clywed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Gianfranco Conti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Gianfranco Conti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sut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gynllunio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gwersi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deall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hynny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‘MARS EARS’ mor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darnau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bach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Mae’n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symiau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bach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dda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 Gianfranco Conti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dweud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hynny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‘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Gorlwytho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gwybyddol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’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ddrwg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chi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beidio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cheisio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gormod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Doeddwn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meddwl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hi’n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peidio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gormod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eiriau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gemau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y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hyderus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gofio. </a:t>
            </a:r>
          </a:p>
          <a:p>
            <a:pPr algn="l">
              <a:lnSpc>
                <a:spcPts val="3220"/>
              </a:lnSpc>
            </a:pPr>
            <a:endParaRPr lang="en-US" sz="2300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220"/>
              </a:lnSpc>
            </a:pP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Helpodd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Claire Secombe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ddeal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gemau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iard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Mae’n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gwahaniaethu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rhwng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cefnogaeth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gweithgareddau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ddisgyblion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 Kara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dangos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mi par mor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canu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 </a:t>
            </a:r>
          </a:p>
          <a:p>
            <a:pPr algn="l">
              <a:lnSpc>
                <a:spcPts val="3220"/>
              </a:lnSpc>
            </a:pP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dewis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weithgareddau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drilio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ddechrau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pob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gwers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geiriau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/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athro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/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athrawes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Dylen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wneud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ymgorffori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dasg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geirfa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gwrando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ynganu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Dylwn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wneud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mwy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fodelu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dyfodol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Dewisais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bingo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achos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mae’n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sgiliau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siarad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gwrando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mwynhau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bingo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achos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fod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hwyl.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Dydyn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meddwl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fod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ddysgu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3220"/>
              </a:lnSpc>
            </a:pPr>
            <a:endParaRPr lang="en-US" sz="23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34919" y="-95250"/>
            <a:ext cx="4289481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Methodoleg</a:t>
            </a:r>
            <a:endParaRPr lang="en-US" sz="5199" b="1" u="sng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21662" y="981075"/>
            <a:ext cx="16844675" cy="9277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dewis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llawer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symudiad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ddechrau’r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gwersi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achos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fod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symudiad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gweithreoedd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gofio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geiriau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phatrynmau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Dewisais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balwns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pheli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achos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ailadroddus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adeiladu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gwybodaeth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Dewisais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‘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dewch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rywun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’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lluniau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cyfatebol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achos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fod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darllen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deall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gweithgaredd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ymarfer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siarad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hefyd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derfnyddio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lluniau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fel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amserlen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ailgylchi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chofio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patrymau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 </a:t>
            </a:r>
          </a:p>
          <a:p>
            <a:pPr algn="l">
              <a:lnSpc>
                <a:spcPts val="3219"/>
              </a:lnSpc>
            </a:pPr>
            <a:endParaRPr lang="en-US" sz="22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219"/>
              </a:lnSpc>
            </a:pP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arddweud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oedi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achos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fod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ynganu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arddweud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gwallgo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achos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fod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chof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adeiladu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Roedd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hi’n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bwysig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cael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gwahanol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lefelau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wrando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arnyn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Dylai’r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gem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feithrin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hyder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–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peidiwch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bod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rhy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anodd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</a:t>
            </a:r>
          </a:p>
          <a:p>
            <a:pPr algn="l">
              <a:lnSpc>
                <a:spcPts val="3219"/>
              </a:lnSpc>
            </a:pPr>
            <a:endParaRPr lang="en-US" sz="22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219"/>
              </a:lnSpc>
            </a:pP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Bydda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bach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ddysgu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blant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mynd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matiau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dosbarth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mynd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‘Y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Gromlech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’ I'm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ganolbwyntio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‘MARS EARS’ pan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fyddaf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cynllunio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ngwersi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siarad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staff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ystafell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staff bob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ddangos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staff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sut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drilio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ddangos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staff yr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holl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drilio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hwyliog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datblygu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sgiliau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canueon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cherddoriaeth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gwersi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 </a:t>
            </a:r>
          </a:p>
          <a:p>
            <a:pPr algn="l">
              <a:lnSpc>
                <a:spcPts val="3219"/>
              </a:lnSpc>
            </a:pPr>
            <a:endParaRPr lang="en-US" sz="22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219"/>
              </a:lnSpc>
            </a:pP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byddaf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sicrhau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y plant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cael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llawer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gyfleoedd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hiaith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ddefnyddio’r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ardaloedd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awyr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agored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fwy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Ddylwn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ddim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ystafell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ddosbarth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unig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Gallwn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ddefnyddio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amseroedd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ymarfer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geirfa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trwy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gemau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drilio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3219"/>
              </a:lnSpc>
            </a:pP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gwneud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mi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feddwl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llawer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mwy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addysgu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 </a:t>
            </a:r>
          </a:p>
          <a:p>
            <a:pPr algn="l">
              <a:lnSpc>
                <a:spcPts val="3219"/>
              </a:lnSpc>
            </a:pP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gallu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baswn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I'n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gwneud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cwrs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sabothol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trwy’r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bob </a:t>
            </a:r>
            <a:r>
              <a:rPr lang="en-US" sz="22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dydd</a:t>
            </a:r>
            <a:r>
              <a:rPr lang="en-US" sz="22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3219"/>
              </a:lnSpc>
            </a:pPr>
            <a:endParaRPr lang="en-US" sz="22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1820"/>
              </a:lnSpc>
            </a:pPr>
            <a:endParaRPr lang="en-US" sz="22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549891" y="6934883"/>
            <a:ext cx="1403044" cy="867549"/>
          </a:xfrm>
          <a:custGeom>
            <a:avLst/>
            <a:gdLst/>
            <a:ahLst/>
            <a:cxnLst/>
            <a:rect l="l" t="t" r="r" b="b"/>
            <a:pathLst>
              <a:path w="1403044" h="867549">
                <a:moveTo>
                  <a:pt x="0" y="0"/>
                </a:moveTo>
                <a:lnTo>
                  <a:pt x="1403044" y="0"/>
                </a:lnTo>
                <a:lnTo>
                  <a:pt x="1403044" y="867548"/>
                </a:lnTo>
                <a:lnTo>
                  <a:pt x="0" y="8675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77182">
            <a:off x="8283981" y="6433927"/>
            <a:ext cx="4083774" cy="1536520"/>
          </a:xfrm>
          <a:custGeom>
            <a:avLst/>
            <a:gdLst/>
            <a:ahLst/>
            <a:cxnLst/>
            <a:rect l="l" t="t" r="r" b="b"/>
            <a:pathLst>
              <a:path w="4083774" h="1536520">
                <a:moveTo>
                  <a:pt x="0" y="0"/>
                </a:moveTo>
                <a:lnTo>
                  <a:pt x="4083774" y="0"/>
                </a:lnTo>
                <a:lnTo>
                  <a:pt x="4083774" y="1536520"/>
                </a:lnTo>
                <a:lnTo>
                  <a:pt x="0" y="15365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319537" y="7017135"/>
            <a:ext cx="672834" cy="766763"/>
          </a:xfrm>
          <a:custGeom>
            <a:avLst/>
            <a:gdLst/>
            <a:ahLst/>
            <a:cxnLst/>
            <a:rect l="l" t="t" r="r" b="b"/>
            <a:pathLst>
              <a:path w="672834" h="766763">
                <a:moveTo>
                  <a:pt x="0" y="0"/>
                </a:moveTo>
                <a:lnTo>
                  <a:pt x="672834" y="0"/>
                </a:lnTo>
                <a:lnTo>
                  <a:pt x="672834" y="766763"/>
                </a:lnTo>
                <a:lnTo>
                  <a:pt x="0" y="7667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915721" y="6633754"/>
            <a:ext cx="672834" cy="766763"/>
          </a:xfrm>
          <a:custGeom>
            <a:avLst/>
            <a:gdLst/>
            <a:ahLst/>
            <a:cxnLst/>
            <a:rect l="l" t="t" r="r" b="b"/>
            <a:pathLst>
              <a:path w="672834" h="766763">
                <a:moveTo>
                  <a:pt x="0" y="0"/>
                </a:moveTo>
                <a:lnTo>
                  <a:pt x="672834" y="0"/>
                </a:lnTo>
                <a:lnTo>
                  <a:pt x="672834" y="766762"/>
                </a:lnTo>
                <a:lnTo>
                  <a:pt x="0" y="76676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383206">
            <a:off x="-231768" y="7179018"/>
            <a:ext cx="2972938" cy="1118568"/>
          </a:xfrm>
          <a:custGeom>
            <a:avLst/>
            <a:gdLst/>
            <a:ahLst/>
            <a:cxnLst/>
            <a:rect l="l" t="t" r="r" b="b"/>
            <a:pathLst>
              <a:path w="2972938" h="1118568">
                <a:moveTo>
                  <a:pt x="0" y="0"/>
                </a:moveTo>
                <a:lnTo>
                  <a:pt x="2972938" y="0"/>
                </a:lnTo>
                <a:lnTo>
                  <a:pt x="2972938" y="1118568"/>
                </a:lnTo>
                <a:lnTo>
                  <a:pt x="0" y="111856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383206">
            <a:off x="2630427" y="7062803"/>
            <a:ext cx="2349226" cy="883896"/>
          </a:xfrm>
          <a:custGeom>
            <a:avLst/>
            <a:gdLst/>
            <a:ahLst/>
            <a:cxnLst/>
            <a:rect l="l" t="t" r="r" b="b"/>
            <a:pathLst>
              <a:path w="2349226" h="883896">
                <a:moveTo>
                  <a:pt x="0" y="0"/>
                </a:moveTo>
                <a:lnTo>
                  <a:pt x="2349226" y="0"/>
                </a:lnTo>
                <a:lnTo>
                  <a:pt x="2349226" y="883897"/>
                </a:lnTo>
                <a:lnTo>
                  <a:pt x="0" y="88389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232375" y="172903"/>
            <a:ext cx="15081962" cy="17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22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 y wers heddiw: Mathemateg a Rhifedd</a:t>
            </a:r>
          </a:p>
          <a:p>
            <a:pPr algn="ctr">
              <a:lnSpc>
                <a:spcPts val="3080"/>
              </a:lnSpc>
            </a:pPr>
            <a:r>
              <a:rPr lang="en-US" sz="22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Amserlen bws – defnyddio amserlen </a:t>
            </a:r>
          </a:p>
          <a:p>
            <a:pPr algn="ctr">
              <a:lnSpc>
                <a:spcPts val="8119"/>
              </a:lnSpc>
            </a:pPr>
            <a:endParaRPr lang="en-US" sz="2200" b="1" u="sng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33889" y="600733"/>
            <a:ext cx="16325411" cy="21121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endParaRPr dirty="0">
              <a:highlight>
                <a:srgbClr val="C0C0C0"/>
              </a:highlight>
            </a:endParaRPr>
          </a:p>
          <a:p>
            <a:pPr algn="l">
              <a:lnSpc>
                <a:spcPts val="3079"/>
              </a:lnSpc>
            </a:pP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diwethaf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sut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: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chwarter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hanner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awr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chwarter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Roedd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dosbarth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dda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iawn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gofio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treigladau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meddal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dreulio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5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munud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waith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diwethaf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wirio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cofio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</a:t>
            </a: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079"/>
              </a:lnSpc>
            </a:pPr>
            <a:r>
              <a:rPr lang="en-US" sz="2199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199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1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: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clociau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powerpoint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ydyn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nhw’n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gwybod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ateb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cywir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dylen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godi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ateb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Sialens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ychwanegol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-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Dweda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Saesneg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fwrdd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ctr">
              <a:lnSpc>
                <a:spcPts val="3079"/>
              </a:lnSpc>
            </a:pP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e.e.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half past three</a:t>
            </a:r>
          </a:p>
          <a:p>
            <a:pPr algn="ctr">
              <a:lnSpc>
                <a:spcPts val="3079"/>
              </a:lnSpc>
            </a:pP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hanner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awr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tri</a:t>
            </a: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079"/>
              </a:lnSpc>
            </a:pPr>
            <a:r>
              <a:rPr lang="en-US" sz="2199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199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2: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Dweuda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wrth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am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clociau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di.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Gwranda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y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wirio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deall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endParaRPr lang="en-US" sz="21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079"/>
              </a:lnSpc>
            </a:pPr>
            <a:r>
              <a:rPr lang="en-US" sz="2199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199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3: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gem.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clociau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sgrin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byddan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bwrdd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bach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Paid a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rhuthro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weithio’n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ofalus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079"/>
              </a:lnSpc>
            </a:pPr>
            <a:r>
              <a:rPr lang="en-US" sz="2199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199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4: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gem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siarad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Cyn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wers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dorri’r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adnoddau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allan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Cymysga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lluniau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rhoi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lun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wahanol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symud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gympas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ystafell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darllen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glo,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dweudwch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wrth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cyd-ddisgyblion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ddod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gyfatebol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3079"/>
              </a:lnSpc>
            </a:pPr>
            <a:r>
              <a:rPr lang="en-US" sz="2199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199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5: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mynd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neuadd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Ymarfer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cwestiwn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ateb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trwy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ddrilio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pasio’r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bel ac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Pan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hyderus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ewch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dosbarth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3079"/>
              </a:lnSpc>
            </a:pPr>
            <a:r>
              <a:rPr lang="en-US" sz="2199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199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6: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Yn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olaf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disgyblion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ymarfer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amseroedd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ddefnyddio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amserlen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lleol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Dylet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weithio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fel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grwp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ddechrau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Yna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weithio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mewn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parau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ofyn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i’w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gilydd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pryd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bws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1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cyrraedd</a:t>
            </a:r>
            <a:r>
              <a:rPr lang="en-US" sz="21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endParaRPr lang="en-US" sz="21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351"/>
              </a:lnSpc>
            </a:pPr>
            <a:r>
              <a:rPr lang="en-US" sz="310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310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6. Partners to ask and answer questions</a:t>
            </a:r>
          </a:p>
          <a:p>
            <a:pPr algn="l">
              <a:lnSpc>
                <a:spcPts val="4351"/>
              </a:lnSpc>
            </a:pPr>
            <a:r>
              <a:rPr lang="en-US" sz="310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310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7. Make own questions</a:t>
            </a:r>
          </a:p>
        </p:txBody>
      </p:sp>
      <p:sp>
        <p:nvSpPr>
          <p:cNvPr id="11" name="Freeform 11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33961" y="2979315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0" y="0"/>
                </a:lnTo>
                <a:lnTo>
                  <a:pt x="3938910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205090" y="2979315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0" y="0"/>
                </a:lnTo>
                <a:lnTo>
                  <a:pt x="3938910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702774" y="2979315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0" y="0"/>
                </a:lnTo>
                <a:lnTo>
                  <a:pt x="3938910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75084" y="2979315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1" y="0"/>
                </a:lnTo>
                <a:lnTo>
                  <a:pt x="3938911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703416" y="4880639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3832953">
            <a:off x="2554075" y="5174528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4"/>
                </a:lnTo>
                <a:lnTo>
                  <a:pt x="0" y="1234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400000">
            <a:off x="6663140" y="5392045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4"/>
                </a:lnTo>
                <a:lnTo>
                  <a:pt x="0" y="1264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9787478">
            <a:off x="6444596" y="4992549"/>
            <a:ext cx="790813" cy="133450"/>
          </a:xfrm>
          <a:custGeom>
            <a:avLst/>
            <a:gdLst/>
            <a:ahLst/>
            <a:cxnLst/>
            <a:rect l="l" t="t" r="r" b="b"/>
            <a:pathLst>
              <a:path w="790813" h="133450">
                <a:moveTo>
                  <a:pt x="0" y="0"/>
                </a:moveTo>
                <a:lnTo>
                  <a:pt x="790813" y="0"/>
                </a:lnTo>
                <a:lnTo>
                  <a:pt x="790813" y="133450"/>
                </a:lnTo>
                <a:lnTo>
                  <a:pt x="0" y="13345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5400000">
            <a:off x="11160824" y="5392045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4"/>
                </a:lnTo>
                <a:lnTo>
                  <a:pt x="0" y="1264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10644333">
            <a:off x="15158950" y="4880639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8804008">
            <a:off x="11036026" y="4667645"/>
            <a:ext cx="790813" cy="133450"/>
          </a:xfrm>
          <a:custGeom>
            <a:avLst/>
            <a:gdLst/>
            <a:ahLst/>
            <a:cxnLst/>
            <a:rect l="l" t="t" r="r" b="b"/>
            <a:pathLst>
              <a:path w="790813" h="133450">
                <a:moveTo>
                  <a:pt x="0" y="0"/>
                </a:moveTo>
                <a:lnTo>
                  <a:pt x="790813" y="0"/>
                </a:lnTo>
                <a:lnTo>
                  <a:pt x="790813" y="133449"/>
                </a:lnTo>
                <a:lnTo>
                  <a:pt x="0" y="1334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6488311">
            <a:off x="15728536" y="4480592"/>
            <a:ext cx="790813" cy="133450"/>
          </a:xfrm>
          <a:custGeom>
            <a:avLst/>
            <a:gdLst/>
            <a:ahLst/>
            <a:cxnLst/>
            <a:rect l="l" t="t" r="r" b="b"/>
            <a:pathLst>
              <a:path w="790813" h="133450">
                <a:moveTo>
                  <a:pt x="0" y="0"/>
                </a:moveTo>
                <a:lnTo>
                  <a:pt x="790813" y="0"/>
                </a:lnTo>
                <a:lnTo>
                  <a:pt x="790813" y="133450"/>
                </a:lnTo>
                <a:lnTo>
                  <a:pt x="0" y="13345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672229" y="54904"/>
            <a:ext cx="6340725" cy="3083177"/>
          </a:xfrm>
          <a:custGeom>
            <a:avLst/>
            <a:gdLst/>
            <a:ahLst/>
            <a:cxnLst/>
            <a:rect l="l" t="t" r="r" b="b"/>
            <a:pathLst>
              <a:path w="6340725" h="3083177">
                <a:moveTo>
                  <a:pt x="0" y="0"/>
                </a:moveTo>
                <a:lnTo>
                  <a:pt x="6340724" y="0"/>
                </a:lnTo>
                <a:lnTo>
                  <a:pt x="6340724" y="3083178"/>
                </a:lnTo>
                <a:lnTo>
                  <a:pt x="0" y="30831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1735436" y="175571"/>
            <a:ext cx="6178709" cy="2803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11"/>
              </a:lnSpc>
            </a:pPr>
            <a:r>
              <a:rPr lang="en-US" sz="157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 </a:t>
            </a:r>
            <a:r>
              <a:rPr lang="en-US" sz="157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Yn gyntaf i ddechrau’r wers, dylet ti’n ymarfer patrymau iaith yr wythnos diwethaf. Rhaid i ti wirio eu bod nhw’n hapus cyn y wers newydd hon!  Atgoffa i’r plant am </a:t>
            </a:r>
          </a:p>
          <a:p>
            <a:pPr algn="ctr">
              <a:lnSpc>
                <a:spcPts val="2211"/>
              </a:lnSpc>
            </a:pPr>
            <a:r>
              <a:rPr lang="en-US" sz="157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Chwarter wedi</a:t>
            </a:r>
          </a:p>
          <a:p>
            <a:pPr algn="ctr">
              <a:lnSpc>
                <a:spcPts val="2211"/>
              </a:lnSpc>
            </a:pPr>
            <a:r>
              <a:rPr lang="en-US" sz="157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Hanner awr wedi</a:t>
            </a:r>
          </a:p>
          <a:p>
            <a:pPr algn="ctr">
              <a:lnSpc>
                <a:spcPts val="2211"/>
              </a:lnSpc>
            </a:pPr>
            <a:r>
              <a:rPr lang="en-US" sz="157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Chwarter i</a:t>
            </a:r>
          </a:p>
          <a:p>
            <a:pPr algn="ctr">
              <a:lnSpc>
                <a:spcPts val="2211"/>
              </a:lnSpc>
            </a:pPr>
            <a:endParaRPr lang="en-US" sz="157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2211"/>
              </a:lnSpc>
              <a:spcBef>
                <a:spcPct val="0"/>
              </a:spcBef>
            </a:pPr>
            <a:r>
              <a:rPr lang="en-US" sz="157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Allet ti’n ofyn i’r plant ddweud yr amser cywir ar bob cloc. Dweud wrth y plant am godi eu dwylo pan fyddan nhw’n gwybod yr ateb.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2370" y="7341831"/>
            <a:ext cx="4122093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Chwarter wedi pump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21907" y="7341831"/>
            <a:ext cx="4122093" cy="1099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Hanner awr wedi wyth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5859" y="7341831"/>
            <a:ext cx="4237881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Hanner awr wedi deg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960915" y="7341831"/>
            <a:ext cx="4237881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Chwarter i </a:t>
            </a:r>
            <a:r>
              <a:rPr lang="en-US" sz="3200" b="1">
                <a:solidFill>
                  <a:srgbClr val="FF53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</a:t>
            </a: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deuddeg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737260" y="9163050"/>
            <a:ext cx="10082361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Cofiwch Treiglad Meddal ar ôl i!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218744" y="118421"/>
            <a:ext cx="211856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1.</a:t>
            </a:r>
          </a:p>
        </p:txBody>
      </p:sp>
      <p:sp>
        <p:nvSpPr>
          <p:cNvPr id="23" name="Freeform 23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49229" y="1694064"/>
            <a:ext cx="5292346" cy="5279115"/>
          </a:xfrm>
          <a:custGeom>
            <a:avLst/>
            <a:gdLst/>
            <a:ahLst/>
            <a:cxnLst/>
            <a:rect l="l" t="t" r="r" b="b"/>
            <a:pathLst>
              <a:path w="5292346" h="5279115">
                <a:moveTo>
                  <a:pt x="0" y="0"/>
                </a:moveTo>
                <a:lnTo>
                  <a:pt x="5292347" y="0"/>
                </a:lnTo>
                <a:lnTo>
                  <a:pt x="5292347" y="5279116"/>
                </a:lnTo>
                <a:lnTo>
                  <a:pt x="0" y="52791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903690" y="1917759"/>
            <a:ext cx="5292346" cy="5279115"/>
          </a:xfrm>
          <a:custGeom>
            <a:avLst/>
            <a:gdLst/>
            <a:ahLst/>
            <a:cxnLst/>
            <a:rect l="l" t="t" r="r" b="b"/>
            <a:pathLst>
              <a:path w="5292346" h="5279115">
                <a:moveTo>
                  <a:pt x="0" y="0"/>
                </a:moveTo>
                <a:lnTo>
                  <a:pt x="5292346" y="0"/>
                </a:lnTo>
                <a:lnTo>
                  <a:pt x="5292346" y="5279115"/>
                </a:lnTo>
                <a:lnTo>
                  <a:pt x="0" y="527911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1844617">
            <a:off x="3853660" y="4591586"/>
            <a:ext cx="1551789" cy="170697"/>
          </a:xfrm>
          <a:custGeom>
            <a:avLst/>
            <a:gdLst/>
            <a:ahLst/>
            <a:cxnLst/>
            <a:rect l="l" t="t" r="r" b="b"/>
            <a:pathLst>
              <a:path w="1551789" h="170697">
                <a:moveTo>
                  <a:pt x="0" y="0"/>
                </a:moveTo>
                <a:lnTo>
                  <a:pt x="1551790" y="0"/>
                </a:lnTo>
                <a:lnTo>
                  <a:pt x="1551790" y="170697"/>
                </a:lnTo>
                <a:lnTo>
                  <a:pt x="0" y="1706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700000">
            <a:off x="3931912" y="3969593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5" y="0"/>
                </a:lnTo>
                <a:lnTo>
                  <a:pt x="731585" y="123454"/>
                </a:lnTo>
                <a:lnTo>
                  <a:pt x="0" y="1234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3301923">
            <a:off x="13076270" y="5156707"/>
            <a:ext cx="1551789" cy="170697"/>
          </a:xfrm>
          <a:custGeom>
            <a:avLst/>
            <a:gdLst/>
            <a:ahLst/>
            <a:cxnLst/>
            <a:rect l="l" t="t" r="r" b="b"/>
            <a:pathLst>
              <a:path w="1551789" h="170697">
                <a:moveTo>
                  <a:pt x="0" y="0"/>
                </a:moveTo>
                <a:lnTo>
                  <a:pt x="1551789" y="0"/>
                </a:lnTo>
                <a:lnTo>
                  <a:pt x="1551789" y="170697"/>
                </a:lnTo>
                <a:lnTo>
                  <a:pt x="0" y="1706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2700000">
            <a:off x="13329046" y="4312905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2705108" y="15190"/>
            <a:ext cx="529234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Dysgu newydd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57616" y="7130199"/>
            <a:ext cx="5452783" cy="6938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65"/>
              </a:lnSpc>
            </a:pPr>
            <a:r>
              <a:rPr lang="en-US" sz="4118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</a:t>
            </a:r>
            <a:r>
              <a:rPr lang="en-US" sz="4118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munud</a:t>
            </a:r>
            <a:r>
              <a:rPr lang="en-US" sz="4118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118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wedi</a:t>
            </a:r>
            <a:endParaRPr lang="en-US" sz="4118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0245865" y="7250995"/>
            <a:ext cx="6897946" cy="693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65"/>
              </a:lnSpc>
            </a:pPr>
            <a:r>
              <a:rPr lang="en-US" sz="411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hugain wedi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0" y="7916255"/>
            <a:ext cx="8595409" cy="2223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Nodiadau</a:t>
            </a:r>
            <a:r>
              <a:rPr lang="en-US" sz="1800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1800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athro</a:t>
            </a:r>
            <a:r>
              <a:rPr lang="en-US" sz="1800" u="sng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: 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drilio’r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ofyn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eich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chi. 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Wedyn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plant: </a:t>
            </a:r>
          </a:p>
          <a:p>
            <a:pPr marL="388628" lvl="1" indent="-194314" algn="ctr">
              <a:lnSpc>
                <a:spcPts val="2520"/>
              </a:lnSpc>
              <a:buFont typeface="Arial"/>
              <a:buChar char="•"/>
            </a:pP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Dwedwch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dawel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marL="388628" lvl="1" indent="-194314" algn="ctr">
              <a:lnSpc>
                <a:spcPts val="2520"/>
              </a:lnSpc>
              <a:buFont typeface="Arial"/>
              <a:buChar char="•"/>
            </a:pP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Dwedwch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wrth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wal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marL="388628" lvl="1" indent="-194314" algn="ctr">
              <a:lnSpc>
                <a:spcPts val="2520"/>
              </a:lnSpc>
              <a:buFont typeface="Arial"/>
              <a:buChar char="•"/>
            </a:pP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Dwedwch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wrth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drws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marL="388628" lvl="1" indent="-194314" algn="ctr">
              <a:lnSpc>
                <a:spcPts val="2520"/>
              </a:lnSpc>
              <a:buFont typeface="Arial"/>
              <a:buChar char="•"/>
            </a:pP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Dwedwch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uchel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ctr">
              <a:lnSpc>
                <a:spcPts val="2520"/>
              </a:lnSpc>
            </a:pP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pob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18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</a:t>
            </a:r>
            <a:r>
              <a:rPr lang="en-US" sz="18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789959" y="69909"/>
            <a:ext cx="1810048" cy="787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87"/>
              </a:lnSpc>
              <a:spcBef>
                <a:spcPct val="0"/>
              </a:spcBef>
            </a:pPr>
            <a:r>
              <a:rPr lang="en-US" sz="4633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Tasg 2</a:t>
            </a:r>
          </a:p>
        </p:txBody>
      </p:sp>
      <p:sp>
        <p:nvSpPr>
          <p:cNvPr id="14" name="Freeform 14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384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1028700"/>
            <a:ext cx="5292346" cy="5279115"/>
          </a:xfrm>
          <a:custGeom>
            <a:avLst/>
            <a:gdLst/>
            <a:ahLst/>
            <a:cxnLst/>
            <a:rect l="l" t="t" r="r" b="b"/>
            <a:pathLst>
              <a:path w="5292346" h="5279115">
                <a:moveTo>
                  <a:pt x="0" y="0"/>
                </a:moveTo>
                <a:lnTo>
                  <a:pt x="5292346" y="0"/>
                </a:lnTo>
                <a:lnTo>
                  <a:pt x="5292346" y="5279115"/>
                </a:lnTo>
                <a:lnTo>
                  <a:pt x="0" y="527911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172401" y="1277595"/>
            <a:ext cx="5292346" cy="5279115"/>
          </a:xfrm>
          <a:custGeom>
            <a:avLst/>
            <a:gdLst/>
            <a:ahLst/>
            <a:cxnLst/>
            <a:rect l="l" t="t" r="r" b="b"/>
            <a:pathLst>
              <a:path w="5292346" h="5279115">
                <a:moveTo>
                  <a:pt x="0" y="0"/>
                </a:moveTo>
                <a:lnTo>
                  <a:pt x="5292346" y="0"/>
                </a:lnTo>
                <a:lnTo>
                  <a:pt x="5292346" y="5279116"/>
                </a:lnTo>
                <a:lnTo>
                  <a:pt x="0" y="52791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8979029">
            <a:off x="2305073" y="3950187"/>
            <a:ext cx="1551789" cy="170697"/>
          </a:xfrm>
          <a:custGeom>
            <a:avLst/>
            <a:gdLst/>
            <a:ahLst/>
            <a:cxnLst/>
            <a:rect l="l" t="t" r="r" b="b"/>
            <a:pathLst>
              <a:path w="1551789" h="170697">
                <a:moveTo>
                  <a:pt x="0" y="0"/>
                </a:moveTo>
                <a:lnTo>
                  <a:pt x="1551789" y="0"/>
                </a:lnTo>
                <a:lnTo>
                  <a:pt x="1551789" y="170697"/>
                </a:lnTo>
                <a:lnTo>
                  <a:pt x="0" y="1706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534983">
            <a:off x="12750138" y="4263586"/>
            <a:ext cx="1551789" cy="170697"/>
          </a:xfrm>
          <a:custGeom>
            <a:avLst/>
            <a:gdLst/>
            <a:ahLst/>
            <a:cxnLst/>
            <a:rect l="l" t="t" r="r" b="b"/>
            <a:pathLst>
              <a:path w="1551789" h="170697">
                <a:moveTo>
                  <a:pt x="0" y="0"/>
                </a:moveTo>
                <a:lnTo>
                  <a:pt x="1551790" y="0"/>
                </a:lnTo>
                <a:lnTo>
                  <a:pt x="1551790" y="170697"/>
                </a:lnTo>
                <a:lnTo>
                  <a:pt x="0" y="1706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9629573">
            <a:off x="2943673" y="3426199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1519000">
            <a:off x="13918722" y="3855426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4"/>
                </a:lnTo>
                <a:lnTo>
                  <a:pt x="0" y="1234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162350" y="6924774"/>
            <a:ext cx="3792521" cy="693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65"/>
              </a:lnSpc>
            </a:pPr>
            <a:r>
              <a:rPr lang="en-US" sz="411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munud i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834737" y="6924774"/>
            <a:ext cx="5967674" cy="693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65"/>
              </a:lnSpc>
            </a:pPr>
            <a:r>
              <a:rPr lang="en-US" sz="411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hugain i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59994" y="7971034"/>
            <a:ext cx="10546605" cy="1864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720"/>
              </a:lnSpc>
            </a:pPr>
            <a:r>
              <a:rPr lang="en-US" sz="4800" b="1" u="sng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Cofiwch</a:t>
            </a:r>
            <a:r>
              <a:rPr lang="en-US" sz="4800" b="1" u="sng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800" b="1" u="sng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Treiglad</a:t>
            </a:r>
            <a:r>
              <a:rPr lang="en-US" sz="4800" b="1" u="sng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800" b="1" u="sng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meddwl</a:t>
            </a:r>
            <a:r>
              <a:rPr lang="en-US" sz="4800" b="1" u="sng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800" b="1" u="sng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4800" b="1" u="sng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800" b="1" u="sng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ôl</a:t>
            </a:r>
            <a:r>
              <a:rPr lang="en-US" sz="4800" b="1" u="sng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‘</a:t>
            </a:r>
            <a:r>
              <a:rPr lang="en-US" sz="4800" b="1" u="sng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48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’</a:t>
            </a:r>
          </a:p>
          <a:p>
            <a:pPr algn="ctr">
              <a:lnSpc>
                <a:spcPts val="4060"/>
              </a:lnSpc>
            </a:pP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e.e.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Ugain 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munud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900" b="1" dirty="0" err="1">
                <a:solidFill>
                  <a:srgbClr val="FF53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deg</a:t>
            </a:r>
            <a:endParaRPr lang="en-US" sz="29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4060"/>
              </a:lnSpc>
            </a:pP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munud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hugain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29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900" b="1" dirty="0" err="1">
                <a:solidFill>
                  <a:srgbClr val="FF53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</a:t>
            </a:r>
            <a:r>
              <a:rPr lang="en-US" sz="29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edwar</a:t>
            </a:r>
            <a:endParaRPr lang="en-US" sz="29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2499683" y="141605"/>
            <a:ext cx="529234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Dysgu newydd</a:t>
            </a:r>
          </a:p>
        </p:txBody>
      </p:sp>
      <p:sp>
        <p:nvSpPr>
          <p:cNvPr id="13" name="Freeform 13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86319" y="13195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0" y="0"/>
                </a:lnTo>
                <a:lnTo>
                  <a:pt x="3938910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765159" y="13195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1" y="0"/>
                </a:lnTo>
                <a:lnTo>
                  <a:pt x="3938911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349425" y="13195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0" y="0"/>
                </a:lnTo>
                <a:lnTo>
                  <a:pt x="3938910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726485" y="13195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1" y="0"/>
                </a:lnTo>
                <a:lnTo>
                  <a:pt x="3938911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3548747">
            <a:off x="2130116" y="3616486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2011828">
            <a:off x="6564835" y="3460873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6990053">
            <a:off x="10436304" y="3541786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8232164">
            <a:off x="14656756" y="3436120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309844">
            <a:off x="1989982" y="3505172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6798545">
            <a:off x="6238703" y="2862025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3058374">
            <a:off x="11102911" y="3323860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9741106">
            <a:off x="14865576" y="3207526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6262" y="6131720"/>
            <a:ext cx="4308496" cy="1099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hugain wedi chwech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927171" y="6131720"/>
            <a:ext cx="3614886" cy="1099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munud wedi</a:t>
            </a:r>
          </a:p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un ar ddeg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830243" y="6131720"/>
            <a:ext cx="2987278" cy="1099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</a:t>
            </a:r>
          </a:p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hugain i </a:t>
            </a:r>
            <a:r>
              <a:rPr lang="en-US" sz="3200" b="1">
                <a:solidFill>
                  <a:srgbClr val="FF53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</a:t>
            </a: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ump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913466" y="6172360"/>
            <a:ext cx="3701802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munud i naw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0" y="7879889"/>
            <a:ext cx="7469198" cy="2025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</a:pPr>
            <a:r>
              <a:rPr lang="en-US" sz="2300" b="1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Nodiadau</a:t>
            </a:r>
            <a:r>
              <a:rPr lang="en-US" sz="2300" b="1" u="sng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i’r</a:t>
            </a:r>
            <a:r>
              <a:rPr lang="en-US" sz="2300" b="1" u="sng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u="sng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athro</a:t>
            </a:r>
            <a:r>
              <a:rPr lang="en-US" sz="2300" b="1" u="sng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powerpoint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Dylen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clociau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ysgrifennu’r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cywir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fwrdd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Gwylia’r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sillafu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gwirio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treiglad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meddal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‘</a:t>
            </a:r>
            <a:r>
              <a:rPr lang="en-US" sz="2300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300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’!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38932" y="8049434"/>
            <a:ext cx="8749068" cy="136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b="1" u="sng">
                <a:solidFill>
                  <a:srgbClr val="0596E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 ddisgyblion:</a:t>
            </a:r>
            <a:r>
              <a:rPr lang="en-US" sz="2600" b="1">
                <a:solidFill>
                  <a:srgbClr val="0596E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Rydw i eisiau i chi edrych ar y powerpoint. Ysgrifennwch yr amser cywir ar y bwrdd bach gwyn. Byddwch yn ofalus gyda’ch sillafu!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325229" y="197370"/>
            <a:ext cx="1400961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3</a:t>
            </a:r>
          </a:p>
        </p:txBody>
      </p:sp>
      <p:sp>
        <p:nvSpPr>
          <p:cNvPr id="22" name="Freeform 22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75705" y="14719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1" y="0"/>
                </a:lnTo>
                <a:lnTo>
                  <a:pt x="3938911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694622" y="14719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1" y="0"/>
                </a:lnTo>
                <a:lnTo>
                  <a:pt x="3938911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109783" y="14719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0" y="0"/>
                </a:lnTo>
                <a:lnTo>
                  <a:pt x="3938910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611466" y="1471984"/>
            <a:ext cx="3938910" cy="3929063"/>
          </a:xfrm>
          <a:custGeom>
            <a:avLst/>
            <a:gdLst/>
            <a:ahLst/>
            <a:cxnLst/>
            <a:rect l="l" t="t" r="r" b="b"/>
            <a:pathLst>
              <a:path w="3938910" h="3929063">
                <a:moveTo>
                  <a:pt x="0" y="0"/>
                </a:moveTo>
                <a:lnTo>
                  <a:pt x="3938910" y="0"/>
                </a:lnTo>
                <a:lnTo>
                  <a:pt x="3938910" y="3929063"/>
                </a:lnTo>
                <a:lnTo>
                  <a:pt x="0" y="3929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3548747">
            <a:off x="6324997" y="3790307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8665633">
            <a:off x="10137037" y="3616486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7418657">
            <a:off x="1407792" y="3777981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4"/>
                </a:lnTo>
                <a:lnTo>
                  <a:pt x="0" y="1264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1748884">
            <a:off x="15349863" y="3599679"/>
            <a:ext cx="1149225" cy="126415"/>
          </a:xfrm>
          <a:custGeom>
            <a:avLst/>
            <a:gdLst/>
            <a:ahLst/>
            <a:cxnLst/>
            <a:rect l="l" t="t" r="r" b="b"/>
            <a:pathLst>
              <a:path w="1149225" h="126415">
                <a:moveTo>
                  <a:pt x="0" y="0"/>
                </a:moveTo>
                <a:lnTo>
                  <a:pt x="1149225" y="0"/>
                </a:lnTo>
                <a:lnTo>
                  <a:pt x="1149225" y="126415"/>
                </a:lnTo>
                <a:lnTo>
                  <a:pt x="0" y="126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330482">
            <a:off x="2249397" y="3328835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779718">
            <a:off x="15415405" y="3408483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5" y="0"/>
                </a:lnTo>
                <a:lnTo>
                  <a:pt x="731585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6309844">
            <a:off x="10694741" y="3635283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4" y="0"/>
                </a:lnTo>
                <a:lnTo>
                  <a:pt x="731584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-2318923">
            <a:off x="6533817" y="3148726"/>
            <a:ext cx="731584" cy="123455"/>
          </a:xfrm>
          <a:custGeom>
            <a:avLst/>
            <a:gdLst/>
            <a:ahLst/>
            <a:cxnLst/>
            <a:rect l="l" t="t" r="r" b="b"/>
            <a:pathLst>
              <a:path w="731584" h="123455">
                <a:moveTo>
                  <a:pt x="0" y="0"/>
                </a:moveTo>
                <a:lnTo>
                  <a:pt x="731585" y="0"/>
                </a:lnTo>
                <a:lnTo>
                  <a:pt x="731585" y="123455"/>
                </a:lnTo>
                <a:lnTo>
                  <a:pt x="0" y="1234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-171844" y="7095009"/>
            <a:ext cx="4308496" cy="1099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hugain i </a:t>
            </a:r>
            <a:r>
              <a:rPr lang="en-US" sz="3200" b="1">
                <a:solidFill>
                  <a:srgbClr val="FF53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</a:t>
            </a: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ri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52789" y="7095009"/>
            <a:ext cx="4422577" cy="1099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hugain </a:t>
            </a:r>
          </a:p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wedi un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0145" y="7095009"/>
            <a:ext cx="3868787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munud i saith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005207" y="7095009"/>
            <a:ext cx="4170164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munud wedi tri</a:t>
            </a:r>
          </a:p>
        </p:txBody>
      </p:sp>
      <p:sp>
        <p:nvSpPr>
          <p:cNvPr id="19" name="Freeform 19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40436" y="23848"/>
            <a:ext cx="3192468" cy="3143728"/>
          </a:xfrm>
          <a:custGeom>
            <a:avLst/>
            <a:gdLst/>
            <a:ahLst/>
            <a:cxnLst/>
            <a:rect l="l" t="t" r="r" b="b"/>
            <a:pathLst>
              <a:path w="3192468" h="3143728">
                <a:moveTo>
                  <a:pt x="0" y="0"/>
                </a:moveTo>
                <a:lnTo>
                  <a:pt x="3192468" y="0"/>
                </a:lnTo>
                <a:lnTo>
                  <a:pt x="3192468" y="3143728"/>
                </a:lnTo>
                <a:lnTo>
                  <a:pt x="0" y="31437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334361" y="-2537"/>
            <a:ext cx="3062205" cy="3146265"/>
          </a:xfrm>
          <a:custGeom>
            <a:avLst/>
            <a:gdLst/>
            <a:ahLst/>
            <a:cxnLst/>
            <a:rect l="l" t="t" r="r" b="b"/>
            <a:pathLst>
              <a:path w="3062205" h="3146265">
                <a:moveTo>
                  <a:pt x="0" y="0"/>
                </a:moveTo>
                <a:lnTo>
                  <a:pt x="3062205" y="0"/>
                </a:lnTo>
                <a:lnTo>
                  <a:pt x="3062205" y="3146265"/>
                </a:lnTo>
                <a:lnTo>
                  <a:pt x="0" y="314626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034740" y="28065"/>
            <a:ext cx="3085414" cy="2977783"/>
          </a:xfrm>
          <a:custGeom>
            <a:avLst/>
            <a:gdLst/>
            <a:ahLst/>
            <a:cxnLst/>
            <a:rect l="l" t="t" r="r" b="b"/>
            <a:pathLst>
              <a:path w="3085414" h="2977783">
                <a:moveTo>
                  <a:pt x="0" y="0"/>
                </a:moveTo>
                <a:lnTo>
                  <a:pt x="3085414" y="0"/>
                </a:lnTo>
                <a:lnTo>
                  <a:pt x="3085414" y="2977783"/>
                </a:lnTo>
                <a:lnTo>
                  <a:pt x="0" y="297778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639799" y="136612"/>
            <a:ext cx="2957053" cy="2870505"/>
          </a:xfrm>
          <a:custGeom>
            <a:avLst/>
            <a:gdLst/>
            <a:ahLst/>
            <a:cxnLst/>
            <a:rect l="l" t="t" r="r" b="b"/>
            <a:pathLst>
              <a:path w="2957053" h="2870505">
                <a:moveTo>
                  <a:pt x="0" y="0"/>
                </a:moveTo>
                <a:lnTo>
                  <a:pt x="2957053" y="0"/>
                </a:lnTo>
                <a:lnTo>
                  <a:pt x="2957053" y="2870504"/>
                </a:lnTo>
                <a:lnTo>
                  <a:pt x="0" y="287050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13810" y="4469338"/>
            <a:ext cx="2621519" cy="2621519"/>
          </a:xfrm>
          <a:custGeom>
            <a:avLst/>
            <a:gdLst/>
            <a:ahLst/>
            <a:cxnLst/>
            <a:rect l="l" t="t" r="r" b="b"/>
            <a:pathLst>
              <a:path w="2621519" h="2621519">
                <a:moveTo>
                  <a:pt x="0" y="0"/>
                </a:moveTo>
                <a:lnTo>
                  <a:pt x="2621519" y="0"/>
                </a:lnTo>
                <a:lnTo>
                  <a:pt x="2621519" y="2621519"/>
                </a:lnTo>
                <a:lnTo>
                  <a:pt x="0" y="26215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4031009" y="3019570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4" y="0"/>
                </a:lnTo>
                <a:lnTo>
                  <a:pt x="4405034" y="1238916"/>
                </a:lnTo>
                <a:lnTo>
                  <a:pt x="0" y="123891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625975" y="3037985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4" y="0"/>
                </a:lnTo>
                <a:lnTo>
                  <a:pt x="4405034" y="1238916"/>
                </a:lnTo>
                <a:lnTo>
                  <a:pt x="0" y="123891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541418" y="4528852"/>
            <a:ext cx="2621519" cy="2621519"/>
          </a:xfrm>
          <a:custGeom>
            <a:avLst/>
            <a:gdLst/>
            <a:ahLst/>
            <a:cxnLst/>
            <a:rect l="l" t="t" r="r" b="b"/>
            <a:pathLst>
              <a:path w="2621519" h="2621519">
                <a:moveTo>
                  <a:pt x="0" y="0"/>
                </a:moveTo>
                <a:lnTo>
                  <a:pt x="2621519" y="0"/>
                </a:lnTo>
                <a:lnTo>
                  <a:pt x="2621519" y="2621519"/>
                </a:lnTo>
                <a:lnTo>
                  <a:pt x="0" y="26215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0807566" y="4624301"/>
            <a:ext cx="2621519" cy="2621519"/>
          </a:xfrm>
          <a:custGeom>
            <a:avLst/>
            <a:gdLst/>
            <a:ahLst/>
            <a:cxnLst/>
            <a:rect l="l" t="t" r="r" b="b"/>
            <a:pathLst>
              <a:path w="2621519" h="2621519">
                <a:moveTo>
                  <a:pt x="0" y="0"/>
                </a:moveTo>
                <a:lnTo>
                  <a:pt x="2621519" y="0"/>
                </a:lnTo>
                <a:lnTo>
                  <a:pt x="2621519" y="2621519"/>
                </a:lnTo>
                <a:lnTo>
                  <a:pt x="0" y="26215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5144646" y="4624301"/>
            <a:ext cx="2621519" cy="2621519"/>
          </a:xfrm>
          <a:custGeom>
            <a:avLst/>
            <a:gdLst/>
            <a:ahLst/>
            <a:cxnLst/>
            <a:rect l="l" t="t" r="r" b="b"/>
            <a:pathLst>
              <a:path w="2621519" h="2621519">
                <a:moveTo>
                  <a:pt x="0" y="0"/>
                </a:moveTo>
                <a:lnTo>
                  <a:pt x="2621519" y="0"/>
                </a:lnTo>
                <a:lnTo>
                  <a:pt x="2621519" y="2621519"/>
                </a:lnTo>
                <a:lnTo>
                  <a:pt x="0" y="26215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4679948">
            <a:off x="885155" y="5608319"/>
            <a:ext cx="1117699" cy="934675"/>
          </a:xfrm>
          <a:custGeom>
            <a:avLst/>
            <a:gdLst/>
            <a:ahLst/>
            <a:cxnLst/>
            <a:rect l="l" t="t" r="r" b="b"/>
            <a:pathLst>
              <a:path w="1117699" h="934675">
                <a:moveTo>
                  <a:pt x="0" y="0"/>
                </a:moveTo>
                <a:lnTo>
                  <a:pt x="1117698" y="0"/>
                </a:lnTo>
                <a:lnTo>
                  <a:pt x="1117698" y="934676"/>
                </a:lnTo>
                <a:lnTo>
                  <a:pt x="0" y="93467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rot="2443449">
            <a:off x="6401967" y="5769441"/>
            <a:ext cx="1044454" cy="873424"/>
          </a:xfrm>
          <a:custGeom>
            <a:avLst/>
            <a:gdLst/>
            <a:ahLst/>
            <a:cxnLst/>
            <a:rect l="l" t="t" r="r" b="b"/>
            <a:pathLst>
              <a:path w="1044454" h="873424">
                <a:moveTo>
                  <a:pt x="0" y="0"/>
                </a:moveTo>
                <a:lnTo>
                  <a:pt x="1044454" y="0"/>
                </a:lnTo>
                <a:lnTo>
                  <a:pt x="1044454" y="873424"/>
                </a:lnTo>
                <a:lnTo>
                  <a:pt x="0" y="87342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8291886">
            <a:off x="11187020" y="5498348"/>
            <a:ext cx="1044454" cy="873424"/>
          </a:xfrm>
          <a:custGeom>
            <a:avLst/>
            <a:gdLst/>
            <a:ahLst/>
            <a:cxnLst/>
            <a:rect l="l" t="t" r="r" b="b"/>
            <a:pathLst>
              <a:path w="1044454" h="873424">
                <a:moveTo>
                  <a:pt x="0" y="0"/>
                </a:moveTo>
                <a:lnTo>
                  <a:pt x="1044454" y="0"/>
                </a:lnTo>
                <a:lnTo>
                  <a:pt x="1044454" y="873425"/>
                </a:lnTo>
                <a:lnTo>
                  <a:pt x="0" y="87342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9574505">
            <a:off x="15569735" y="5416208"/>
            <a:ext cx="1044454" cy="873424"/>
          </a:xfrm>
          <a:custGeom>
            <a:avLst/>
            <a:gdLst/>
            <a:ahLst/>
            <a:cxnLst/>
            <a:rect l="l" t="t" r="r" b="b"/>
            <a:pathLst>
              <a:path w="1044454" h="873424">
                <a:moveTo>
                  <a:pt x="0" y="0"/>
                </a:moveTo>
                <a:lnTo>
                  <a:pt x="1044454" y="0"/>
                </a:lnTo>
                <a:lnTo>
                  <a:pt x="1044454" y="873424"/>
                </a:lnTo>
                <a:lnTo>
                  <a:pt x="0" y="87342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92646" y="3037985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4" y="0"/>
                </a:lnTo>
                <a:lnTo>
                  <a:pt x="4405034" y="1238916"/>
                </a:lnTo>
                <a:lnTo>
                  <a:pt x="0" y="123891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92646" y="7128949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4" y="0"/>
                </a:lnTo>
                <a:lnTo>
                  <a:pt x="4405034" y="1238915"/>
                </a:lnTo>
                <a:lnTo>
                  <a:pt x="0" y="123891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4031009" y="7288667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4" y="0"/>
                </a:lnTo>
                <a:lnTo>
                  <a:pt x="4405034" y="1238915"/>
                </a:lnTo>
                <a:lnTo>
                  <a:pt x="0" y="123891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9625975" y="7288667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4" y="0"/>
                </a:lnTo>
                <a:lnTo>
                  <a:pt x="4405034" y="1238915"/>
                </a:lnTo>
                <a:lnTo>
                  <a:pt x="0" y="123891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4662947" y="7201672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4" y="0"/>
                </a:lnTo>
                <a:lnTo>
                  <a:pt x="4405034" y="1238916"/>
                </a:lnTo>
                <a:lnTo>
                  <a:pt x="0" y="123891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4985366" y="3037985"/>
            <a:ext cx="4405034" cy="1238916"/>
          </a:xfrm>
          <a:custGeom>
            <a:avLst/>
            <a:gdLst/>
            <a:ahLst/>
            <a:cxnLst/>
            <a:rect l="l" t="t" r="r" b="b"/>
            <a:pathLst>
              <a:path w="4405034" h="1238916">
                <a:moveTo>
                  <a:pt x="0" y="0"/>
                </a:moveTo>
                <a:lnTo>
                  <a:pt x="4405033" y="0"/>
                </a:lnTo>
                <a:lnTo>
                  <a:pt x="4405033" y="1238916"/>
                </a:lnTo>
                <a:lnTo>
                  <a:pt x="0" y="123891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313810" y="3362486"/>
            <a:ext cx="3845719" cy="396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ugain munud wedi pedwar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9834" y="7231517"/>
            <a:ext cx="3413671" cy="869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pum munud ar hugain </a:t>
            </a: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wedi naw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90549" y="3086578"/>
            <a:ext cx="2773710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Pum munud ar 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hugain i un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561971" y="3077053"/>
            <a:ext cx="355818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ugain munud i un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60670" y="7339165"/>
            <a:ext cx="3931530" cy="9766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pum</a:t>
            </a: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munud</a:t>
            </a: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hugain</a:t>
            </a:r>
            <a:endParaRPr lang="en-US" sz="28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920"/>
              </a:lnSpc>
            </a:pP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un </a:t>
            </a:r>
            <a:r>
              <a:rPr lang="en-US" sz="28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8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8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ddeg</a:t>
            </a:r>
            <a:endParaRPr lang="en-US" sz="28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4782800" y="7322020"/>
            <a:ext cx="2875504" cy="9410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ugain</a:t>
            </a:r>
            <a:r>
              <a:rPr lang="en-US" sz="2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munud</a:t>
            </a:r>
            <a:r>
              <a:rPr lang="en-US" sz="2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</a:t>
            </a:r>
            <a:endParaRPr lang="en-US" sz="27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780"/>
              </a:lnSpc>
            </a:pPr>
            <a:r>
              <a:rPr lang="en-US" sz="2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700" dirty="0" err="1">
                <a:solidFill>
                  <a:srgbClr val="FF5353"/>
                </a:solidFill>
                <a:latin typeface="Canva Sans"/>
                <a:ea typeface="Canva Sans"/>
                <a:cs typeface="Canva Sans"/>
                <a:sym typeface="Canva Sans"/>
              </a:rPr>
              <a:t>dd</a:t>
            </a: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euddeg</a:t>
            </a:r>
            <a:r>
              <a:rPr lang="en-US" sz="2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853729" y="7487422"/>
            <a:ext cx="4214251" cy="464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ugain</a:t>
            </a:r>
            <a:r>
              <a:rPr lang="en-US" sz="2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munud</a:t>
            </a:r>
            <a:r>
              <a:rPr lang="en-US" sz="2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wyth</a:t>
            </a:r>
            <a:endParaRPr lang="en-US" sz="27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014298" y="8491086"/>
            <a:ext cx="7314457" cy="1616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22"/>
              </a:lnSpc>
            </a:pPr>
            <a:r>
              <a:rPr lang="en-US" sz="165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Nodiadau</a:t>
            </a:r>
            <a:r>
              <a:rPr lang="en-US" sz="165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i’r</a:t>
            </a:r>
            <a:r>
              <a:rPr lang="en-US" sz="165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athro</a:t>
            </a:r>
            <a:r>
              <a:rPr lang="en-US" sz="165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: </a:t>
            </a:r>
          </a:p>
          <a:p>
            <a:pPr algn="ctr">
              <a:lnSpc>
                <a:spcPts val="2132"/>
              </a:lnSpc>
            </a:pP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Cyn y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wers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: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Paratoa’r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cardiau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fflach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gyda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lluniau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glociau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brawddegau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gyda’r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amser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Bydd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angen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ti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dorri’r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clociau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a’r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brawddegau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wahân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Cymysga'r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lluniau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a’r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brawddegau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Rhannu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rhwng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plant.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Dylai’r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plant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symud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gwmpas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yr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ystafell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cheisio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dod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hyd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gloc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sy’n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cyd-fynd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a’u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brawddeg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Gwranda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ofalus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1522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disgyblion</a:t>
            </a:r>
            <a:r>
              <a:rPr lang="en-US" sz="1522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  <a:r>
              <a:rPr lang="en-US" sz="1522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61707" y="3062766"/>
            <a:ext cx="3823395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pum munud ar hugain </a:t>
            </a: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wedi pump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453476" y="8651529"/>
            <a:ext cx="5666678" cy="1455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6"/>
              </a:lnSpc>
            </a:pP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Nodiadau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ddisgyblion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: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Cerddwch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gwmpas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yr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ystafell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Edrychwch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yr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amser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eich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cloc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Dewch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hyd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bartner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sydd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a’r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frawddeg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gywir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Rhaid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chi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beidio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â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dangos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eich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llun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na’ch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brawddeg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!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Dwedwch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yr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amser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654" b="1" dirty="0" err="1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cywir</a:t>
            </a:r>
            <a:r>
              <a:rPr lang="en-US" sz="1654" b="1" dirty="0">
                <a:solidFill>
                  <a:srgbClr val="0596E3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!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459048" y="79462"/>
            <a:ext cx="1400961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4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647" y="8345338"/>
            <a:ext cx="4128820" cy="1527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12"/>
              </a:lnSpc>
            </a:pPr>
            <a:r>
              <a:rPr lang="en-US" sz="4366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Dewch</a:t>
            </a:r>
            <a:r>
              <a:rPr lang="en-US" sz="4366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4366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hyd</a:t>
            </a:r>
            <a:endParaRPr lang="en-US" sz="4366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6112"/>
              </a:lnSpc>
            </a:pPr>
            <a:r>
              <a:rPr lang="en-US" sz="4366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366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4366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366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rywun</a:t>
            </a:r>
            <a:endParaRPr lang="en-US" sz="4366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5" name="Freeform 35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319537" y="7017135"/>
            <a:ext cx="672834" cy="766763"/>
          </a:xfrm>
          <a:custGeom>
            <a:avLst/>
            <a:gdLst/>
            <a:ahLst/>
            <a:cxnLst/>
            <a:rect l="l" t="t" r="r" b="b"/>
            <a:pathLst>
              <a:path w="672834" h="766763">
                <a:moveTo>
                  <a:pt x="0" y="0"/>
                </a:moveTo>
                <a:lnTo>
                  <a:pt x="672834" y="0"/>
                </a:lnTo>
                <a:lnTo>
                  <a:pt x="672834" y="766763"/>
                </a:lnTo>
                <a:lnTo>
                  <a:pt x="0" y="76676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915721" y="6633754"/>
            <a:ext cx="672834" cy="766763"/>
          </a:xfrm>
          <a:custGeom>
            <a:avLst/>
            <a:gdLst/>
            <a:ahLst/>
            <a:cxnLst/>
            <a:rect l="l" t="t" r="r" b="b"/>
            <a:pathLst>
              <a:path w="672834" h="766763">
                <a:moveTo>
                  <a:pt x="0" y="0"/>
                </a:moveTo>
                <a:lnTo>
                  <a:pt x="672834" y="0"/>
                </a:lnTo>
                <a:lnTo>
                  <a:pt x="672834" y="766762"/>
                </a:lnTo>
                <a:lnTo>
                  <a:pt x="0" y="7667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644723" y="1352562"/>
            <a:ext cx="16751124" cy="6107181"/>
          </a:xfrm>
          <a:custGeom>
            <a:avLst/>
            <a:gdLst/>
            <a:ahLst/>
            <a:cxnLst/>
            <a:rect l="l" t="t" r="r" b="b"/>
            <a:pathLst>
              <a:path w="16751124" h="6107181">
                <a:moveTo>
                  <a:pt x="0" y="0"/>
                </a:moveTo>
                <a:lnTo>
                  <a:pt x="16751124" y="0"/>
                </a:lnTo>
                <a:lnTo>
                  <a:pt x="16751124" y="6107181"/>
                </a:lnTo>
                <a:lnTo>
                  <a:pt x="0" y="610718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487576" y="6694991"/>
            <a:ext cx="6475148" cy="3528956"/>
          </a:xfrm>
          <a:custGeom>
            <a:avLst/>
            <a:gdLst/>
            <a:ahLst/>
            <a:cxnLst/>
            <a:rect l="l" t="t" r="r" b="b"/>
            <a:pathLst>
              <a:path w="6475148" h="3528956">
                <a:moveTo>
                  <a:pt x="0" y="0"/>
                </a:moveTo>
                <a:lnTo>
                  <a:pt x="6475148" y="0"/>
                </a:lnTo>
                <a:lnTo>
                  <a:pt x="6475148" y="3528956"/>
                </a:lnTo>
                <a:lnTo>
                  <a:pt x="0" y="352895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75745" y="5530572"/>
            <a:ext cx="4606690" cy="4606690"/>
          </a:xfrm>
          <a:custGeom>
            <a:avLst/>
            <a:gdLst/>
            <a:ahLst/>
            <a:cxnLst/>
            <a:rect l="l" t="t" r="r" b="b"/>
            <a:pathLst>
              <a:path w="4606690" h="4606690">
                <a:moveTo>
                  <a:pt x="0" y="0"/>
                </a:moveTo>
                <a:lnTo>
                  <a:pt x="4606691" y="0"/>
                </a:lnTo>
                <a:lnTo>
                  <a:pt x="4606691" y="4606690"/>
                </a:lnTo>
                <a:lnTo>
                  <a:pt x="0" y="460669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922163" y="158440"/>
            <a:ext cx="10443673" cy="1445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640"/>
              </a:lnSpc>
            </a:pPr>
            <a:r>
              <a:rPr lang="en-US" sz="7600">
                <a:solidFill>
                  <a:srgbClr val="0B330F"/>
                </a:solidFill>
                <a:latin typeface="Tabarra Black Shadow"/>
                <a:ea typeface="Tabarra Black Shadow"/>
                <a:cs typeface="Tabarra Black Shadow"/>
                <a:sym typeface="Tabarra Black Shadow"/>
              </a:rPr>
              <a:t>Patrwm iaith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655954" y="1409640"/>
            <a:ext cx="12583703" cy="4120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87"/>
              </a:lnSpc>
            </a:pPr>
            <a:r>
              <a:rPr lang="en-US" sz="4633" b="1" u="sng">
                <a:solidFill>
                  <a:srgbClr val="0B330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Cwestiwn:</a:t>
            </a:r>
            <a:r>
              <a:rPr lang="en-US" sz="4633" b="1">
                <a:solidFill>
                  <a:srgbClr val="0B330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</a:p>
          <a:p>
            <a:pPr algn="ctr">
              <a:lnSpc>
                <a:spcPts val="6907"/>
              </a:lnSpc>
            </a:pPr>
            <a:r>
              <a:rPr lang="en-US" sz="4933" b="1">
                <a:solidFill>
                  <a:srgbClr val="0B330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Pryd fydd y bws yn cyrraedd?</a:t>
            </a:r>
          </a:p>
          <a:p>
            <a:pPr algn="ctr">
              <a:lnSpc>
                <a:spcPts val="6487"/>
              </a:lnSpc>
            </a:pPr>
            <a:endParaRPr lang="en-US" sz="4933" b="1">
              <a:solidFill>
                <a:srgbClr val="0B330F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  <a:p>
            <a:pPr algn="ctr">
              <a:lnSpc>
                <a:spcPts val="6487"/>
              </a:lnSpc>
            </a:pPr>
            <a:r>
              <a:rPr lang="en-US" sz="4633" b="1" u="sng">
                <a:solidFill>
                  <a:srgbClr val="0B330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Ateb:</a:t>
            </a:r>
            <a:r>
              <a:rPr lang="en-US" sz="4633" b="1">
                <a:solidFill>
                  <a:srgbClr val="0B330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</a:p>
          <a:p>
            <a:pPr algn="ctr">
              <a:lnSpc>
                <a:spcPts val="6487"/>
              </a:lnSpc>
            </a:pPr>
            <a:r>
              <a:rPr lang="en-US" sz="4633" b="1">
                <a:solidFill>
                  <a:srgbClr val="0B330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Bydd y bws yn cyrraedd am............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31387" y="5552627"/>
            <a:ext cx="4318504" cy="4225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u="sng">
                <a:solidFill>
                  <a:srgbClr val="0B330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B330F"/>
                </a:solidFill>
                <a:latin typeface="Canva Sans"/>
                <a:ea typeface="Canva Sans"/>
                <a:cs typeface="Canva Sans"/>
                <a:sym typeface="Canva Sans"/>
              </a:rPr>
              <a:t>Defnyddio drilio i ddysgu patrwm newydd. Ewch a’r plant i’r neuadd. Rho y brawddegau ar y bwrdd gwyn yn y neuadd i’w helpu nhw. Dweuda wrth y plant eistedd mewn cylch, ymarfer dweud y cwestiwm. Pasio pel o amgylch y cylch. Gofynna i’r plant ddweud y frawddeg pan fydd gyda nhw’r bel. Wedyn, dylen nhw ymarfer dweud yr ateb.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13961" y="156218"/>
            <a:ext cx="1400961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5</a:t>
            </a:r>
          </a:p>
        </p:txBody>
      </p:sp>
      <p:sp>
        <p:nvSpPr>
          <p:cNvPr id="12" name="Freeform 12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319537" y="7017135"/>
            <a:ext cx="672834" cy="766763"/>
          </a:xfrm>
          <a:custGeom>
            <a:avLst/>
            <a:gdLst/>
            <a:ahLst/>
            <a:cxnLst/>
            <a:rect l="l" t="t" r="r" b="b"/>
            <a:pathLst>
              <a:path w="672834" h="766763">
                <a:moveTo>
                  <a:pt x="0" y="0"/>
                </a:moveTo>
                <a:lnTo>
                  <a:pt x="672834" y="0"/>
                </a:lnTo>
                <a:lnTo>
                  <a:pt x="672834" y="766763"/>
                </a:lnTo>
                <a:lnTo>
                  <a:pt x="0" y="76676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915721" y="6633754"/>
            <a:ext cx="672834" cy="766763"/>
          </a:xfrm>
          <a:custGeom>
            <a:avLst/>
            <a:gdLst/>
            <a:ahLst/>
            <a:cxnLst/>
            <a:rect l="l" t="t" r="r" b="b"/>
            <a:pathLst>
              <a:path w="672834" h="766763">
                <a:moveTo>
                  <a:pt x="0" y="0"/>
                </a:moveTo>
                <a:lnTo>
                  <a:pt x="672834" y="0"/>
                </a:lnTo>
                <a:lnTo>
                  <a:pt x="672834" y="766762"/>
                </a:lnTo>
                <a:lnTo>
                  <a:pt x="0" y="7667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006414" y="2778642"/>
            <a:ext cx="5572506" cy="6479658"/>
          </a:xfrm>
          <a:custGeom>
            <a:avLst/>
            <a:gdLst/>
            <a:ahLst/>
            <a:cxnLst/>
            <a:rect l="l" t="t" r="r" b="b"/>
            <a:pathLst>
              <a:path w="5572506" h="6479658">
                <a:moveTo>
                  <a:pt x="0" y="0"/>
                </a:moveTo>
                <a:lnTo>
                  <a:pt x="5572506" y="0"/>
                </a:lnTo>
                <a:lnTo>
                  <a:pt x="5572506" y="6479658"/>
                </a:lnTo>
                <a:lnTo>
                  <a:pt x="0" y="64796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101359" y="-166689"/>
            <a:ext cx="6693070" cy="1990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699"/>
              </a:lnSpc>
            </a:pPr>
            <a:r>
              <a:rPr lang="en-US" sz="10499">
                <a:solidFill>
                  <a:srgbClr val="0B330F"/>
                </a:solidFill>
                <a:latin typeface="Tabarra Black Shadow"/>
                <a:ea typeface="Tabarra Black Shadow"/>
                <a:cs typeface="Tabarra Black Shadow"/>
                <a:sym typeface="Tabarra Black Shadow"/>
              </a:rPr>
              <a:t>Tasg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052546" y="3275079"/>
            <a:ext cx="4539957" cy="478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u="sng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Nodiadau</a:t>
            </a:r>
            <a:r>
              <a:rPr lang="en-US" sz="3000" u="sng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u="sng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3000" u="sng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u="sng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ddisgyblion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: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Rhaid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chi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ddefnyddio’r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amserlen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bwsiau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ateb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cwestiynau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!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Ar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ôl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ateb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cwestiynau’r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athrawon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-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gweithiwch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gyda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phartner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ofyn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ac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ateb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cwestiynau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!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Defnyddio’r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mat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iaith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i’ch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000" dirty="0" err="1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helpu</a:t>
            </a:r>
            <a:r>
              <a:rPr lang="en-US" sz="3000" dirty="0">
                <a:solidFill>
                  <a:srgbClr val="0596E3"/>
                </a:solidFill>
                <a:highlight>
                  <a:srgbClr val="C0C0C0"/>
                </a:highlight>
                <a:latin typeface="Open Sans"/>
                <a:ea typeface="Open Sans"/>
                <a:cs typeface="Open Sans"/>
                <a:sym typeface="Open Sans"/>
              </a:rPr>
              <a:t> chi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43350" y="2884111"/>
            <a:ext cx="5780985" cy="6334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b="1" u="sng" dirty="0" err="1">
                <a:solidFill>
                  <a:srgbClr val="0B330F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Nodiadau</a:t>
            </a:r>
            <a:r>
              <a:rPr lang="en-US" sz="2200" b="1" u="sng" dirty="0">
                <a:solidFill>
                  <a:srgbClr val="0B330F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200" b="1" u="sng" dirty="0" err="1">
                <a:solidFill>
                  <a:srgbClr val="0B330F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i’r</a:t>
            </a:r>
            <a:r>
              <a:rPr lang="en-US" sz="2200" b="1" u="sng" dirty="0">
                <a:solidFill>
                  <a:srgbClr val="0B330F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200" b="1" u="sng" dirty="0" err="1">
                <a:solidFill>
                  <a:srgbClr val="0B330F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athro</a:t>
            </a:r>
            <a:r>
              <a:rPr lang="en-US" sz="2200" b="1" u="sng" dirty="0">
                <a:solidFill>
                  <a:srgbClr val="0B330F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: </a:t>
            </a:r>
          </a:p>
          <a:p>
            <a:pPr algn="l">
              <a:lnSpc>
                <a:spcPts val="3080"/>
              </a:lnSpc>
            </a:pP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disgyblion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amserlen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bws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Rhoi’r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mat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i’w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</a:t>
            </a:r>
          </a:p>
          <a:p>
            <a:pPr algn="l">
              <a:lnSpc>
                <a:spcPts val="3080"/>
              </a:lnSpc>
            </a:pP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Modelu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sut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ofyn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ateb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cwestiynau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Er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enghraifft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:  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B330F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‘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Pryd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bws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cyrraedd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Rhaeadr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?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B330F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080"/>
              </a:lnSpc>
            </a:pP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Bws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cyrraedd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Rhaeadr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ugain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munud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naw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B330F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080"/>
              </a:lnSpc>
            </a:pP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angen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chi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ofyn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gwahanol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gwestiynau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dosbarth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geisio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ac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ateb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200" dirty="0" err="1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cwestiynau</a:t>
            </a:r>
            <a:r>
              <a:rPr lang="en-US" sz="2200" dirty="0">
                <a:solidFill>
                  <a:srgbClr val="0B330F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B330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B330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992371" y="176211"/>
            <a:ext cx="1400961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6</a:t>
            </a:r>
          </a:p>
        </p:txBody>
      </p:sp>
      <p:sp>
        <p:nvSpPr>
          <p:cNvPr id="10" name="Freeform 10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2869812"/>
            <a:ext cx="15748486" cy="4547375"/>
          </a:xfrm>
          <a:custGeom>
            <a:avLst/>
            <a:gdLst/>
            <a:ahLst/>
            <a:cxnLst/>
            <a:rect l="l" t="t" r="r" b="b"/>
            <a:pathLst>
              <a:path w="15748486" h="4547375">
                <a:moveTo>
                  <a:pt x="0" y="0"/>
                </a:moveTo>
                <a:lnTo>
                  <a:pt x="15748486" y="0"/>
                </a:lnTo>
                <a:lnTo>
                  <a:pt x="15748486" y="4547376"/>
                </a:lnTo>
                <a:lnTo>
                  <a:pt x="0" y="45473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7490337" y="6286775"/>
            <a:ext cx="715813" cy="406411"/>
            <a:chOff x="0" y="0"/>
            <a:chExt cx="188527" cy="10703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09.20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617976" y="3941749"/>
            <a:ext cx="715813" cy="406411"/>
            <a:chOff x="0" y="0"/>
            <a:chExt cx="188527" cy="10703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10.25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617976" y="4248035"/>
            <a:ext cx="715813" cy="406411"/>
            <a:chOff x="0" y="0"/>
            <a:chExt cx="188527" cy="10703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10.35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617976" y="4558748"/>
            <a:ext cx="715813" cy="406411"/>
            <a:chOff x="0" y="0"/>
            <a:chExt cx="188527" cy="10703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10.40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617976" y="7010776"/>
            <a:ext cx="715813" cy="406411"/>
            <a:chOff x="0" y="0"/>
            <a:chExt cx="188527" cy="10703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11.40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1719631" y="6286775"/>
            <a:ext cx="715813" cy="406411"/>
            <a:chOff x="0" y="0"/>
            <a:chExt cx="188527" cy="10703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13.20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1719631" y="7010776"/>
            <a:ext cx="715813" cy="406411"/>
            <a:chOff x="0" y="0"/>
            <a:chExt cx="188527" cy="10703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13.40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3773879" y="5938839"/>
            <a:ext cx="715813" cy="406411"/>
            <a:chOff x="0" y="0"/>
            <a:chExt cx="188527" cy="107038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15.20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3773879" y="6286775"/>
            <a:ext cx="715813" cy="406411"/>
            <a:chOff x="0" y="0"/>
            <a:chExt cx="188527" cy="107038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15.25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3773879" y="7010776"/>
            <a:ext cx="715813" cy="406411"/>
            <a:chOff x="0" y="0"/>
            <a:chExt cx="188527" cy="107038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15.40.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5938742" y="5938839"/>
            <a:ext cx="715813" cy="406411"/>
            <a:chOff x="0" y="0"/>
            <a:chExt cx="188527" cy="107038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17.20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5938742" y="6286775"/>
            <a:ext cx="715813" cy="406411"/>
            <a:chOff x="0" y="0"/>
            <a:chExt cx="188527" cy="107038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17.25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5938742" y="7010776"/>
            <a:ext cx="715813" cy="406411"/>
            <a:chOff x="0" y="0"/>
            <a:chExt cx="188527" cy="107038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`17:40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90337" y="2869812"/>
            <a:ext cx="715813" cy="406411"/>
            <a:chOff x="0" y="0"/>
            <a:chExt cx="188527" cy="107038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Bws A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9617976" y="2869812"/>
            <a:ext cx="715813" cy="406411"/>
            <a:chOff x="0" y="0"/>
            <a:chExt cx="188527" cy="107038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Bws B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1719631" y="2869812"/>
            <a:ext cx="715813" cy="406411"/>
            <a:chOff x="0" y="0"/>
            <a:chExt cx="188527" cy="107038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88527" cy="107038"/>
            </a:xfrm>
            <a:custGeom>
              <a:avLst/>
              <a:gdLst/>
              <a:ahLst/>
              <a:cxnLst/>
              <a:rect l="l" t="t" r="r" b="b"/>
              <a:pathLst>
                <a:path w="188527" h="107038">
                  <a:moveTo>
                    <a:pt x="0" y="0"/>
                  </a:moveTo>
                  <a:lnTo>
                    <a:pt x="188527" y="0"/>
                  </a:lnTo>
                  <a:lnTo>
                    <a:pt x="188527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28575"/>
              <a:ext cx="188527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Bws C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3773879" y="2869812"/>
            <a:ext cx="842228" cy="406411"/>
            <a:chOff x="0" y="0"/>
            <a:chExt cx="221821" cy="107038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221821" cy="107038"/>
            </a:xfrm>
            <a:custGeom>
              <a:avLst/>
              <a:gdLst/>
              <a:ahLst/>
              <a:cxnLst/>
              <a:rect l="l" t="t" r="r" b="b"/>
              <a:pathLst>
                <a:path w="221821" h="107038">
                  <a:moveTo>
                    <a:pt x="0" y="0"/>
                  </a:moveTo>
                  <a:lnTo>
                    <a:pt x="221821" y="0"/>
                  </a:lnTo>
                  <a:lnTo>
                    <a:pt x="221821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28575"/>
              <a:ext cx="221821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Bws D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5812326" y="2869812"/>
            <a:ext cx="964860" cy="406411"/>
            <a:chOff x="0" y="0"/>
            <a:chExt cx="254119" cy="107038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254119" cy="107038"/>
            </a:xfrm>
            <a:custGeom>
              <a:avLst/>
              <a:gdLst/>
              <a:ahLst/>
              <a:cxnLst/>
              <a:rect l="l" t="t" r="r" b="b"/>
              <a:pathLst>
                <a:path w="254119" h="107038">
                  <a:moveTo>
                    <a:pt x="0" y="0"/>
                  </a:moveTo>
                  <a:lnTo>
                    <a:pt x="254119" y="0"/>
                  </a:lnTo>
                  <a:lnTo>
                    <a:pt x="254119" y="107038"/>
                  </a:lnTo>
                  <a:lnTo>
                    <a:pt x="0" y="107038"/>
                  </a:lnTo>
                  <a:close/>
                </a:path>
              </a:pathLst>
            </a:custGeom>
            <a:solidFill>
              <a:srgbClr val="4D762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28575"/>
              <a:ext cx="254119" cy="1356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170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Bws Dd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1028700" y="-108425"/>
            <a:ext cx="13204196" cy="2784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13"/>
              </a:lnSpc>
              <a:spcBef>
                <a:spcPct val="0"/>
              </a:spcBef>
            </a:pPr>
            <a:r>
              <a:rPr lang="en-US" sz="7581">
                <a:solidFill>
                  <a:srgbClr val="000000"/>
                </a:solidFill>
                <a:latin typeface="Tabarra Black Shadow"/>
                <a:ea typeface="Tabarra Black Shadow"/>
                <a:cs typeface="Tabarra Black Shadow"/>
                <a:sym typeface="Tabarra Black Shadow"/>
              </a:rPr>
              <a:t>Amserlen bysiau ar gyfer ein hardal ni!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9139238" y="3948111"/>
            <a:ext cx="9525" cy="1990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699"/>
              </a:lnSpc>
              <a:spcBef>
                <a:spcPct val="0"/>
              </a:spcBef>
            </a:pPr>
            <a:endParaRPr/>
          </a:p>
        </p:txBody>
      </p:sp>
      <p:sp>
        <p:nvSpPr>
          <p:cNvPr id="60" name="Freeform 60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457292" y="1600539"/>
            <a:ext cx="3883842" cy="3874132"/>
          </a:xfrm>
          <a:custGeom>
            <a:avLst/>
            <a:gdLst/>
            <a:ahLst/>
            <a:cxnLst/>
            <a:rect l="l" t="t" r="r" b="b"/>
            <a:pathLst>
              <a:path w="3883842" h="3874132">
                <a:moveTo>
                  <a:pt x="0" y="0"/>
                </a:moveTo>
                <a:lnTo>
                  <a:pt x="3883841" y="0"/>
                </a:lnTo>
                <a:lnTo>
                  <a:pt x="3883841" y="3874132"/>
                </a:lnTo>
                <a:lnTo>
                  <a:pt x="0" y="3874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051810" y="4068770"/>
            <a:ext cx="2517719" cy="707059"/>
          </a:xfrm>
          <a:custGeom>
            <a:avLst/>
            <a:gdLst/>
            <a:ahLst/>
            <a:cxnLst/>
            <a:rect l="l" t="t" r="r" b="b"/>
            <a:pathLst>
              <a:path w="2517719" h="707059">
                <a:moveTo>
                  <a:pt x="0" y="0"/>
                </a:moveTo>
                <a:lnTo>
                  <a:pt x="2517718" y="0"/>
                </a:lnTo>
                <a:lnTo>
                  <a:pt x="2517718" y="707059"/>
                </a:lnTo>
                <a:lnTo>
                  <a:pt x="0" y="7070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5287699" y="4891697"/>
            <a:ext cx="2517719" cy="707059"/>
          </a:xfrm>
          <a:custGeom>
            <a:avLst/>
            <a:gdLst/>
            <a:ahLst/>
            <a:cxnLst/>
            <a:rect l="l" t="t" r="r" b="b"/>
            <a:pathLst>
              <a:path w="2517719" h="707059">
                <a:moveTo>
                  <a:pt x="0" y="0"/>
                </a:moveTo>
                <a:lnTo>
                  <a:pt x="2517718" y="0"/>
                </a:lnTo>
                <a:lnTo>
                  <a:pt x="2517718" y="707059"/>
                </a:lnTo>
                <a:lnTo>
                  <a:pt x="0" y="7070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420700" y="4079436"/>
            <a:ext cx="2517719" cy="707059"/>
          </a:xfrm>
          <a:custGeom>
            <a:avLst/>
            <a:gdLst/>
            <a:ahLst/>
            <a:cxnLst/>
            <a:rect l="l" t="t" r="r" b="b"/>
            <a:pathLst>
              <a:path w="2517719" h="707059">
                <a:moveTo>
                  <a:pt x="0" y="0"/>
                </a:moveTo>
                <a:lnTo>
                  <a:pt x="2517718" y="0"/>
                </a:lnTo>
                <a:lnTo>
                  <a:pt x="2517718" y="707059"/>
                </a:lnTo>
                <a:lnTo>
                  <a:pt x="0" y="7070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56574" y="4856182"/>
            <a:ext cx="2517719" cy="707059"/>
          </a:xfrm>
          <a:custGeom>
            <a:avLst/>
            <a:gdLst/>
            <a:ahLst/>
            <a:cxnLst/>
            <a:rect l="l" t="t" r="r" b="b"/>
            <a:pathLst>
              <a:path w="2517719" h="707059">
                <a:moveTo>
                  <a:pt x="0" y="0"/>
                </a:moveTo>
                <a:lnTo>
                  <a:pt x="2517718" y="0"/>
                </a:lnTo>
                <a:lnTo>
                  <a:pt x="2517718" y="707059"/>
                </a:lnTo>
                <a:lnTo>
                  <a:pt x="0" y="7070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2415433" y="4269077"/>
            <a:ext cx="341921" cy="306446"/>
          </a:xfrm>
          <a:custGeom>
            <a:avLst/>
            <a:gdLst/>
            <a:ahLst/>
            <a:cxnLst/>
            <a:rect l="l" t="t" r="r" b="b"/>
            <a:pathLst>
              <a:path w="341921" h="306446">
                <a:moveTo>
                  <a:pt x="0" y="0"/>
                </a:moveTo>
                <a:lnTo>
                  <a:pt x="341921" y="0"/>
                </a:lnTo>
                <a:lnTo>
                  <a:pt x="341921" y="306446"/>
                </a:lnTo>
                <a:lnTo>
                  <a:pt x="0" y="3064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4818082"/>
            <a:ext cx="2517719" cy="656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0"/>
              </a:lnSpc>
            </a:pPr>
            <a:r>
              <a:rPr lang="en-US" sz="1900" b="1">
                <a:solidFill>
                  <a:srgbClr val="0B330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hugain i</a:t>
            </a:r>
          </a:p>
        </p:txBody>
      </p:sp>
      <p:sp>
        <p:nvSpPr>
          <p:cNvPr id="10" name="Freeform 10"/>
          <p:cNvSpPr/>
          <p:nvPr/>
        </p:nvSpPr>
        <p:spPr>
          <a:xfrm>
            <a:off x="3091867" y="5112108"/>
            <a:ext cx="341921" cy="306446"/>
          </a:xfrm>
          <a:custGeom>
            <a:avLst/>
            <a:gdLst/>
            <a:ahLst/>
            <a:cxnLst/>
            <a:rect l="l" t="t" r="r" b="b"/>
            <a:pathLst>
              <a:path w="341921" h="306446">
                <a:moveTo>
                  <a:pt x="0" y="0"/>
                </a:moveTo>
                <a:lnTo>
                  <a:pt x="341920" y="0"/>
                </a:lnTo>
                <a:lnTo>
                  <a:pt x="341920" y="306446"/>
                </a:lnTo>
                <a:lnTo>
                  <a:pt x="0" y="3064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39635" y="6664384"/>
            <a:ext cx="3705313" cy="3320887"/>
          </a:xfrm>
          <a:custGeom>
            <a:avLst/>
            <a:gdLst/>
            <a:ahLst/>
            <a:cxnLst/>
            <a:rect l="l" t="t" r="r" b="b"/>
            <a:pathLst>
              <a:path w="3705313" h="3320887">
                <a:moveTo>
                  <a:pt x="0" y="0"/>
                </a:moveTo>
                <a:lnTo>
                  <a:pt x="3705313" y="0"/>
                </a:lnTo>
                <a:lnTo>
                  <a:pt x="3705313" y="3320887"/>
                </a:lnTo>
                <a:lnTo>
                  <a:pt x="0" y="33208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9950069" y="1918183"/>
            <a:ext cx="6699382" cy="1881410"/>
          </a:xfrm>
          <a:custGeom>
            <a:avLst/>
            <a:gdLst/>
            <a:ahLst/>
            <a:cxnLst/>
            <a:rect l="l" t="t" r="r" b="b"/>
            <a:pathLst>
              <a:path w="6699382" h="1881410">
                <a:moveTo>
                  <a:pt x="0" y="0"/>
                </a:moveTo>
                <a:lnTo>
                  <a:pt x="6699381" y="0"/>
                </a:lnTo>
                <a:lnTo>
                  <a:pt x="6699381" y="1881410"/>
                </a:lnTo>
                <a:lnTo>
                  <a:pt x="0" y="18814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950069" y="4094558"/>
            <a:ext cx="6699382" cy="1881410"/>
          </a:xfrm>
          <a:custGeom>
            <a:avLst/>
            <a:gdLst/>
            <a:ahLst/>
            <a:cxnLst/>
            <a:rect l="l" t="t" r="r" b="b"/>
            <a:pathLst>
              <a:path w="6699382" h="1881410">
                <a:moveTo>
                  <a:pt x="0" y="0"/>
                </a:moveTo>
                <a:lnTo>
                  <a:pt x="6699381" y="0"/>
                </a:lnTo>
                <a:lnTo>
                  <a:pt x="6699381" y="1881410"/>
                </a:lnTo>
                <a:lnTo>
                  <a:pt x="0" y="18814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8249774" y="6941455"/>
            <a:ext cx="9752328" cy="2738779"/>
          </a:xfrm>
          <a:custGeom>
            <a:avLst/>
            <a:gdLst/>
            <a:ahLst/>
            <a:cxnLst/>
            <a:rect l="l" t="t" r="r" b="b"/>
            <a:pathLst>
              <a:path w="9752328" h="2738779">
                <a:moveTo>
                  <a:pt x="0" y="0"/>
                </a:moveTo>
                <a:lnTo>
                  <a:pt x="9752329" y="0"/>
                </a:lnTo>
                <a:lnTo>
                  <a:pt x="9752329" y="2738779"/>
                </a:lnTo>
                <a:lnTo>
                  <a:pt x="0" y="27387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2463083" y="-159692"/>
            <a:ext cx="5342334" cy="17900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160"/>
              </a:lnSpc>
            </a:pPr>
            <a:r>
              <a:rPr lang="en-US" sz="9400">
                <a:solidFill>
                  <a:srgbClr val="0B330F"/>
                </a:solidFill>
                <a:latin typeface="Tabarra Black Shadow"/>
                <a:ea typeface="Tabarra Black Shadow"/>
                <a:cs typeface="Tabarra Black Shadow"/>
                <a:sym typeface="Tabarra Black Shadow"/>
              </a:rPr>
              <a:t>Mat iaith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51810" y="4230977"/>
            <a:ext cx="2517719" cy="323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0"/>
              </a:lnSpc>
            </a:pPr>
            <a:r>
              <a:rPr lang="en-US" sz="1900" b="1">
                <a:solidFill>
                  <a:srgbClr val="0B330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munud wedi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425326" y="4879587"/>
            <a:ext cx="2242465" cy="683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43"/>
              </a:lnSpc>
            </a:pPr>
            <a:r>
              <a:rPr lang="en-US" sz="1959" b="1">
                <a:solidFill>
                  <a:srgbClr val="0B330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pum munud ar hugain wedi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39635" y="4252308"/>
            <a:ext cx="2517719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0B330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ugain munud i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53827" y="7845601"/>
            <a:ext cx="1488132" cy="1020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36"/>
              </a:lnSpc>
            </a:pPr>
            <a:r>
              <a:rPr lang="en-US" sz="1454" b="1" dirty="0" err="1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Cofiwch</a:t>
            </a: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</a:p>
          <a:p>
            <a:pPr algn="ctr">
              <a:lnSpc>
                <a:spcPts val="2036"/>
              </a:lnSpc>
            </a:pP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454" b="1" dirty="0" err="1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Treiglad</a:t>
            </a: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454" b="1" dirty="0" err="1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Meddal</a:t>
            </a:r>
            <a:endParaRPr lang="en-US" sz="1454" b="1" dirty="0">
              <a:solidFill>
                <a:srgbClr val="004AAD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036"/>
              </a:lnSpc>
            </a:pP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454" b="1" dirty="0" err="1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454" b="1" dirty="0" err="1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ôl</a:t>
            </a: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‘</a:t>
            </a:r>
            <a:r>
              <a:rPr lang="en-US" sz="1454" b="1" dirty="0" err="1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’ ac</a:t>
            </a:r>
          </a:p>
          <a:p>
            <a:pPr algn="ctr">
              <a:lnSpc>
                <a:spcPts val="2036"/>
              </a:lnSpc>
            </a:pPr>
            <a:r>
              <a:rPr lang="en-US" sz="1454" b="1" dirty="0">
                <a:solidFill>
                  <a:srgbClr val="004AAD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‘am’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520990" y="2199072"/>
            <a:ext cx="5557540" cy="101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Cwestiwn: </a:t>
            </a:r>
          </a:p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Pryd fydd y bws yn cyrraedd ?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950069" y="4518373"/>
            <a:ext cx="6699382" cy="976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Ateb: 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Bydd y bws yn cyrraedd am............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317703" y="7105441"/>
            <a:ext cx="7616470" cy="20264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1"/>
              </a:lnSpc>
            </a:pPr>
            <a:r>
              <a:rPr lang="en-US" sz="234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e.e. </a:t>
            </a:r>
          </a:p>
          <a:p>
            <a:pPr algn="ctr">
              <a:lnSpc>
                <a:spcPts val="3281"/>
              </a:lnSpc>
            </a:pPr>
            <a:r>
              <a:rPr lang="en-US" sz="234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Pryd fydd y bws yn cyrraedd Dolhelfa?</a:t>
            </a:r>
          </a:p>
          <a:p>
            <a:pPr algn="ctr">
              <a:lnSpc>
                <a:spcPts val="3281"/>
              </a:lnSpc>
            </a:pPr>
            <a:endParaRPr lang="en-US" sz="2343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3281"/>
              </a:lnSpc>
            </a:pPr>
            <a:r>
              <a:rPr lang="en-US" sz="234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Bydd y bws yn cyrraedd Dolhelfa am </a:t>
            </a:r>
            <a:r>
              <a:rPr lang="en-US" sz="2343" b="1">
                <a:solidFill>
                  <a:srgbClr val="FF53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</a:t>
            </a:r>
            <a:r>
              <a:rPr lang="en-US" sz="234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um munud ar hugain i</a:t>
            </a:r>
            <a:r>
              <a:rPr lang="en-US" sz="2343" b="1">
                <a:solidFill>
                  <a:srgbClr val="FF53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dd</a:t>
            </a:r>
            <a:r>
              <a:rPr lang="en-US" sz="234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eg.</a:t>
            </a:r>
          </a:p>
        </p:txBody>
      </p:sp>
      <p:sp>
        <p:nvSpPr>
          <p:cNvPr id="23" name="Freeform 23"/>
          <p:cNvSpPr/>
          <p:nvPr/>
        </p:nvSpPr>
        <p:spPr>
          <a:xfrm>
            <a:off x="24729" y="23848"/>
            <a:ext cx="1041230" cy="1041230"/>
          </a:xfrm>
          <a:custGeom>
            <a:avLst/>
            <a:gdLst/>
            <a:ahLst/>
            <a:cxnLst/>
            <a:rect l="l" t="t" r="r" b="b"/>
            <a:pathLst>
              <a:path w="1041230" h="1041230">
                <a:moveTo>
                  <a:pt x="0" y="0"/>
                </a:moveTo>
                <a:lnTo>
                  <a:pt x="1041231" y="0"/>
                </a:lnTo>
                <a:lnTo>
                  <a:pt x="1041231" y="1041230"/>
                </a:lnTo>
                <a:lnTo>
                  <a:pt x="0" y="104123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361490"/>
            <a:ext cx="18031224" cy="9396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Iechyd a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Lles</a:t>
            </a:r>
            <a:endParaRPr lang="en-US" sz="24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wers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ddiwethaf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dysgodd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sut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siarad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hobïau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- “Fy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hobi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ydy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” a “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”.</a:t>
            </a:r>
          </a:p>
          <a:p>
            <a:pPr algn="ctr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hon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byddan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nhw’n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dysgu’r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3ydd person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/e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/hi.</a:t>
            </a:r>
          </a:p>
          <a:p>
            <a:pPr algn="ctr">
              <a:lnSpc>
                <a:spcPts val="3499"/>
              </a:lnSpc>
            </a:pPr>
            <a:endParaRPr lang="en-US" sz="24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1.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angen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disgyblion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ddysgu’r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eirfa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drilio'r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gwahanol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gamau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gofio. Dylen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fwy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nag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unwaith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2: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dwy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linell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flaen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sgrin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ddechrau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gem o splat. Dylen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gael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llaw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ewyn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mawr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ddewud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gair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Gymraeg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bwrw’r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llun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cywir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gymryd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tro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gair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Saesneg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bwrw’r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llun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cywir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3: Yr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diwethaf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dechreuon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weithio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sgiliau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gwrando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hatgoffa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batrwn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diwethaf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Edrychwch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gyflym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sleid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Gwiria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bod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cofio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4: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Ewch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ardal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garpedi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sleidiau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eich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Cicio’r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bel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pan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fyddan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nhw’n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cael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bel.</a:t>
            </a: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5: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trap-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ddor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phartner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gem.  </a:t>
            </a: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6: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dewis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clip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sain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un,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dwy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new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dair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seren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Un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seren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yw’r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hawsaf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dwy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seren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yw’r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anoddaf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thair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seren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yw’r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anoddaf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nhw’n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wrando’n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ofalus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angen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nodiadau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hobiau’r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bobl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nhw’n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wneud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Rhaeadr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7: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gwrando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wirio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hateb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  <a:p>
            <a:pPr algn="ctr">
              <a:lnSpc>
                <a:spcPts val="3499"/>
              </a:lnSpc>
            </a:pP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8: Yn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olaf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hobiau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un person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3ydd person.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e.e.</a:t>
            </a:r>
            <a:endParaRPr lang="en-US" sz="24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Emie: Mae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hi’n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mynd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nofio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Ganolfan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Hamdden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Rhaeadr</a:t>
            </a:r>
            <a:r>
              <a:rPr lang="en-US" sz="24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546330" y="6377940"/>
            <a:ext cx="1020127" cy="1020127"/>
            <a:chOff x="0" y="0"/>
            <a:chExt cx="1360170" cy="1360170"/>
          </a:xfrm>
        </p:grpSpPr>
        <p:sp>
          <p:nvSpPr>
            <p:cNvPr id="3" name="Freeform 3"/>
            <p:cNvSpPr/>
            <p:nvPr/>
          </p:nvSpPr>
          <p:spPr>
            <a:xfrm>
              <a:off x="50033" y="41295"/>
              <a:ext cx="1241557" cy="1269219"/>
            </a:xfrm>
            <a:custGeom>
              <a:avLst/>
              <a:gdLst/>
              <a:ahLst/>
              <a:cxnLst/>
              <a:rect l="l" t="t" r="r" b="b"/>
              <a:pathLst>
                <a:path w="1241557" h="1269219">
                  <a:moveTo>
                    <a:pt x="1241557" y="445115"/>
                  </a:moveTo>
                  <a:cubicBezTo>
                    <a:pt x="1241557" y="845165"/>
                    <a:pt x="1195837" y="948035"/>
                    <a:pt x="1134877" y="1025505"/>
                  </a:cubicBezTo>
                  <a:cubicBezTo>
                    <a:pt x="1073917" y="1102975"/>
                    <a:pt x="985017" y="1172825"/>
                    <a:pt x="896117" y="1213465"/>
                  </a:cubicBezTo>
                  <a:cubicBezTo>
                    <a:pt x="805947" y="1254105"/>
                    <a:pt x="695457" y="1274425"/>
                    <a:pt x="596397" y="1268075"/>
                  </a:cubicBezTo>
                  <a:cubicBezTo>
                    <a:pt x="498607" y="1261725"/>
                    <a:pt x="390657" y="1228705"/>
                    <a:pt x="306837" y="1177905"/>
                  </a:cubicBezTo>
                  <a:cubicBezTo>
                    <a:pt x="221747" y="1127105"/>
                    <a:pt x="143007" y="1047095"/>
                    <a:pt x="92207" y="963275"/>
                  </a:cubicBezTo>
                  <a:cubicBezTo>
                    <a:pt x="40137" y="878185"/>
                    <a:pt x="7117" y="771505"/>
                    <a:pt x="767" y="672445"/>
                  </a:cubicBezTo>
                  <a:cubicBezTo>
                    <a:pt x="-4313" y="574655"/>
                    <a:pt x="16007" y="462895"/>
                    <a:pt x="56647" y="373995"/>
                  </a:cubicBezTo>
                  <a:cubicBezTo>
                    <a:pt x="96017" y="283825"/>
                    <a:pt x="165867" y="194925"/>
                    <a:pt x="243337" y="133965"/>
                  </a:cubicBezTo>
                  <a:cubicBezTo>
                    <a:pt x="320807" y="74275"/>
                    <a:pt x="423677" y="27285"/>
                    <a:pt x="520197" y="9505"/>
                  </a:cubicBezTo>
                  <a:cubicBezTo>
                    <a:pt x="617987" y="-8275"/>
                    <a:pt x="729747" y="-655"/>
                    <a:pt x="823727" y="28555"/>
                  </a:cubicBezTo>
                  <a:cubicBezTo>
                    <a:pt x="917707" y="57765"/>
                    <a:pt x="1084077" y="186035"/>
                    <a:pt x="1084077" y="186035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5029200" y="1028700"/>
            <a:ext cx="6720738" cy="6720738"/>
          </a:xfrm>
          <a:custGeom>
            <a:avLst/>
            <a:gdLst/>
            <a:ahLst/>
            <a:cxnLst/>
            <a:rect l="l" t="t" r="r" b="b"/>
            <a:pathLst>
              <a:path w="6720738" h="6720738">
                <a:moveTo>
                  <a:pt x="0" y="0"/>
                </a:moveTo>
                <a:lnTo>
                  <a:pt x="6720738" y="0"/>
                </a:lnTo>
                <a:lnTo>
                  <a:pt x="6720738" y="6720738"/>
                </a:lnTo>
                <a:lnTo>
                  <a:pt x="0" y="67207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043336" y="87773"/>
            <a:ext cx="1459053" cy="555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972169" y="6849904"/>
            <a:ext cx="6315831" cy="4218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 Dwedwch hyn os gwelwch yn dda!</a:t>
            </a:r>
          </a:p>
          <a:p>
            <a:pPr algn="ctr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Ailadroddwch ar fy ôl i blant! </a:t>
            </a:r>
          </a:p>
          <a:p>
            <a:pPr algn="ctr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yn uchel!</a:t>
            </a:r>
          </a:p>
          <a:p>
            <a:pPr algn="ctr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Symudwch fel hyn!</a:t>
            </a:r>
          </a:p>
          <a:p>
            <a:pPr algn="ctr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fel llygoden!</a:t>
            </a:r>
          </a:p>
          <a:p>
            <a:pPr algn="ctr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wrth eich ffrind!</a:t>
            </a:r>
          </a:p>
          <a:p>
            <a:pPr algn="ctr">
              <a:lnSpc>
                <a:spcPts val="3359"/>
              </a:lnSpc>
            </a:pPr>
            <a:endParaRPr lang="en-US" sz="24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2400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861357" y="7228522"/>
            <a:ext cx="1020127" cy="1020127"/>
            <a:chOff x="0" y="0"/>
            <a:chExt cx="1360170" cy="1360170"/>
          </a:xfrm>
        </p:grpSpPr>
        <p:sp>
          <p:nvSpPr>
            <p:cNvPr id="3" name="Freeform 3"/>
            <p:cNvSpPr/>
            <p:nvPr/>
          </p:nvSpPr>
          <p:spPr>
            <a:xfrm>
              <a:off x="50032" y="41295"/>
              <a:ext cx="1241558" cy="1269219"/>
            </a:xfrm>
            <a:custGeom>
              <a:avLst/>
              <a:gdLst/>
              <a:ahLst/>
              <a:cxnLst/>
              <a:rect l="l" t="t" r="r" b="b"/>
              <a:pathLst>
                <a:path w="1241558" h="1269219">
                  <a:moveTo>
                    <a:pt x="1241558" y="445115"/>
                  </a:moveTo>
                  <a:cubicBezTo>
                    <a:pt x="1241558" y="845165"/>
                    <a:pt x="1195838" y="948035"/>
                    <a:pt x="1134878" y="1025505"/>
                  </a:cubicBezTo>
                  <a:cubicBezTo>
                    <a:pt x="1073918" y="1102975"/>
                    <a:pt x="985018" y="1172825"/>
                    <a:pt x="896118" y="1213465"/>
                  </a:cubicBezTo>
                  <a:cubicBezTo>
                    <a:pt x="805948" y="1254105"/>
                    <a:pt x="694188" y="1274425"/>
                    <a:pt x="596398" y="1268075"/>
                  </a:cubicBezTo>
                  <a:cubicBezTo>
                    <a:pt x="498608" y="1261725"/>
                    <a:pt x="390658" y="1228705"/>
                    <a:pt x="306838" y="1177905"/>
                  </a:cubicBezTo>
                  <a:cubicBezTo>
                    <a:pt x="221748" y="1127105"/>
                    <a:pt x="141738" y="1047095"/>
                    <a:pt x="90938" y="963275"/>
                  </a:cubicBezTo>
                  <a:cubicBezTo>
                    <a:pt x="40138" y="878185"/>
                    <a:pt x="7118" y="771505"/>
                    <a:pt x="768" y="672445"/>
                  </a:cubicBezTo>
                  <a:cubicBezTo>
                    <a:pt x="-4312" y="574655"/>
                    <a:pt x="16008" y="462895"/>
                    <a:pt x="55378" y="373995"/>
                  </a:cubicBezTo>
                  <a:cubicBezTo>
                    <a:pt x="96018" y="283825"/>
                    <a:pt x="165868" y="194925"/>
                    <a:pt x="243338" y="133965"/>
                  </a:cubicBezTo>
                  <a:cubicBezTo>
                    <a:pt x="320808" y="74275"/>
                    <a:pt x="423678" y="27285"/>
                    <a:pt x="520198" y="9505"/>
                  </a:cubicBezTo>
                  <a:cubicBezTo>
                    <a:pt x="616718" y="-8275"/>
                    <a:pt x="729748" y="-655"/>
                    <a:pt x="823728" y="28555"/>
                  </a:cubicBezTo>
                  <a:cubicBezTo>
                    <a:pt x="917708" y="57765"/>
                    <a:pt x="1084078" y="186035"/>
                    <a:pt x="1084078" y="186035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5497169" y="1241373"/>
            <a:ext cx="7734737" cy="6836509"/>
          </a:xfrm>
          <a:custGeom>
            <a:avLst/>
            <a:gdLst/>
            <a:ahLst/>
            <a:cxnLst/>
            <a:rect l="l" t="t" r="r" b="b"/>
            <a:pathLst>
              <a:path w="7734737" h="6836509">
                <a:moveTo>
                  <a:pt x="0" y="0"/>
                </a:moveTo>
                <a:lnTo>
                  <a:pt x="7734737" y="0"/>
                </a:lnTo>
                <a:lnTo>
                  <a:pt x="7734737" y="6836509"/>
                </a:lnTo>
                <a:lnTo>
                  <a:pt x="0" y="683650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5162848" y="6201728"/>
            <a:ext cx="1020127" cy="1020127"/>
            <a:chOff x="0" y="0"/>
            <a:chExt cx="1360170" cy="1360170"/>
          </a:xfrm>
        </p:grpSpPr>
        <p:sp>
          <p:nvSpPr>
            <p:cNvPr id="6" name="Freeform 6"/>
            <p:cNvSpPr/>
            <p:nvPr/>
          </p:nvSpPr>
          <p:spPr>
            <a:xfrm>
              <a:off x="49655" y="40910"/>
              <a:ext cx="1240690" cy="1269558"/>
            </a:xfrm>
            <a:custGeom>
              <a:avLst/>
              <a:gdLst/>
              <a:ahLst/>
              <a:cxnLst/>
              <a:rect l="l" t="t" r="r" b="b"/>
              <a:pathLst>
                <a:path w="1240690" h="1269558">
                  <a:moveTo>
                    <a:pt x="1240665" y="445500"/>
                  </a:moveTo>
                  <a:cubicBezTo>
                    <a:pt x="1241935" y="845550"/>
                    <a:pt x="1194945" y="948420"/>
                    <a:pt x="1133985" y="1025890"/>
                  </a:cubicBezTo>
                  <a:cubicBezTo>
                    <a:pt x="1074295" y="1103360"/>
                    <a:pt x="985395" y="1173210"/>
                    <a:pt x="895225" y="1213850"/>
                  </a:cubicBezTo>
                  <a:cubicBezTo>
                    <a:pt x="805055" y="1253220"/>
                    <a:pt x="694565" y="1274810"/>
                    <a:pt x="596775" y="1268460"/>
                  </a:cubicBezTo>
                  <a:cubicBezTo>
                    <a:pt x="497715" y="1262110"/>
                    <a:pt x="389765" y="1229090"/>
                    <a:pt x="305945" y="1178290"/>
                  </a:cubicBezTo>
                  <a:cubicBezTo>
                    <a:pt x="222125" y="1127490"/>
                    <a:pt x="142115" y="1047480"/>
                    <a:pt x="91315" y="962390"/>
                  </a:cubicBezTo>
                  <a:cubicBezTo>
                    <a:pt x="40515" y="878570"/>
                    <a:pt x="6225" y="770620"/>
                    <a:pt x="1145" y="672830"/>
                  </a:cubicBezTo>
                  <a:cubicBezTo>
                    <a:pt x="-5205" y="575040"/>
                    <a:pt x="15115" y="463280"/>
                    <a:pt x="55755" y="373110"/>
                  </a:cubicBezTo>
                  <a:cubicBezTo>
                    <a:pt x="96395" y="284210"/>
                    <a:pt x="166245" y="195310"/>
                    <a:pt x="242445" y="134350"/>
                  </a:cubicBezTo>
                  <a:cubicBezTo>
                    <a:pt x="319915" y="73390"/>
                    <a:pt x="424055" y="27670"/>
                    <a:pt x="520575" y="9890"/>
                  </a:cubicBezTo>
                  <a:cubicBezTo>
                    <a:pt x="617095" y="-7890"/>
                    <a:pt x="730125" y="-1540"/>
                    <a:pt x="824105" y="27670"/>
                  </a:cubicBezTo>
                  <a:cubicBezTo>
                    <a:pt x="918085" y="56880"/>
                    <a:pt x="1083185" y="185150"/>
                    <a:pt x="1083185" y="18515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2208535" y="6645116"/>
            <a:ext cx="5908625" cy="3413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 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Ailadroddwch ar fy ôl i blant! 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yn dawel!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Symudwch fel hyn!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fel llew!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wrth eich ffrind!</a:t>
            </a:r>
          </a:p>
        </p:txBody>
      </p:sp>
      <p:sp>
        <p:nvSpPr>
          <p:cNvPr id="8" name="Freeform 8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21003" y="4291965"/>
            <a:ext cx="1020127" cy="1020127"/>
            <a:chOff x="0" y="0"/>
            <a:chExt cx="1360170" cy="1360170"/>
          </a:xfrm>
        </p:grpSpPr>
        <p:sp>
          <p:nvSpPr>
            <p:cNvPr id="3" name="Freeform 3"/>
            <p:cNvSpPr/>
            <p:nvPr/>
          </p:nvSpPr>
          <p:spPr>
            <a:xfrm>
              <a:off x="49655" y="40910"/>
              <a:ext cx="1240690" cy="1269605"/>
            </a:xfrm>
            <a:custGeom>
              <a:avLst/>
              <a:gdLst/>
              <a:ahLst/>
              <a:cxnLst/>
              <a:rect l="l" t="t" r="r" b="b"/>
              <a:pathLst>
                <a:path w="1240690" h="1269605">
                  <a:moveTo>
                    <a:pt x="1240665" y="445500"/>
                  </a:moveTo>
                  <a:cubicBezTo>
                    <a:pt x="1241935" y="845550"/>
                    <a:pt x="1194945" y="948420"/>
                    <a:pt x="1135255" y="1025890"/>
                  </a:cubicBezTo>
                  <a:cubicBezTo>
                    <a:pt x="1074295" y="1103360"/>
                    <a:pt x="985395" y="1173210"/>
                    <a:pt x="895225" y="1213850"/>
                  </a:cubicBezTo>
                  <a:cubicBezTo>
                    <a:pt x="806325" y="1254490"/>
                    <a:pt x="694565" y="1274810"/>
                    <a:pt x="596775" y="1268460"/>
                  </a:cubicBezTo>
                  <a:cubicBezTo>
                    <a:pt x="498985" y="1262110"/>
                    <a:pt x="391035" y="1229090"/>
                    <a:pt x="305945" y="1178290"/>
                  </a:cubicBezTo>
                  <a:cubicBezTo>
                    <a:pt x="222125" y="1127490"/>
                    <a:pt x="142115" y="1047480"/>
                    <a:pt x="91315" y="962390"/>
                  </a:cubicBezTo>
                  <a:cubicBezTo>
                    <a:pt x="40515" y="878570"/>
                    <a:pt x="7495" y="770620"/>
                    <a:pt x="1145" y="672830"/>
                  </a:cubicBezTo>
                  <a:cubicBezTo>
                    <a:pt x="-5205" y="575040"/>
                    <a:pt x="15115" y="463280"/>
                    <a:pt x="55755" y="373110"/>
                  </a:cubicBezTo>
                  <a:cubicBezTo>
                    <a:pt x="96395" y="284210"/>
                    <a:pt x="166245" y="195310"/>
                    <a:pt x="243715" y="134350"/>
                  </a:cubicBezTo>
                  <a:cubicBezTo>
                    <a:pt x="321185" y="73390"/>
                    <a:pt x="424055" y="27670"/>
                    <a:pt x="520575" y="9890"/>
                  </a:cubicBezTo>
                  <a:cubicBezTo>
                    <a:pt x="617095" y="-7890"/>
                    <a:pt x="730125" y="-1540"/>
                    <a:pt x="824105" y="27670"/>
                  </a:cubicBezTo>
                  <a:cubicBezTo>
                    <a:pt x="918085" y="56880"/>
                    <a:pt x="1084455" y="185150"/>
                    <a:pt x="1084455" y="18515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4458653" y="525477"/>
            <a:ext cx="7749498" cy="7229564"/>
          </a:xfrm>
          <a:custGeom>
            <a:avLst/>
            <a:gdLst/>
            <a:ahLst/>
            <a:cxnLst/>
            <a:rect l="l" t="t" r="r" b="b"/>
            <a:pathLst>
              <a:path w="7749498" h="7229564">
                <a:moveTo>
                  <a:pt x="0" y="0"/>
                </a:moveTo>
                <a:lnTo>
                  <a:pt x="7749497" y="0"/>
                </a:lnTo>
                <a:lnTo>
                  <a:pt x="7749497" y="7229564"/>
                </a:lnTo>
                <a:lnTo>
                  <a:pt x="0" y="72295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4458653" y="8143875"/>
            <a:ext cx="1020127" cy="1020127"/>
            <a:chOff x="0" y="0"/>
            <a:chExt cx="1360170" cy="1360170"/>
          </a:xfrm>
        </p:grpSpPr>
        <p:sp>
          <p:nvSpPr>
            <p:cNvPr id="6" name="Freeform 6"/>
            <p:cNvSpPr/>
            <p:nvPr/>
          </p:nvSpPr>
          <p:spPr>
            <a:xfrm>
              <a:off x="49655" y="40910"/>
              <a:ext cx="1240690" cy="1269227"/>
            </a:xfrm>
            <a:custGeom>
              <a:avLst/>
              <a:gdLst/>
              <a:ahLst/>
              <a:cxnLst/>
              <a:rect l="l" t="t" r="r" b="b"/>
              <a:pathLst>
                <a:path w="1240690" h="1269227">
                  <a:moveTo>
                    <a:pt x="1240665" y="445500"/>
                  </a:moveTo>
                  <a:cubicBezTo>
                    <a:pt x="1241935" y="845550"/>
                    <a:pt x="1194945" y="948420"/>
                    <a:pt x="1133985" y="1025890"/>
                  </a:cubicBezTo>
                  <a:cubicBezTo>
                    <a:pt x="1074295" y="1103360"/>
                    <a:pt x="985395" y="1173210"/>
                    <a:pt x="895225" y="1212580"/>
                  </a:cubicBezTo>
                  <a:cubicBezTo>
                    <a:pt x="805055" y="1253220"/>
                    <a:pt x="694565" y="1273540"/>
                    <a:pt x="595505" y="1268460"/>
                  </a:cubicBezTo>
                  <a:cubicBezTo>
                    <a:pt x="497715" y="1262110"/>
                    <a:pt x="389765" y="1227820"/>
                    <a:pt x="305945" y="1177020"/>
                  </a:cubicBezTo>
                  <a:cubicBezTo>
                    <a:pt x="222125" y="1126220"/>
                    <a:pt x="142115" y="1046210"/>
                    <a:pt x="91315" y="962390"/>
                  </a:cubicBezTo>
                  <a:cubicBezTo>
                    <a:pt x="40515" y="878570"/>
                    <a:pt x="6225" y="770620"/>
                    <a:pt x="1145" y="672830"/>
                  </a:cubicBezTo>
                  <a:cubicBezTo>
                    <a:pt x="-5205" y="573770"/>
                    <a:pt x="15115" y="463280"/>
                    <a:pt x="55755" y="373110"/>
                  </a:cubicBezTo>
                  <a:cubicBezTo>
                    <a:pt x="96395" y="284210"/>
                    <a:pt x="164975" y="195310"/>
                    <a:pt x="242445" y="134350"/>
                  </a:cubicBezTo>
                  <a:cubicBezTo>
                    <a:pt x="319915" y="73390"/>
                    <a:pt x="422785" y="27670"/>
                    <a:pt x="520575" y="9890"/>
                  </a:cubicBezTo>
                  <a:cubicBezTo>
                    <a:pt x="617095" y="-7890"/>
                    <a:pt x="730125" y="-1540"/>
                    <a:pt x="824105" y="27670"/>
                  </a:cubicBezTo>
                  <a:cubicBezTo>
                    <a:pt x="918085" y="56880"/>
                    <a:pt x="1083185" y="185150"/>
                    <a:pt x="1083185" y="18515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367088" y="5848350"/>
            <a:ext cx="1020127" cy="1020127"/>
            <a:chOff x="0" y="0"/>
            <a:chExt cx="1360170" cy="1360170"/>
          </a:xfrm>
        </p:grpSpPr>
        <p:sp>
          <p:nvSpPr>
            <p:cNvPr id="8" name="Freeform 8"/>
            <p:cNvSpPr/>
            <p:nvPr/>
          </p:nvSpPr>
          <p:spPr>
            <a:xfrm>
              <a:off x="49655" y="41295"/>
              <a:ext cx="1240690" cy="1269219"/>
            </a:xfrm>
            <a:custGeom>
              <a:avLst/>
              <a:gdLst/>
              <a:ahLst/>
              <a:cxnLst/>
              <a:rect l="l" t="t" r="r" b="b"/>
              <a:pathLst>
                <a:path w="1240690" h="1269219">
                  <a:moveTo>
                    <a:pt x="1240665" y="445115"/>
                  </a:moveTo>
                  <a:cubicBezTo>
                    <a:pt x="1241935" y="845165"/>
                    <a:pt x="1194945" y="948035"/>
                    <a:pt x="1135255" y="1025505"/>
                  </a:cubicBezTo>
                  <a:cubicBezTo>
                    <a:pt x="1074295" y="1102975"/>
                    <a:pt x="985395" y="1172825"/>
                    <a:pt x="895225" y="1213465"/>
                  </a:cubicBezTo>
                  <a:cubicBezTo>
                    <a:pt x="806325" y="1254105"/>
                    <a:pt x="694565" y="1274425"/>
                    <a:pt x="596775" y="1268075"/>
                  </a:cubicBezTo>
                  <a:cubicBezTo>
                    <a:pt x="497715" y="1261725"/>
                    <a:pt x="391035" y="1228705"/>
                    <a:pt x="305945" y="1177905"/>
                  </a:cubicBezTo>
                  <a:cubicBezTo>
                    <a:pt x="222125" y="1127105"/>
                    <a:pt x="142115" y="1047095"/>
                    <a:pt x="91315" y="963275"/>
                  </a:cubicBezTo>
                  <a:cubicBezTo>
                    <a:pt x="40515" y="878185"/>
                    <a:pt x="7495" y="771505"/>
                    <a:pt x="1145" y="672445"/>
                  </a:cubicBezTo>
                  <a:cubicBezTo>
                    <a:pt x="-5205" y="574655"/>
                    <a:pt x="15115" y="462895"/>
                    <a:pt x="55755" y="373995"/>
                  </a:cubicBezTo>
                  <a:cubicBezTo>
                    <a:pt x="96395" y="283825"/>
                    <a:pt x="166245" y="194925"/>
                    <a:pt x="243715" y="133965"/>
                  </a:cubicBezTo>
                  <a:cubicBezTo>
                    <a:pt x="321185" y="74275"/>
                    <a:pt x="424055" y="27285"/>
                    <a:pt x="520575" y="9505"/>
                  </a:cubicBezTo>
                  <a:cubicBezTo>
                    <a:pt x="617095" y="-8275"/>
                    <a:pt x="730125" y="-655"/>
                    <a:pt x="824105" y="28555"/>
                  </a:cubicBezTo>
                  <a:cubicBezTo>
                    <a:pt x="918085" y="57765"/>
                    <a:pt x="1084455" y="186035"/>
                    <a:pt x="1084455" y="186035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1726414" y="6549160"/>
            <a:ext cx="5908625" cy="3413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 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Ailadroddwch ar fy ôl i blant! 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yn gyflym!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Symudwch fel hyn!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fel mwnci!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wrth eich ffrind!</a:t>
            </a:r>
          </a:p>
        </p:txBody>
      </p:sp>
      <p:sp>
        <p:nvSpPr>
          <p:cNvPr id="10" name="Freeform 10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433313" y="706516"/>
            <a:ext cx="7189734" cy="6580078"/>
          </a:xfrm>
          <a:custGeom>
            <a:avLst/>
            <a:gdLst/>
            <a:ahLst/>
            <a:cxnLst/>
            <a:rect l="l" t="t" r="r" b="b"/>
            <a:pathLst>
              <a:path w="7189734" h="6580078">
                <a:moveTo>
                  <a:pt x="0" y="0"/>
                </a:moveTo>
                <a:lnTo>
                  <a:pt x="7189734" y="0"/>
                </a:lnTo>
                <a:lnTo>
                  <a:pt x="7189734" y="6580078"/>
                </a:lnTo>
                <a:lnTo>
                  <a:pt x="0" y="65800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139471" y="856159"/>
            <a:ext cx="3037699" cy="6941729"/>
            <a:chOff x="0" y="0"/>
            <a:chExt cx="800052" cy="182827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00052" cy="1828274"/>
            </a:xfrm>
            <a:custGeom>
              <a:avLst/>
              <a:gdLst/>
              <a:ahLst/>
              <a:cxnLst/>
              <a:rect l="l" t="t" r="r" b="b"/>
              <a:pathLst>
                <a:path w="800052" h="1828274">
                  <a:moveTo>
                    <a:pt x="0" y="0"/>
                  </a:moveTo>
                  <a:lnTo>
                    <a:pt x="800052" y="0"/>
                  </a:lnTo>
                  <a:lnTo>
                    <a:pt x="800052" y="1828274"/>
                  </a:lnTo>
                  <a:lnTo>
                    <a:pt x="0" y="18282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800052" cy="18663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2127626" y="6677548"/>
            <a:ext cx="5908625" cy="3413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</a:t>
            </a: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Ailadroddwch ar fy ôl i blant! 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yn araf!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Symudwch fel hyn!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fel anghenfil!</a:t>
            </a:r>
          </a:p>
          <a:p>
            <a:pPr algn="ctr">
              <a:lnSpc>
                <a:spcPts val="4556"/>
              </a:lnSpc>
              <a:spcBef>
                <a:spcPct val="0"/>
              </a:spcBef>
            </a:pPr>
            <a:r>
              <a:rPr lang="en-US" sz="325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wrth eich ffrind!</a:t>
            </a: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237672" y="5166360"/>
            <a:ext cx="1850708" cy="3055620"/>
            <a:chOff x="0" y="0"/>
            <a:chExt cx="2467610" cy="4074160"/>
          </a:xfrm>
        </p:grpSpPr>
        <p:sp>
          <p:nvSpPr>
            <p:cNvPr id="3" name="Freeform 3"/>
            <p:cNvSpPr/>
            <p:nvPr/>
          </p:nvSpPr>
          <p:spPr>
            <a:xfrm>
              <a:off x="50719" y="50482"/>
              <a:ext cx="2369559" cy="3973252"/>
            </a:xfrm>
            <a:custGeom>
              <a:avLst/>
              <a:gdLst/>
              <a:ahLst/>
              <a:cxnLst/>
              <a:rect l="l" t="t" r="r" b="b"/>
              <a:pathLst>
                <a:path w="2369559" h="3973252">
                  <a:moveTo>
                    <a:pt x="1139271" y="2259648"/>
                  </a:moveTo>
                  <a:cubicBezTo>
                    <a:pt x="1270081" y="2551748"/>
                    <a:pt x="1272621" y="2560638"/>
                    <a:pt x="1272621" y="2582228"/>
                  </a:cubicBezTo>
                  <a:cubicBezTo>
                    <a:pt x="1272621" y="2611438"/>
                    <a:pt x="1267541" y="2657158"/>
                    <a:pt x="1253571" y="2690178"/>
                  </a:cubicBezTo>
                  <a:cubicBezTo>
                    <a:pt x="1239601" y="2721928"/>
                    <a:pt x="1214201" y="2753678"/>
                    <a:pt x="1186261" y="2776538"/>
                  </a:cubicBezTo>
                  <a:cubicBezTo>
                    <a:pt x="1158321" y="2798128"/>
                    <a:pt x="1121491" y="2814638"/>
                    <a:pt x="1087201" y="2822258"/>
                  </a:cubicBezTo>
                  <a:cubicBezTo>
                    <a:pt x="1051641" y="2828608"/>
                    <a:pt x="1011001" y="2826068"/>
                    <a:pt x="977981" y="2815908"/>
                  </a:cubicBezTo>
                  <a:cubicBezTo>
                    <a:pt x="943691" y="2805748"/>
                    <a:pt x="905591" y="2779078"/>
                    <a:pt x="884001" y="2760028"/>
                  </a:cubicBezTo>
                  <a:cubicBezTo>
                    <a:pt x="867491" y="2746058"/>
                    <a:pt x="861141" y="2738438"/>
                    <a:pt x="849711" y="2716848"/>
                  </a:cubicBezTo>
                  <a:cubicBezTo>
                    <a:pt x="821771" y="2667318"/>
                    <a:pt x="806531" y="2565718"/>
                    <a:pt x="754461" y="2457768"/>
                  </a:cubicBezTo>
                  <a:cubicBezTo>
                    <a:pt x="656671" y="2252028"/>
                    <a:pt x="368381" y="1829118"/>
                    <a:pt x="235031" y="1603058"/>
                  </a:cubicBezTo>
                  <a:cubicBezTo>
                    <a:pt x="148671" y="1457008"/>
                    <a:pt x="63581" y="1324928"/>
                    <a:pt x="28021" y="1237298"/>
                  </a:cubicBezTo>
                  <a:cubicBezTo>
                    <a:pt x="8971" y="1192848"/>
                    <a:pt x="81" y="1167448"/>
                    <a:pt x="81" y="1131888"/>
                  </a:cubicBezTo>
                  <a:cubicBezTo>
                    <a:pt x="-1189" y="1096328"/>
                    <a:pt x="12781" y="1053148"/>
                    <a:pt x="24211" y="1025208"/>
                  </a:cubicBezTo>
                  <a:cubicBezTo>
                    <a:pt x="31831" y="1006158"/>
                    <a:pt x="39451" y="994728"/>
                    <a:pt x="54691" y="979488"/>
                  </a:cubicBezTo>
                  <a:cubicBezTo>
                    <a:pt x="75011" y="957898"/>
                    <a:pt x="116921" y="928688"/>
                    <a:pt x="143591" y="915988"/>
                  </a:cubicBezTo>
                  <a:cubicBezTo>
                    <a:pt x="162641" y="907098"/>
                    <a:pt x="175341" y="903288"/>
                    <a:pt x="196931" y="902018"/>
                  </a:cubicBezTo>
                  <a:cubicBezTo>
                    <a:pt x="226141" y="899478"/>
                    <a:pt x="271861" y="900748"/>
                    <a:pt x="306151" y="913448"/>
                  </a:cubicBezTo>
                  <a:cubicBezTo>
                    <a:pt x="339171" y="924878"/>
                    <a:pt x="374731" y="952818"/>
                    <a:pt x="396321" y="973138"/>
                  </a:cubicBezTo>
                  <a:cubicBezTo>
                    <a:pt x="411561" y="988378"/>
                    <a:pt x="419181" y="995998"/>
                    <a:pt x="429341" y="1018858"/>
                  </a:cubicBezTo>
                  <a:cubicBezTo>
                    <a:pt x="448391" y="1067118"/>
                    <a:pt x="435691" y="1177608"/>
                    <a:pt x="466171" y="1269048"/>
                  </a:cubicBezTo>
                  <a:cubicBezTo>
                    <a:pt x="508081" y="1397318"/>
                    <a:pt x="612221" y="1524318"/>
                    <a:pt x="697311" y="1704658"/>
                  </a:cubicBezTo>
                  <a:cubicBezTo>
                    <a:pt x="826851" y="1981518"/>
                    <a:pt x="1035131" y="2471738"/>
                    <a:pt x="1139271" y="2782888"/>
                  </a:cubicBezTo>
                  <a:cubicBezTo>
                    <a:pt x="1215471" y="3012758"/>
                    <a:pt x="1257381" y="3233738"/>
                    <a:pt x="1296751" y="3395028"/>
                  </a:cubicBezTo>
                  <a:cubicBezTo>
                    <a:pt x="1322151" y="3499168"/>
                    <a:pt x="1358981" y="3654108"/>
                    <a:pt x="1355171" y="3655378"/>
                  </a:cubicBezTo>
                  <a:cubicBezTo>
                    <a:pt x="1353901" y="3655378"/>
                    <a:pt x="1332311" y="3599498"/>
                    <a:pt x="1333581" y="3598228"/>
                  </a:cubicBezTo>
                  <a:cubicBezTo>
                    <a:pt x="1336121" y="3596958"/>
                    <a:pt x="1356441" y="3624898"/>
                    <a:pt x="1364061" y="3645218"/>
                  </a:cubicBezTo>
                  <a:cubicBezTo>
                    <a:pt x="1375491" y="3671888"/>
                    <a:pt x="1388191" y="3716338"/>
                    <a:pt x="1386921" y="3751898"/>
                  </a:cubicBezTo>
                  <a:cubicBezTo>
                    <a:pt x="1385651" y="3787458"/>
                    <a:pt x="1375491" y="3825558"/>
                    <a:pt x="1357711" y="3857308"/>
                  </a:cubicBezTo>
                  <a:cubicBezTo>
                    <a:pt x="1341201" y="3887788"/>
                    <a:pt x="1306911" y="3919538"/>
                    <a:pt x="1282781" y="3937318"/>
                  </a:cubicBezTo>
                  <a:cubicBezTo>
                    <a:pt x="1266271" y="3950018"/>
                    <a:pt x="1253571" y="3955098"/>
                    <a:pt x="1233251" y="3961448"/>
                  </a:cubicBezTo>
                  <a:cubicBezTo>
                    <a:pt x="1205311" y="3969068"/>
                    <a:pt x="1159591" y="3976688"/>
                    <a:pt x="1125301" y="3971608"/>
                  </a:cubicBezTo>
                  <a:cubicBezTo>
                    <a:pt x="1089741" y="3966528"/>
                    <a:pt x="1049101" y="3946208"/>
                    <a:pt x="1023701" y="3929698"/>
                  </a:cubicBezTo>
                  <a:cubicBezTo>
                    <a:pt x="1005921" y="3918268"/>
                    <a:pt x="997031" y="3913188"/>
                    <a:pt x="983061" y="3891598"/>
                  </a:cubicBezTo>
                  <a:cubicBezTo>
                    <a:pt x="952581" y="3843338"/>
                    <a:pt x="920831" y="3729038"/>
                    <a:pt x="890351" y="3610928"/>
                  </a:cubicBezTo>
                  <a:cubicBezTo>
                    <a:pt x="840821" y="3424238"/>
                    <a:pt x="778591" y="3085148"/>
                    <a:pt x="746841" y="2870518"/>
                  </a:cubicBezTo>
                  <a:cubicBezTo>
                    <a:pt x="722711" y="2705418"/>
                    <a:pt x="698581" y="2527618"/>
                    <a:pt x="701121" y="2429828"/>
                  </a:cubicBezTo>
                  <a:cubicBezTo>
                    <a:pt x="702391" y="2381568"/>
                    <a:pt x="708741" y="2349818"/>
                    <a:pt x="718901" y="2321878"/>
                  </a:cubicBezTo>
                  <a:cubicBezTo>
                    <a:pt x="726521" y="2302828"/>
                    <a:pt x="732871" y="2290128"/>
                    <a:pt x="746841" y="2274888"/>
                  </a:cubicBezTo>
                  <a:cubicBezTo>
                    <a:pt x="765891" y="2252028"/>
                    <a:pt x="805261" y="2220278"/>
                    <a:pt x="831931" y="2206308"/>
                  </a:cubicBezTo>
                  <a:cubicBezTo>
                    <a:pt x="850981" y="2196148"/>
                    <a:pt x="866221" y="2192338"/>
                    <a:pt x="884001" y="2188528"/>
                  </a:cubicBezTo>
                  <a:cubicBezTo>
                    <a:pt x="901781" y="2184718"/>
                    <a:pt x="918291" y="2182178"/>
                    <a:pt x="939881" y="2184718"/>
                  </a:cubicBezTo>
                  <a:cubicBezTo>
                    <a:pt x="969091" y="2187258"/>
                    <a:pt x="1013541" y="2197418"/>
                    <a:pt x="1044021" y="2215198"/>
                  </a:cubicBezTo>
                  <a:cubicBezTo>
                    <a:pt x="1074501" y="2232978"/>
                    <a:pt x="1103711" y="2260918"/>
                    <a:pt x="1122761" y="2291398"/>
                  </a:cubicBezTo>
                  <a:cubicBezTo>
                    <a:pt x="1141811" y="2321878"/>
                    <a:pt x="1139271" y="2354898"/>
                    <a:pt x="1157051" y="2395538"/>
                  </a:cubicBezTo>
                  <a:cubicBezTo>
                    <a:pt x="1186261" y="2459038"/>
                    <a:pt x="1238331" y="2527618"/>
                    <a:pt x="1295481" y="2631758"/>
                  </a:cubicBezTo>
                  <a:cubicBezTo>
                    <a:pt x="1405971" y="2829878"/>
                    <a:pt x="1701881" y="3349308"/>
                    <a:pt x="1751411" y="3502978"/>
                  </a:cubicBezTo>
                  <a:cubicBezTo>
                    <a:pt x="1767921" y="3555048"/>
                    <a:pt x="1767921" y="3581718"/>
                    <a:pt x="1766651" y="3612198"/>
                  </a:cubicBezTo>
                  <a:cubicBezTo>
                    <a:pt x="1765381" y="3632518"/>
                    <a:pt x="1762841" y="3646488"/>
                    <a:pt x="1753951" y="3665538"/>
                  </a:cubicBezTo>
                  <a:cubicBezTo>
                    <a:pt x="1742521" y="3692208"/>
                    <a:pt x="1719661" y="3732848"/>
                    <a:pt x="1692991" y="3756978"/>
                  </a:cubicBezTo>
                  <a:cubicBezTo>
                    <a:pt x="1667591" y="3779838"/>
                    <a:pt x="1625681" y="3798888"/>
                    <a:pt x="1597741" y="3809048"/>
                  </a:cubicBezTo>
                  <a:cubicBezTo>
                    <a:pt x="1577421" y="3815398"/>
                    <a:pt x="1563451" y="3817938"/>
                    <a:pt x="1543131" y="3816668"/>
                  </a:cubicBezTo>
                  <a:cubicBezTo>
                    <a:pt x="1512651" y="3815398"/>
                    <a:pt x="1468201" y="3807778"/>
                    <a:pt x="1436451" y="3792538"/>
                  </a:cubicBezTo>
                  <a:cubicBezTo>
                    <a:pt x="1404701" y="3776028"/>
                    <a:pt x="1381841" y="3764598"/>
                    <a:pt x="1352631" y="3721418"/>
                  </a:cubicBezTo>
                  <a:cubicBezTo>
                    <a:pt x="1266271" y="3585528"/>
                    <a:pt x="1146891" y="3048318"/>
                    <a:pt x="1074501" y="2739708"/>
                  </a:cubicBezTo>
                  <a:cubicBezTo>
                    <a:pt x="1011001" y="2471738"/>
                    <a:pt x="983061" y="2285048"/>
                    <a:pt x="933531" y="1976438"/>
                  </a:cubicBezTo>
                  <a:cubicBezTo>
                    <a:pt x="857331" y="1507808"/>
                    <a:pt x="682071" y="374968"/>
                    <a:pt x="690961" y="199708"/>
                  </a:cubicBezTo>
                  <a:cubicBezTo>
                    <a:pt x="693501" y="169228"/>
                    <a:pt x="696041" y="165418"/>
                    <a:pt x="704931" y="146368"/>
                  </a:cubicBezTo>
                  <a:cubicBezTo>
                    <a:pt x="717631" y="119698"/>
                    <a:pt x="741761" y="80328"/>
                    <a:pt x="768431" y="57468"/>
                  </a:cubicBezTo>
                  <a:cubicBezTo>
                    <a:pt x="795101" y="33338"/>
                    <a:pt x="830661" y="15558"/>
                    <a:pt x="864951" y="6668"/>
                  </a:cubicBezTo>
                  <a:cubicBezTo>
                    <a:pt x="899241" y="-952"/>
                    <a:pt x="939881" y="-952"/>
                    <a:pt x="974171" y="7938"/>
                  </a:cubicBezTo>
                  <a:cubicBezTo>
                    <a:pt x="1008461" y="16828"/>
                    <a:pt x="1045291" y="35878"/>
                    <a:pt x="1070691" y="60008"/>
                  </a:cubicBezTo>
                  <a:cubicBezTo>
                    <a:pt x="1097361" y="82868"/>
                    <a:pt x="1116411" y="108268"/>
                    <a:pt x="1132921" y="150178"/>
                  </a:cubicBezTo>
                  <a:cubicBezTo>
                    <a:pt x="1160861" y="223838"/>
                    <a:pt x="1158321" y="374968"/>
                    <a:pt x="1179911" y="485458"/>
                  </a:cubicBezTo>
                  <a:cubicBezTo>
                    <a:pt x="1201501" y="594678"/>
                    <a:pt x="1224361" y="681038"/>
                    <a:pt x="1261191" y="810578"/>
                  </a:cubicBezTo>
                  <a:cubicBezTo>
                    <a:pt x="1315801" y="1004888"/>
                    <a:pt x="1419941" y="1341438"/>
                    <a:pt x="1492331" y="1533208"/>
                  </a:cubicBezTo>
                  <a:cubicBezTo>
                    <a:pt x="1540591" y="1664018"/>
                    <a:pt x="1571071" y="1728788"/>
                    <a:pt x="1630761" y="1855788"/>
                  </a:cubicBezTo>
                  <a:cubicBezTo>
                    <a:pt x="1719661" y="2047558"/>
                    <a:pt x="1874601" y="2314258"/>
                    <a:pt x="1988901" y="2561908"/>
                  </a:cubicBezTo>
                  <a:cubicBezTo>
                    <a:pt x="2110821" y="2828608"/>
                    <a:pt x="2291161" y="3262948"/>
                    <a:pt x="2339421" y="3406458"/>
                  </a:cubicBezTo>
                  <a:cubicBezTo>
                    <a:pt x="2355931" y="3455988"/>
                    <a:pt x="2363551" y="3472498"/>
                    <a:pt x="2364821" y="3505518"/>
                  </a:cubicBezTo>
                  <a:cubicBezTo>
                    <a:pt x="2367361" y="3541078"/>
                    <a:pt x="2364821" y="3581718"/>
                    <a:pt x="2352121" y="3614738"/>
                  </a:cubicBezTo>
                  <a:cubicBezTo>
                    <a:pt x="2339421" y="3647758"/>
                    <a:pt x="2316561" y="3680778"/>
                    <a:pt x="2289891" y="3704908"/>
                  </a:cubicBezTo>
                  <a:cubicBezTo>
                    <a:pt x="2263221" y="3727768"/>
                    <a:pt x="2227661" y="3746818"/>
                    <a:pt x="2193371" y="3755708"/>
                  </a:cubicBezTo>
                  <a:cubicBezTo>
                    <a:pt x="2159081" y="3764598"/>
                    <a:pt x="2113361" y="3760788"/>
                    <a:pt x="2084151" y="3755708"/>
                  </a:cubicBezTo>
                  <a:cubicBezTo>
                    <a:pt x="2062561" y="3751898"/>
                    <a:pt x="2049861" y="3746818"/>
                    <a:pt x="2032081" y="3735388"/>
                  </a:cubicBezTo>
                  <a:cubicBezTo>
                    <a:pt x="2006681" y="3720148"/>
                    <a:pt x="1968581" y="3687128"/>
                    <a:pt x="1950801" y="3662998"/>
                  </a:cubicBezTo>
                  <a:cubicBezTo>
                    <a:pt x="1936831" y="3646488"/>
                    <a:pt x="1943181" y="3633788"/>
                    <a:pt x="1924131" y="3614738"/>
                  </a:cubicBezTo>
                  <a:cubicBezTo>
                    <a:pt x="1868251" y="3557588"/>
                    <a:pt x="1614251" y="3468688"/>
                    <a:pt x="1477091" y="3370898"/>
                  </a:cubicBezTo>
                  <a:cubicBezTo>
                    <a:pt x="1339931" y="3274378"/>
                    <a:pt x="1216741" y="3139758"/>
                    <a:pt x="1101171" y="3033078"/>
                  </a:cubicBezTo>
                  <a:cubicBezTo>
                    <a:pt x="1002111" y="2940368"/>
                    <a:pt x="908131" y="2860358"/>
                    <a:pt x="823041" y="2770188"/>
                  </a:cubicBezTo>
                  <a:cubicBezTo>
                    <a:pt x="743031" y="2683828"/>
                    <a:pt x="669371" y="2591118"/>
                    <a:pt x="602061" y="2503488"/>
                  </a:cubicBezTo>
                  <a:cubicBezTo>
                    <a:pt x="539831" y="2422208"/>
                    <a:pt x="485221" y="2344738"/>
                    <a:pt x="431881" y="2262188"/>
                  </a:cubicBezTo>
                  <a:cubicBezTo>
                    <a:pt x="378541" y="2180908"/>
                    <a:pt x="311231" y="2085658"/>
                    <a:pt x="283291" y="2013268"/>
                  </a:cubicBezTo>
                  <a:cubicBezTo>
                    <a:pt x="262971" y="1963738"/>
                    <a:pt x="255351" y="1914208"/>
                    <a:pt x="252811" y="1879918"/>
                  </a:cubicBezTo>
                  <a:cubicBezTo>
                    <a:pt x="252811" y="1857058"/>
                    <a:pt x="254081" y="1845628"/>
                    <a:pt x="260431" y="1825308"/>
                  </a:cubicBezTo>
                  <a:cubicBezTo>
                    <a:pt x="268051" y="1796098"/>
                    <a:pt x="287101" y="1754188"/>
                    <a:pt x="309961" y="1727518"/>
                  </a:cubicBezTo>
                  <a:cubicBezTo>
                    <a:pt x="334091" y="1700848"/>
                    <a:pt x="367111" y="1677988"/>
                    <a:pt x="400131" y="1665288"/>
                  </a:cubicBezTo>
                  <a:cubicBezTo>
                    <a:pt x="433151" y="1652588"/>
                    <a:pt x="473791" y="1647508"/>
                    <a:pt x="509351" y="1651318"/>
                  </a:cubicBezTo>
                  <a:cubicBezTo>
                    <a:pt x="543641" y="1656398"/>
                    <a:pt x="569041" y="1664018"/>
                    <a:pt x="610951" y="1690688"/>
                  </a:cubicBezTo>
                  <a:cubicBezTo>
                    <a:pt x="706201" y="1750378"/>
                    <a:pt x="881461" y="1939608"/>
                    <a:pt x="1012271" y="2081848"/>
                  </a:cubicBezTo>
                  <a:cubicBezTo>
                    <a:pt x="1150701" y="2231708"/>
                    <a:pt x="1292941" y="2412048"/>
                    <a:pt x="1414861" y="2566988"/>
                  </a:cubicBezTo>
                  <a:cubicBezTo>
                    <a:pt x="1522811" y="2702878"/>
                    <a:pt x="1665051" y="2876868"/>
                    <a:pt x="1710771" y="2958148"/>
                  </a:cubicBezTo>
                  <a:cubicBezTo>
                    <a:pt x="1729821" y="2992438"/>
                    <a:pt x="1734901" y="3006408"/>
                    <a:pt x="1741251" y="3034348"/>
                  </a:cubicBezTo>
                  <a:cubicBezTo>
                    <a:pt x="1747601" y="3067368"/>
                    <a:pt x="1752681" y="3109278"/>
                    <a:pt x="1745061" y="3143568"/>
                  </a:cubicBezTo>
                  <a:cubicBezTo>
                    <a:pt x="1737441" y="3179128"/>
                    <a:pt x="1720931" y="3215958"/>
                    <a:pt x="1698071" y="3242628"/>
                  </a:cubicBezTo>
                  <a:cubicBezTo>
                    <a:pt x="1675211" y="3270568"/>
                    <a:pt x="1643461" y="3294698"/>
                    <a:pt x="1610441" y="3308668"/>
                  </a:cubicBezTo>
                  <a:cubicBezTo>
                    <a:pt x="1578691" y="3322638"/>
                    <a:pt x="1538051" y="3328988"/>
                    <a:pt x="1502491" y="3326448"/>
                  </a:cubicBezTo>
                  <a:cubicBezTo>
                    <a:pt x="1466931" y="3323908"/>
                    <a:pt x="1428831" y="3309938"/>
                    <a:pt x="1398351" y="3290888"/>
                  </a:cubicBezTo>
                  <a:cubicBezTo>
                    <a:pt x="1369141" y="3273108"/>
                    <a:pt x="1353901" y="3251518"/>
                    <a:pt x="1323421" y="3212148"/>
                  </a:cubicBezTo>
                  <a:cubicBezTo>
                    <a:pt x="1258651" y="3132138"/>
                    <a:pt x="1125301" y="2939098"/>
                    <a:pt x="1055451" y="2810828"/>
                  </a:cubicBezTo>
                  <a:cubicBezTo>
                    <a:pt x="995761" y="2702878"/>
                    <a:pt x="965281" y="2629218"/>
                    <a:pt x="918291" y="2500948"/>
                  </a:cubicBezTo>
                  <a:cubicBezTo>
                    <a:pt x="847171" y="2304098"/>
                    <a:pt x="757001" y="1961198"/>
                    <a:pt x="696041" y="1730058"/>
                  </a:cubicBezTo>
                  <a:cubicBezTo>
                    <a:pt x="647781" y="1543368"/>
                    <a:pt x="588091" y="1328738"/>
                    <a:pt x="579201" y="1220788"/>
                  </a:cubicBezTo>
                  <a:cubicBezTo>
                    <a:pt x="574121" y="1171258"/>
                    <a:pt x="574121" y="1144588"/>
                    <a:pt x="585551" y="1111568"/>
                  </a:cubicBezTo>
                  <a:cubicBezTo>
                    <a:pt x="595711" y="1077278"/>
                    <a:pt x="616031" y="1042988"/>
                    <a:pt x="641431" y="1017588"/>
                  </a:cubicBezTo>
                  <a:cubicBezTo>
                    <a:pt x="666831" y="992188"/>
                    <a:pt x="707471" y="971868"/>
                    <a:pt x="734141" y="960438"/>
                  </a:cubicBezTo>
                  <a:cubicBezTo>
                    <a:pt x="754461" y="952818"/>
                    <a:pt x="768431" y="950278"/>
                    <a:pt x="788751" y="950278"/>
                  </a:cubicBezTo>
                  <a:cubicBezTo>
                    <a:pt x="819231" y="950278"/>
                    <a:pt x="868761" y="959168"/>
                    <a:pt x="896701" y="969328"/>
                  </a:cubicBezTo>
                  <a:cubicBezTo>
                    <a:pt x="917021" y="976948"/>
                    <a:pt x="929721" y="987108"/>
                    <a:pt x="943691" y="998538"/>
                  </a:cubicBezTo>
                  <a:cubicBezTo>
                    <a:pt x="957661" y="1009968"/>
                    <a:pt x="970361" y="1020128"/>
                    <a:pt x="983061" y="1036638"/>
                  </a:cubicBezTo>
                  <a:cubicBezTo>
                    <a:pt x="999571" y="1062038"/>
                    <a:pt x="1014811" y="1089978"/>
                    <a:pt x="1028781" y="1136968"/>
                  </a:cubicBezTo>
                  <a:cubicBezTo>
                    <a:pt x="1055451" y="1229678"/>
                    <a:pt x="1061801" y="1412558"/>
                    <a:pt x="1091011" y="1575118"/>
                  </a:cubicBezTo>
                  <a:cubicBezTo>
                    <a:pt x="1127841" y="1782128"/>
                    <a:pt x="1186261" y="2037398"/>
                    <a:pt x="1242141" y="2274888"/>
                  </a:cubicBezTo>
                  <a:cubicBezTo>
                    <a:pt x="1299291" y="2521268"/>
                    <a:pt x="1375491" y="2829878"/>
                    <a:pt x="1430101" y="3025458"/>
                  </a:cubicBezTo>
                  <a:cubicBezTo>
                    <a:pt x="1465661" y="3153728"/>
                    <a:pt x="1497411" y="3266758"/>
                    <a:pt x="1526621" y="3340418"/>
                  </a:cubicBezTo>
                  <a:cubicBezTo>
                    <a:pt x="1543131" y="3383598"/>
                    <a:pt x="1565991" y="3410268"/>
                    <a:pt x="1573611" y="3439478"/>
                  </a:cubicBezTo>
                  <a:cubicBezTo>
                    <a:pt x="1578691" y="3459798"/>
                    <a:pt x="1578691" y="3476308"/>
                    <a:pt x="1578691" y="3494088"/>
                  </a:cubicBezTo>
                  <a:cubicBezTo>
                    <a:pt x="1577421" y="3513138"/>
                    <a:pt x="1577421" y="3528378"/>
                    <a:pt x="1569801" y="3548698"/>
                  </a:cubicBezTo>
                  <a:cubicBezTo>
                    <a:pt x="1560911" y="3576638"/>
                    <a:pt x="1540591" y="3618548"/>
                    <a:pt x="1516461" y="3643948"/>
                  </a:cubicBezTo>
                  <a:cubicBezTo>
                    <a:pt x="1492331" y="3669348"/>
                    <a:pt x="1458041" y="3692208"/>
                    <a:pt x="1423751" y="3703638"/>
                  </a:cubicBezTo>
                  <a:cubicBezTo>
                    <a:pt x="1390731" y="3715068"/>
                    <a:pt x="1350091" y="3717608"/>
                    <a:pt x="1314531" y="3712528"/>
                  </a:cubicBezTo>
                  <a:cubicBezTo>
                    <a:pt x="1280241" y="3707448"/>
                    <a:pt x="1239601" y="3687128"/>
                    <a:pt x="1214201" y="3670618"/>
                  </a:cubicBezTo>
                  <a:cubicBezTo>
                    <a:pt x="1196421" y="3659188"/>
                    <a:pt x="1186261" y="3652838"/>
                    <a:pt x="1173561" y="3632518"/>
                  </a:cubicBezTo>
                  <a:cubicBezTo>
                    <a:pt x="1148161" y="3591878"/>
                    <a:pt x="1131651" y="3516948"/>
                    <a:pt x="1103711" y="3415348"/>
                  </a:cubicBezTo>
                  <a:cubicBezTo>
                    <a:pt x="1042751" y="3190558"/>
                    <a:pt x="917021" y="2662238"/>
                    <a:pt x="857331" y="2315528"/>
                  </a:cubicBezTo>
                  <a:cubicBezTo>
                    <a:pt x="803991" y="2008188"/>
                    <a:pt x="746841" y="1592898"/>
                    <a:pt x="748111" y="1440498"/>
                  </a:cubicBezTo>
                  <a:cubicBezTo>
                    <a:pt x="748111" y="1387158"/>
                    <a:pt x="750651" y="1365568"/>
                    <a:pt x="763351" y="1332548"/>
                  </a:cubicBezTo>
                  <a:cubicBezTo>
                    <a:pt x="777321" y="1299528"/>
                    <a:pt x="806531" y="1263968"/>
                    <a:pt x="828121" y="1243648"/>
                  </a:cubicBezTo>
                  <a:cubicBezTo>
                    <a:pt x="843361" y="1229678"/>
                    <a:pt x="853521" y="1222058"/>
                    <a:pt x="873841" y="1213168"/>
                  </a:cubicBezTo>
                  <a:cubicBezTo>
                    <a:pt x="900511" y="1201738"/>
                    <a:pt x="944961" y="1189038"/>
                    <a:pt x="980521" y="1189038"/>
                  </a:cubicBezTo>
                  <a:cubicBezTo>
                    <a:pt x="1016081" y="1190308"/>
                    <a:pt x="1059261" y="1205548"/>
                    <a:pt x="1085931" y="1218248"/>
                  </a:cubicBezTo>
                  <a:cubicBezTo>
                    <a:pt x="1104981" y="1227138"/>
                    <a:pt x="1116411" y="1234758"/>
                    <a:pt x="1130381" y="1249998"/>
                  </a:cubicBezTo>
                  <a:cubicBezTo>
                    <a:pt x="1150701" y="1271588"/>
                    <a:pt x="1178641" y="1314768"/>
                    <a:pt x="1191341" y="1341438"/>
                  </a:cubicBezTo>
                  <a:cubicBezTo>
                    <a:pt x="1198961" y="1361758"/>
                    <a:pt x="1201501" y="1370648"/>
                    <a:pt x="1202771" y="1396048"/>
                  </a:cubicBezTo>
                  <a:cubicBezTo>
                    <a:pt x="1205311" y="1449388"/>
                    <a:pt x="1186261" y="1543368"/>
                    <a:pt x="1165941" y="1652588"/>
                  </a:cubicBezTo>
                  <a:cubicBezTo>
                    <a:pt x="1129111" y="1851978"/>
                    <a:pt x="1032591" y="2265998"/>
                    <a:pt x="976711" y="2485708"/>
                  </a:cubicBezTo>
                  <a:cubicBezTo>
                    <a:pt x="941151" y="2629218"/>
                    <a:pt x="910671" y="2713038"/>
                    <a:pt x="878921" y="2841308"/>
                  </a:cubicBezTo>
                  <a:cubicBezTo>
                    <a:pt x="842091" y="2989898"/>
                    <a:pt x="788751" y="3328988"/>
                    <a:pt x="772241" y="3327718"/>
                  </a:cubicBezTo>
                  <a:cubicBezTo>
                    <a:pt x="765891" y="3327718"/>
                    <a:pt x="755731" y="3231198"/>
                    <a:pt x="763351" y="3228658"/>
                  </a:cubicBezTo>
                  <a:cubicBezTo>
                    <a:pt x="770971" y="3226118"/>
                    <a:pt x="811611" y="3287078"/>
                    <a:pt x="823041" y="3320098"/>
                  </a:cubicBezTo>
                  <a:cubicBezTo>
                    <a:pt x="834471" y="3354388"/>
                    <a:pt x="838281" y="3393758"/>
                    <a:pt x="833201" y="3429318"/>
                  </a:cubicBezTo>
                  <a:cubicBezTo>
                    <a:pt x="828121" y="3464878"/>
                    <a:pt x="812881" y="3501708"/>
                    <a:pt x="792561" y="3530918"/>
                  </a:cubicBezTo>
                  <a:cubicBezTo>
                    <a:pt x="770971" y="3558858"/>
                    <a:pt x="740491" y="3585528"/>
                    <a:pt x="708741" y="3600768"/>
                  </a:cubicBezTo>
                  <a:cubicBezTo>
                    <a:pt x="676991" y="3617278"/>
                    <a:pt x="636351" y="3626168"/>
                    <a:pt x="602061" y="3624898"/>
                  </a:cubicBezTo>
                  <a:cubicBezTo>
                    <a:pt x="566501" y="3623628"/>
                    <a:pt x="523321" y="3608388"/>
                    <a:pt x="495381" y="3595688"/>
                  </a:cubicBezTo>
                  <a:cubicBezTo>
                    <a:pt x="476331" y="3586798"/>
                    <a:pt x="462361" y="3584258"/>
                    <a:pt x="450931" y="3563938"/>
                  </a:cubicBezTo>
                  <a:cubicBezTo>
                    <a:pt x="424261" y="3514408"/>
                    <a:pt x="396321" y="3262948"/>
                    <a:pt x="436961" y="3243898"/>
                  </a:cubicBezTo>
                  <a:cubicBezTo>
                    <a:pt x="485221" y="3221038"/>
                    <a:pt x="729061" y="3571558"/>
                    <a:pt x="777321" y="3548698"/>
                  </a:cubicBezTo>
                  <a:cubicBezTo>
                    <a:pt x="817961" y="3529648"/>
                    <a:pt x="743031" y="3235008"/>
                    <a:pt x="763351" y="3228658"/>
                  </a:cubicBezTo>
                  <a:cubicBezTo>
                    <a:pt x="774781" y="3224848"/>
                    <a:pt x="811611" y="3287078"/>
                    <a:pt x="823041" y="3320098"/>
                  </a:cubicBezTo>
                  <a:cubicBezTo>
                    <a:pt x="834471" y="3354388"/>
                    <a:pt x="838281" y="3393758"/>
                    <a:pt x="833201" y="3429318"/>
                  </a:cubicBezTo>
                  <a:cubicBezTo>
                    <a:pt x="828121" y="3464878"/>
                    <a:pt x="812881" y="3501708"/>
                    <a:pt x="792561" y="3530918"/>
                  </a:cubicBezTo>
                  <a:cubicBezTo>
                    <a:pt x="770971" y="3558858"/>
                    <a:pt x="734141" y="3586798"/>
                    <a:pt x="708741" y="3600768"/>
                  </a:cubicBezTo>
                  <a:cubicBezTo>
                    <a:pt x="689691" y="3612198"/>
                    <a:pt x="676991" y="3616008"/>
                    <a:pt x="656671" y="3619818"/>
                  </a:cubicBezTo>
                  <a:cubicBezTo>
                    <a:pt x="627461" y="3623628"/>
                    <a:pt x="581741" y="3626168"/>
                    <a:pt x="547451" y="3617278"/>
                  </a:cubicBezTo>
                  <a:cubicBezTo>
                    <a:pt x="513161" y="3607118"/>
                    <a:pt x="476331" y="3567748"/>
                    <a:pt x="450931" y="3563938"/>
                  </a:cubicBezTo>
                  <a:cubicBezTo>
                    <a:pt x="436961" y="3561398"/>
                    <a:pt x="428071" y="3577908"/>
                    <a:pt x="416641" y="3570288"/>
                  </a:cubicBezTo>
                  <a:cubicBezTo>
                    <a:pt x="381081" y="3549968"/>
                    <a:pt x="325201" y="3368358"/>
                    <a:pt x="320121" y="3248978"/>
                  </a:cubicBezTo>
                  <a:cubicBezTo>
                    <a:pt x="315041" y="3097848"/>
                    <a:pt x="391241" y="2909888"/>
                    <a:pt x="434421" y="2733358"/>
                  </a:cubicBezTo>
                  <a:cubicBezTo>
                    <a:pt x="480141" y="2545398"/>
                    <a:pt x="536021" y="2356168"/>
                    <a:pt x="586821" y="2151698"/>
                  </a:cubicBezTo>
                  <a:cubicBezTo>
                    <a:pt x="641431" y="1926908"/>
                    <a:pt x="735411" y="1544638"/>
                    <a:pt x="748111" y="1440498"/>
                  </a:cubicBezTo>
                  <a:cubicBezTo>
                    <a:pt x="751921" y="1412558"/>
                    <a:pt x="746841" y="1403668"/>
                    <a:pt x="749381" y="1385888"/>
                  </a:cubicBezTo>
                  <a:cubicBezTo>
                    <a:pt x="751921" y="1368108"/>
                    <a:pt x="754461" y="1351598"/>
                    <a:pt x="763351" y="1332548"/>
                  </a:cubicBezTo>
                  <a:cubicBezTo>
                    <a:pt x="776051" y="1305878"/>
                    <a:pt x="806531" y="1263968"/>
                    <a:pt x="828121" y="1243648"/>
                  </a:cubicBezTo>
                  <a:cubicBezTo>
                    <a:pt x="843361" y="1229678"/>
                    <a:pt x="853521" y="1222058"/>
                    <a:pt x="873841" y="1213168"/>
                  </a:cubicBezTo>
                  <a:cubicBezTo>
                    <a:pt x="900511" y="1201738"/>
                    <a:pt x="944961" y="1189038"/>
                    <a:pt x="980521" y="1189038"/>
                  </a:cubicBezTo>
                  <a:cubicBezTo>
                    <a:pt x="1016081" y="1190308"/>
                    <a:pt x="1055451" y="1200468"/>
                    <a:pt x="1085931" y="1218248"/>
                  </a:cubicBezTo>
                  <a:cubicBezTo>
                    <a:pt x="1116411" y="1234758"/>
                    <a:pt x="1148161" y="1269048"/>
                    <a:pt x="1165941" y="1291908"/>
                  </a:cubicBezTo>
                  <a:cubicBezTo>
                    <a:pt x="1178641" y="1309688"/>
                    <a:pt x="1182451" y="1313498"/>
                    <a:pt x="1191341" y="1341438"/>
                  </a:cubicBezTo>
                  <a:cubicBezTo>
                    <a:pt x="1224361" y="1453198"/>
                    <a:pt x="1254841" y="1931988"/>
                    <a:pt x="1304371" y="2224088"/>
                  </a:cubicBezTo>
                  <a:cubicBezTo>
                    <a:pt x="1355171" y="2516188"/>
                    <a:pt x="1455501" y="2892108"/>
                    <a:pt x="1492331" y="3094038"/>
                  </a:cubicBezTo>
                  <a:cubicBezTo>
                    <a:pt x="1510111" y="3200718"/>
                    <a:pt x="1507571" y="3278188"/>
                    <a:pt x="1526621" y="3340418"/>
                  </a:cubicBezTo>
                  <a:cubicBezTo>
                    <a:pt x="1538051" y="3382328"/>
                    <a:pt x="1565991" y="3410268"/>
                    <a:pt x="1573611" y="3439478"/>
                  </a:cubicBezTo>
                  <a:cubicBezTo>
                    <a:pt x="1578691" y="3459798"/>
                    <a:pt x="1579961" y="3473768"/>
                    <a:pt x="1578691" y="3494088"/>
                  </a:cubicBezTo>
                  <a:cubicBezTo>
                    <a:pt x="1576151" y="3523298"/>
                    <a:pt x="1565991" y="3569018"/>
                    <a:pt x="1549481" y="3599498"/>
                  </a:cubicBezTo>
                  <a:cubicBezTo>
                    <a:pt x="1531701" y="3629978"/>
                    <a:pt x="1497411" y="3661728"/>
                    <a:pt x="1473281" y="3679508"/>
                  </a:cubicBezTo>
                  <a:cubicBezTo>
                    <a:pt x="1456771" y="3692208"/>
                    <a:pt x="1444071" y="3697288"/>
                    <a:pt x="1423751" y="3703638"/>
                  </a:cubicBezTo>
                  <a:cubicBezTo>
                    <a:pt x="1395811" y="3711258"/>
                    <a:pt x="1350091" y="3717608"/>
                    <a:pt x="1314531" y="3712528"/>
                  </a:cubicBezTo>
                  <a:cubicBezTo>
                    <a:pt x="1280241" y="3707448"/>
                    <a:pt x="1239601" y="3687128"/>
                    <a:pt x="1214201" y="3670618"/>
                  </a:cubicBezTo>
                  <a:cubicBezTo>
                    <a:pt x="1196421" y="3659188"/>
                    <a:pt x="1187531" y="3651568"/>
                    <a:pt x="1173561" y="3632518"/>
                  </a:cubicBezTo>
                  <a:cubicBezTo>
                    <a:pt x="1149431" y="3598228"/>
                    <a:pt x="1120221" y="3533458"/>
                    <a:pt x="1093551" y="3468688"/>
                  </a:cubicBezTo>
                  <a:cubicBezTo>
                    <a:pt x="1056721" y="3381058"/>
                    <a:pt x="1028781" y="3287078"/>
                    <a:pt x="988141" y="3146108"/>
                  </a:cubicBezTo>
                  <a:cubicBezTo>
                    <a:pt x="914481" y="2885758"/>
                    <a:pt x="774781" y="2292668"/>
                    <a:pt x="715091" y="2023428"/>
                  </a:cubicBezTo>
                  <a:cubicBezTo>
                    <a:pt x="680801" y="1872298"/>
                    <a:pt x="664291" y="1794828"/>
                    <a:pt x="642701" y="1669098"/>
                  </a:cubicBezTo>
                  <a:cubicBezTo>
                    <a:pt x="618571" y="1529398"/>
                    <a:pt x="583011" y="1319848"/>
                    <a:pt x="579201" y="1220788"/>
                  </a:cubicBezTo>
                  <a:cubicBezTo>
                    <a:pt x="576661" y="1172528"/>
                    <a:pt x="574121" y="1144588"/>
                    <a:pt x="585551" y="1111568"/>
                  </a:cubicBezTo>
                  <a:cubicBezTo>
                    <a:pt x="595711" y="1077278"/>
                    <a:pt x="621111" y="1040448"/>
                    <a:pt x="641431" y="1017588"/>
                  </a:cubicBezTo>
                  <a:cubicBezTo>
                    <a:pt x="655401" y="1001078"/>
                    <a:pt x="665561" y="993458"/>
                    <a:pt x="684611" y="983298"/>
                  </a:cubicBezTo>
                  <a:cubicBezTo>
                    <a:pt x="711281" y="969328"/>
                    <a:pt x="759541" y="954088"/>
                    <a:pt x="788751" y="950278"/>
                  </a:cubicBezTo>
                  <a:cubicBezTo>
                    <a:pt x="810341" y="947738"/>
                    <a:pt x="823041" y="949008"/>
                    <a:pt x="843361" y="954088"/>
                  </a:cubicBezTo>
                  <a:cubicBezTo>
                    <a:pt x="872571" y="960438"/>
                    <a:pt x="915751" y="976948"/>
                    <a:pt x="943691" y="998538"/>
                  </a:cubicBezTo>
                  <a:cubicBezTo>
                    <a:pt x="971631" y="1020128"/>
                    <a:pt x="990681" y="1040448"/>
                    <a:pt x="1011001" y="1083628"/>
                  </a:cubicBezTo>
                  <a:cubicBezTo>
                    <a:pt x="1057991" y="1180148"/>
                    <a:pt x="1085931" y="1410018"/>
                    <a:pt x="1132921" y="1595438"/>
                  </a:cubicBezTo>
                  <a:cubicBezTo>
                    <a:pt x="1191341" y="1816418"/>
                    <a:pt x="1257381" y="2108518"/>
                    <a:pt x="1337391" y="2319338"/>
                  </a:cubicBezTo>
                  <a:cubicBezTo>
                    <a:pt x="1403431" y="2490788"/>
                    <a:pt x="1484711" y="2653348"/>
                    <a:pt x="1558371" y="2772728"/>
                  </a:cubicBezTo>
                  <a:cubicBezTo>
                    <a:pt x="1611711" y="2859088"/>
                    <a:pt x="1687911" y="2922588"/>
                    <a:pt x="1719661" y="2983548"/>
                  </a:cubicBezTo>
                  <a:cubicBezTo>
                    <a:pt x="1738711" y="3022918"/>
                    <a:pt x="1747601" y="3053398"/>
                    <a:pt x="1750141" y="3088958"/>
                  </a:cubicBezTo>
                  <a:cubicBezTo>
                    <a:pt x="1751411" y="3124518"/>
                    <a:pt x="1742521" y="3163888"/>
                    <a:pt x="1727281" y="3195638"/>
                  </a:cubicBezTo>
                  <a:cubicBezTo>
                    <a:pt x="1712041" y="3228658"/>
                    <a:pt x="1686641" y="3259138"/>
                    <a:pt x="1658701" y="3280728"/>
                  </a:cubicBezTo>
                  <a:cubicBezTo>
                    <a:pt x="1630761" y="3302318"/>
                    <a:pt x="1592661" y="3318828"/>
                    <a:pt x="1558371" y="3323908"/>
                  </a:cubicBezTo>
                  <a:cubicBezTo>
                    <a:pt x="1522811" y="3328988"/>
                    <a:pt x="1482171" y="3326448"/>
                    <a:pt x="1449151" y="3315018"/>
                  </a:cubicBezTo>
                  <a:cubicBezTo>
                    <a:pt x="1414861" y="3303588"/>
                    <a:pt x="1392001" y="3289618"/>
                    <a:pt x="1356441" y="3256598"/>
                  </a:cubicBezTo>
                  <a:cubicBezTo>
                    <a:pt x="1280241" y="3186748"/>
                    <a:pt x="1172291" y="2997518"/>
                    <a:pt x="1064341" y="2860358"/>
                  </a:cubicBezTo>
                  <a:cubicBezTo>
                    <a:pt x="942421" y="2704148"/>
                    <a:pt x="765891" y="2513648"/>
                    <a:pt x="659211" y="2372678"/>
                  </a:cubicBezTo>
                  <a:cubicBezTo>
                    <a:pt x="584281" y="2271078"/>
                    <a:pt x="547451" y="2168208"/>
                    <a:pt x="476331" y="2102168"/>
                  </a:cubicBezTo>
                  <a:cubicBezTo>
                    <a:pt x="417911" y="2047558"/>
                    <a:pt x="309961" y="2022158"/>
                    <a:pt x="279481" y="1985328"/>
                  </a:cubicBezTo>
                  <a:cubicBezTo>
                    <a:pt x="265511" y="1967548"/>
                    <a:pt x="264241" y="1954848"/>
                    <a:pt x="260431" y="1934528"/>
                  </a:cubicBezTo>
                  <a:cubicBezTo>
                    <a:pt x="255351" y="1905318"/>
                    <a:pt x="254081" y="1854518"/>
                    <a:pt x="260431" y="1825308"/>
                  </a:cubicBezTo>
                  <a:cubicBezTo>
                    <a:pt x="262971" y="1803718"/>
                    <a:pt x="268051" y="1791018"/>
                    <a:pt x="279481" y="1773238"/>
                  </a:cubicBezTo>
                  <a:cubicBezTo>
                    <a:pt x="294721" y="1747838"/>
                    <a:pt x="322661" y="1711008"/>
                    <a:pt x="351871" y="1690688"/>
                  </a:cubicBezTo>
                  <a:cubicBezTo>
                    <a:pt x="381081" y="1671638"/>
                    <a:pt x="417911" y="1656398"/>
                    <a:pt x="453471" y="1652588"/>
                  </a:cubicBezTo>
                  <a:cubicBezTo>
                    <a:pt x="489031" y="1647508"/>
                    <a:pt x="533481" y="1656398"/>
                    <a:pt x="562691" y="1665288"/>
                  </a:cubicBezTo>
                  <a:cubicBezTo>
                    <a:pt x="583011" y="1671638"/>
                    <a:pt x="594441" y="1676718"/>
                    <a:pt x="610951" y="1690688"/>
                  </a:cubicBezTo>
                  <a:cubicBezTo>
                    <a:pt x="635081" y="1708468"/>
                    <a:pt x="659211" y="1736408"/>
                    <a:pt x="684611" y="1771968"/>
                  </a:cubicBezTo>
                  <a:cubicBezTo>
                    <a:pt x="722711" y="1826578"/>
                    <a:pt x="760811" y="1925638"/>
                    <a:pt x="805261" y="1999298"/>
                  </a:cubicBezTo>
                  <a:cubicBezTo>
                    <a:pt x="850981" y="2072958"/>
                    <a:pt x="900511" y="2141538"/>
                    <a:pt x="955121" y="2212658"/>
                  </a:cubicBezTo>
                  <a:cubicBezTo>
                    <a:pt x="1011001" y="2287588"/>
                    <a:pt x="1055451" y="2349818"/>
                    <a:pt x="1138001" y="2438718"/>
                  </a:cubicBezTo>
                  <a:cubicBezTo>
                    <a:pt x="1278971" y="2587308"/>
                    <a:pt x="1538051" y="2828608"/>
                    <a:pt x="1745061" y="3000058"/>
                  </a:cubicBezTo>
                  <a:cubicBezTo>
                    <a:pt x="1943181" y="3165158"/>
                    <a:pt x="2288621" y="3341688"/>
                    <a:pt x="2352121" y="3452178"/>
                  </a:cubicBezTo>
                  <a:cubicBezTo>
                    <a:pt x="2376251" y="3494088"/>
                    <a:pt x="2369901" y="3525838"/>
                    <a:pt x="2364821" y="3561398"/>
                  </a:cubicBezTo>
                  <a:cubicBezTo>
                    <a:pt x="2361011" y="3596958"/>
                    <a:pt x="2347041" y="3633788"/>
                    <a:pt x="2326721" y="3662998"/>
                  </a:cubicBezTo>
                  <a:cubicBezTo>
                    <a:pt x="2306401" y="3692208"/>
                    <a:pt x="2269571" y="3720148"/>
                    <a:pt x="2244171" y="3736658"/>
                  </a:cubicBezTo>
                  <a:cubicBezTo>
                    <a:pt x="2226391" y="3746818"/>
                    <a:pt x="2213691" y="3751898"/>
                    <a:pt x="2193371" y="3755708"/>
                  </a:cubicBezTo>
                  <a:cubicBezTo>
                    <a:pt x="2164161" y="3760788"/>
                    <a:pt x="2113361" y="3760788"/>
                    <a:pt x="2084151" y="3755708"/>
                  </a:cubicBezTo>
                  <a:cubicBezTo>
                    <a:pt x="2062561" y="3751898"/>
                    <a:pt x="2049861" y="3746818"/>
                    <a:pt x="2032081" y="3735388"/>
                  </a:cubicBezTo>
                  <a:cubicBezTo>
                    <a:pt x="2006681" y="3720148"/>
                    <a:pt x="1981281" y="3706178"/>
                    <a:pt x="1950801" y="3662998"/>
                  </a:cubicBezTo>
                  <a:cubicBezTo>
                    <a:pt x="1858091" y="3534728"/>
                    <a:pt x="1708231" y="3045778"/>
                    <a:pt x="1578691" y="2763838"/>
                  </a:cubicBezTo>
                  <a:cubicBezTo>
                    <a:pt x="1459311" y="2506028"/>
                    <a:pt x="1303101" y="2236788"/>
                    <a:pt x="1209121" y="2034858"/>
                  </a:cubicBezTo>
                  <a:cubicBezTo>
                    <a:pt x="1144351" y="1895158"/>
                    <a:pt x="1110061" y="1817688"/>
                    <a:pt x="1056721" y="1674178"/>
                  </a:cubicBezTo>
                  <a:cubicBezTo>
                    <a:pt x="981791" y="1470978"/>
                    <a:pt x="873841" y="1121728"/>
                    <a:pt x="817961" y="921068"/>
                  </a:cubicBezTo>
                  <a:cubicBezTo>
                    <a:pt x="779861" y="790258"/>
                    <a:pt x="757001" y="705168"/>
                    <a:pt x="736681" y="594678"/>
                  </a:cubicBezTo>
                  <a:cubicBezTo>
                    <a:pt x="715091" y="482918"/>
                    <a:pt x="690961" y="336868"/>
                    <a:pt x="690961" y="255588"/>
                  </a:cubicBezTo>
                  <a:cubicBezTo>
                    <a:pt x="690961" y="208598"/>
                    <a:pt x="692231" y="179388"/>
                    <a:pt x="704931" y="146368"/>
                  </a:cubicBezTo>
                  <a:cubicBezTo>
                    <a:pt x="717631" y="113348"/>
                    <a:pt x="746841" y="77788"/>
                    <a:pt x="768431" y="57468"/>
                  </a:cubicBezTo>
                  <a:cubicBezTo>
                    <a:pt x="782401" y="42228"/>
                    <a:pt x="793831" y="34608"/>
                    <a:pt x="814151" y="25718"/>
                  </a:cubicBezTo>
                  <a:cubicBezTo>
                    <a:pt x="840821" y="14288"/>
                    <a:pt x="890351" y="2858"/>
                    <a:pt x="919561" y="318"/>
                  </a:cubicBezTo>
                  <a:cubicBezTo>
                    <a:pt x="941151" y="-952"/>
                    <a:pt x="955121" y="1588"/>
                    <a:pt x="974171" y="7938"/>
                  </a:cubicBezTo>
                  <a:cubicBezTo>
                    <a:pt x="1003381" y="16828"/>
                    <a:pt x="1047831" y="40958"/>
                    <a:pt x="1070691" y="60008"/>
                  </a:cubicBezTo>
                  <a:cubicBezTo>
                    <a:pt x="1087201" y="72708"/>
                    <a:pt x="1096091" y="82868"/>
                    <a:pt x="1107521" y="100648"/>
                  </a:cubicBezTo>
                  <a:cubicBezTo>
                    <a:pt x="1122761" y="126048"/>
                    <a:pt x="1132921" y="155258"/>
                    <a:pt x="1145621" y="203518"/>
                  </a:cubicBezTo>
                  <a:cubicBezTo>
                    <a:pt x="1173561" y="307658"/>
                    <a:pt x="1198961" y="505778"/>
                    <a:pt x="1229441" y="710248"/>
                  </a:cubicBezTo>
                  <a:cubicBezTo>
                    <a:pt x="1275161" y="1021398"/>
                    <a:pt x="1328501" y="1548448"/>
                    <a:pt x="1383111" y="1893888"/>
                  </a:cubicBezTo>
                  <a:cubicBezTo>
                    <a:pt x="1425021" y="2165668"/>
                    <a:pt x="1461851" y="2370138"/>
                    <a:pt x="1515191" y="2620328"/>
                  </a:cubicBezTo>
                  <a:cubicBezTo>
                    <a:pt x="1573611" y="2889568"/>
                    <a:pt x="1679021" y="3311208"/>
                    <a:pt x="1724741" y="3454718"/>
                  </a:cubicBezTo>
                  <a:cubicBezTo>
                    <a:pt x="1741251" y="3505518"/>
                    <a:pt x="1760301" y="3520758"/>
                    <a:pt x="1765381" y="3556318"/>
                  </a:cubicBezTo>
                  <a:cubicBezTo>
                    <a:pt x="1770461" y="3591878"/>
                    <a:pt x="1762841" y="3636328"/>
                    <a:pt x="1753951" y="3665538"/>
                  </a:cubicBezTo>
                  <a:cubicBezTo>
                    <a:pt x="1748871" y="3685858"/>
                    <a:pt x="1742521" y="3697288"/>
                    <a:pt x="1729821" y="3715068"/>
                  </a:cubicBezTo>
                  <a:cubicBezTo>
                    <a:pt x="1712041" y="3737928"/>
                    <a:pt x="1673941" y="3772218"/>
                    <a:pt x="1648541" y="3788728"/>
                  </a:cubicBezTo>
                  <a:cubicBezTo>
                    <a:pt x="1630761" y="3800158"/>
                    <a:pt x="1618061" y="3805238"/>
                    <a:pt x="1597741" y="3809048"/>
                  </a:cubicBezTo>
                  <a:cubicBezTo>
                    <a:pt x="1568531" y="3814128"/>
                    <a:pt x="1522811" y="3817938"/>
                    <a:pt x="1488521" y="3810318"/>
                  </a:cubicBezTo>
                  <a:cubicBezTo>
                    <a:pt x="1454231" y="3802698"/>
                    <a:pt x="1419941" y="3787458"/>
                    <a:pt x="1390731" y="3762058"/>
                  </a:cubicBezTo>
                  <a:cubicBezTo>
                    <a:pt x="1351361" y="3726498"/>
                    <a:pt x="1331041" y="3680778"/>
                    <a:pt x="1286591" y="3605848"/>
                  </a:cubicBezTo>
                  <a:cubicBezTo>
                    <a:pt x="1181181" y="3428048"/>
                    <a:pt x="899241" y="2900998"/>
                    <a:pt x="801451" y="2686368"/>
                  </a:cubicBezTo>
                  <a:cubicBezTo>
                    <a:pt x="750651" y="2577148"/>
                    <a:pt x="708741" y="2498408"/>
                    <a:pt x="701121" y="2429828"/>
                  </a:cubicBezTo>
                  <a:cubicBezTo>
                    <a:pt x="697311" y="2386648"/>
                    <a:pt x="708741" y="2349818"/>
                    <a:pt x="718901" y="2321878"/>
                  </a:cubicBezTo>
                  <a:cubicBezTo>
                    <a:pt x="726521" y="2302828"/>
                    <a:pt x="732871" y="2290128"/>
                    <a:pt x="746841" y="2274888"/>
                  </a:cubicBezTo>
                  <a:cubicBezTo>
                    <a:pt x="765891" y="2252028"/>
                    <a:pt x="805261" y="2220278"/>
                    <a:pt x="831931" y="2206308"/>
                  </a:cubicBezTo>
                  <a:cubicBezTo>
                    <a:pt x="850981" y="2196148"/>
                    <a:pt x="866221" y="2192338"/>
                    <a:pt x="884001" y="2188528"/>
                  </a:cubicBezTo>
                  <a:cubicBezTo>
                    <a:pt x="901781" y="2184718"/>
                    <a:pt x="918291" y="2182178"/>
                    <a:pt x="938611" y="2184718"/>
                  </a:cubicBezTo>
                  <a:cubicBezTo>
                    <a:pt x="969091" y="2187258"/>
                    <a:pt x="1013541" y="2197418"/>
                    <a:pt x="1044021" y="2215198"/>
                  </a:cubicBezTo>
                  <a:cubicBezTo>
                    <a:pt x="1074501" y="2232978"/>
                    <a:pt x="1104981" y="2267268"/>
                    <a:pt x="1122761" y="2291398"/>
                  </a:cubicBezTo>
                  <a:cubicBezTo>
                    <a:pt x="1135461" y="2307908"/>
                    <a:pt x="1138001" y="2314258"/>
                    <a:pt x="1145621" y="2340928"/>
                  </a:cubicBezTo>
                  <a:cubicBezTo>
                    <a:pt x="1172291" y="2429828"/>
                    <a:pt x="1195151" y="2762568"/>
                    <a:pt x="1224361" y="2937828"/>
                  </a:cubicBezTo>
                  <a:cubicBezTo>
                    <a:pt x="1249761" y="3080068"/>
                    <a:pt x="1287861" y="3200718"/>
                    <a:pt x="1305641" y="3317558"/>
                  </a:cubicBezTo>
                  <a:cubicBezTo>
                    <a:pt x="1322151" y="3417888"/>
                    <a:pt x="1315801" y="3546158"/>
                    <a:pt x="1333581" y="3598228"/>
                  </a:cubicBezTo>
                  <a:cubicBezTo>
                    <a:pt x="1342471" y="3622358"/>
                    <a:pt x="1356441" y="3624898"/>
                    <a:pt x="1364061" y="3645218"/>
                  </a:cubicBezTo>
                  <a:cubicBezTo>
                    <a:pt x="1375491" y="3671888"/>
                    <a:pt x="1385651" y="3721418"/>
                    <a:pt x="1386921" y="3751898"/>
                  </a:cubicBezTo>
                  <a:cubicBezTo>
                    <a:pt x="1388191" y="3772218"/>
                    <a:pt x="1385651" y="3786188"/>
                    <a:pt x="1379301" y="3806508"/>
                  </a:cubicBezTo>
                  <a:cubicBezTo>
                    <a:pt x="1369141" y="3834448"/>
                    <a:pt x="1350091" y="3875088"/>
                    <a:pt x="1325961" y="3901758"/>
                  </a:cubicBezTo>
                  <a:cubicBezTo>
                    <a:pt x="1301831" y="3927158"/>
                    <a:pt x="1261191" y="3950018"/>
                    <a:pt x="1233251" y="3961448"/>
                  </a:cubicBezTo>
                  <a:cubicBezTo>
                    <a:pt x="1214201" y="3969068"/>
                    <a:pt x="1201501" y="3971608"/>
                    <a:pt x="1179911" y="3972878"/>
                  </a:cubicBezTo>
                  <a:cubicBezTo>
                    <a:pt x="1149431" y="3974148"/>
                    <a:pt x="1104981" y="3970338"/>
                    <a:pt x="1071961" y="3956368"/>
                  </a:cubicBezTo>
                  <a:cubicBezTo>
                    <a:pt x="1038941" y="3942398"/>
                    <a:pt x="1007191" y="3920808"/>
                    <a:pt x="983061" y="3891598"/>
                  </a:cubicBezTo>
                  <a:cubicBezTo>
                    <a:pt x="955121" y="3857308"/>
                    <a:pt x="942421" y="3824288"/>
                    <a:pt x="918291" y="3758248"/>
                  </a:cubicBezTo>
                  <a:cubicBezTo>
                    <a:pt x="861141" y="3604578"/>
                    <a:pt x="805261" y="3229928"/>
                    <a:pt x="711281" y="2945448"/>
                  </a:cubicBezTo>
                  <a:cubicBezTo>
                    <a:pt x="604601" y="2619058"/>
                    <a:pt x="401401" y="2152968"/>
                    <a:pt x="290911" y="1914208"/>
                  </a:cubicBezTo>
                  <a:cubicBezTo>
                    <a:pt x="231221" y="1783398"/>
                    <a:pt x="181691" y="1731328"/>
                    <a:pt x="137241" y="1617028"/>
                  </a:cubicBezTo>
                  <a:cubicBezTo>
                    <a:pt x="81361" y="1477328"/>
                    <a:pt x="2621" y="1234758"/>
                    <a:pt x="81" y="1131888"/>
                  </a:cubicBezTo>
                  <a:cubicBezTo>
                    <a:pt x="-1189" y="1083628"/>
                    <a:pt x="12781" y="1053148"/>
                    <a:pt x="24211" y="1025208"/>
                  </a:cubicBezTo>
                  <a:cubicBezTo>
                    <a:pt x="31831" y="1006158"/>
                    <a:pt x="39451" y="994728"/>
                    <a:pt x="54691" y="979488"/>
                  </a:cubicBezTo>
                  <a:cubicBezTo>
                    <a:pt x="75011" y="957898"/>
                    <a:pt x="110571" y="928688"/>
                    <a:pt x="143591" y="915988"/>
                  </a:cubicBezTo>
                  <a:cubicBezTo>
                    <a:pt x="176611" y="902018"/>
                    <a:pt x="215981" y="896938"/>
                    <a:pt x="251541" y="900748"/>
                  </a:cubicBezTo>
                  <a:cubicBezTo>
                    <a:pt x="287101" y="904558"/>
                    <a:pt x="329011" y="922338"/>
                    <a:pt x="354411" y="937578"/>
                  </a:cubicBezTo>
                  <a:cubicBezTo>
                    <a:pt x="373461" y="949008"/>
                    <a:pt x="377271" y="950278"/>
                    <a:pt x="396321" y="973138"/>
                  </a:cubicBezTo>
                  <a:cubicBezTo>
                    <a:pt x="486491" y="1079818"/>
                    <a:pt x="850981" y="1708468"/>
                    <a:pt x="1005921" y="1998028"/>
                  </a:cubicBezTo>
                  <a:cubicBezTo>
                    <a:pt x="1115141" y="2199958"/>
                    <a:pt x="1231981" y="2415858"/>
                    <a:pt x="1262461" y="2527618"/>
                  </a:cubicBezTo>
                  <a:cubicBezTo>
                    <a:pt x="1275161" y="2575878"/>
                    <a:pt x="1275161" y="2602548"/>
                    <a:pt x="1270081" y="2636838"/>
                  </a:cubicBezTo>
                  <a:cubicBezTo>
                    <a:pt x="1263731" y="2672398"/>
                    <a:pt x="1247221" y="2709228"/>
                    <a:pt x="1225631" y="2737168"/>
                  </a:cubicBezTo>
                  <a:cubicBezTo>
                    <a:pt x="1204041" y="2765108"/>
                    <a:pt x="1172291" y="2790508"/>
                    <a:pt x="1139271" y="2804478"/>
                  </a:cubicBezTo>
                  <a:cubicBezTo>
                    <a:pt x="1107521" y="2819718"/>
                    <a:pt x="1061801" y="2824798"/>
                    <a:pt x="1032591" y="2824798"/>
                  </a:cubicBezTo>
                  <a:cubicBezTo>
                    <a:pt x="1011001" y="2826068"/>
                    <a:pt x="997031" y="2823528"/>
                    <a:pt x="977981" y="2815908"/>
                  </a:cubicBezTo>
                  <a:cubicBezTo>
                    <a:pt x="950041" y="2805748"/>
                    <a:pt x="913211" y="2787968"/>
                    <a:pt x="884001" y="2760028"/>
                  </a:cubicBezTo>
                  <a:cubicBezTo>
                    <a:pt x="844631" y="2720658"/>
                    <a:pt x="807801" y="2640648"/>
                    <a:pt x="778591" y="2583498"/>
                  </a:cubicBezTo>
                  <a:cubicBezTo>
                    <a:pt x="753191" y="2533968"/>
                    <a:pt x="696041" y="2480628"/>
                    <a:pt x="712551" y="2437448"/>
                  </a:cubicBezTo>
                  <a:cubicBezTo>
                    <a:pt x="741761" y="2363788"/>
                    <a:pt x="1139271" y="2259648"/>
                    <a:pt x="1139271" y="2259648"/>
                  </a:cubicBezTo>
                </a:path>
              </a:pathLst>
            </a:custGeom>
            <a:solidFill>
              <a:srgbClr val="FFFFFF">
                <a:alpha val="24706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034790" y="5064442"/>
            <a:ext cx="2035492" cy="3423285"/>
            <a:chOff x="0" y="0"/>
            <a:chExt cx="2713990" cy="4564380"/>
          </a:xfrm>
        </p:grpSpPr>
        <p:sp>
          <p:nvSpPr>
            <p:cNvPr id="5" name="Freeform 5"/>
            <p:cNvSpPr/>
            <p:nvPr/>
          </p:nvSpPr>
          <p:spPr>
            <a:xfrm>
              <a:off x="49399" y="50236"/>
              <a:ext cx="2614235" cy="4462836"/>
            </a:xfrm>
            <a:custGeom>
              <a:avLst/>
              <a:gdLst/>
              <a:ahLst/>
              <a:cxnLst/>
              <a:rect l="l" t="t" r="r" b="b"/>
              <a:pathLst>
                <a:path w="2614235" h="4462836">
                  <a:moveTo>
                    <a:pt x="1460631" y="3391464"/>
                  </a:moveTo>
                  <a:cubicBezTo>
                    <a:pt x="913261" y="2659944"/>
                    <a:pt x="619891" y="2379274"/>
                    <a:pt x="678311" y="2263704"/>
                  </a:cubicBezTo>
                  <a:cubicBezTo>
                    <a:pt x="745621" y="2126544"/>
                    <a:pt x="1380621" y="2075744"/>
                    <a:pt x="1618111" y="2177344"/>
                  </a:cubicBezTo>
                  <a:cubicBezTo>
                    <a:pt x="1825121" y="2264974"/>
                    <a:pt x="1967361" y="2510084"/>
                    <a:pt x="2062611" y="2739954"/>
                  </a:cubicBezTo>
                  <a:cubicBezTo>
                    <a:pt x="2175641" y="3009194"/>
                    <a:pt x="2174371" y="3531164"/>
                    <a:pt x="2180721" y="3721664"/>
                  </a:cubicBezTo>
                  <a:cubicBezTo>
                    <a:pt x="2183261" y="3800404"/>
                    <a:pt x="2181991" y="3834694"/>
                    <a:pt x="2171831" y="3888034"/>
                  </a:cubicBezTo>
                  <a:cubicBezTo>
                    <a:pt x="2162941" y="3942644"/>
                    <a:pt x="2146431" y="3998524"/>
                    <a:pt x="2123571" y="4048054"/>
                  </a:cubicBezTo>
                  <a:cubicBezTo>
                    <a:pt x="2101981" y="4098854"/>
                    <a:pt x="2072771" y="4148384"/>
                    <a:pt x="2038481" y="4192834"/>
                  </a:cubicBezTo>
                  <a:cubicBezTo>
                    <a:pt x="2005461" y="4236014"/>
                    <a:pt x="1964821" y="4276654"/>
                    <a:pt x="1921641" y="4310944"/>
                  </a:cubicBezTo>
                  <a:cubicBezTo>
                    <a:pt x="1878461" y="4346504"/>
                    <a:pt x="1830201" y="4375714"/>
                    <a:pt x="1779401" y="4398574"/>
                  </a:cubicBezTo>
                  <a:cubicBezTo>
                    <a:pt x="1729871" y="4422704"/>
                    <a:pt x="1675261" y="4439214"/>
                    <a:pt x="1620651" y="4450644"/>
                  </a:cubicBezTo>
                  <a:cubicBezTo>
                    <a:pt x="1566041" y="4460804"/>
                    <a:pt x="1508891" y="4464614"/>
                    <a:pt x="1454281" y="4462074"/>
                  </a:cubicBezTo>
                  <a:cubicBezTo>
                    <a:pt x="1398401" y="4459534"/>
                    <a:pt x="1342521" y="4449374"/>
                    <a:pt x="1289181" y="4432864"/>
                  </a:cubicBezTo>
                  <a:cubicBezTo>
                    <a:pt x="1237111" y="4417624"/>
                    <a:pt x="1183771" y="4394764"/>
                    <a:pt x="1136781" y="4365554"/>
                  </a:cubicBezTo>
                  <a:cubicBezTo>
                    <a:pt x="1088521" y="4337614"/>
                    <a:pt x="1044071" y="4303324"/>
                    <a:pt x="1004701" y="4263954"/>
                  </a:cubicBezTo>
                  <a:cubicBezTo>
                    <a:pt x="965331" y="4225854"/>
                    <a:pt x="928501" y="4180134"/>
                    <a:pt x="900561" y="4133144"/>
                  </a:cubicBezTo>
                  <a:cubicBezTo>
                    <a:pt x="871351" y="4086154"/>
                    <a:pt x="847221" y="4034084"/>
                    <a:pt x="830711" y="3982014"/>
                  </a:cubicBezTo>
                  <a:cubicBezTo>
                    <a:pt x="812931" y="3929944"/>
                    <a:pt x="807851" y="3893114"/>
                    <a:pt x="798961" y="3818184"/>
                  </a:cubicBezTo>
                  <a:cubicBezTo>
                    <a:pt x="779911" y="3659434"/>
                    <a:pt x="758321" y="3330504"/>
                    <a:pt x="765941" y="3066344"/>
                  </a:cubicBezTo>
                  <a:cubicBezTo>
                    <a:pt x="773561" y="2771704"/>
                    <a:pt x="821821" y="2131624"/>
                    <a:pt x="856111" y="2131624"/>
                  </a:cubicBezTo>
                  <a:cubicBezTo>
                    <a:pt x="887861" y="2130354"/>
                    <a:pt x="1031371" y="2863144"/>
                    <a:pt x="962791" y="2897434"/>
                  </a:cubicBezTo>
                  <a:cubicBezTo>
                    <a:pt x="896751" y="2929184"/>
                    <a:pt x="626241" y="2583744"/>
                    <a:pt x="489081" y="2405944"/>
                  </a:cubicBezTo>
                  <a:cubicBezTo>
                    <a:pt x="354461" y="2230684"/>
                    <a:pt x="213491" y="2042724"/>
                    <a:pt x="147451" y="1840794"/>
                  </a:cubicBezTo>
                  <a:cubicBezTo>
                    <a:pt x="82681" y="1641404"/>
                    <a:pt x="119511" y="1392484"/>
                    <a:pt x="91571" y="1200714"/>
                  </a:cubicBezTo>
                  <a:cubicBezTo>
                    <a:pt x="67441" y="1043234"/>
                    <a:pt x="7751" y="894644"/>
                    <a:pt x="1401" y="771454"/>
                  </a:cubicBezTo>
                  <a:cubicBezTo>
                    <a:pt x="-3679" y="682554"/>
                    <a:pt x="5211" y="612704"/>
                    <a:pt x="25531" y="537774"/>
                  </a:cubicBezTo>
                  <a:cubicBezTo>
                    <a:pt x="45851" y="462844"/>
                    <a:pt x="80141" y="386644"/>
                    <a:pt x="123321" y="323144"/>
                  </a:cubicBezTo>
                  <a:cubicBezTo>
                    <a:pt x="166501" y="258374"/>
                    <a:pt x="223651" y="197414"/>
                    <a:pt x="284611" y="150424"/>
                  </a:cubicBezTo>
                  <a:cubicBezTo>
                    <a:pt x="346841" y="103434"/>
                    <a:pt x="419231" y="64064"/>
                    <a:pt x="492891" y="38664"/>
                  </a:cubicBezTo>
                  <a:cubicBezTo>
                    <a:pt x="566551" y="14534"/>
                    <a:pt x="647831" y="564"/>
                    <a:pt x="725301" y="564"/>
                  </a:cubicBezTo>
                  <a:cubicBezTo>
                    <a:pt x="804041" y="-706"/>
                    <a:pt x="885321" y="13264"/>
                    <a:pt x="958981" y="37394"/>
                  </a:cubicBezTo>
                  <a:cubicBezTo>
                    <a:pt x="1032641" y="61524"/>
                    <a:pt x="1106301" y="99624"/>
                    <a:pt x="1167261" y="146614"/>
                  </a:cubicBezTo>
                  <a:cubicBezTo>
                    <a:pt x="1229491" y="193604"/>
                    <a:pt x="1286641" y="253294"/>
                    <a:pt x="1331091" y="316794"/>
                  </a:cubicBezTo>
                  <a:cubicBezTo>
                    <a:pt x="1374271" y="381564"/>
                    <a:pt x="1409831" y="456494"/>
                    <a:pt x="1431421" y="531424"/>
                  </a:cubicBezTo>
                  <a:cubicBezTo>
                    <a:pt x="1451741" y="605084"/>
                    <a:pt x="1461901" y="687634"/>
                    <a:pt x="1458091" y="765104"/>
                  </a:cubicBezTo>
                  <a:cubicBezTo>
                    <a:pt x="1453011" y="842574"/>
                    <a:pt x="1436501" y="923854"/>
                    <a:pt x="1407291" y="996244"/>
                  </a:cubicBezTo>
                  <a:cubicBezTo>
                    <a:pt x="1379351" y="1068634"/>
                    <a:pt x="1337441" y="1139754"/>
                    <a:pt x="1286641" y="1198174"/>
                  </a:cubicBezTo>
                  <a:cubicBezTo>
                    <a:pt x="1237111" y="1257864"/>
                    <a:pt x="1174881" y="1312474"/>
                    <a:pt x="1107571" y="1351844"/>
                  </a:cubicBezTo>
                  <a:cubicBezTo>
                    <a:pt x="1041531" y="1392484"/>
                    <a:pt x="965331" y="1424234"/>
                    <a:pt x="889131" y="1440744"/>
                  </a:cubicBezTo>
                  <a:cubicBezTo>
                    <a:pt x="812931" y="1457254"/>
                    <a:pt x="730381" y="1462334"/>
                    <a:pt x="654181" y="1454714"/>
                  </a:cubicBezTo>
                  <a:cubicBezTo>
                    <a:pt x="576711" y="1445824"/>
                    <a:pt x="496701" y="1424234"/>
                    <a:pt x="425581" y="1392484"/>
                  </a:cubicBezTo>
                  <a:cubicBezTo>
                    <a:pt x="355731" y="1359464"/>
                    <a:pt x="287151" y="1313744"/>
                    <a:pt x="230001" y="1260404"/>
                  </a:cubicBezTo>
                  <a:cubicBezTo>
                    <a:pt x="174121" y="1208334"/>
                    <a:pt x="123321" y="1142294"/>
                    <a:pt x="86491" y="1073714"/>
                  </a:cubicBezTo>
                  <a:cubicBezTo>
                    <a:pt x="49661" y="1005134"/>
                    <a:pt x="22991" y="926394"/>
                    <a:pt x="10291" y="850194"/>
                  </a:cubicBezTo>
                  <a:cubicBezTo>
                    <a:pt x="-2409" y="773994"/>
                    <a:pt x="-3679" y="691444"/>
                    <a:pt x="9021" y="613974"/>
                  </a:cubicBezTo>
                  <a:cubicBezTo>
                    <a:pt x="21721" y="537774"/>
                    <a:pt x="47121" y="459034"/>
                    <a:pt x="83951" y="390454"/>
                  </a:cubicBezTo>
                  <a:cubicBezTo>
                    <a:pt x="119511" y="321874"/>
                    <a:pt x="169041" y="255834"/>
                    <a:pt x="224921" y="202494"/>
                  </a:cubicBezTo>
                  <a:cubicBezTo>
                    <a:pt x="282071" y="147884"/>
                    <a:pt x="349381" y="102164"/>
                    <a:pt x="420501" y="69144"/>
                  </a:cubicBezTo>
                  <a:cubicBezTo>
                    <a:pt x="490351" y="36124"/>
                    <a:pt x="570361" y="13264"/>
                    <a:pt x="646561" y="4374"/>
                  </a:cubicBezTo>
                  <a:cubicBezTo>
                    <a:pt x="724031" y="-4516"/>
                    <a:pt x="806581" y="564"/>
                    <a:pt x="882781" y="15804"/>
                  </a:cubicBezTo>
                  <a:cubicBezTo>
                    <a:pt x="958981" y="32314"/>
                    <a:pt x="1035181" y="62794"/>
                    <a:pt x="1102491" y="102164"/>
                  </a:cubicBezTo>
                  <a:cubicBezTo>
                    <a:pt x="1168531" y="142804"/>
                    <a:pt x="1232031" y="196144"/>
                    <a:pt x="1282831" y="254564"/>
                  </a:cubicBezTo>
                  <a:cubicBezTo>
                    <a:pt x="1333631" y="314254"/>
                    <a:pt x="1366651" y="357434"/>
                    <a:pt x="1406021" y="456494"/>
                  </a:cubicBezTo>
                  <a:cubicBezTo>
                    <a:pt x="1491111" y="672394"/>
                    <a:pt x="1496191" y="1268024"/>
                    <a:pt x="1637161" y="1553774"/>
                  </a:cubicBezTo>
                  <a:cubicBezTo>
                    <a:pt x="1747651" y="1779834"/>
                    <a:pt x="1997841" y="1863654"/>
                    <a:pt x="2089281" y="2082094"/>
                  </a:cubicBezTo>
                  <a:cubicBezTo>
                    <a:pt x="2193421" y="2334824"/>
                    <a:pt x="2147701" y="2723444"/>
                    <a:pt x="2162941" y="3011734"/>
                  </a:cubicBezTo>
                  <a:cubicBezTo>
                    <a:pt x="2175641" y="3264464"/>
                    <a:pt x="2183261" y="3566724"/>
                    <a:pt x="2180721" y="3721664"/>
                  </a:cubicBezTo>
                  <a:cubicBezTo>
                    <a:pt x="2179451" y="3796594"/>
                    <a:pt x="2181991" y="3834694"/>
                    <a:pt x="2171831" y="3888034"/>
                  </a:cubicBezTo>
                  <a:cubicBezTo>
                    <a:pt x="2162941" y="3942644"/>
                    <a:pt x="2146431" y="3997254"/>
                    <a:pt x="2123571" y="4048054"/>
                  </a:cubicBezTo>
                  <a:cubicBezTo>
                    <a:pt x="2101981" y="4098854"/>
                    <a:pt x="2072771" y="4148384"/>
                    <a:pt x="2038481" y="4192834"/>
                  </a:cubicBezTo>
                  <a:cubicBezTo>
                    <a:pt x="2005461" y="4236014"/>
                    <a:pt x="1964821" y="4276654"/>
                    <a:pt x="1921641" y="4310944"/>
                  </a:cubicBezTo>
                  <a:cubicBezTo>
                    <a:pt x="1878461" y="4346504"/>
                    <a:pt x="1830201" y="4375714"/>
                    <a:pt x="1779401" y="4398574"/>
                  </a:cubicBezTo>
                  <a:cubicBezTo>
                    <a:pt x="1729871" y="4422704"/>
                    <a:pt x="1675261" y="4439214"/>
                    <a:pt x="1620651" y="4450644"/>
                  </a:cubicBezTo>
                  <a:cubicBezTo>
                    <a:pt x="1566041" y="4460804"/>
                    <a:pt x="1508891" y="4464614"/>
                    <a:pt x="1454281" y="4462074"/>
                  </a:cubicBezTo>
                  <a:cubicBezTo>
                    <a:pt x="1398401" y="4459534"/>
                    <a:pt x="1342521" y="4449374"/>
                    <a:pt x="1289181" y="4432864"/>
                  </a:cubicBezTo>
                  <a:cubicBezTo>
                    <a:pt x="1237111" y="4417624"/>
                    <a:pt x="1183771" y="4394764"/>
                    <a:pt x="1136781" y="4365554"/>
                  </a:cubicBezTo>
                  <a:cubicBezTo>
                    <a:pt x="1088521" y="4337614"/>
                    <a:pt x="1044071" y="4303324"/>
                    <a:pt x="1004701" y="4263954"/>
                  </a:cubicBezTo>
                  <a:cubicBezTo>
                    <a:pt x="965331" y="4225854"/>
                    <a:pt x="928501" y="4180134"/>
                    <a:pt x="900561" y="4133144"/>
                  </a:cubicBezTo>
                  <a:cubicBezTo>
                    <a:pt x="871351" y="4086154"/>
                    <a:pt x="847221" y="4034084"/>
                    <a:pt x="830711" y="3982014"/>
                  </a:cubicBezTo>
                  <a:cubicBezTo>
                    <a:pt x="812931" y="3929944"/>
                    <a:pt x="809121" y="3875334"/>
                    <a:pt x="798961" y="3818184"/>
                  </a:cubicBezTo>
                  <a:cubicBezTo>
                    <a:pt x="787531" y="3754684"/>
                    <a:pt x="776101" y="3705154"/>
                    <a:pt x="767211" y="3620064"/>
                  </a:cubicBezTo>
                  <a:cubicBezTo>
                    <a:pt x="750701" y="3462584"/>
                    <a:pt x="759591" y="3180644"/>
                    <a:pt x="730381" y="2954584"/>
                  </a:cubicBezTo>
                  <a:cubicBezTo>
                    <a:pt x="698631" y="2713284"/>
                    <a:pt x="579251" y="2460554"/>
                    <a:pt x="577981" y="2212904"/>
                  </a:cubicBezTo>
                  <a:cubicBezTo>
                    <a:pt x="575441" y="1965254"/>
                    <a:pt x="558931" y="1612194"/>
                    <a:pt x="715141" y="1469954"/>
                  </a:cubicBezTo>
                  <a:cubicBezTo>
                    <a:pt x="887861" y="1312474"/>
                    <a:pt x="1411101" y="1273104"/>
                    <a:pt x="1638431" y="1384864"/>
                  </a:cubicBezTo>
                  <a:cubicBezTo>
                    <a:pt x="1847981" y="1490274"/>
                    <a:pt x="1912751" y="1854764"/>
                    <a:pt x="2058801" y="2064314"/>
                  </a:cubicBezTo>
                  <a:cubicBezTo>
                    <a:pt x="2194691" y="2258624"/>
                    <a:pt x="2396621" y="2482144"/>
                    <a:pt x="2480441" y="2602794"/>
                  </a:cubicBezTo>
                  <a:cubicBezTo>
                    <a:pt x="2519811" y="2661214"/>
                    <a:pt x="2538861" y="2690424"/>
                    <a:pt x="2559181" y="2737414"/>
                  </a:cubicBezTo>
                  <a:cubicBezTo>
                    <a:pt x="2580771" y="2784404"/>
                    <a:pt x="2596011" y="2835204"/>
                    <a:pt x="2604901" y="2886004"/>
                  </a:cubicBezTo>
                  <a:cubicBezTo>
                    <a:pt x="2613791" y="2935534"/>
                    <a:pt x="2616331" y="2988874"/>
                    <a:pt x="2612521" y="3040944"/>
                  </a:cubicBezTo>
                  <a:cubicBezTo>
                    <a:pt x="2609981" y="3091744"/>
                    <a:pt x="2599821" y="3143814"/>
                    <a:pt x="2584581" y="3193344"/>
                  </a:cubicBezTo>
                  <a:cubicBezTo>
                    <a:pt x="2568071" y="3241604"/>
                    <a:pt x="2546481" y="3291134"/>
                    <a:pt x="2519811" y="3334314"/>
                  </a:cubicBezTo>
                  <a:cubicBezTo>
                    <a:pt x="2493141" y="3378764"/>
                    <a:pt x="2458851" y="3419404"/>
                    <a:pt x="2423291" y="3456234"/>
                  </a:cubicBezTo>
                  <a:cubicBezTo>
                    <a:pt x="2386461" y="3491794"/>
                    <a:pt x="2344551" y="3524814"/>
                    <a:pt x="2300101" y="3551484"/>
                  </a:cubicBezTo>
                  <a:cubicBezTo>
                    <a:pt x="2255651" y="3576884"/>
                    <a:pt x="2207391" y="3598474"/>
                    <a:pt x="2157861" y="3613714"/>
                  </a:cubicBezTo>
                  <a:cubicBezTo>
                    <a:pt x="2108331" y="3628954"/>
                    <a:pt x="2056261" y="3637844"/>
                    <a:pt x="2004191" y="3640384"/>
                  </a:cubicBezTo>
                  <a:cubicBezTo>
                    <a:pt x="1953391" y="3644194"/>
                    <a:pt x="1900051" y="3640384"/>
                    <a:pt x="1849251" y="3630224"/>
                  </a:cubicBezTo>
                  <a:cubicBezTo>
                    <a:pt x="1799721" y="3621334"/>
                    <a:pt x="1748921" y="3604824"/>
                    <a:pt x="1701931" y="3583234"/>
                  </a:cubicBezTo>
                  <a:cubicBezTo>
                    <a:pt x="1654941" y="3561644"/>
                    <a:pt x="1609221" y="3533704"/>
                    <a:pt x="1569851" y="3501954"/>
                  </a:cubicBezTo>
                  <a:cubicBezTo>
                    <a:pt x="1529211" y="3470204"/>
                    <a:pt x="1460631" y="3391464"/>
                    <a:pt x="1460631" y="3391464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4673447" y="148240"/>
            <a:ext cx="7191891" cy="6845889"/>
          </a:xfrm>
          <a:custGeom>
            <a:avLst/>
            <a:gdLst/>
            <a:ahLst/>
            <a:cxnLst/>
            <a:rect l="l" t="t" r="r" b="b"/>
            <a:pathLst>
              <a:path w="7191891" h="6845889">
                <a:moveTo>
                  <a:pt x="0" y="0"/>
                </a:moveTo>
                <a:lnTo>
                  <a:pt x="7191891" y="0"/>
                </a:lnTo>
                <a:lnTo>
                  <a:pt x="7191891" y="6845890"/>
                </a:lnTo>
                <a:lnTo>
                  <a:pt x="0" y="68458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1722643" y="6256653"/>
            <a:ext cx="6172944" cy="3580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 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Ailadroddwch ar fy ôl i blant! 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i’r wal!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Symudwch fel hyn!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fel pysgodyn!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wrth eich ffrind!</a:t>
            </a:r>
          </a:p>
        </p:txBody>
      </p:sp>
      <p:sp>
        <p:nvSpPr>
          <p:cNvPr id="8" name="Freeform 8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37195" y="7469505"/>
            <a:ext cx="1020127" cy="1020127"/>
            <a:chOff x="0" y="0"/>
            <a:chExt cx="1360170" cy="1360170"/>
          </a:xfrm>
        </p:grpSpPr>
        <p:sp>
          <p:nvSpPr>
            <p:cNvPr id="3" name="Freeform 3"/>
            <p:cNvSpPr/>
            <p:nvPr/>
          </p:nvSpPr>
          <p:spPr>
            <a:xfrm>
              <a:off x="49655" y="40910"/>
              <a:ext cx="1240690" cy="1269605"/>
            </a:xfrm>
            <a:custGeom>
              <a:avLst/>
              <a:gdLst/>
              <a:ahLst/>
              <a:cxnLst/>
              <a:rect l="l" t="t" r="r" b="b"/>
              <a:pathLst>
                <a:path w="1240690" h="1269605">
                  <a:moveTo>
                    <a:pt x="1240665" y="445500"/>
                  </a:moveTo>
                  <a:cubicBezTo>
                    <a:pt x="1241935" y="845550"/>
                    <a:pt x="1194945" y="948420"/>
                    <a:pt x="1135255" y="1025890"/>
                  </a:cubicBezTo>
                  <a:cubicBezTo>
                    <a:pt x="1074295" y="1103360"/>
                    <a:pt x="985395" y="1173210"/>
                    <a:pt x="895225" y="1213850"/>
                  </a:cubicBezTo>
                  <a:cubicBezTo>
                    <a:pt x="806325" y="1254490"/>
                    <a:pt x="694565" y="1274810"/>
                    <a:pt x="596775" y="1268460"/>
                  </a:cubicBezTo>
                  <a:cubicBezTo>
                    <a:pt x="497715" y="1262110"/>
                    <a:pt x="391035" y="1229090"/>
                    <a:pt x="305945" y="1178290"/>
                  </a:cubicBezTo>
                  <a:cubicBezTo>
                    <a:pt x="222125" y="1127490"/>
                    <a:pt x="142115" y="1047480"/>
                    <a:pt x="91315" y="962390"/>
                  </a:cubicBezTo>
                  <a:cubicBezTo>
                    <a:pt x="40515" y="878570"/>
                    <a:pt x="7495" y="770620"/>
                    <a:pt x="1145" y="672830"/>
                  </a:cubicBezTo>
                  <a:cubicBezTo>
                    <a:pt x="-5205" y="575040"/>
                    <a:pt x="15115" y="463280"/>
                    <a:pt x="55755" y="374380"/>
                  </a:cubicBezTo>
                  <a:cubicBezTo>
                    <a:pt x="96395" y="284210"/>
                    <a:pt x="166245" y="195310"/>
                    <a:pt x="243715" y="134350"/>
                  </a:cubicBezTo>
                  <a:cubicBezTo>
                    <a:pt x="321185" y="73390"/>
                    <a:pt x="424055" y="27670"/>
                    <a:pt x="520575" y="9890"/>
                  </a:cubicBezTo>
                  <a:cubicBezTo>
                    <a:pt x="617095" y="-7890"/>
                    <a:pt x="730125" y="-1540"/>
                    <a:pt x="824105" y="27670"/>
                  </a:cubicBezTo>
                  <a:cubicBezTo>
                    <a:pt x="918085" y="58150"/>
                    <a:pt x="1084455" y="185150"/>
                    <a:pt x="1084455" y="185150"/>
                  </a:cubicBezTo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4896939" y="587338"/>
            <a:ext cx="7380675" cy="7150827"/>
          </a:xfrm>
          <a:custGeom>
            <a:avLst/>
            <a:gdLst/>
            <a:ahLst/>
            <a:cxnLst/>
            <a:rect l="l" t="t" r="r" b="b"/>
            <a:pathLst>
              <a:path w="7380675" h="7150827">
                <a:moveTo>
                  <a:pt x="0" y="0"/>
                </a:moveTo>
                <a:lnTo>
                  <a:pt x="7380675" y="0"/>
                </a:lnTo>
                <a:lnTo>
                  <a:pt x="7380675" y="7150827"/>
                </a:lnTo>
                <a:lnTo>
                  <a:pt x="0" y="71508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1706594" y="6352944"/>
            <a:ext cx="6172944" cy="3580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Nodiadau i’r athro: 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Ailadroddwch ar fy ôl i blant! 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i’r llawr!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Symudwch fel hyn!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fel ci!</a:t>
            </a:r>
          </a:p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Dwedwch wrth eich ffrind!</a:t>
            </a:r>
          </a:p>
        </p:txBody>
      </p:sp>
      <p:sp>
        <p:nvSpPr>
          <p:cNvPr id="6" name="Freeform 6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1586960" y="495445"/>
            <a:ext cx="14165500" cy="9296109"/>
            <a:chOff x="0" y="0"/>
            <a:chExt cx="10160000" cy="66675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175000" cy="3175000"/>
            </a:xfrm>
            <a:custGeom>
              <a:avLst/>
              <a:gdLst/>
              <a:ahLst/>
              <a:cxnLst/>
              <a:rect l="l" t="t" r="r" b="b"/>
              <a:pathLst>
                <a:path w="3175000" h="3175000">
                  <a:moveTo>
                    <a:pt x="1587500" y="0"/>
                  </a:moveTo>
                  <a:cubicBezTo>
                    <a:pt x="2463800" y="0"/>
                    <a:pt x="3175000" y="711200"/>
                    <a:pt x="3175000" y="1587500"/>
                  </a:cubicBezTo>
                  <a:cubicBezTo>
                    <a:pt x="3175000" y="2463800"/>
                    <a:pt x="2463800" y="3175000"/>
                    <a:pt x="1587500" y="3175000"/>
                  </a:cubicBezTo>
                  <a:cubicBezTo>
                    <a:pt x="711200" y="3175000"/>
                    <a:pt x="0" y="2465070"/>
                    <a:pt x="0" y="1587500"/>
                  </a:cubicBezTo>
                  <a:cubicBezTo>
                    <a:pt x="0" y="711200"/>
                    <a:pt x="711200" y="0"/>
                    <a:pt x="1587500" y="0"/>
                  </a:cubicBezTo>
                  <a:close/>
                </a:path>
              </a:pathLst>
            </a:custGeom>
            <a:solidFill>
              <a:srgbClr val="CCCC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3492500" y="0"/>
              <a:ext cx="3175000" cy="3175000"/>
            </a:xfrm>
            <a:custGeom>
              <a:avLst/>
              <a:gdLst/>
              <a:ahLst/>
              <a:cxnLst/>
              <a:rect l="l" t="t" r="r" b="b"/>
              <a:pathLst>
                <a:path w="3175000" h="3175000">
                  <a:moveTo>
                    <a:pt x="1587500" y="0"/>
                  </a:moveTo>
                  <a:cubicBezTo>
                    <a:pt x="2465070" y="0"/>
                    <a:pt x="3175000" y="711200"/>
                    <a:pt x="3175000" y="1587500"/>
                  </a:cubicBezTo>
                  <a:cubicBezTo>
                    <a:pt x="3175000" y="2463800"/>
                    <a:pt x="2463800" y="3175000"/>
                    <a:pt x="1587500" y="3175000"/>
                  </a:cubicBezTo>
                  <a:cubicBezTo>
                    <a:pt x="711200" y="3175000"/>
                    <a:pt x="0" y="2463800"/>
                    <a:pt x="0" y="1587500"/>
                  </a:cubicBezTo>
                  <a:cubicBezTo>
                    <a:pt x="0" y="711200"/>
                    <a:pt x="711200" y="0"/>
                    <a:pt x="1587500" y="0"/>
                  </a:cubicBezTo>
                  <a:close/>
                </a:path>
              </a:pathLst>
            </a:custGeom>
            <a:solidFill>
              <a:srgbClr val="D1D3D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6985000" y="0"/>
              <a:ext cx="3175000" cy="3175000"/>
            </a:xfrm>
            <a:custGeom>
              <a:avLst/>
              <a:gdLst/>
              <a:ahLst/>
              <a:cxnLst/>
              <a:rect l="l" t="t" r="r" b="b"/>
              <a:pathLst>
                <a:path w="3175000" h="3175000">
                  <a:moveTo>
                    <a:pt x="1587500" y="0"/>
                  </a:moveTo>
                  <a:cubicBezTo>
                    <a:pt x="2463800" y="0"/>
                    <a:pt x="3175000" y="711200"/>
                    <a:pt x="3175000" y="1587500"/>
                  </a:cubicBezTo>
                  <a:cubicBezTo>
                    <a:pt x="3175000" y="2463800"/>
                    <a:pt x="2463800" y="3175000"/>
                    <a:pt x="1587500" y="3175000"/>
                  </a:cubicBezTo>
                  <a:cubicBezTo>
                    <a:pt x="711200" y="3175000"/>
                    <a:pt x="0" y="2463800"/>
                    <a:pt x="0" y="1587500"/>
                  </a:cubicBezTo>
                  <a:cubicBezTo>
                    <a:pt x="0" y="711200"/>
                    <a:pt x="709930" y="0"/>
                    <a:pt x="1587500" y="0"/>
                  </a:cubicBezTo>
                  <a:close/>
                </a:path>
              </a:pathLst>
            </a:custGeom>
            <a:solidFill>
              <a:srgbClr val="D1D3D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-7115" y="3492484"/>
              <a:ext cx="3189231" cy="3175032"/>
            </a:xfrm>
            <a:custGeom>
              <a:avLst/>
              <a:gdLst/>
              <a:ahLst/>
              <a:cxnLst/>
              <a:rect l="l" t="t" r="r" b="b"/>
              <a:pathLst>
                <a:path w="3189231" h="3175032">
                  <a:moveTo>
                    <a:pt x="1594615" y="16"/>
                  </a:moveTo>
                  <a:cubicBezTo>
                    <a:pt x="1025765" y="-2528"/>
                    <a:pt x="499033" y="299490"/>
                    <a:pt x="213871" y="791710"/>
                  </a:cubicBezTo>
                  <a:cubicBezTo>
                    <a:pt x="-71291" y="1283929"/>
                    <a:pt x="-71291" y="1891103"/>
                    <a:pt x="213871" y="2383322"/>
                  </a:cubicBezTo>
                  <a:cubicBezTo>
                    <a:pt x="499033" y="2875542"/>
                    <a:pt x="1025765" y="3177560"/>
                    <a:pt x="1594615" y="3175016"/>
                  </a:cubicBezTo>
                  <a:cubicBezTo>
                    <a:pt x="2163465" y="3177560"/>
                    <a:pt x="2690197" y="2875542"/>
                    <a:pt x="2975359" y="2383322"/>
                  </a:cubicBezTo>
                  <a:cubicBezTo>
                    <a:pt x="3260521" y="1891103"/>
                    <a:pt x="3260521" y="1283929"/>
                    <a:pt x="2975359" y="791710"/>
                  </a:cubicBezTo>
                  <a:cubicBezTo>
                    <a:pt x="2690197" y="299490"/>
                    <a:pt x="2163465" y="-2528"/>
                    <a:pt x="1594615" y="16"/>
                  </a:cubicBezTo>
                  <a:close/>
                </a:path>
              </a:pathLst>
            </a:custGeom>
            <a:solidFill>
              <a:srgbClr val="D1D3D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3485384" y="3492484"/>
              <a:ext cx="3189231" cy="3175032"/>
            </a:xfrm>
            <a:custGeom>
              <a:avLst/>
              <a:gdLst/>
              <a:ahLst/>
              <a:cxnLst/>
              <a:rect l="l" t="t" r="r" b="b"/>
              <a:pathLst>
                <a:path w="3189231" h="3175032">
                  <a:moveTo>
                    <a:pt x="1594616" y="16"/>
                  </a:moveTo>
                  <a:cubicBezTo>
                    <a:pt x="1025765" y="-2528"/>
                    <a:pt x="499034" y="299490"/>
                    <a:pt x="213872" y="791710"/>
                  </a:cubicBezTo>
                  <a:cubicBezTo>
                    <a:pt x="-71290" y="1283929"/>
                    <a:pt x="-71290" y="1891103"/>
                    <a:pt x="213872" y="2383322"/>
                  </a:cubicBezTo>
                  <a:cubicBezTo>
                    <a:pt x="499034" y="2875542"/>
                    <a:pt x="1025765" y="3177560"/>
                    <a:pt x="1594616" y="3175016"/>
                  </a:cubicBezTo>
                  <a:cubicBezTo>
                    <a:pt x="2163467" y="3177560"/>
                    <a:pt x="2690198" y="2875542"/>
                    <a:pt x="2975360" y="2383322"/>
                  </a:cubicBezTo>
                  <a:cubicBezTo>
                    <a:pt x="3260522" y="1891103"/>
                    <a:pt x="3260522" y="1283929"/>
                    <a:pt x="2975360" y="791710"/>
                  </a:cubicBezTo>
                  <a:cubicBezTo>
                    <a:pt x="2690198" y="299490"/>
                    <a:pt x="2163467" y="-2528"/>
                    <a:pt x="1594616" y="16"/>
                  </a:cubicBezTo>
                  <a:close/>
                </a:path>
              </a:pathLst>
            </a:custGeom>
            <a:solidFill>
              <a:srgbClr val="D1D3D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6985000" y="3492500"/>
              <a:ext cx="3175000" cy="3175000"/>
            </a:xfrm>
            <a:custGeom>
              <a:avLst/>
              <a:gdLst/>
              <a:ahLst/>
              <a:cxnLst/>
              <a:rect l="l" t="t" r="r" b="b"/>
              <a:pathLst>
                <a:path w="3175000" h="3175000">
                  <a:moveTo>
                    <a:pt x="1587500" y="0"/>
                  </a:moveTo>
                  <a:cubicBezTo>
                    <a:pt x="2463800" y="0"/>
                    <a:pt x="3175000" y="711200"/>
                    <a:pt x="3175000" y="1587500"/>
                  </a:cubicBezTo>
                  <a:cubicBezTo>
                    <a:pt x="3175000" y="2463800"/>
                    <a:pt x="2463800" y="3175000"/>
                    <a:pt x="1587500" y="3175000"/>
                  </a:cubicBezTo>
                  <a:cubicBezTo>
                    <a:pt x="711200" y="3175000"/>
                    <a:pt x="0" y="2463800"/>
                    <a:pt x="0" y="1587500"/>
                  </a:cubicBezTo>
                  <a:cubicBezTo>
                    <a:pt x="0" y="711200"/>
                    <a:pt x="709930" y="0"/>
                    <a:pt x="1587500" y="0"/>
                  </a:cubicBezTo>
                  <a:close/>
                </a:path>
              </a:pathLst>
            </a:custGeom>
            <a:solidFill>
              <a:srgbClr val="D1D3D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>
            <a:off x="7094688" y="1304718"/>
            <a:ext cx="3150043" cy="2205030"/>
          </a:xfrm>
          <a:custGeom>
            <a:avLst/>
            <a:gdLst/>
            <a:ahLst/>
            <a:cxnLst/>
            <a:rect l="l" t="t" r="r" b="b"/>
            <a:pathLst>
              <a:path w="3150043" h="2205030">
                <a:moveTo>
                  <a:pt x="0" y="0"/>
                </a:moveTo>
                <a:lnTo>
                  <a:pt x="3150043" y="0"/>
                </a:lnTo>
                <a:lnTo>
                  <a:pt x="3150043" y="2205031"/>
                </a:lnTo>
                <a:lnTo>
                  <a:pt x="0" y="220503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717659" y="1028700"/>
            <a:ext cx="2329154" cy="2314597"/>
          </a:xfrm>
          <a:custGeom>
            <a:avLst/>
            <a:gdLst/>
            <a:ahLst/>
            <a:cxnLst/>
            <a:rect l="l" t="t" r="r" b="b"/>
            <a:pathLst>
              <a:path w="2329154" h="2314597">
                <a:moveTo>
                  <a:pt x="0" y="0"/>
                </a:moveTo>
                <a:lnTo>
                  <a:pt x="2329154" y="0"/>
                </a:lnTo>
                <a:lnTo>
                  <a:pt x="2329154" y="2314597"/>
                </a:lnTo>
                <a:lnTo>
                  <a:pt x="0" y="231459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2294333" y="863385"/>
            <a:ext cx="2421685" cy="2421685"/>
          </a:xfrm>
          <a:custGeom>
            <a:avLst/>
            <a:gdLst/>
            <a:ahLst/>
            <a:cxnLst/>
            <a:rect l="l" t="t" r="r" b="b"/>
            <a:pathLst>
              <a:path w="2421685" h="2421685">
                <a:moveTo>
                  <a:pt x="0" y="0"/>
                </a:moveTo>
                <a:lnTo>
                  <a:pt x="2421685" y="0"/>
                </a:lnTo>
                <a:lnTo>
                  <a:pt x="2421685" y="2421685"/>
                </a:lnTo>
                <a:lnTo>
                  <a:pt x="0" y="24216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2187472" y="6561990"/>
            <a:ext cx="3199442" cy="1622990"/>
          </a:xfrm>
          <a:custGeom>
            <a:avLst/>
            <a:gdLst/>
            <a:ahLst/>
            <a:cxnLst/>
            <a:rect l="l" t="t" r="r" b="b"/>
            <a:pathLst>
              <a:path w="3199442" h="1622990">
                <a:moveTo>
                  <a:pt x="0" y="0"/>
                </a:moveTo>
                <a:lnTo>
                  <a:pt x="3199442" y="0"/>
                </a:lnTo>
                <a:lnTo>
                  <a:pt x="3199442" y="1622990"/>
                </a:lnTo>
                <a:lnTo>
                  <a:pt x="0" y="162299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7821842" y="5891232"/>
            <a:ext cx="1695735" cy="2293747"/>
          </a:xfrm>
          <a:custGeom>
            <a:avLst/>
            <a:gdLst/>
            <a:ahLst/>
            <a:cxnLst/>
            <a:rect l="l" t="t" r="r" b="b"/>
            <a:pathLst>
              <a:path w="1695735" h="2293747">
                <a:moveTo>
                  <a:pt x="0" y="0"/>
                </a:moveTo>
                <a:lnTo>
                  <a:pt x="1695735" y="0"/>
                </a:lnTo>
                <a:lnTo>
                  <a:pt x="1695735" y="2293748"/>
                </a:lnTo>
                <a:lnTo>
                  <a:pt x="0" y="229374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2294333" y="6561990"/>
            <a:ext cx="2717711" cy="1355504"/>
          </a:xfrm>
          <a:custGeom>
            <a:avLst/>
            <a:gdLst/>
            <a:ahLst/>
            <a:cxnLst/>
            <a:rect l="l" t="t" r="r" b="b"/>
            <a:pathLst>
              <a:path w="2717711" h="1355504">
                <a:moveTo>
                  <a:pt x="0" y="0"/>
                </a:moveTo>
                <a:lnTo>
                  <a:pt x="2717711" y="0"/>
                </a:lnTo>
                <a:lnTo>
                  <a:pt x="2717711" y="1355504"/>
                </a:lnTo>
                <a:lnTo>
                  <a:pt x="0" y="135550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4872" r="-14172" b="-1501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2922873" y="3330653"/>
            <a:ext cx="1728639" cy="12338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Parc </a:t>
            </a:r>
          </a:p>
          <a:p>
            <a:pPr algn="ctr">
              <a:lnSpc>
                <a:spcPts val="5180"/>
              </a:lnSpc>
            </a:pPr>
            <a:r>
              <a:rPr lang="en-US" sz="3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sglefrio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61449" y="3433549"/>
            <a:ext cx="1216521" cy="695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</a:pPr>
            <a:r>
              <a:rPr lang="en-US" sz="41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Afon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977122" y="3657361"/>
            <a:ext cx="5352133" cy="5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Cystadlaethau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452420" y="8285224"/>
            <a:ext cx="2669544" cy="613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3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Bryniau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928918" y="8301734"/>
            <a:ext cx="1481584" cy="5968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Bowlio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80176" y="8318244"/>
            <a:ext cx="1171575" cy="5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Nofio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251345" y="76809"/>
            <a:ext cx="1270248" cy="5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2</a:t>
            </a:r>
          </a:p>
        </p:txBody>
      </p:sp>
      <p:sp>
        <p:nvSpPr>
          <p:cNvPr id="23" name="Freeform 23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7994770" y="3047319"/>
            <a:ext cx="8703413" cy="3908624"/>
          </a:xfrm>
          <a:custGeom>
            <a:avLst/>
            <a:gdLst/>
            <a:ahLst/>
            <a:cxnLst/>
            <a:rect l="l" t="t" r="r" b="b"/>
            <a:pathLst>
              <a:path w="8703413" h="3908624">
                <a:moveTo>
                  <a:pt x="0" y="0"/>
                </a:moveTo>
                <a:lnTo>
                  <a:pt x="8703413" y="0"/>
                </a:lnTo>
                <a:lnTo>
                  <a:pt x="8703413" y="3908624"/>
                </a:lnTo>
                <a:lnTo>
                  <a:pt x="0" y="390862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678910" y="7924550"/>
            <a:ext cx="906582" cy="977686"/>
          </a:xfrm>
          <a:custGeom>
            <a:avLst/>
            <a:gdLst/>
            <a:ahLst/>
            <a:cxnLst/>
            <a:rect l="l" t="t" r="r" b="b"/>
            <a:pathLst>
              <a:path w="906582" h="977686">
                <a:moveTo>
                  <a:pt x="0" y="0"/>
                </a:moveTo>
                <a:lnTo>
                  <a:pt x="906582" y="0"/>
                </a:lnTo>
                <a:lnTo>
                  <a:pt x="906582" y="977686"/>
                </a:lnTo>
                <a:lnTo>
                  <a:pt x="0" y="97768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612643" y="6275631"/>
            <a:ext cx="972849" cy="957040"/>
          </a:xfrm>
          <a:custGeom>
            <a:avLst/>
            <a:gdLst/>
            <a:ahLst/>
            <a:cxnLst/>
            <a:rect l="l" t="t" r="r" b="b"/>
            <a:pathLst>
              <a:path w="972849" h="957040">
                <a:moveTo>
                  <a:pt x="0" y="0"/>
                </a:moveTo>
                <a:lnTo>
                  <a:pt x="972849" y="0"/>
                </a:lnTo>
                <a:lnTo>
                  <a:pt x="972849" y="957040"/>
                </a:lnTo>
                <a:lnTo>
                  <a:pt x="0" y="95704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487669" y="4650921"/>
            <a:ext cx="1486626" cy="843660"/>
          </a:xfrm>
          <a:custGeom>
            <a:avLst/>
            <a:gdLst/>
            <a:ahLst/>
            <a:cxnLst/>
            <a:rect l="l" t="t" r="r" b="b"/>
            <a:pathLst>
              <a:path w="1486626" h="843660">
                <a:moveTo>
                  <a:pt x="0" y="0"/>
                </a:moveTo>
                <a:lnTo>
                  <a:pt x="1486626" y="0"/>
                </a:lnTo>
                <a:lnTo>
                  <a:pt x="1486626" y="843660"/>
                </a:lnTo>
                <a:lnTo>
                  <a:pt x="0" y="84366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612643" y="3075877"/>
            <a:ext cx="889281" cy="729211"/>
          </a:xfrm>
          <a:custGeom>
            <a:avLst/>
            <a:gdLst/>
            <a:ahLst/>
            <a:cxnLst/>
            <a:rect l="l" t="t" r="r" b="b"/>
            <a:pathLst>
              <a:path w="889281" h="729211">
                <a:moveTo>
                  <a:pt x="0" y="0"/>
                </a:moveTo>
                <a:lnTo>
                  <a:pt x="889281" y="0"/>
                </a:lnTo>
                <a:lnTo>
                  <a:pt x="889281" y="729211"/>
                </a:lnTo>
                <a:lnTo>
                  <a:pt x="0" y="72921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745232" y="1317932"/>
            <a:ext cx="581371" cy="977840"/>
          </a:xfrm>
          <a:custGeom>
            <a:avLst/>
            <a:gdLst/>
            <a:ahLst/>
            <a:cxnLst/>
            <a:rect l="l" t="t" r="r" b="b"/>
            <a:pathLst>
              <a:path w="581371" h="977840">
                <a:moveTo>
                  <a:pt x="0" y="0"/>
                </a:moveTo>
                <a:lnTo>
                  <a:pt x="581370" y="0"/>
                </a:lnTo>
                <a:lnTo>
                  <a:pt x="581370" y="977840"/>
                </a:lnTo>
                <a:lnTo>
                  <a:pt x="0" y="97784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594027" y="167885"/>
            <a:ext cx="1284833" cy="5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3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71539" y="1373283"/>
            <a:ext cx="5813952" cy="92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17"/>
              </a:lnSpc>
            </a:pPr>
            <a:r>
              <a:rPr lang="en-US" sz="536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Cofiwch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69593" y="3384718"/>
            <a:ext cx="4763542" cy="755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Rydw i’n hoffi......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22699" y="6883288"/>
            <a:ext cx="6121101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Fy </a:t>
            </a:r>
            <a:r>
              <a:rPr lang="en-US" sz="44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hoff</a:t>
            </a:r>
            <a:r>
              <a:rPr lang="en-US" sz="44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hobi</a:t>
            </a:r>
            <a:r>
              <a:rPr lang="en-US" sz="44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44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4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ydy</a:t>
            </a:r>
            <a:r>
              <a:rPr lang="en-US" sz="44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......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974294" y="1483319"/>
            <a:ext cx="1918715" cy="5803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cerdded</a:t>
            </a:r>
            <a:endParaRPr lang="en-US" sz="33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974295" y="3151241"/>
            <a:ext cx="1742182" cy="521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40"/>
              </a:lnSpc>
            </a:pPr>
            <a:r>
              <a:rPr lang="en-US" sz="31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rhedeg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150828" y="4555862"/>
            <a:ext cx="1742182" cy="976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chwarae pel-droed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207955" y="6430619"/>
            <a:ext cx="1568746" cy="5803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coginio</a:t>
            </a:r>
            <a:endParaRPr lang="en-US" sz="34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2267137" y="8053348"/>
            <a:ext cx="1625872" cy="5968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darllen</a:t>
            </a:r>
            <a:endParaRPr lang="en-US" sz="35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73903" y="4002959"/>
            <a:ext cx="2077974" cy="4114800"/>
          </a:xfrm>
          <a:custGeom>
            <a:avLst/>
            <a:gdLst/>
            <a:ahLst/>
            <a:cxnLst/>
            <a:rect l="l" t="t" r="r" b="b"/>
            <a:pathLst>
              <a:path w="2077974" h="4114800">
                <a:moveTo>
                  <a:pt x="0" y="0"/>
                </a:moveTo>
                <a:lnTo>
                  <a:pt x="2077974" y="0"/>
                </a:lnTo>
                <a:lnTo>
                  <a:pt x="207797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394785" y="4128577"/>
            <a:ext cx="1879902" cy="3989182"/>
          </a:xfrm>
          <a:custGeom>
            <a:avLst/>
            <a:gdLst/>
            <a:ahLst/>
            <a:cxnLst/>
            <a:rect l="l" t="t" r="r" b="b"/>
            <a:pathLst>
              <a:path w="1879902" h="3989182">
                <a:moveTo>
                  <a:pt x="0" y="0"/>
                </a:moveTo>
                <a:lnTo>
                  <a:pt x="1879902" y="0"/>
                </a:lnTo>
                <a:lnTo>
                  <a:pt x="1879902" y="3989182"/>
                </a:lnTo>
                <a:lnTo>
                  <a:pt x="0" y="398918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373903" y="8134849"/>
            <a:ext cx="6398497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hi’n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.......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058176" y="8134849"/>
            <a:ext cx="56864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e’n hoffi.....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394785" y="141605"/>
            <a:ext cx="5349816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Dysgu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newydd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2412890" y="141605"/>
            <a:ext cx="2616310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4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73903" y="4002959"/>
            <a:ext cx="2077974" cy="4114800"/>
          </a:xfrm>
          <a:custGeom>
            <a:avLst/>
            <a:gdLst/>
            <a:ahLst/>
            <a:cxnLst/>
            <a:rect l="l" t="t" r="r" b="b"/>
            <a:pathLst>
              <a:path w="2077974" h="4114800">
                <a:moveTo>
                  <a:pt x="0" y="0"/>
                </a:moveTo>
                <a:lnTo>
                  <a:pt x="2077974" y="0"/>
                </a:lnTo>
                <a:lnTo>
                  <a:pt x="207797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394785" y="4128577"/>
            <a:ext cx="1879902" cy="3989182"/>
          </a:xfrm>
          <a:custGeom>
            <a:avLst/>
            <a:gdLst/>
            <a:ahLst/>
            <a:cxnLst/>
            <a:rect l="l" t="t" r="r" b="b"/>
            <a:pathLst>
              <a:path w="1879902" h="3989182">
                <a:moveTo>
                  <a:pt x="0" y="0"/>
                </a:moveTo>
                <a:lnTo>
                  <a:pt x="1879902" y="0"/>
                </a:lnTo>
                <a:lnTo>
                  <a:pt x="1879902" y="3989182"/>
                </a:lnTo>
                <a:lnTo>
                  <a:pt x="0" y="398918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49941" y="8134849"/>
            <a:ext cx="693434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Ei hoff hobi hi yw.......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496479" y="8134849"/>
            <a:ext cx="660118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Ei hoff hobi e yw.....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212474" y="141605"/>
            <a:ext cx="5255126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Dysgu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newydd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78087" y="348374"/>
            <a:ext cx="16499685" cy="8476713"/>
          </a:xfrm>
          <a:custGeom>
            <a:avLst/>
            <a:gdLst/>
            <a:ahLst/>
            <a:cxnLst/>
            <a:rect l="l" t="t" r="r" b="b"/>
            <a:pathLst>
              <a:path w="16499685" h="8476713">
                <a:moveTo>
                  <a:pt x="0" y="0"/>
                </a:moveTo>
                <a:lnTo>
                  <a:pt x="16499686" y="0"/>
                </a:lnTo>
                <a:lnTo>
                  <a:pt x="16499686" y="8476713"/>
                </a:lnTo>
                <a:lnTo>
                  <a:pt x="0" y="847671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50134" y="7267189"/>
            <a:ext cx="5990979" cy="2690494"/>
          </a:xfrm>
          <a:custGeom>
            <a:avLst/>
            <a:gdLst/>
            <a:ahLst/>
            <a:cxnLst/>
            <a:rect l="l" t="t" r="r" b="b"/>
            <a:pathLst>
              <a:path w="5990979" h="2690494">
                <a:moveTo>
                  <a:pt x="0" y="0"/>
                </a:moveTo>
                <a:lnTo>
                  <a:pt x="5990979" y="0"/>
                </a:lnTo>
                <a:lnTo>
                  <a:pt x="5990979" y="2690495"/>
                </a:lnTo>
                <a:lnTo>
                  <a:pt x="0" y="269049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274136" y="-95250"/>
            <a:ext cx="1972121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 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82109" y="7477375"/>
            <a:ext cx="5327028" cy="22224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Nodiadau i ddisgyblion:</a:t>
            </a:r>
          </a:p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Gweithiwch mewn parau. Dewiswch pwy sy’n berson A a wedyn pwy sy’n berson B. Person A: Dewisa opsiwn ar gyfer pob darn o desturn. Paid a dweud rhywbeth!</a:t>
            </a:r>
          </a:p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Person B: Darllena y brawddegau yn uchel. Dyfala beth mae eu bartner wedi dewis.</a:t>
            </a:r>
          </a:p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Paid a stopio tan i ti gael y frawddeg yn gywir!</a:t>
            </a:r>
          </a:p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Wedyn, cyfnewid!</a:t>
            </a: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583699" y="2583199"/>
            <a:ext cx="5120602" cy="5120602"/>
          </a:xfrm>
          <a:custGeom>
            <a:avLst/>
            <a:gdLst/>
            <a:ahLst/>
            <a:cxnLst/>
            <a:rect l="l" t="t" r="r" b="b"/>
            <a:pathLst>
              <a:path w="5120602" h="5120602">
                <a:moveTo>
                  <a:pt x="0" y="0"/>
                </a:moveTo>
                <a:lnTo>
                  <a:pt x="5120602" y="0"/>
                </a:lnTo>
                <a:lnTo>
                  <a:pt x="5120602" y="5120602"/>
                </a:lnTo>
                <a:lnTo>
                  <a:pt x="0" y="51206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641127" y="204736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6" y="0"/>
                </a:lnTo>
                <a:lnTo>
                  <a:pt x="2354576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430979" y="1560909"/>
            <a:ext cx="159871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Emie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3392" y="-22781"/>
            <a:ext cx="2580608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4309" y="7608551"/>
            <a:ext cx="6446091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Sganiwch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y cod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qr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147508" y="8895166"/>
            <a:ext cx="12848194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Gallwch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chi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wrando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fwy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nag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unwaith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03146" y="769064"/>
            <a:ext cx="6579454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Arddweud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gwallgo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583699" y="2583199"/>
            <a:ext cx="5120602" cy="5120602"/>
          </a:xfrm>
          <a:custGeom>
            <a:avLst/>
            <a:gdLst/>
            <a:ahLst/>
            <a:cxnLst/>
            <a:rect l="l" t="t" r="r" b="b"/>
            <a:pathLst>
              <a:path w="5120602" h="5120602">
                <a:moveTo>
                  <a:pt x="0" y="0"/>
                </a:moveTo>
                <a:lnTo>
                  <a:pt x="5120602" y="0"/>
                </a:lnTo>
                <a:lnTo>
                  <a:pt x="5120602" y="5120602"/>
                </a:lnTo>
                <a:lnTo>
                  <a:pt x="0" y="51206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3118276" y="130048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5" y="0"/>
                </a:lnTo>
                <a:lnTo>
                  <a:pt x="2354575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710045" y="130048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6" y="0"/>
                </a:lnTo>
                <a:lnTo>
                  <a:pt x="2354576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821322" y="933450"/>
            <a:ext cx="1683878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Ava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1964" y="7958315"/>
            <a:ext cx="6600836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Sganiwch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y cod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qr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1964" y="8870764"/>
            <a:ext cx="12925436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Gallwch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chi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wrando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fwy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nag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unwaith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583699" y="2583199"/>
            <a:ext cx="5120602" cy="5120602"/>
          </a:xfrm>
          <a:custGeom>
            <a:avLst/>
            <a:gdLst/>
            <a:ahLst/>
            <a:cxnLst/>
            <a:rect l="l" t="t" r="r" b="b"/>
            <a:pathLst>
              <a:path w="5120602" h="5120602">
                <a:moveTo>
                  <a:pt x="0" y="0"/>
                </a:moveTo>
                <a:lnTo>
                  <a:pt x="5120602" y="0"/>
                </a:lnTo>
                <a:lnTo>
                  <a:pt x="5120602" y="5120602"/>
                </a:lnTo>
                <a:lnTo>
                  <a:pt x="0" y="51206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756137" y="2352824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5" y="0"/>
                </a:lnTo>
                <a:lnTo>
                  <a:pt x="2354575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463258" y="0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5" y="0"/>
                </a:lnTo>
                <a:lnTo>
                  <a:pt x="2354575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933425" y="0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5" y="0"/>
                </a:lnTo>
                <a:lnTo>
                  <a:pt x="2354575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357651" y="1356173"/>
            <a:ext cx="2226048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Twm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1964" y="8118800"/>
            <a:ext cx="6677036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Sganiwch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y cod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qr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53000" y="9099802"/>
            <a:ext cx="13001636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Gallwch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chi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wrando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fwy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nag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unwaith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</p:txBody>
      </p:sp>
      <p:sp>
        <p:nvSpPr>
          <p:cNvPr id="10" name="Freeform 10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653936" y="196285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6" y="0"/>
                </a:lnTo>
                <a:lnTo>
                  <a:pt x="2354576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278885" y="3675497"/>
            <a:ext cx="13182612" cy="2910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97"/>
              </a:lnSpc>
            </a:pP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Bore da, Emie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ydw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byw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Rhaeadr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dwlu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Raeadr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achos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llawer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bethau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wneud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Fy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hobi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yw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reidio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fy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meic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bryniau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nofio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Ganolfan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Hamdden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am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dro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gyda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fy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nghi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o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amgylch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yr </a:t>
            </a:r>
            <a:r>
              <a:rPr lang="en-US" sz="3284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afon</a:t>
            </a:r>
            <a:r>
              <a:rPr lang="en-US" sz="3284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12170" y="101035"/>
            <a:ext cx="2522030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7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84787" y="8070655"/>
            <a:ext cx="651643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Gwiriwch eich ateb!!</a:t>
            </a: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659003" y="196326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6" y="0"/>
                </a:lnTo>
                <a:lnTo>
                  <a:pt x="2354576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861624" y="2372919"/>
            <a:ext cx="15190643" cy="4267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Siwmae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Ava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byw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Rhaeadr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ger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canol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dref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Fy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hobi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ydy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rygbi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-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gyda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fy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ffrindiau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parc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bowlio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at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Ffermwr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Ifanc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Rhaeadr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,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mwynhau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gemau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chymryd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mewn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cystadlaethau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am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dro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Cwm Elan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achos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brydferth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</a:p>
        </p:txBody>
      </p:sp>
      <p:sp>
        <p:nvSpPr>
          <p:cNvPr id="5" name="Freeform 5"/>
          <p:cNvSpPr/>
          <p:nvPr/>
        </p:nvSpPr>
        <p:spPr>
          <a:xfrm>
            <a:off x="12893597" y="196326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5" y="0"/>
                </a:lnTo>
                <a:lnTo>
                  <a:pt x="2354575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718168" y="8552109"/>
            <a:ext cx="651643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Gwiriwch eich ateb!!</a:t>
            </a: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567757" y="3600283"/>
            <a:ext cx="13409261" cy="4883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Siwmae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Twm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byw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tŷ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bach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ymyl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Rhaeadr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Fy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hobi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ydy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pêl-droed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mewn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tîm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Rhaeadr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eisiau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bod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bêl-droediwr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llyfrgell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achos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dwlu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ddarllen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!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parc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sglefrio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ddim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hoffi’r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parc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Rhaeadr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achos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ddiflas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 Does dim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llawer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wneud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yno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!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siop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goffi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‘ Narrative’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Rhaeadr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achos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rydw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i’n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mwynhau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bwyta’r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cacennau</a:t>
            </a:r>
            <a:r>
              <a:rPr lang="en-US" sz="33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</p:txBody>
      </p:sp>
      <p:sp>
        <p:nvSpPr>
          <p:cNvPr id="4" name="Freeform 4"/>
          <p:cNvSpPr/>
          <p:nvPr/>
        </p:nvSpPr>
        <p:spPr>
          <a:xfrm>
            <a:off x="15268773" y="266521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5" y="0"/>
                </a:lnTo>
                <a:lnTo>
                  <a:pt x="2354575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540530" y="266521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6" y="0"/>
                </a:lnTo>
                <a:lnTo>
                  <a:pt x="2354576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924627" y="266521"/>
            <a:ext cx="2354575" cy="2243268"/>
          </a:xfrm>
          <a:custGeom>
            <a:avLst/>
            <a:gdLst/>
            <a:ahLst/>
            <a:cxnLst/>
            <a:rect l="l" t="t" r="r" b="b"/>
            <a:pathLst>
              <a:path w="2354575" h="2243268">
                <a:moveTo>
                  <a:pt x="0" y="0"/>
                </a:moveTo>
                <a:lnTo>
                  <a:pt x="2354576" y="0"/>
                </a:lnTo>
                <a:lnTo>
                  <a:pt x="2354576" y="2243268"/>
                </a:lnTo>
                <a:lnTo>
                  <a:pt x="0" y="224326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637926" y="8905176"/>
            <a:ext cx="7210674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Gwiriwch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eich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ateb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!!</a:t>
            </a:r>
          </a:p>
        </p:txBody>
      </p:sp>
      <p:sp>
        <p:nvSpPr>
          <p:cNvPr id="8" name="Freeform 8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419378" y="688352"/>
            <a:ext cx="7382917" cy="3011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Emie:</a:t>
            </a:r>
          </a:p>
          <a:p>
            <a:pPr algn="ctr">
              <a:lnSpc>
                <a:spcPts val="3220"/>
              </a:lnSpc>
            </a:pP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hobi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hi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yw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reidio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beic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bryniau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3220"/>
              </a:lnSpc>
            </a:pP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hi’n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nofio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Ganolfan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Hamdden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3220"/>
              </a:lnSpc>
            </a:pP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hi’n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am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dro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gyda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chi hi.  </a:t>
            </a:r>
          </a:p>
          <a:p>
            <a:pPr algn="ctr">
              <a:lnSpc>
                <a:spcPts val="7279"/>
              </a:lnSpc>
              <a:spcBef>
                <a:spcPct val="0"/>
              </a:spcBef>
            </a:pPr>
            <a:endParaRPr lang="en-US" sz="23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336546" y="3015382"/>
            <a:ext cx="5863828" cy="3567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Ava:</a:t>
            </a:r>
          </a:p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hobi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hi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yw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rygbi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hi’n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gyda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ffrindiau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hi’n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i’r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parc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bowlio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!</a:t>
            </a:r>
          </a:p>
          <a:p>
            <a:pPr algn="ctr">
              <a:lnSpc>
                <a:spcPts val="2940"/>
              </a:lnSpc>
            </a:pP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hi’n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am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dro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1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21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Cwm Elan</a:t>
            </a:r>
            <a:r>
              <a:rPr lang="en-US" sz="21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7279"/>
              </a:lnSpc>
              <a:spcBef>
                <a:spcPct val="0"/>
              </a:spcBef>
            </a:pPr>
            <a:endParaRPr lang="en-US" sz="21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69370" y="6465806"/>
            <a:ext cx="8971806" cy="2961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Twm:</a:t>
            </a:r>
          </a:p>
          <a:p>
            <a:pPr algn="ctr">
              <a:lnSpc>
                <a:spcPts val="3220"/>
              </a:lnSpc>
            </a:pP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Ei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hobi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e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yw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pel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droed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3220"/>
              </a:lnSpc>
            </a:pP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e’n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i’r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llyfergell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achos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e’n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dwlu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ddarllen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3220"/>
              </a:lnSpc>
            </a:pP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e’n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chwarae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y parc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sglefio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.</a:t>
            </a:r>
          </a:p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Mae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e’n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hoffi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siop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300" b="1" dirty="0" err="1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goffi</a:t>
            </a:r>
            <a:r>
              <a:rPr lang="en-US" sz="2300" b="1" dirty="0">
                <a:solidFill>
                  <a:srgbClr val="000000"/>
                </a:solidFill>
                <a:highlight>
                  <a:srgbClr val="C0C0C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‘ Narrative’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69370" y="292429"/>
            <a:ext cx="2497830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8</a:t>
            </a: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825778" cy="825778"/>
          </a:xfrm>
          <a:custGeom>
            <a:avLst/>
            <a:gdLst/>
            <a:ahLst/>
            <a:cxnLst/>
            <a:rect l="l" t="t" r="r" b="b"/>
            <a:pathLst>
              <a:path w="825778" h="825778">
                <a:moveTo>
                  <a:pt x="0" y="0"/>
                </a:moveTo>
                <a:lnTo>
                  <a:pt x="825778" y="0"/>
                </a:lnTo>
                <a:lnTo>
                  <a:pt x="825778" y="825778"/>
                </a:lnTo>
                <a:lnTo>
                  <a:pt x="0" y="82577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830244" y="49291"/>
            <a:ext cx="4627513" cy="979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66"/>
              </a:lnSpc>
              <a:spcBef>
                <a:spcPct val="0"/>
              </a:spcBef>
            </a:pPr>
            <a:r>
              <a:rPr lang="en-US" sz="569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 Dyniaethau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7611" y="971550"/>
            <a:ext cx="17554395" cy="9135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8"/>
              </a:lnSpc>
            </a:pP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diwethaf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gwnaeth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ddiorama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Gwm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Elan. Yr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wythnos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hon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byddan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taflen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wybodaeth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hychwanegu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638"/>
              </a:lnSpc>
            </a:pP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1: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Rydw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eisiau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ymarfer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geirfa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newydd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neuadd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Gofynna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sgrin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ôl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di a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gwneud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symudiadau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gyfer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pob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gair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hefyd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Rhoi'r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geiriau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fyrddau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amgylch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neuadd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Dweud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wrth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gair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cywir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pan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fyddet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ti’n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Dylai’r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gair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pan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fyddan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nhw’n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cyrraedd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ato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dylet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gair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Saesneg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symud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gair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Cymraeg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638"/>
              </a:lnSpc>
            </a:pP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2: Nesaf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byddan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ddysgu’r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sgrin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ailadrodd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balwn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ymarfer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Pan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fydd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dal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balŵn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ddweud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Gwrandewch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ofalus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Rhowch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mat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iaith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bwrdd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disgyblion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os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oes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angen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arnyn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Os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oes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amser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-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gofynnwch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ddod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o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wrthychau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yr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dosbarth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Defnyddiwch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gwrthrychau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helpu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wneud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.!</a:t>
            </a:r>
          </a:p>
          <a:p>
            <a:pPr algn="l">
              <a:lnSpc>
                <a:spcPts val="3638"/>
              </a:lnSpc>
            </a:pP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3: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chi’n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sy’n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diflannu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Mae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ymarfer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sgiliau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Dylai’r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plant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edrych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llun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ddwy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funud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Nesaf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y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diflannu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Peidiwch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dim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byd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funud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Wedyn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rhaid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gofio’r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frawddeg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a’i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hysgrifennu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Gwylia’r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sillafu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!</a:t>
            </a:r>
          </a:p>
          <a:p>
            <a:pPr algn="l">
              <a:lnSpc>
                <a:spcPts val="3638"/>
              </a:lnSpc>
            </a:pPr>
            <a:endParaRPr lang="en-US" sz="2599" dirty="0">
              <a:solidFill>
                <a:srgbClr val="000000"/>
              </a:solidFill>
              <a:highlight>
                <a:srgbClr val="C0C0C0"/>
              </a:highlight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638"/>
              </a:lnSpc>
            </a:pP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Tasg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4: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O’r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diwedd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nawr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nhw’n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hapus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gyda’r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patrwm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Hoffwn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iddyn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nhw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ddefnyddio’r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tabl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i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ysgrifennu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brawddegau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am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argaeau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Cwm Elan.</a:t>
            </a:r>
          </a:p>
          <a:p>
            <a:pPr algn="l">
              <a:lnSpc>
                <a:spcPts val="3638"/>
              </a:lnSpc>
            </a:pP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e.e.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l">
              <a:lnSpc>
                <a:spcPts val="3638"/>
              </a:lnSpc>
            </a:pP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Mae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Claerwen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dalach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599" dirty="0" err="1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na</a:t>
            </a:r>
            <a:r>
              <a:rPr lang="en-US" sz="2599" dirty="0">
                <a:solidFill>
                  <a:srgbClr val="000000"/>
                </a:solidFill>
                <a:highlight>
                  <a:srgbClr val="C0C0C0"/>
                </a:highlight>
                <a:latin typeface="Canva Sans"/>
                <a:ea typeface="Canva Sans"/>
                <a:cs typeface="Canva Sans"/>
                <a:sym typeface="Canva Sans"/>
              </a:rPr>
              <a:t> Chaban Coch.</a:t>
            </a:r>
          </a:p>
          <a:p>
            <a:pPr algn="l">
              <a:lnSpc>
                <a:spcPts val="3638"/>
              </a:lnSpc>
            </a:pPr>
            <a:endParaRPr lang="en-US" sz="25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638"/>
              </a:lnSpc>
            </a:pPr>
            <a:endParaRPr lang="en-US" sz="25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0" y="0"/>
            <a:ext cx="833704" cy="833704"/>
          </a:xfrm>
          <a:custGeom>
            <a:avLst/>
            <a:gdLst/>
            <a:ahLst/>
            <a:cxnLst/>
            <a:rect l="l" t="t" r="r" b="b"/>
            <a:pathLst>
              <a:path w="833704" h="833704">
                <a:moveTo>
                  <a:pt x="0" y="0"/>
                </a:moveTo>
                <a:lnTo>
                  <a:pt x="833704" y="0"/>
                </a:lnTo>
                <a:lnTo>
                  <a:pt x="833704" y="833704"/>
                </a:lnTo>
                <a:lnTo>
                  <a:pt x="0" y="8337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762383" y="5654938"/>
            <a:ext cx="3381617" cy="4114800"/>
          </a:xfrm>
          <a:custGeom>
            <a:avLst/>
            <a:gdLst/>
            <a:ahLst/>
            <a:cxnLst/>
            <a:rect l="l" t="t" r="r" b="b"/>
            <a:pathLst>
              <a:path w="3381617" h="4114800">
                <a:moveTo>
                  <a:pt x="0" y="0"/>
                </a:moveTo>
                <a:lnTo>
                  <a:pt x="3381617" y="0"/>
                </a:lnTo>
                <a:lnTo>
                  <a:pt x="33816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195731" y="8381066"/>
            <a:ext cx="851925" cy="1134010"/>
          </a:xfrm>
          <a:custGeom>
            <a:avLst/>
            <a:gdLst/>
            <a:ahLst/>
            <a:cxnLst/>
            <a:rect l="l" t="t" r="r" b="b"/>
            <a:pathLst>
              <a:path w="851925" h="1134010">
                <a:moveTo>
                  <a:pt x="0" y="0"/>
                </a:moveTo>
                <a:lnTo>
                  <a:pt x="851925" y="0"/>
                </a:lnTo>
                <a:lnTo>
                  <a:pt x="851925" y="1134010"/>
                </a:lnTo>
                <a:lnTo>
                  <a:pt x="0" y="113401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6062034" y="3102148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3"/>
                </a:lnTo>
                <a:lnTo>
                  <a:pt x="0" y="152164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351199" y="-34117"/>
            <a:ext cx="4429647" cy="235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304"/>
              </a:lnSpc>
              <a:spcBef>
                <a:spcPct val="0"/>
              </a:spcBef>
            </a:pPr>
            <a:r>
              <a:rPr lang="en-US" sz="1378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mwy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97406" y="141605"/>
            <a:ext cx="2193594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1</a:t>
            </a:r>
          </a:p>
        </p:txBody>
      </p:sp>
      <p:sp>
        <p:nvSpPr>
          <p:cNvPr id="8" name="Freeform 8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762383" y="5654938"/>
            <a:ext cx="3381617" cy="4114800"/>
          </a:xfrm>
          <a:custGeom>
            <a:avLst/>
            <a:gdLst/>
            <a:ahLst/>
            <a:cxnLst/>
            <a:rect l="l" t="t" r="r" b="b"/>
            <a:pathLst>
              <a:path w="3381617" h="4114800">
                <a:moveTo>
                  <a:pt x="0" y="0"/>
                </a:moveTo>
                <a:lnTo>
                  <a:pt x="3381617" y="0"/>
                </a:lnTo>
                <a:lnTo>
                  <a:pt x="33816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195731" y="8381066"/>
            <a:ext cx="851925" cy="1134010"/>
          </a:xfrm>
          <a:custGeom>
            <a:avLst/>
            <a:gdLst/>
            <a:ahLst/>
            <a:cxnLst/>
            <a:rect l="l" t="t" r="r" b="b"/>
            <a:pathLst>
              <a:path w="851925" h="1134010">
                <a:moveTo>
                  <a:pt x="0" y="0"/>
                </a:moveTo>
                <a:lnTo>
                  <a:pt x="851925" y="0"/>
                </a:lnTo>
                <a:lnTo>
                  <a:pt x="851925" y="1134010"/>
                </a:lnTo>
                <a:lnTo>
                  <a:pt x="0" y="113401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9437536" y="4894116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3"/>
                </a:lnTo>
                <a:lnTo>
                  <a:pt x="0" y="152164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7065833" y="-34117"/>
            <a:ext cx="3000378" cy="235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304"/>
              </a:lnSpc>
              <a:spcBef>
                <a:spcPct val="0"/>
              </a:spcBef>
            </a:pPr>
            <a:r>
              <a:rPr lang="en-US" sz="1378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llai </a:t>
            </a: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485370" y="5840092"/>
            <a:ext cx="2525458" cy="4114800"/>
          </a:xfrm>
          <a:custGeom>
            <a:avLst/>
            <a:gdLst/>
            <a:ahLst/>
            <a:cxnLst/>
            <a:rect l="l" t="t" r="r" b="b"/>
            <a:pathLst>
              <a:path w="2525458" h="4114800">
                <a:moveTo>
                  <a:pt x="0" y="0"/>
                </a:moveTo>
                <a:lnTo>
                  <a:pt x="2525459" y="0"/>
                </a:lnTo>
                <a:lnTo>
                  <a:pt x="252545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469792" y="7550933"/>
            <a:ext cx="1439557" cy="2105385"/>
          </a:xfrm>
          <a:custGeom>
            <a:avLst/>
            <a:gdLst/>
            <a:ahLst/>
            <a:cxnLst/>
            <a:rect l="l" t="t" r="r" b="b"/>
            <a:pathLst>
              <a:path w="1439557" h="2105385">
                <a:moveTo>
                  <a:pt x="0" y="0"/>
                </a:moveTo>
                <a:lnTo>
                  <a:pt x="1439557" y="0"/>
                </a:lnTo>
                <a:lnTo>
                  <a:pt x="1439557" y="2105385"/>
                </a:lnTo>
                <a:lnTo>
                  <a:pt x="0" y="210538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882780" y="260396"/>
            <a:ext cx="5951500" cy="2004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428"/>
              </a:lnSpc>
              <a:spcBef>
                <a:spcPct val="0"/>
              </a:spcBef>
            </a:pPr>
            <a:r>
              <a:rPr lang="en-US" sz="1173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Henach </a:t>
            </a:r>
          </a:p>
        </p:txBody>
      </p:sp>
      <p:sp>
        <p:nvSpPr>
          <p:cNvPr id="6" name="Freeform 6"/>
          <p:cNvSpPr/>
          <p:nvPr/>
        </p:nvSpPr>
        <p:spPr>
          <a:xfrm rot="5400000">
            <a:off x="6913551" y="3503361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2"/>
                </a:lnTo>
                <a:lnTo>
                  <a:pt x="0" y="152164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485370" y="5840092"/>
            <a:ext cx="2525458" cy="4114800"/>
          </a:xfrm>
          <a:custGeom>
            <a:avLst/>
            <a:gdLst/>
            <a:ahLst/>
            <a:cxnLst/>
            <a:rect l="l" t="t" r="r" b="b"/>
            <a:pathLst>
              <a:path w="2525458" h="4114800">
                <a:moveTo>
                  <a:pt x="0" y="0"/>
                </a:moveTo>
                <a:lnTo>
                  <a:pt x="2525459" y="0"/>
                </a:lnTo>
                <a:lnTo>
                  <a:pt x="252545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469792" y="7550933"/>
            <a:ext cx="1439557" cy="2105385"/>
          </a:xfrm>
          <a:custGeom>
            <a:avLst/>
            <a:gdLst/>
            <a:ahLst/>
            <a:cxnLst/>
            <a:rect l="l" t="t" r="r" b="b"/>
            <a:pathLst>
              <a:path w="1439557" h="2105385">
                <a:moveTo>
                  <a:pt x="0" y="0"/>
                </a:moveTo>
                <a:lnTo>
                  <a:pt x="1439557" y="0"/>
                </a:lnTo>
                <a:lnTo>
                  <a:pt x="1439557" y="2105385"/>
                </a:lnTo>
                <a:lnTo>
                  <a:pt x="0" y="210538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742702" y="260396"/>
            <a:ext cx="6601697" cy="20041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428"/>
              </a:lnSpc>
              <a:spcBef>
                <a:spcPct val="0"/>
              </a:spcBef>
            </a:pPr>
            <a:r>
              <a:rPr lang="en-US" sz="11734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ifancach</a:t>
            </a:r>
            <a:endParaRPr lang="en-US" sz="11734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6" name="Freeform 6"/>
          <p:cNvSpPr/>
          <p:nvPr/>
        </p:nvSpPr>
        <p:spPr>
          <a:xfrm rot="5400000">
            <a:off x="9850424" y="4787239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3"/>
                </a:lnTo>
                <a:lnTo>
                  <a:pt x="0" y="152164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058822" y="4434173"/>
            <a:ext cx="2269257" cy="5568728"/>
          </a:xfrm>
          <a:custGeom>
            <a:avLst/>
            <a:gdLst/>
            <a:ahLst/>
            <a:cxnLst/>
            <a:rect l="l" t="t" r="r" b="b"/>
            <a:pathLst>
              <a:path w="2269257" h="5568728">
                <a:moveTo>
                  <a:pt x="0" y="0"/>
                </a:moveTo>
                <a:lnTo>
                  <a:pt x="2269256" y="0"/>
                </a:lnTo>
                <a:lnTo>
                  <a:pt x="2269256" y="5568728"/>
                </a:lnTo>
                <a:lnTo>
                  <a:pt x="0" y="55687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416056" y="-257175"/>
            <a:ext cx="5699744" cy="2321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024"/>
              </a:lnSpc>
              <a:spcBef>
                <a:spcPct val="0"/>
              </a:spcBef>
            </a:pPr>
            <a:r>
              <a:rPr lang="en-US" sz="1358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talach</a:t>
            </a:r>
            <a:endParaRPr lang="en-US" sz="1358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5" name="Freeform 5"/>
          <p:cNvSpPr/>
          <p:nvPr/>
        </p:nvSpPr>
        <p:spPr>
          <a:xfrm rot="5400000">
            <a:off x="5992719" y="2363918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3"/>
                </a:lnTo>
                <a:lnTo>
                  <a:pt x="0" y="15216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047709" y="8061755"/>
            <a:ext cx="1005131" cy="1819241"/>
          </a:xfrm>
          <a:custGeom>
            <a:avLst/>
            <a:gdLst/>
            <a:ahLst/>
            <a:cxnLst/>
            <a:rect l="l" t="t" r="r" b="b"/>
            <a:pathLst>
              <a:path w="1005131" h="1819241">
                <a:moveTo>
                  <a:pt x="0" y="0"/>
                </a:moveTo>
                <a:lnTo>
                  <a:pt x="1005131" y="0"/>
                </a:lnTo>
                <a:lnTo>
                  <a:pt x="1005131" y="1819242"/>
                </a:lnTo>
                <a:lnTo>
                  <a:pt x="0" y="181924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058822" y="4434173"/>
            <a:ext cx="2269257" cy="5568728"/>
          </a:xfrm>
          <a:custGeom>
            <a:avLst/>
            <a:gdLst/>
            <a:ahLst/>
            <a:cxnLst/>
            <a:rect l="l" t="t" r="r" b="b"/>
            <a:pathLst>
              <a:path w="2269257" h="5568728">
                <a:moveTo>
                  <a:pt x="0" y="0"/>
                </a:moveTo>
                <a:lnTo>
                  <a:pt x="2269256" y="0"/>
                </a:lnTo>
                <a:lnTo>
                  <a:pt x="2269256" y="5568728"/>
                </a:lnTo>
                <a:lnTo>
                  <a:pt x="0" y="55687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9433180" y="4382679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2"/>
                </a:lnTo>
                <a:lnTo>
                  <a:pt x="0" y="152164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14186" y="7925031"/>
            <a:ext cx="1005131" cy="1819241"/>
          </a:xfrm>
          <a:custGeom>
            <a:avLst/>
            <a:gdLst/>
            <a:ahLst/>
            <a:cxnLst/>
            <a:rect l="l" t="t" r="r" b="b"/>
            <a:pathLst>
              <a:path w="1005131" h="1819241">
                <a:moveTo>
                  <a:pt x="0" y="0"/>
                </a:moveTo>
                <a:lnTo>
                  <a:pt x="1005131" y="0"/>
                </a:lnTo>
                <a:lnTo>
                  <a:pt x="1005131" y="1819241"/>
                </a:lnTo>
                <a:lnTo>
                  <a:pt x="0" y="181924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767686" y="-257175"/>
            <a:ext cx="6729114" cy="2321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024"/>
              </a:lnSpc>
              <a:spcBef>
                <a:spcPct val="0"/>
              </a:spcBef>
            </a:pPr>
            <a:r>
              <a:rPr lang="en-US" sz="1358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byrrach</a:t>
            </a:r>
            <a:endParaRPr lang="en-US" sz="1358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3598627" y="2266884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5"/>
                </a:lnTo>
                <a:lnTo>
                  <a:pt x="0" y="12128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00156" y="2142290"/>
            <a:ext cx="16956466" cy="1035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539"/>
              </a:lnSpc>
            </a:pPr>
            <a:r>
              <a:rPr lang="en-US" sz="60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                </a:t>
            </a:r>
            <a:r>
              <a:rPr lang="en-US" sz="60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60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                </a:t>
            </a:r>
            <a:r>
              <a:rPr lang="en-US" sz="60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</a:t>
            </a:r>
            <a:r>
              <a:rPr lang="en-US" sz="60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/nag                    .</a:t>
            </a:r>
          </a:p>
        </p:txBody>
      </p:sp>
      <p:sp>
        <p:nvSpPr>
          <p:cNvPr id="5" name="Freeform 5"/>
          <p:cNvSpPr/>
          <p:nvPr/>
        </p:nvSpPr>
        <p:spPr>
          <a:xfrm>
            <a:off x="7912695" y="2266884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5"/>
                </a:lnTo>
                <a:lnTo>
                  <a:pt x="0" y="12128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280852" y="2266884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5"/>
                </a:lnTo>
                <a:lnTo>
                  <a:pt x="0" y="12128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023516" y="4568507"/>
            <a:ext cx="14465647" cy="1035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39"/>
              </a:lnSpc>
            </a:pPr>
            <a:r>
              <a:rPr lang="en-US" sz="60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                     yn                 na                    .</a:t>
            </a:r>
          </a:p>
        </p:txBody>
      </p:sp>
      <p:sp>
        <p:nvSpPr>
          <p:cNvPr id="8" name="Freeform 8"/>
          <p:cNvSpPr/>
          <p:nvPr/>
        </p:nvSpPr>
        <p:spPr>
          <a:xfrm>
            <a:off x="4118233" y="4886642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6"/>
                </a:lnTo>
                <a:lnTo>
                  <a:pt x="0" y="12128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769667" y="4886642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6"/>
                </a:lnTo>
                <a:lnTo>
                  <a:pt x="0" y="12128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040197" y="4886642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6"/>
                </a:lnTo>
                <a:lnTo>
                  <a:pt x="0" y="12128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8260946" y="3842934"/>
            <a:ext cx="1017443" cy="1017443"/>
          </a:xfrm>
          <a:custGeom>
            <a:avLst/>
            <a:gdLst/>
            <a:ahLst/>
            <a:cxnLst/>
            <a:rect l="l" t="t" r="r" b="b"/>
            <a:pathLst>
              <a:path w="1017443" h="1017443">
                <a:moveTo>
                  <a:pt x="0" y="0"/>
                </a:moveTo>
                <a:lnTo>
                  <a:pt x="1017442" y="0"/>
                </a:lnTo>
                <a:lnTo>
                  <a:pt x="1017442" y="1017442"/>
                </a:lnTo>
                <a:lnTo>
                  <a:pt x="0" y="101744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631770" y="7174296"/>
            <a:ext cx="1017443" cy="1017443"/>
          </a:xfrm>
          <a:custGeom>
            <a:avLst/>
            <a:gdLst/>
            <a:ahLst/>
            <a:cxnLst/>
            <a:rect l="l" t="t" r="r" b="b"/>
            <a:pathLst>
              <a:path w="1017443" h="1017443">
                <a:moveTo>
                  <a:pt x="0" y="0"/>
                </a:moveTo>
                <a:lnTo>
                  <a:pt x="1017443" y="0"/>
                </a:lnTo>
                <a:lnTo>
                  <a:pt x="1017443" y="1017443"/>
                </a:lnTo>
                <a:lnTo>
                  <a:pt x="0" y="10174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2374075" y="4153694"/>
            <a:ext cx="394933" cy="395923"/>
          </a:xfrm>
          <a:custGeom>
            <a:avLst/>
            <a:gdLst/>
            <a:ahLst/>
            <a:cxnLst/>
            <a:rect l="l" t="t" r="r" b="b"/>
            <a:pathLst>
              <a:path w="394933" h="395923">
                <a:moveTo>
                  <a:pt x="0" y="0"/>
                </a:moveTo>
                <a:lnTo>
                  <a:pt x="394933" y="0"/>
                </a:lnTo>
                <a:lnTo>
                  <a:pt x="394933" y="395922"/>
                </a:lnTo>
                <a:lnTo>
                  <a:pt x="0" y="3959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8769667" y="309810"/>
            <a:ext cx="12656641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Dysgu newydd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29096" y="141605"/>
            <a:ext cx="2400103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39238" y="4819967"/>
            <a:ext cx="952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4118233" y="4256405"/>
            <a:ext cx="2558395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596E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ellifant</a:t>
            </a:r>
            <a:endParaRPr lang="en-US" sz="5199" b="1" dirty="0">
              <a:solidFill>
                <a:srgbClr val="0596E3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9256339" y="4241719"/>
            <a:ext cx="116800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</a:t>
            </a:r>
            <a:r>
              <a:rPr lang="en-US" sz="5199" b="1">
                <a:solidFill>
                  <a:srgbClr val="0596E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956209" y="4395470"/>
            <a:ext cx="3308275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596E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llygoden</a:t>
            </a:r>
            <a:endParaRPr lang="en-US" sz="5199" b="1" dirty="0">
              <a:solidFill>
                <a:srgbClr val="0596E3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649213" y="7843202"/>
            <a:ext cx="4827787" cy="27349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Cofiwch</a:t>
            </a: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T.M</a:t>
            </a:r>
          </a:p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ôl</a:t>
            </a: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endParaRPr lang="en-US" sz="5199" b="1" dirty="0">
              <a:solidFill>
                <a:srgbClr val="000000"/>
              </a:solidFill>
              <a:highlight>
                <a:srgbClr val="FF0000"/>
              </a:highlight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12885920" y="7740491"/>
            <a:ext cx="394933" cy="395923"/>
          </a:xfrm>
          <a:custGeom>
            <a:avLst/>
            <a:gdLst/>
            <a:ahLst/>
            <a:cxnLst/>
            <a:rect l="l" t="t" r="r" b="b"/>
            <a:pathLst>
              <a:path w="394933" h="395923">
                <a:moveTo>
                  <a:pt x="0" y="0"/>
                </a:moveTo>
                <a:lnTo>
                  <a:pt x="394932" y="0"/>
                </a:lnTo>
                <a:lnTo>
                  <a:pt x="394932" y="395923"/>
                </a:lnTo>
                <a:lnTo>
                  <a:pt x="0" y="39592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13675785" y="7918753"/>
            <a:ext cx="4459815" cy="18110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Cofiwch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T.L</a:t>
            </a:r>
          </a:p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ôl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na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/nag</a:t>
            </a:r>
          </a:p>
        </p:txBody>
      </p:sp>
      <p:sp>
        <p:nvSpPr>
          <p:cNvPr id="23" name="Freeform 23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598627" y="2266884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5"/>
                </a:lnTo>
                <a:lnTo>
                  <a:pt x="0" y="12128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649213" y="1937132"/>
            <a:ext cx="15974089" cy="1035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539"/>
              </a:lnSpc>
            </a:pPr>
            <a:r>
              <a:rPr lang="en-US" sz="60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                </a:t>
            </a:r>
            <a:r>
              <a:rPr lang="en-US" sz="60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r>
              <a:rPr lang="en-US" sz="60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                </a:t>
            </a:r>
            <a:r>
              <a:rPr lang="en-US" sz="60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</a:t>
            </a:r>
            <a:r>
              <a:rPr lang="en-US" sz="60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/nag                    .</a:t>
            </a:r>
          </a:p>
        </p:txBody>
      </p:sp>
      <p:sp>
        <p:nvSpPr>
          <p:cNvPr id="5" name="Freeform 5"/>
          <p:cNvSpPr/>
          <p:nvPr/>
        </p:nvSpPr>
        <p:spPr>
          <a:xfrm>
            <a:off x="7639871" y="2266884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5"/>
                </a:lnTo>
                <a:lnTo>
                  <a:pt x="0" y="12128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280852" y="2266884"/>
            <a:ext cx="2462610" cy="1212835"/>
          </a:xfrm>
          <a:custGeom>
            <a:avLst/>
            <a:gdLst/>
            <a:ahLst/>
            <a:cxnLst/>
            <a:rect l="l" t="t" r="r" b="b"/>
            <a:pathLst>
              <a:path w="2462610" h="1212835">
                <a:moveTo>
                  <a:pt x="0" y="0"/>
                </a:moveTo>
                <a:lnTo>
                  <a:pt x="2462610" y="0"/>
                </a:lnTo>
                <a:lnTo>
                  <a:pt x="2462610" y="1212835"/>
                </a:lnTo>
                <a:lnTo>
                  <a:pt x="0" y="121283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895252" y="1249441"/>
            <a:ext cx="1017443" cy="1017443"/>
          </a:xfrm>
          <a:custGeom>
            <a:avLst/>
            <a:gdLst/>
            <a:ahLst/>
            <a:cxnLst/>
            <a:rect l="l" t="t" r="r" b="b"/>
            <a:pathLst>
              <a:path w="1017443" h="1017443">
                <a:moveTo>
                  <a:pt x="0" y="0"/>
                </a:moveTo>
                <a:lnTo>
                  <a:pt x="1017443" y="0"/>
                </a:lnTo>
                <a:lnTo>
                  <a:pt x="1017443" y="1017443"/>
                </a:lnTo>
                <a:lnTo>
                  <a:pt x="0" y="10174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31770" y="7174296"/>
            <a:ext cx="1017443" cy="1017443"/>
          </a:xfrm>
          <a:custGeom>
            <a:avLst/>
            <a:gdLst/>
            <a:ahLst/>
            <a:cxnLst/>
            <a:rect l="l" t="t" r="r" b="b"/>
            <a:pathLst>
              <a:path w="1017443" h="1017443">
                <a:moveTo>
                  <a:pt x="0" y="0"/>
                </a:moveTo>
                <a:lnTo>
                  <a:pt x="1017443" y="0"/>
                </a:lnTo>
                <a:lnTo>
                  <a:pt x="1017443" y="1017443"/>
                </a:lnTo>
                <a:lnTo>
                  <a:pt x="0" y="10174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645265" y="1655510"/>
            <a:ext cx="394933" cy="395923"/>
          </a:xfrm>
          <a:custGeom>
            <a:avLst/>
            <a:gdLst/>
            <a:ahLst/>
            <a:cxnLst/>
            <a:rect l="l" t="t" r="r" b="b"/>
            <a:pathLst>
              <a:path w="394933" h="395923">
                <a:moveTo>
                  <a:pt x="0" y="0"/>
                </a:moveTo>
                <a:lnTo>
                  <a:pt x="394932" y="0"/>
                </a:lnTo>
                <a:lnTo>
                  <a:pt x="394932" y="395922"/>
                </a:lnTo>
                <a:lnTo>
                  <a:pt x="0" y="39592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885920" y="7740491"/>
            <a:ext cx="394933" cy="395923"/>
          </a:xfrm>
          <a:custGeom>
            <a:avLst/>
            <a:gdLst/>
            <a:ahLst/>
            <a:cxnLst/>
            <a:rect l="l" t="t" r="r" b="b"/>
            <a:pathLst>
              <a:path w="394933" h="395923">
                <a:moveTo>
                  <a:pt x="0" y="0"/>
                </a:moveTo>
                <a:lnTo>
                  <a:pt x="394932" y="0"/>
                </a:lnTo>
                <a:lnTo>
                  <a:pt x="394932" y="395923"/>
                </a:lnTo>
                <a:lnTo>
                  <a:pt x="0" y="39592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7093860" y="3267969"/>
            <a:ext cx="3866487" cy="5990331"/>
          </a:xfrm>
          <a:custGeom>
            <a:avLst/>
            <a:gdLst/>
            <a:ahLst/>
            <a:cxnLst/>
            <a:rect l="l" t="t" r="r" b="b"/>
            <a:pathLst>
              <a:path w="3866487" h="5990331">
                <a:moveTo>
                  <a:pt x="0" y="0"/>
                </a:moveTo>
                <a:lnTo>
                  <a:pt x="3866487" y="0"/>
                </a:lnTo>
                <a:lnTo>
                  <a:pt x="3866487" y="5990331"/>
                </a:lnTo>
                <a:lnTo>
                  <a:pt x="0" y="599033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649213" y="141605"/>
            <a:ext cx="360999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Mat iaith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39238" y="4819967"/>
            <a:ext cx="952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649213" y="7843202"/>
            <a:ext cx="4779949" cy="27349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Cofiwch</a:t>
            </a: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T.M</a:t>
            </a:r>
          </a:p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ôl</a:t>
            </a:r>
            <a:r>
              <a:rPr lang="en-US" sz="5199" b="1" dirty="0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FF0000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yn</a:t>
            </a:r>
            <a:endParaRPr lang="en-US" sz="5199" b="1" dirty="0">
              <a:solidFill>
                <a:srgbClr val="000000"/>
              </a:solidFill>
              <a:highlight>
                <a:srgbClr val="FF0000"/>
              </a:highlight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675785" y="7918753"/>
            <a:ext cx="4378422" cy="18110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Cofiwch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T.L</a:t>
            </a:r>
          </a:p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ar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ôl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 dirty="0" err="1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na</a:t>
            </a:r>
            <a:r>
              <a:rPr lang="en-US" sz="5199" b="1" dirty="0">
                <a:solidFill>
                  <a:srgbClr val="000000"/>
                </a:solidFill>
                <a:highlight>
                  <a:srgbClr val="0000FF"/>
                </a:highlight>
                <a:latin typeface="Canva Sans Bold"/>
                <a:ea typeface="Canva Sans Bold"/>
                <a:cs typeface="Canva Sans Bold"/>
                <a:sym typeface="Canva Sans Bold"/>
              </a:rPr>
              <a:t>/nag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912694" y="3462149"/>
            <a:ext cx="2823619" cy="55067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b="1" dirty="0" err="1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wy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7279"/>
              </a:lnSpc>
            </a:pPr>
            <a:r>
              <a:rPr lang="en-US" sz="5199" b="1" dirty="0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</a:t>
            </a:r>
          </a:p>
          <a:p>
            <a:pPr algn="l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henach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ifanach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7279"/>
              </a:lnSpc>
            </a:pPr>
            <a:r>
              <a:rPr lang="en-US" sz="5199" b="1" dirty="0" err="1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</a:t>
            </a: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alach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fyrrach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7" name="Freeform 17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555383" y="5510501"/>
            <a:ext cx="3381617" cy="4114800"/>
          </a:xfrm>
          <a:custGeom>
            <a:avLst/>
            <a:gdLst/>
            <a:ahLst/>
            <a:cxnLst/>
            <a:rect l="l" t="t" r="r" b="b"/>
            <a:pathLst>
              <a:path w="3381617" h="4114800">
                <a:moveTo>
                  <a:pt x="0" y="0"/>
                </a:moveTo>
                <a:lnTo>
                  <a:pt x="3381617" y="0"/>
                </a:lnTo>
                <a:lnTo>
                  <a:pt x="33816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083391" y="8361145"/>
            <a:ext cx="851925" cy="1134010"/>
          </a:xfrm>
          <a:custGeom>
            <a:avLst/>
            <a:gdLst/>
            <a:ahLst/>
            <a:cxnLst/>
            <a:rect l="l" t="t" r="r" b="b"/>
            <a:pathLst>
              <a:path w="851925" h="1134010">
                <a:moveTo>
                  <a:pt x="0" y="0"/>
                </a:moveTo>
                <a:lnTo>
                  <a:pt x="851925" y="0"/>
                </a:lnTo>
                <a:lnTo>
                  <a:pt x="851925" y="1134010"/>
                </a:lnTo>
                <a:lnTo>
                  <a:pt x="0" y="113401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6062034" y="3310779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2"/>
                </a:lnTo>
                <a:lnTo>
                  <a:pt x="0" y="152164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976272" y="141605"/>
            <a:ext cx="2138528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22733" y="9399905"/>
            <a:ext cx="236621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eliffant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87319" y="9399905"/>
            <a:ext cx="3109481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llygoden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649020" y="904875"/>
            <a:ext cx="12187535" cy="1078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19"/>
              </a:lnSpc>
            </a:pPr>
            <a:r>
              <a:rPr lang="en-US" sz="6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eliffant yn </a:t>
            </a:r>
            <a:r>
              <a:rPr lang="en-US" sz="6299" b="1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</a:t>
            </a:r>
            <a:r>
              <a:rPr lang="en-US" sz="6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wy na llygoden</a:t>
            </a:r>
          </a:p>
        </p:txBody>
      </p:sp>
      <p:sp>
        <p:nvSpPr>
          <p:cNvPr id="10" name="Freeform 10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762383" y="5654938"/>
            <a:ext cx="3381617" cy="4114800"/>
          </a:xfrm>
          <a:custGeom>
            <a:avLst/>
            <a:gdLst/>
            <a:ahLst/>
            <a:cxnLst/>
            <a:rect l="l" t="t" r="r" b="b"/>
            <a:pathLst>
              <a:path w="3381617" h="4114800">
                <a:moveTo>
                  <a:pt x="0" y="0"/>
                </a:moveTo>
                <a:lnTo>
                  <a:pt x="3381617" y="0"/>
                </a:lnTo>
                <a:lnTo>
                  <a:pt x="33816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195731" y="8381066"/>
            <a:ext cx="851925" cy="1134010"/>
          </a:xfrm>
          <a:custGeom>
            <a:avLst/>
            <a:gdLst/>
            <a:ahLst/>
            <a:cxnLst/>
            <a:rect l="l" t="t" r="r" b="b"/>
            <a:pathLst>
              <a:path w="851925" h="1134010">
                <a:moveTo>
                  <a:pt x="0" y="0"/>
                </a:moveTo>
                <a:lnTo>
                  <a:pt x="851925" y="0"/>
                </a:lnTo>
                <a:lnTo>
                  <a:pt x="851925" y="1134010"/>
                </a:lnTo>
                <a:lnTo>
                  <a:pt x="0" y="113401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9437536" y="4894116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3"/>
                </a:lnTo>
                <a:lnTo>
                  <a:pt x="0" y="152164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922733" y="9399905"/>
            <a:ext cx="236621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eliffant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87319" y="9399905"/>
            <a:ext cx="3033281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llygoden</a:t>
            </a:r>
            <a:endParaRPr lang="en-US" sz="51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2954789" y="1449154"/>
            <a:ext cx="11383417" cy="10026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59"/>
              </a:lnSpc>
            </a:pPr>
            <a:r>
              <a:rPr lang="en-US" sz="5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llygoden yn</a:t>
            </a:r>
            <a:r>
              <a:rPr lang="en-US" sz="5899" b="1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l</a:t>
            </a:r>
            <a:r>
              <a:rPr lang="en-US" sz="5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 </a:t>
            </a:r>
            <a:r>
              <a:rPr lang="en-US" sz="58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nag</a:t>
            </a:r>
            <a:r>
              <a:rPr lang="en-US" sz="5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eliffant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610294" y="3829431"/>
            <a:ext cx="2869109" cy="1216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nag achos y </a:t>
            </a:r>
          </a:p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llafariad ar ôl</a:t>
            </a:r>
          </a:p>
        </p:txBody>
      </p:sp>
      <p:sp>
        <p:nvSpPr>
          <p:cNvPr id="10" name="Freeform 10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485370" y="5143500"/>
            <a:ext cx="2525458" cy="4114800"/>
          </a:xfrm>
          <a:custGeom>
            <a:avLst/>
            <a:gdLst/>
            <a:ahLst/>
            <a:cxnLst/>
            <a:rect l="l" t="t" r="r" b="b"/>
            <a:pathLst>
              <a:path w="2525458" h="4114800">
                <a:moveTo>
                  <a:pt x="0" y="0"/>
                </a:moveTo>
                <a:lnTo>
                  <a:pt x="2525459" y="0"/>
                </a:lnTo>
                <a:lnTo>
                  <a:pt x="252545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594730" y="7258785"/>
            <a:ext cx="1439557" cy="2105385"/>
          </a:xfrm>
          <a:custGeom>
            <a:avLst/>
            <a:gdLst/>
            <a:ahLst/>
            <a:cxnLst/>
            <a:rect l="l" t="t" r="r" b="b"/>
            <a:pathLst>
              <a:path w="1439557" h="2105385">
                <a:moveTo>
                  <a:pt x="0" y="0"/>
                </a:moveTo>
                <a:lnTo>
                  <a:pt x="1439557" y="0"/>
                </a:lnTo>
                <a:lnTo>
                  <a:pt x="1439557" y="2105384"/>
                </a:lnTo>
                <a:lnTo>
                  <a:pt x="0" y="210538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6945648" y="2941664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2"/>
                </a:lnTo>
                <a:lnTo>
                  <a:pt x="0" y="152164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998080" y="9163050"/>
            <a:ext cx="1521642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Nain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594730" y="9268919"/>
            <a:ext cx="152164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Babi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9600" y="904875"/>
            <a:ext cx="10117038" cy="1005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19"/>
              </a:lnSpc>
            </a:pPr>
            <a:r>
              <a:rPr lang="en-US" sz="57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Nain yn henach na Babi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618542" y="5246298"/>
            <a:ext cx="2525458" cy="4114800"/>
          </a:xfrm>
          <a:custGeom>
            <a:avLst/>
            <a:gdLst/>
            <a:ahLst/>
            <a:cxnLst/>
            <a:rect l="l" t="t" r="r" b="b"/>
            <a:pathLst>
              <a:path w="2525458" h="4114800">
                <a:moveTo>
                  <a:pt x="0" y="0"/>
                </a:moveTo>
                <a:lnTo>
                  <a:pt x="2525458" y="0"/>
                </a:lnTo>
                <a:lnTo>
                  <a:pt x="252545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485841" y="7152915"/>
            <a:ext cx="1439557" cy="2105385"/>
          </a:xfrm>
          <a:custGeom>
            <a:avLst/>
            <a:gdLst/>
            <a:ahLst/>
            <a:cxnLst/>
            <a:rect l="l" t="t" r="r" b="b"/>
            <a:pathLst>
              <a:path w="1439557" h="2105385">
                <a:moveTo>
                  <a:pt x="0" y="0"/>
                </a:moveTo>
                <a:lnTo>
                  <a:pt x="1439557" y="0"/>
                </a:lnTo>
                <a:lnTo>
                  <a:pt x="1439557" y="2105385"/>
                </a:lnTo>
                <a:lnTo>
                  <a:pt x="0" y="210538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9850424" y="4787239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3"/>
                </a:lnTo>
                <a:lnTo>
                  <a:pt x="0" y="152164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998080" y="9265848"/>
            <a:ext cx="1917320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Nain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485841" y="9163050"/>
            <a:ext cx="152164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Babi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243217" y="1176330"/>
            <a:ext cx="10902851" cy="10026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59"/>
              </a:lnSpc>
            </a:pPr>
            <a:r>
              <a:rPr lang="en-US" sz="5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Babi yn ifancach na Nain 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042249" y="3808282"/>
            <a:ext cx="2269257" cy="5568728"/>
          </a:xfrm>
          <a:custGeom>
            <a:avLst/>
            <a:gdLst/>
            <a:ahLst/>
            <a:cxnLst/>
            <a:rect l="l" t="t" r="r" b="b"/>
            <a:pathLst>
              <a:path w="2269257" h="5568728">
                <a:moveTo>
                  <a:pt x="0" y="0"/>
                </a:moveTo>
                <a:lnTo>
                  <a:pt x="2269256" y="0"/>
                </a:lnTo>
                <a:lnTo>
                  <a:pt x="2269256" y="5568728"/>
                </a:lnTo>
                <a:lnTo>
                  <a:pt x="0" y="55687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5880380" y="1863303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2"/>
                </a:lnTo>
                <a:lnTo>
                  <a:pt x="0" y="152164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938525" y="7439059"/>
            <a:ext cx="1005131" cy="1819241"/>
          </a:xfrm>
          <a:custGeom>
            <a:avLst/>
            <a:gdLst/>
            <a:ahLst/>
            <a:cxnLst/>
            <a:rect l="l" t="t" r="r" b="b"/>
            <a:pathLst>
              <a:path w="1005131" h="1819241">
                <a:moveTo>
                  <a:pt x="0" y="0"/>
                </a:moveTo>
                <a:lnTo>
                  <a:pt x="1005131" y="0"/>
                </a:lnTo>
                <a:lnTo>
                  <a:pt x="1005131" y="1819241"/>
                </a:lnTo>
                <a:lnTo>
                  <a:pt x="0" y="181924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042249" y="9163050"/>
            <a:ext cx="239613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coeden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4000" y="9163050"/>
            <a:ext cx="226843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blodyn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84908" y="537527"/>
            <a:ext cx="10567541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coeden yn </a:t>
            </a:r>
            <a:r>
              <a:rPr lang="en-US" sz="5199" b="1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</a:t>
            </a: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alach na blodyn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042249" y="3689572"/>
            <a:ext cx="2269257" cy="5568728"/>
          </a:xfrm>
          <a:custGeom>
            <a:avLst/>
            <a:gdLst/>
            <a:ahLst/>
            <a:cxnLst/>
            <a:rect l="l" t="t" r="r" b="b"/>
            <a:pathLst>
              <a:path w="2269257" h="5568728">
                <a:moveTo>
                  <a:pt x="0" y="0"/>
                </a:moveTo>
                <a:lnTo>
                  <a:pt x="2269256" y="0"/>
                </a:lnTo>
                <a:lnTo>
                  <a:pt x="2269256" y="5568728"/>
                </a:lnTo>
                <a:lnTo>
                  <a:pt x="0" y="55687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9433180" y="4382679"/>
            <a:ext cx="2368315" cy="1521642"/>
          </a:xfrm>
          <a:custGeom>
            <a:avLst/>
            <a:gdLst/>
            <a:ahLst/>
            <a:cxnLst/>
            <a:rect l="l" t="t" r="r" b="b"/>
            <a:pathLst>
              <a:path w="2368315" h="1521642">
                <a:moveTo>
                  <a:pt x="0" y="0"/>
                </a:moveTo>
                <a:lnTo>
                  <a:pt x="2368315" y="0"/>
                </a:lnTo>
                <a:lnTo>
                  <a:pt x="2368315" y="1521642"/>
                </a:lnTo>
                <a:lnTo>
                  <a:pt x="0" y="152164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114772" y="7439059"/>
            <a:ext cx="1005131" cy="1819241"/>
          </a:xfrm>
          <a:custGeom>
            <a:avLst/>
            <a:gdLst/>
            <a:ahLst/>
            <a:cxnLst/>
            <a:rect l="l" t="t" r="r" b="b"/>
            <a:pathLst>
              <a:path w="1005131" h="1819241">
                <a:moveTo>
                  <a:pt x="0" y="0"/>
                </a:moveTo>
                <a:lnTo>
                  <a:pt x="1005131" y="0"/>
                </a:lnTo>
                <a:lnTo>
                  <a:pt x="1005131" y="1819241"/>
                </a:lnTo>
                <a:lnTo>
                  <a:pt x="0" y="181924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042249" y="9163050"/>
            <a:ext cx="239613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coeden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4000" y="9163050"/>
            <a:ext cx="226843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blodyn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156474" y="800691"/>
            <a:ext cx="1133311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Mae blodyn yn </a:t>
            </a:r>
            <a:r>
              <a:rPr lang="en-US" sz="5199" b="1">
                <a:solidFill>
                  <a:srgbClr val="EC501B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</a:t>
            </a: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yrrach na </a:t>
            </a:r>
            <a:r>
              <a:rPr lang="en-US" sz="5199" b="1">
                <a:solidFill>
                  <a:srgbClr val="60B7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ch</a:t>
            </a: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oeden 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167903" y="1693076"/>
            <a:ext cx="3737443" cy="2877602"/>
          </a:xfrm>
          <a:custGeom>
            <a:avLst/>
            <a:gdLst/>
            <a:ahLst/>
            <a:cxnLst/>
            <a:rect l="l" t="t" r="r" b="b"/>
            <a:pathLst>
              <a:path w="3737443" h="2877602">
                <a:moveTo>
                  <a:pt x="0" y="0"/>
                </a:moveTo>
                <a:lnTo>
                  <a:pt x="3737444" y="0"/>
                </a:lnTo>
                <a:lnTo>
                  <a:pt x="3737444" y="2877602"/>
                </a:lnTo>
                <a:lnTo>
                  <a:pt x="0" y="28776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3607273" y="5657051"/>
            <a:ext cx="4106873" cy="2744166"/>
          </a:xfrm>
          <a:custGeom>
            <a:avLst/>
            <a:gdLst/>
            <a:ahLst/>
            <a:cxnLst/>
            <a:rect l="l" t="t" r="r" b="b"/>
            <a:pathLst>
              <a:path w="4106873" h="2744166">
                <a:moveTo>
                  <a:pt x="0" y="0"/>
                </a:moveTo>
                <a:lnTo>
                  <a:pt x="4106873" y="0"/>
                </a:lnTo>
                <a:lnTo>
                  <a:pt x="4106873" y="2744167"/>
                </a:lnTo>
                <a:lnTo>
                  <a:pt x="0" y="274416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244218" y="1962550"/>
            <a:ext cx="3708383" cy="2731915"/>
          </a:xfrm>
          <a:custGeom>
            <a:avLst/>
            <a:gdLst/>
            <a:ahLst/>
            <a:cxnLst/>
            <a:rect l="l" t="t" r="r" b="b"/>
            <a:pathLst>
              <a:path w="3708383" h="2731915">
                <a:moveTo>
                  <a:pt x="0" y="0"/>
                </a:moveTo>
                <a:lnTo>
                  <a:pt x="3708383" y="0"/>
                </a:lnTo>
                <a:lnTo>
                  <a:pt x="3708383" y="2731915"/>
                </a:lnTo>
                <a:lnTo>
                  <a:pt x="0" y="273191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2761334" y="5657051"/>
            <a:ext cx="3428726" cy="2820573"/>
          </a:xfrm>
          <a:custGeom>
            <a:avLst/>
            <a:gdLst/>
            <a:ahLst/>
            <a:cxnLst/>
            <a:rect l="l" t="t" r="r" b="b"/>
            <a:pathLst>
              <a:path w="3428726" h="2820573">
                <a:moveTo>
                  <a:pt x="0" y="0"/>
                </a:moveTo>
                <a:lnTo>
                  <a:pt x="3428726" y="0"/>
                </a:lnTo>
                <a:lnTo>
                  <a:pt x="3428726" y="2820573"/>
                </a:lnTo>
                <a:lnTo>
                  <a:pt x="0" y="282057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7149310" y="537527"/>
            <a:ext cx="315485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Cwm Elan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67903" y="4504003"/>
            <a:ext cx="3737443" cy="580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Craig Goch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367244" y="8410949"/>
            <a:ext cx="2586930" cy="563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Pen y Garreg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44218" y="4627790"/>
            <a:ext cx="3708383" cy="613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Caban Coch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455481" y="8410949"/>
            <a:ext cx="2040434" cy="5968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Claerwen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381580" y="234481"/>
            <a:ext cx="2337229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Tasg</a:t>
            </a:r>
            <a:r>
              <a:rPr lang="en-US" sz="51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994278" y="825744"/>
            <a:ext cx="3587588" cy="3887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2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Edrychwch ar y tabl ar y sleid nesaf. Ysgrifennwch o leiaf 5 brawddeg am yr argaeau. Defnyddiwch y patrwm iaith! Defnyddiwch y mat iaith i’ch helpu chi! Ychwanegwch y rhain at eich diorama pan fyddwch chi wedi gorffen!</a:t>
            </a:r>
          </a:p>
        </p:txBody>
      </p:sp>
      <p:sp>
        <p:nvSpPr>
          <p:cNvPr id="14" name="Freeform 14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2405091" y="903506"/>
          <a:ext cx="15050568" cy="7990604"/>
        </p:xfrm>
        <a:graphic>
          <a:graphicData uri="http://schemas.openxmlformats.org/drawingml/2006/table">
            <a:tbl>
              <a:tblPr/>
              <a:tblGrid>
                <a:gridCol w="25084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084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084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084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084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0842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872479"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r>
                        <a:rPr lang="en-US" sz="2299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Enw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Uchder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3D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Hyd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DF9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Cyfaint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937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Oed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628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Craig Coch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36m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3D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156m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DF9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9,220ml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937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129 mlynedd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2387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Pen y Garreg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37m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3D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161m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DF9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6,055ml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937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122 mlynedd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75500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Caban Coch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37m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3D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186m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DF9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35,530ml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937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122 mlynedd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8121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Claerwen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56m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3D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355m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DF9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48,300ml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937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Canva Sans"/>
                          <a:ea typeface="Canva Sans"/>
                          <a:cs typeface="Canva Sans"/>
                          <a:sym typeface="Canva Sans"/>
                        </a:rPr>
                        <a:t>72 mlynedd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E2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D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reeform 4"/>
          <p:cNvSpPr/>
          <p:nvPr/>
        </p:nvSpPr>
        <p:spPr>
          <a:xfrm>
            <a:off x="2753774" y="2045682"/>
            <a:ext cx="1725351" cy="1328414"/>
          </a:xfrm>
          <a:custGeom>
            <a:avLst/>
            <a:gdLst/>
            <a:ahLst/>
            <a:cxnLst/>
            <a:rect l="l" t="t" r="r" b="b"/>
            <a:pathLst>
              <a:path w="1725351" h="1328414">
                <a:moveTo>
                  <a:pt x="0" y="0"/>
                </a:moveTo>
                <a:lnTo>
                  <a:pt x="1725350" y="0"/>
                </a:lnTo>
                <a:lnTo>
                  <a:pt x="1725350" y="1328414"/>
                </a:lnTo>
                <a:lnTo>
                  <a:pt x="0" y="13284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547485" y="3890685"/>
            <a:ext cx="2137928" cy="1428540"/>
          </a:xfrm>
          <a:custGeom>
            <a:avLst/>
            <a:gdLst/>
            <a:ahLst/>
            <a:cxnLst/>
            <a:rect l="l" t="t" r="r" b="b"/>
            <a:pathLst>
              <a:path w="2137928" h="1428540">
                <a:moveTo>
                  <a:pt x="0" y="0"/>
                </a:moveTo>
                <a:lnTo>
                  <a:pt x="2137928" y="0"/>
                </a:lnTo>
                <a:lnTo>
                  <a:pt x="2137928" y="1428539"/>
                </a:lnTo>
                <a:lnTo>
                  <a:pt x="0" y="14285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753774" y="5723474"/>
            <a:ext cx="1849112" cy="1362216"/>
          </a:xfrm>
          <a:custGeom>
            <a:avLst/>
            <a:gdLst/>
            <a:ahLst/>
            <a:cxnLst/>
            <a:rect l="l" t="t" r="r" b="b"/>
            <a:pathLst>
              <a:path w="1849112" h="1362216">
                <a:moveTo>
                  <a:pt x="0" y="0"/>
                </a:moveTo>
                <a:lnTo>
                  <a:pt x="1849111" y="0"/>
                </a:lnTo>
                <a:lnTo>
                  <a:pt x="1849111" y="1362216"/>
                </a:lnTo>
                <a:lnTo>
                  <a:pt x="0" y="13622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650629" y="7341303"/>
            <a:ext cx="1931639" cy="1375886"/>
          </a:xfrm>
          <a:custGeom>
            <a:avLst/>
            <a:gdLst/>
            <a:ahLst/>
            <a:cxnLst/>
            <a:rect l="l" t="t" r="r" b="b"/>
            <a:pathLst>
              <a:path w="1931639" h="1375886">
                <a:moveTo>
                  <a:pt x="0" y="0"/>
                </a:moveTo>
                <a:lnTo>
                  <a:pt x="1931640" y="0"/>
                </a:lnTo>
                <a:lnTo>
                  <a:pt x="1931640" y="1375887"/>
                </a:lnTo>
                <a:lnTo>
                  <a:pt x="0" y="13758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7745" b="-774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0" y="0"/>
            <a:ext cx="1028700" cy="1028700"/>
          </a:xfrm>
          <a:custGeom>
            <a:avLst/>
            <a:gdLst/>
            <a:ahLst/>
            <a:cxnLst/>
            <a:rect l="l" t="t" r="r" b="b"/>
            <a:pathLst>
              <a:path w="1028700" h="1028700">
                <a:moveTo>
                  <a:pt x="0" y="0"/>
                </a:moveTo>
                <a:lnTo>
                  <a:pt x="1028700" y="0"/>
                </a:lnTo>
                <a:lnTo>
                  <a:pt x="10287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54823" y="256712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086600" y="256712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355122" y="256712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044946" y="7234373"/>
            <a:ext cx="1334554" cy="1334554"/>
          </a:xfrm>
          <a:custGeom>
            <a:avLst/>
            <a:gdLst/>
            <a:ahLst/>
            <a:cxnLst/>
            <a:rect l="l" t="t" r="r" b="b"/>
            <a:pathLst>
              <a:path w="1334554" h="1334554">
                <a:moveTo>
                  <a:pt x="0" y="0"/>
                </a:moveTo>
                <a:lnTo>
                  <a:pt x="1334555" y="0"/>
                </a:lnTo>
                <a:lnTo>
                  <a:pt x="1334555" y="1334555"/>
                </a:lnTo>
                <a:lnTo>
                  <a:pt x="0" y="133455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3478485" y="537527"/>
            <a:ext cx="1026675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Sut wyt ti’n teimlo ar ol yr wers?</a:t>
            </a:r>
          </a:p>
        </p:txBody>
      </p:sp>
      <p:sp>
        <p:nvSpPr>
          <p:cNvPr id="8" name="Freeform 8"/>
          <p:cNvSpPr/>
          <p:nvPr/>
        </p:nvSpPr>
        <p:spPr>
          <a:xfrm>
            <a:off x="8476723" y="7234373"/>
            <a:ext cx="1334554" cy="1334554"/>
          </a:xfrm>
          <a:custGeom>
            <a:avLst/>
            <a:gdLst/>
            <a:ahLst/>
            <a:cxnLst/>
            <a:rect l="l" t="t" r="r" b="b"/>
            <a:pathLst>
              <a:path w="1334554" h="1334554">
                <a:moveTo>
                  <a:pt x="0" y="0"/>
                </a:moveTo>
                <a:lnTo>
                  <a:pt x="1334554" y="0"/>
                </a:lnTo>
                <a:lnTo>
                  <a:pt x="1334554" y="1334555"/>
                </a:lnTo>
                <a:lnTo>
                  <a:pt x="0" y="133455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745245" y="7234373"/>
            <a:ext cx="1334554" cy="1334554"/>
          </a:xfrm>
          <a:custGeom>
            <a:avLst/>
            <a:gdLst/>
            <a:ahLst/>
            <a:cxnLst/>
            <a:rect l="l" t="t" r="r" b="b"/>
            <a:pathLst>
              <a:path w="1334554" h="1334554">
                <a:moveTo>
                  <a:pt x="0" y="0"/>
                </a:moveTo>
                <a:lnTo>
                  <a:pt x="1334554" y="0"/>
                </a:lnTo>
                <a:lnTo>
                  <a:pt x="1334554" y="1334555"/>
                </a:lnTo>
                <a:lnTo>
                  <a:pt x="0" y="133455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4412522" y="775897"/>
            <a:ext cx="3547832" cy="15811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Defnyddiwch hwn ar ôl pob gwers os gwelch yn dda!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119093" y="995499"/>
            <a:ext cx="3547832" cy="157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0"/>
              </a:lnSpc>
            </a:pPr>
            <a:r>
              <a:rPr lang="en-US" sz="4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Rho’r tic yn y sgwar!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3624</Words>
  <Application>Microsoft Office PowerPoint</Application>
  <PresentationFormat>Custom</PresentationFormat>
  <Paragraphs>384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0" baseType="lpstr">
      <vt:lpstr>Arial</vt:lpstr>
      <vt:lpstr>Open Sans</vt:lpstr>
      <vt:lpstr>Canva Sans</vt:lpstr>
      <vt:lpstr>Tabarra Black Shadow</vt:lpstr>
      <vt:lpstr>Open Sans Bold</vt:lpstr>
      <vt:lpstr>Canva Sans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 Ardal</dc:title>
  <dc:creator>R Unsworth (Newbridge-on-Wye CiW School)</dc:creator>
  <cp:lastModifiedBy>R Unsworth (Newbridge-on-Wye CiW School)</cp:lastModifiedBy>
  <cp:revision>2</cp:revision>
  <dcterms:created xsi:type="dcterms:W3CDTF">2006-08-16T00:00:00Z</dcterms:created>
  <dcterms:modified xsi:type="dcterms:W3CDTF">2026-02-24T10:07:57Z</dcterms:modified>
  <dc:identifier>DAHBr2NpyPQ</dc:identifier>
</cp:coreProperties>
</file>