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583" r:id="rId5"/>
    <p:sldId id="711" r:id="rId6"/>
    <p:sldId id="712" r:id="rId7"/>
    <p:sldId id="702" r:id="rId8"/>
    <p:sldId id="713" r:id="rId9"/>
    <p:sldId id="704" r:id="rId10"/>
    <p:sldId id="692" r:id="rId11"/>
    <p:sldId id="707" r:id="rId12"/>
    <p:sldId id="714" r:id="rId13"/>
    <p:sldId id="715" r:id="rId14"/>
    <p:sldId id="716" r:id="rId15"/>
    <p:sldId id="710" r:id="rId16"/>
    <p:sldId id="531" r:id="rId17"/>
    <p:sldId id="706" r:id="rId18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9" userDrawn="1">
          <p15:clr>
            <a:srgbClr val="A4A3A4"/>
          </p15:clr>
        </p15:guide>
        <p15:guide id="2" pos="2119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525" autoAdjust="0"/>
    <p:restoredTop sz="94660"/>
  </p:normalViewPr>
  <p:slideViewPr>
    <p:cSldViewPr>
      <p:cViewPr varScale="1">
        <p:scale>
          <a:sx n="82" d="100"/>
          <a:sy n="82" d="100"/>
        </p:scale>
        <p:origin x="926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22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9"/>
        <p:guide pos="2119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829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29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0198" tIns="45099" rIns="90198" bIns="4509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0198" tIns="45099" rIns="90198" bIns="45099" rtlCol="0"/>
          <a:lstStyle>
            <a:lvl1pPr algn="r">
              <a:defRPr sz="1200"/>
            </a:lvl1pPr>
          </a:lstStyle>
          <a:p>
            <a:fld id="{5364D323-399C-4AAA-BBEB-EF6019C98CFD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198" tIns="45099" rIns="90198" bIns="4509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0198" tIns="45099" rIns="90198" bIns="4509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1"/>
            <a:ext cx="2914015" cy="490408"/>
          </a:xfrm>
          <a:prstGeom prst="rect">
            <a:avLst/>
          </a:prstGeom>
        </p:spPr>
        <p:txBody>
          <a:bodyPr vert="horz" lIns="90198" tIns="45099" rIns="90198" bIns="4509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0198" tIns="45099" rIns="90198" bIns="45099" rtlCol="0" anchor="b"/>
          <a:lstStyle>
            <a:lvl1pPr algn="r">
              <a:defRPr sz="1200"/>
            </a:lvl1pPr>
          </a:lstStyle>
          <a:p>
            <a:fld id="{426634E9-DEFB-4C1C-AB5F-B2A042B43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30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169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CBA9665A-F3E1-4E0E-B30E-D99E7776C2E0}" type="datetime1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FE27-9C08-4E2E-905F-A1EF0A64C5AA}" type="datetime1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8A259-269F-4E5D-9566-1D70B4DD0B44}" type="datetime1">
              <a:rPr lang="en-GB" smtClean="0"/>
              <a:t>23/09/2020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B8579-2D84-460D-84BC-F3411CC6CE62}" type="datetime1">
              <a:rPr lang="en-GB" smtClean="0"/>
              <a:t>23/09/2020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FFBAC-773B-4580-9C36-ABB896EFAA72}" type="datetime1">
              <a:rPr lang="en-GB" smtClean="0"/>
              <a:t>23/09/2020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64A93-0088-4D1F-BF2F-E045CBB1E956}" type="datetime1">
              <a:rPr lang="en-GB" smtClean="0"/>
              <a:t>23/09/2020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09833-8306-4F65-8FF6-32B451B96DB7}" type="datetime1">
              <a:rPr lang="en-GB" smtClean="0"/>
              <a:t>23/09/2020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E7D7-CE00-48B8-8AB2-4B116C1F4AF2}" type="datetime1">
              <a:rPr lang="en-GB" smtClean="0"/>
              <a:t>23/09/2020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05D3E-94E2-4AB6-B70B-E048E9F4D7A9}" type="datetime1">
              <a:rPr lang="en-GB" smtClean="0"/>
              <a:t>23/09/2020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BCEE5-D377-4034-9D33-454AA72548B8}" type="datetime1">
              <a:rPr lang="en-GB" smtClean="0"/>
              <a:t>23/09/2020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17E72-0141-4E73-B9B8-6D301A2501DD}" type="datetime1">
              <a:rPr lang="en-GB" smtClean="0"/>
              <a:t>23/09/2020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4ABA-F011-4440-97EE-561DB8182814}" type="datetime1">
              <a:rPr lang="en-GB" smtClean="0"/>
              <a:t>23/09/2020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mailto:m.hall@uwtsd.ac.uk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uwtsd.careercentre.me/Members" TargetMode="External"/><Relationship Id="rId3" Type="http://schemas.openxmlformats.org/officeDocument/2006/relationships/image" Target="../media/image11.jpg"/><Relationship Id="rId7" Type="http://schemas.openxmlformats.org/officeDocument/2006/relationships/image" Target="../media/image14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careers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killsyouneed.com/general/graduate-employability-skills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s://www.skillsyouneed.com/general/graduate-employability-skills.html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careers@uwtsd.ac.uk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radcracker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9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idx="1"/>
          </p:nvPr>
        </p:nvSpPr>
        <p:spPr>
          <a:xfrm>
            <a:off x="71500" y="980728"/>
            <a:ext cx="9001000" cy="73768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Hanfodion Gyrfaoedd Prifysgol-University Careers Essentials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-3996952" y="20608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467544" y="2321004"/>
            <a:ext cx="274604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© </a:t>
            </a:r>
            <a:r>
              <a:rPr lang="en-GB" sz="16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Gwasanaeth</a:t>
            </a:r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Gyrfaoedd</a:t>
            </a:r>
            <a:endParaRPr lang="en-GB" sz="1600" dirty="0">
              <a:solidFill>
                <a:schemeClr val="bg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www.pcydds.ac.uk/gyrfaoedd</a:t>
            </a:r>
          </a:p>
          <a:p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@</a:t>
            </a:r>
            <a:r>
              <a:rPr lang="en-GB" sz="16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UWTSDCareers</a:t>
            </a:r>
            <a:endParaRPr lang="en-GB" sz="1600" dirty="0">
              <a:solidFill>
                <a:schemeClr val="bg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8B589EC-B18B-4A36-BE90-37246621419B}"/>
              </a:ext>
            </a:extLst>
          </p:cNvPr>
          <p:cNvSpPr/>
          <p:nvPr/>
        </p:nvSpPr>
        <p:spPr>
          <a:xfrm>
            <a:off x="5930410" y="2322944"/>
            <a:ext cx="274604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© Careers Service </a:t>
            </a:r>
          </a:p>
          <a:p>
            <a:pPr algn="r"/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www.uwtsd.ac.uk/careers</a:t>
            </a:r>
            <a:endParaRPr lang="en-GB" sz="1600" dirty="0">
              <a:solidFill>
                <a:srgbClr val="002060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  <a:p>
            <a:pPr algn="r"/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@</a:t>
            </a:r>
            <a:r>
              <a:rPr lang="en-GB" sz="16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UWTSDCareers</a:t>
            </a:r>
            <a:endParaRPr lang="en-GB" sz="1600" dirty="0">
              <a:solidFill>
                <a:schemeClr val="bg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1026" name="Picture 2" descr="University of Wales Trinity Saint David">
            <a:extLst>
              <a:ext uri="{FF2B5EF4-FFF2-40B4-BE49-F238E27FC236}">
                <a16:creationId xmlns:a16="http://schemas.microsoft.com/office/drawing/2014/main" id="{69923277-6715-44F4-A346-1F1E9E38D7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30180"/>
            <a:ext cx="2268838" cy="1051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74741B5-2F4E-4F9C-B004-B0DCF9ACD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378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8CB0586-5804-4632-8DC9-9FBE31F96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580926"/>
          </a:xfrm>
        </p:spPr>
        <p:txBody>
          <a:bodyPr>
            <a:normAutofit fontScale="90000"/>
          </a:bodyPr>
          <a:lstStyle/>
          <a:p>
            <a:r>
              <a:rPr lang="en-US" sz="3200" dirty="0"/>
              <a:t>Does the next step after your degree, make you feel...?</a:t>
            </a:r>
            <a:endParaRPr lang="en-GB" sz="32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85E8E3-353C-4D71-B8C2-DA9E254B6F4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A?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210BEF-D25C-41B7-8885-A4E840205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pic>
        <p:nvPicPr>
          <p:cNvPr id="8" name="Picture 2" descr="How The Scream became the ultimate image for our political age | Edvard  Munch | The Guardian">
            <a:extLst>
              <a:ext uri="{FF2B5EF4-FFF2-40B4-BE49-F238E27FC236}">
                <a16:creationId xmlns:a16="http://schemas.microsoft.com/office/drawing/2014/main" id="{F3250838-146B-4759-9AA1-8A095F3C43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257" y="2060848"/>
            <a:ext cx="4040188" cy="3326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ropical Still Life. Dawn On The Sandy Coast With Palm Trees... Stock  Photo, Picture And Royalty Free Image. Image 99734011.">
            <a:extLst>
              <a:ext uri="{FF2B5EF4-FFF2-40B4-BE49-F238E27FC236}">
                <a16:creationId xmlns:a16="http://schemas.microsoft.com/office/drawing/2014/main" id="{C63418FC-9165-4073-84A9-7A91E0851C9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300" y="2060848"/>
            <a:ext cx="3962400" cy="3326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2C42268-F09F-44A9-8232-EFB62393E6EF}"/>
              </a:ext>
            </a:extLst>
          </p:cNvPr>
          <p:cNvSpPr txBox="1"/>
          <p:nvPr/>
        </p:nvSpPr>
        <p:spPr>
          <a:xfrm>
            <a:off x="4686300" y="1628800"/>
            <a:ext cx="1685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B ?</a:t>
            </a:r>
            <a:endParaRPr lang="en-GB" sz="28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EB5FE3-1E92-43D7-9305-26D00DC3DE98}"/>
              </a:ext>
            </a:extLst>
          </p:cNvPr>
          <p:cNvSpPr txBox="1"/>
          <p:nvPr/>
        </p:nvSpPr>
        <p:spPr>
          <a:xfrm>
            <a:off x="899592" y="536392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Nightmare view ?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F26457-C5F4-4795-AA49-C0B96AAF3ED6}"/>
              </a:ext>
            </a:extLst>
          </p:cNvPr>
          <p:cNvSpPr txBox="1"/>
          <p:nvPr/>
        </p:nvSpPr>
        <p:spPr>
          <a:xfrm>
            <a:off x="5220072" y="5363924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Paradise View ?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51D67C0-015F-49D1-A581-A170284340C4}"/>
              </a:ext>
            </a:extLst>
          </p:cNvPr>
          <p:cNvSpPr txBox="1"/>
          <p:nvPr/>
        </p:nvSpPr>
        <p:spPr>
          <a:xfrm>
            <a:off x="755576" y="44624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>
                <a:latin typeface="Arial Narrow" panose="020B0606020202030204" pitchFamily="34" charset="0"/>
              </a:rPr>
              <a:t>Final Year Computing &amp; Electronic Students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12659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CD7D6-392C-4B5A-9BAB-DD1A0501A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dirty="0"/>
              <a:t>Answers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D9511B-0366-46C6-8E35-B71048C46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2050" name="Picture 2" descr="Third avoid ordering sex on the beach cocktails to avoid offence |  Lifestylehotblog.com">
            <a:extLst>
              <a:ext uri="{FF2B5EF4-FFF2-40B4-BE49-F238E27FC236}">
                <a16:creationId xmlns:a16="http://schemas.microsoft.com/office/drawing/2014/main" id="{5428C70D-E9DA-4075-BCE0-31ECA119A8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240" y="2492896"/>
            <a:ext cx="3956248" cy="350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1A0F20F-F67C-4D07-8F50-D456ED5A82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460304" cy="4948014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If you answered – B</a:t>
            </a:r>
          </a:p>
          <a:p>
            <a:pPr marL="0" indent="0">
              <a:buNone/>
            </a:pPr>
            <a:r>
              <a:rPr lang="en-US" sz="2400" dirty="0"/>
              <a:t>Keep listening - it might enable you to add    to your view…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2" name="Picture 4" descr="Create Your Own &quot;Keep Calm &amp; Carry On&quot; Poster! Poster | Zazzle.co.uk">
            <a:extLst>
              <a:ext uri="{FF2B5EF4-FFF2-40B4-BE49-F238E27FC236}">
                <a16:creationId xmlns:a16="http://schemas.microsoft.com/office/drawing/2014/main" id="{70492F4F-4F6E-40DF-A654-05F7203C74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2204864"/>
            <a:ext cx="4572000" cy="3795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838C19-1F20-41B5-A9EA-51FA8132097C}"/>
              </a:ext>
            </a:extLst>
          </p:cNvPr>
          <p:cNvSpPr txBox="1"/>
          <p:nvPr/>
        </p:nvSpPr>
        <p:spPr>
          <a:xfrm>
            <a:off x="323528" y="980728"/>
            <a:ext cx="3816424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rgbClr val="FF0000"/>
                </a:solidFill>
              </a:rPr>
              <a:t>If you answered – A</a:t>
            </a:r>
          </a:p>
          <a:p>
            <a:r>
              <a:rPr lang="en-US" sz="2400" dirty="0"/>
              <a:t>Then this careers session is for you!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6594E5-6530-4CB3-8AD5-8ADF19BA3E8E}"/>
              </a:ext>
            </a:extLst>
          </p:cNvPr>
          <p:cNvSpPr txBox="1"/>
          <p:nvPr/>
        </p:nvSpPr>
        <p:spPr>
          <a:xfrm>
            <a:off x="611560" y="4604934"/>
            <a:ext cx="3528392" cy="923330"/>
          </a:xfrm>
          <a:prstGeom prst="rect">
            <a:avLst/>
          </a:prstGeom>
          <a:solidFill>
            <a:srgbClr val="FF00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Book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 a 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Careers Appointment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47E19C04-0071-4778-9724-06FA25E47DD6}"/>
              </a:ext>
            </a:extLst>
          </p:cNvPr>
          <p:cNvSpPr/>
          <p:nvPr/>
        </p:nvSpPr>
        <p:spPr>
          <a:xfrm flipH="1">
            <a:off x="6228185" y="2060847"/>
            <a:ext cx="288031" cy="45876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583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1674F97-66C6-4C89-B4BB-BD440CB5B6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5496" y="188641"/>
            <a:ext cx="9001000" cy="936104"/>
          </a:xfrm>
        </p:spPr>
        <p:txBody>
          <a:bodyPr>
            <a:noAutofit/>
          </a:bodyPr>
          <a:lstStyle/>
          <a:p>
            <a:pPr algn="ctr"/>
            <a:r>
              <a:rPr lang="en-US" sz="4400" dirty="0">
                <a:solidFill>
                  <a:srgbClr val="FF0000"/>
                </a:solidFill>
                <a:latin typeface="Chiller" panose="04020404031007020602" pitchFamily="82" charset="0"/>
              </a:rPr>
              <a:t>Your Final Year doesn’t have to be a nightmare!</a:t>
            </a:r>
            <a:endParaRPr lang="en-GB" sz="4400" dirty="0">
              <a:solidFill>
                <a:srgbClr val="FF0000"/>
              </a:solidFill>
              <a:latin typeface="Chiller" panose="04020404031007020602" pitchFamily="82" charset="0"/>
            </a:endParaRP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3B48D6AA-F31E-4446-B610-3E3C91091F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1412776"/>
            <a:ext cx="4041775" cy="41764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600" dirty="0">
                <a:latin typeface="Cambria Math" panose="02040503050406030204" pitchFamily="18" charset="0"/>
                <a:ea typeface="Cambria Math" panose="02040503050406030204" pitchFamily="18" charset="0"/>
              </a:rPr>
              <a:t>Melanie Hall (</a:t>
            </a:r>
            <a:r>
              <a:rPr lang="en-US" sz="3800" dirty="0">
                <a:solidFill>
                  <a:srgbClr val="C00000"/>
                </a:solidFill>
                <a:latin typeface="Chiller" panose="04020404031007020602" pitchFamily="82" charset="0"/>
                <a:ea typeface="Cambria Math" panose="02040503050406030204" pitchFamily="18" charset="0"/>
              </a:rPr>
              <a:t>WHO?</a:t>
            </a:r>
            <a:r>
              <a:rPr lang="en-US" sz="3600" dirty="0">
                <a:latin typeface="Cambria Math" panose="02040503050406030204" pitchFamily="18" charset="0"/>
                <a:ea typeface="Cambria Math" panose="02040503050406030204" pitchFamily="18" charset="0"/>
              </a:rPr>
              <a:t>)</a:t>
            </a:r>
          </a:p>
          <a:p>
            <a:pPr marL="0" indent="0" algn="ctr">
              <a:buNone/>
            </a:pPr>
            <a:r>
              <a:rPr lang="en-US" sz="3600" dirty="0">
                <a:latin typeface="Cambria Math" panose="02040503050406030204" pitchFamily="18" charset="0"/>
                <a:ea typeface="Cambria Math" panose="02040503050406030204" pitchFamily="18" charset="0"/>
              </a:rPr>
              <a:t>Can help</a:t>
            </a:r>
            <a:endParaRPr lang="en-GB" sz="36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  <a:p>
            <a:pPr marL="0" indent="0" algn="ctr">
              <a:buNone/>
            </a:pPr>
            <a:endParaRPr lang="en-US" sz="1500" dirty="0">
              <a:latin typeface="Cambria Math" panose="02040503050406030204" pitchFamily="18" charset="0"/>
              <a:ea typeface="Cambria Math" panose="02040503050406030204" pitchFamily="18" charset="0"/>
            </a:endParaRPr>
          </a:p>
          <a:p>
            <a:pPr marL="0" indent="0" algn="ctr">
              <a:buNone/>
            </a:pPr>
            <a:r>
              <a:rPr lang="en-US" sz="3600" dirty="0">
                <a:latin typeface="Cambria Math" panose="02040503050406030204" pitchFamily="18" charset="0"/>
                <a:ea typeface="Cambria Math" panose="02040503050406030204" pitchFamily="18" charset="0"/>
              </a:rPr>
              <a:t>Careers adviser for </a:t>
            </a:r>
          </a:p>
          <a:p>
            <a:pPr marL="0" indent="0" algn="ctr">
              <a:buNone/>
            </a:pPr>
            <a:r>
              <a:rPr lang="en-US" sz="3600" dirty="0">
                <a:latin typeface="Cambria Math" panose="02040503050406030204" pitchFamily="18" charset="0"/>
                <a:ea typeface="Cambria Math" panose="02040503050406030204" pitchFamily="18" charset="0"/>
              </a:rPr>
              <a:t>Computing &amp; Electronics courses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61729C1-9EF9-4BE8-A9E8-FC381E69B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1026" name="Picture 2" descr="How The Scream became the ultimate image for our political age | Edvard  Munch | The Guardian">
            <a:extLst>
              <a:ext uri="{FF2B5EF4-FFF2-40B4-BE49-F238E27FC236}">
                <a16:creationId xmlns:a16="http://schemas.microsoft.com/office/drawing/2014/main" id="{DC4AA714-23ED-4C04-B5BF-E21F5AE898B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398788"/>
            <a:ext cx="4040188" cy="4190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41719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2758DE0C-2649-4003-826B-EBF839EA8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556171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7030A0"/>
                </a:solidFill>
              </a:rPr>
              <a:t>Melanie Hall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CC08501-DEB0-4A6D-A78D-0AB645E3D9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93453"/>
            <a:ext cx="3996444" cy="5011811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tx2"/>
                </a:solidFill>
              </a:rPr>
              <a:t>Who Am I?</a:t>
            </a:r>
          </a:p>
          <a:p>
            <a:r>
              <a:rPr lang="en-GB" sz="1900" dirty="0"/>
              <a:t>Experienced, Professionally qualified careers adviser and fellow of the Institute of Career Guidance.</a:t>
            </a:r>
          </a:p>
          <a:p>
            <a:r>
              <a:rPr lang="en-GB" sz="1900" dirty="0"/>
              <a:t>25 years in Careers - 5 university careers services.</a:t>
            </a:r>
          </a:p>
          <a:p>
            <a:r>
              <a:rPr lang="en-GB" sz="1900" dirty="0"/>
              <a:t>Two careers super powers!!!</a:t>
            </a:r>
          </a:p>
          <a:p>
            <a:pPr marL="0" indent="0">
              <a:buNone/>
            </a:pPr>
            <a:endParaRPr lang="en-GB" sz="190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B39CCBB-B278-4164-A5F3-2973E196AB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9952" y="793453"/>
            <a:ext cx="4896544" cy="501181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FF0000"/>
                </a:solidFill>
              </a:rPr>
              <a:t>How can I help you?</a:t>
            </a:r>
          </a:p>
          <a:p>
            <a:pPr marL="0" indent="0">
              <a:buNone/>
            </a:pPr>
            <a:r>
              <a:rPr lang="en-US" sz="2200" b="1" dirty="0"/>
              <a:t>No idea what to do after your degree?</a:t>
            </a:r>
          </a:p>
          <a:p>
            <a:pPr marL="0" indent="0">
              <a:buNone/>
            </a:pPr>
            <a:r>
              <a:rPr lang="en-US" sz="2200" dirty="0">
                <a:solidFill>
                  <a:srgbClr val="FF0000"/>
                </a:solidFill>
              </a:rPr>
              <a:t>Guidance appointments</a:t>
            </a:r>
            <a:r>
              <a:rPr lang="en-US" sz="2200" dirty="0"/>
              <a:t>: </a:t>
            </a:r>
          </a:p>
          <a:p>
            <a:r>
              <a:rPr lang="en-US" sz="1800" dirty="0"/>
              <a:t>Explore your Skills/Interests/ Motivations and match these to jobs</a:t>
            </a:r>
          </a:p>
          <a:p>
            <a:r>
              <a:rPr lang="en-US" sz="1800" dirty="0"/>
              <a:t>Use personality profiles to find out what sector of work/industry will SUIT you!</a:t>
            </a:r>
          </a:p>
          <a:p>
            <a:pPr marL="0" indent="0">
              <a:buNone/>
            </a:pPr>
            <a:r>
              <a:rPr lang="en-US" sz="2200" b="1" dirty="0"/>
              <a:t>Need help with job hunting?</a:t>
            </a:r>
          </a:p>
          <a:p>
            <a:pPr marL="0" indent="0">
              <a:buNone/>
            </a:pPr>
            <a:r>
              <a:rPr lang="en-US" sz="2200" dirty="0">
                <a:solidFill>
                  <a:srgbClr val="FF0000"/>
                </a:solidFill>
              </a:rPr>
              <a:t>Application form and CV support</a:t>
            </a:r>
          </a:p>
          <a:p>
            <a:r>
              <a:rPr lang="en-US" sz="1800" dirty="0"/>
              <a:t>I will help you write confident and elegant application forms/CVs that match job criteria</a:t>
            </a:r>
          </a:p>
          <a:p>
            <a:pPr marL="0" indent="0">
              <a:buNone/>
            </a:pPr>
            <a:r>
              <a:rPr lang="en-US" sz="2200" dirty="0">
                <a:solidFill>
                  <a:srgbClr val="FF0000"/>
                </a:solidFill>
              </a:rPr>
              <a:t>Assessment </a:t>
            </a:r>
            <a:r>
              <a:rPr lang="en-US" sz="2200" dirty="0" err="1">
                <a:solidFill>
                  <a:srgbClr val="FF0000"/>
                </a:solidFill>
              </a:rPr>
              <a:t>Centres</a:t>
            </a:r>
            <a:r>
              <a:rPr lang="en-US" sz="2200" dirty="0">
                <a:solidFill>
                  <a:srgbClr val="FF0000"/>
                </a:solidFill>
              </a:rPr>
              <a:t> and Interviews</a:t>
            </a:r>
          </a:p>
          <a:p>
            <a:r>
              <a:rPr lang="en-US" sz="1800" dirty="0"/>
              <a:t>I can help you prepare for interviews and run practice mock interview sessions</a:t>
            </a:r>
          </a:p>
          <a:p>
            <a:pPr marL="0" indent="0">
              <a:buNone/>
            </a:pPr>
            <a:r>
              <a:rPr lang="en-US" sz="2200" b="1" dirty="0"/>
              <a:t>Need Post graduate application advice and support?</a:t>
            </a:r>
          </a:p>
          <a:p>
            <a:endParaRPr lang="en-US" sz="18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C38CE6-146B-454A-8911-4290758CD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09E5FB-3245-4539-8370-0706511F29AF}"/>
              </a:ext>
            </a:extLst>
          </p:cNvPr>
          <p:cNvSpPr txBox="1"/>
          <p:nvPr/>
        </p:nvSpPr>
        <p:spPr>
          <a:xfrm>
            <a:off x="179512" y="4581128"/>
            <a:ext cx="3960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1800" dirty="0"/>
              <a:t>- Helping ‘clueless’ students develop realistic career ideas</a:t>
            </a:r>
          </a:p>
          <a:p>
            <a:pPr marL="0" indent="0">
              <a:buNone/>
            </a:pPr>
            <a:r>
              <a:rPr lang="en-GB" sz="1800" dirty="0"/>
              <a:t>- Helping students write focused, confident CVs and applications.</a:t>
            </a:r>
          </a:p>
          <a:p>
            <a:endParaRPr lang="en-GB" dirty="0"/>
          </a:p>
        </p:txBody>
      </p:sp>
      <p:pic>
        <p:nvPicPr>
          <p:cNvPr id="4098" name="Picture 2" descr="Real-Life Places Your Favorite Marvel Superheroes Are From | Far &amp; Wide">
            <a:extLst>
              <a:ext uri="{FF2B5EF4-FFF2-40B4-BE49-F238E27FC236}">
                <a16:creationId xmlns:a16="http://schemas.microsoft.com/office/drawing/2014/main" id="{C34D2D55-9DF0-458C-8D1F-CE376E7C05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16" y="3356993"/>
            <a:ext cx="3960440" cy="1298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23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BCECC70-1C6C-4B4A-A5AF-21E1CAC18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Appointments – HOW? </a:t>
            </a:r>
            <a:r>
              <a:rPr lang="en-US"/>
              <a:t>&amp; WHEN?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67FC9E5-16B9-4CCF-AE1C-BE50B2614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00201"/>
            <a:ext cx="8712968" cy="391703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Face to face </a:t>
            </a:r>
            <a:r>
              <a:rPr lang="en-US" sz="2000" dirty="0"/>
              <a:t>(hope to be back on campus soon, </a:t>
            </a:r>
            <a:r>
              <a:rPr lang="en-US" sz="2000" dirty="0" err="1"/>
              <a:t>Covid</a:t>
            </a:r>
            <a:r>
              <a:rPr lang="en-US" sz="2000" dirty="0"/>
              <a:t> permitting)</a:t>
            </a:r>
          </a:p>
          <a:p>
            <a:endParaRPr lang="en-US" sz="2000" dirty="0"/>
          </a:p>
          <a:p>
            <a:r>
              <a:rPr lang="en-GB" dirty="0"/>
              <a:t>Online ( via teams) email </a:t>
            </a:r>
            <a:r>
              <a:rPr lang="en-GB" dirty="0">
                <a:hlinkClick r:id="rId2"/>
              </a:rPr>
              <a:t>m.hall@uwtsd.ac.uk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Telephone and /or email queries &amp;  </a:t>
            </a:r>
            <a:r>
              <a:rPr lang="en-GB" dirty="0" err="1"/>
              <a:t>Abintegro</a:t>
            </a:r>
            <a:r>
              <a:rPr lang="en-GB" dirty="0"/>
              <a:t> – new Careers Platform </a:t>
            </a:r>
          </a:p>
          <a:p>
            <a:endParaRPr lang="en-GB" dirty="0"/>
          </a:p>
          <a:p>
            <a:r>
              <a:rPr lang="en-GB" dirty="0"/>
              <a:t>When?   </a:t>
            </a:r>
          </a:p>
          <a:p>
            <a:pPr marL="0" indent="0">
              <a:buNone/>
            </a:pPr>
            <a:r>
              <a:rPr lang="en-GB" sz="2600" dirty="0"/>
              <a:t>	11-2 every 2</a:t>
            </a:r>
            <a:r>
              <a:rPr lang="en-GB" sz="2600" baseline="30000" dirty="0"/>
              <a:t>nd</a:t>
            </a:r>
            <a:r>
              <a:rPr lang="en-GB" sz="2600" dirty="0"/>
              <a:t> Thursday through computer careers page. </a:t>
            </a:r>
          </a:p>
          <a:p>
            <a:pPr marL="0" indent="0">
              <a:buNone/>
            </a:pPr>
            <a:r>
              <a:rPr lang="en-GB" sz="2600" dirty="0"/>
              <a:t>	Can’t make that? Then email Mel Hall above for appointment.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5C28DD-1E16-464F-A050-F9DA663E5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6518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E7F7C-722E-4AD1-99F6-2F5FF95EA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848"/>
            <a:ext cx="9144000" cy="860152"/>
          </a:xfrm>
        </p:spPr>
        <p:txBody>
          <a:bodyPr>
            <a:normAutofit fontScale="90000"/>
          </a:bodyPr>
          <a:lstStyle/>
          <a:p>
            <a:pPr algn="l"/>
            <a:br>
              <a:rPr lang="en-GB" sz="3200" dirty="0"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r>
              <a:rPr lang="en-GB" sz="3200" dirty="0">
                <a:latin typeface="Segoe UI Light" panose="020B0502040204020203" pitchFamily="34" charset="0"/>
                <a:cs typeface="Segoe UI Light" panose="020B0502040204020203" pitchFamily="34" charset="0"/>
              </a:rPr>
              <a:t>    </a:t>
            </a:r>
            <a:r>
              <a:rPr lang="en-GB" sz="2700" dirty="0">
                <a:latin typeface="Segoe UI Light" panose="020B0502040204020203" pitchFamily="34" charset="0"/>
                <a:cs typeface="Segoe UI Light" panose="020B0502040204020203" pitchFamily="34" charset="0"/>
              </a:rPr>
              <a:t>Abi247</a:t>
            </a:r>
            <a:br>
              <a:rPr lang="en-GB" sz="3200" dirty="0"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endParaRPr lang="en-GB" sz="32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pic>
        <p:nvPicPr>
          <p:cNvPr id="6" name="Content Placeholder 5" descr="A picture containing indoor, sitting, table, book&#10;&#10;Description automatically generated">
            <a:extLst>
              <a:ext uri="{FF2B5EF4-FFF2-40B4-BE49-F238E27FC236}">
                <a16:creationId xmlns:a16="http://schemas.microsoft.com/office/drawing/2014/main" id="{8311AF6E-C994-4C44-8B78-6B6ED6B2C5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208" y="3861048"/>
            <a:ext cx="3000256" cy="3000256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80456A-C5F4-4F7A-9A73-783C01EE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pic>
        <p:nvPicPr>
          <p:cNvPr id="8" name="Picture 7" descr="A computer sitting on top of a wooden table&#10;&#10;Description automatically generated">
            <a:extLst>
              <a:ext uri="{FF2B5EF4-FFF2-40B4-BE49-F238E27FC236}">
                <a16:creationId xmlns:a16="http://schemas.microsoft.com/office/drawing/2014/main" id="{0793C551-C5CB-4A58-94E5-386448613B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2046" y="3857104"/>
            <a:ext cx="3199907" cy="3000896"/>
          </a:xfrm>
          <a:prstGeom prst="rect">
            <a:avLst/>
          </a:prstGeom>
        </p:spPr>
      </p:pic>
      <p:pic>
        <p:nvPicPr>
          <p:cNvPr id="10" name="Picture 9" descr="A person holding a baby&#10;&#10;Description automatically generated">
            <a:extLst>
              <a:ext uri="{FF2B5EF4-FFF2-40B4-BE49-F238E27FC236}">
                <a16:creationId xmlns:a16="http://schemas.microsoft.com/office/drawing/2014/main" id="{F17305E9-B0EF-4D93-89C5-42BF842876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1954" y="3842896"/>
            <a:ext cx="3000256" cy="3000256"/>
          </a:xfrm>
          <a:prstGeom prst="rect">
            <a:avLst/>
          </a:prstGeom>
        </p:spPr>
      </p:pic>
      <p:pic>
        <p:nvPicPr>
          <p:cNvPr id="12" name="Picture 11" descr="A picture containing table, sitting, blue&#10;&#10;Description automatically generated">
            <a:extLst>
              <a:ext uri="{FF2B5EF4-FFF2-40B4-BE49-F238E27FC236}">
                <a16:creationId xmlns:a16="http://schemas.microsoft.com/office/drawing/2014/main" id="{2CDECD84-8990-4481-9378-0FCBF8D5E9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40224"/>
            <a:ext cx="3000896" cy="3000896"/>
          </a:xfrm>
          <a:prstGeom prst="rect">
            <a:avLst/>
          </a:prstGeom>
        </p:spPr>
      </p:pic>
      <p:pic>
        <p:nvPicPr>
          <p:cNvPr id="14" name="Picture 13" descr="A picture containing table, indoor, sitting, green&#10;&#10;Description automatically generated">
            <a:extLst>
              <a:ext uri="{FF2B5EF4-FFF2-40B4-BE49-F238E27FC236}">
                <a16:creationId xmlns:a16="http://schemas.microsoft.com/office/drawing/2014/main" id="{D0F10E39-31C7-4BF1-803F-B6187419396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896" y="840864"/>
            <a:ext cx="3142210" cy="3000256"/>
          </a:xfrm>
          <a:prstGeom prst="rect">
            <a:avLst/>
          </a:prstGeom>
        </p:spPr>
      </p:pic>
      <p:pic>
        <p:nvPicPr>
          <p:cNvPr id="16" name="Picture 15" descr="A picture containing indoor, water, sitting, small&#10;&#10;Description automatically generated">
            <a:extLst>
              <a:ext uri="{FF2B5EF4-FFF2-40B4-BE49-F238E27FC236}">
                <a16:creationId xmlns:a16="http://schemas.microsoft.com/office/drawing/2014/main" id="{EC62DBDE-2636-488E-9127-0E39BB98F97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3105" y="842794"/>
            <a:ext cx="3018253" cy="3018253"/>
          </a:xfrm>
          <a:prstGeom prst="rect">
            <a:avLst/>
          </a:prstGeom>
        </p:spPr>
      </p:pic>
      <p:pic>
        <p:nvPicPr>
          <p:cNvPr id="19" name="Picture 18" descr="A picture containing drawing&#10;&#10;Description automatically generated">
            <a:hlinkClick r:id="rId8"/>
            <a:extLst>
              <a:ext uri="{FF2B5EF4-FFF2-40B4-BE49-F238E27FC236}">
                <a16:creationId xmlns:a16="http://schemas.microsoft.com/office/drawing/2014/main" id="{D1B9E15A-D90D-4784-8194-BFAD69CE5A6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0977" y="1037221"/>
            <a:ext cx="251460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137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3EC9B-4281-466F-B1DE-1ED8A636A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778098"/>
          </a:xfrm>
        </p:spPr>
        <p:txBody>
          <a:bodyPr/>
          <a:lstStyle/>
          <a:p>
            <a:r>
              <a:rPr lang="en-US" dirty="0"/>
              <a:t>ABINTEGRO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E7E3B-44F5-4F6F-8591-71B7BDFAF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Arial Narrow" panose="020B0606020202030204" pitchFamily="34" charset="0"/>
              </a:rPr>
              <a:t>Careers assessment tools online</a:t>
            </a:r>
          </a:p>
          <a:p>
            <a:r>
              <a:rPr lang="en-US" dirty="0">
                <a:latin typeface="Arial Narrow" panose="020B0606020202030204" pitchFamily="34" charset="0"/>
              </a:rPr>
              <a:t>National Graduate Vacancies</a:t>
            </a:r>
          </a:p>
          <a:p>
            <a:r>
              <a:rPr lang="en-US" dirty="0">
                <a:latin typeface="Arial Narrow" panose="020B0606020202030204" pitchFamily="34" charset="0"/>
              </a:rPr>
              <a:t>Basic CV and Interview help</a:t>
            </a:r>
          </a:p>
          <a:p>
            <a:r>
              <a:rPr lang="en-US" dirty="0">
                <a:latin typeface="Arial Narrow" panose="020B0606020202030204" pitchFamily="34" charset="0"/>
              </a:rPr>
              <a:t>Good to get you started but then book an appointment with us!</a:t>
            </a:r>
          </a:p>
          <a:p>
            <a:endParaRPr lang="en-US" dirty="0">
              <a:latin typeface="Arial Narrow" panose="020B0606020202030204" pitchFamily="34" charset="0"/>
            </a:endParaRP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https://www.uwtsd.ac.uk/careers/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- Scroll down to bottom of page and click on the </a:t>
            </a:r>
            <a:r>
              <a:rPr lang="en-GB" dirty="0" err="1"/>
              <a:t>Abintegro</a:t>
            </a:r>
            <a:r>
              <a:rPr lang="en-GB" dirty="0"/>
              <a:t> button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BD1022-D717-4208-ACA0-1090FBB72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317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A66AE-8432-4D9B-AC3A-C724AEF809B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>
                <a:latin typeface="Arial Narrow" panose="020B0606020202030204" pitchFamily="34" charset="0"/>
              </a:rPr>
              <a:t>What makes a Graduate employable?</a:t>
            </a:r>
            <a:endParaRPr lang="en-GB" dirty="0">
              <a:latin typeface="Arial Narrow" panose="020B0606020202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DE106-1132-4093-865E-452F3A9113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0" i="0" dirty="0">
                <a:solidFill>
                  <a:srgbClr val="2A2A2A"/>
                </a:solidFill>
                <a:effectLst/>
                <a:latin typeface="Open Sans"/>
              </a:rPr>
              <a:t>Having the right degree, in a relevant subject, with good grades, might help to get you shortlisted for a job – </a:t>
            </a:r>
          </a:p>
          <a:p>
            <a:pPr marL="0" indent="0" algn="ctr">
              <a:buNone/>
            </a:pPr>
            <a:r>
              <a:rPr lang="en-US" b="1" i="0" dirty="0">
                <a:solidFill>
                  <a:srgbClr val="FF0000"/>
                </a:solidFill>
                <a:effectLst/>
                <a:latin typeface="Open Sans"/>
              </a:rPr>
              <a:t>but </a:t>
            </a:r>
          </a:p>
          <a:p>
            <a:pPr marL="0" indent="0">
              <a:buNone/>
            </a:pPr>
            <a:r>
              <a:rPr lang="en-US" b="0" i="0" dirty="0">
                <a:solidFill>
                  <a:srgbClr val="2A2A2A"/>
                </a:solidFill>
                <a:effectLst/>
                <a:latin typeface="Open Sans"/>
              </a:rPr>
              <a:t>GETTING (AND KEEPING!) the job will usually mean that you have demonstrated your abilities in other areas too.</a:t>
            </a:r>
            <a:br>
              <a:rPr lang="en-US" dirty="0"/>
            </a:br>
            <a:br>
              <a:rPr lang="en-US" dirty="0"/>
            </a:br>
            <a:r>
              <a:rPr lang="en-US" sz="2400" b="0" i="0" dirty="0">
                <a:solidFill>
                  <a:srgbClr val="2A2A2A"/>
                </a:solidFill>
                <a:effectLst/>
                <a:latin typeface="Open Sans"/>
              </a:rPr>
              <a:t>Read more at: </a:t>
            </a:r>
            <a:r>
              <a:rPr lang="en-US" sz="2400" b="0" i="0" u="none" strike="noStrike" dirty="0">
                <a:solidFill>
                  <a:srgbClr val="022E61"/>
                </a:solidFill>
                <a:effectLst/>
                <a:latin typeface="Open Sans"/>
                <a:hlinkClick r:id="rId2"/>
              </a:rPr>
              <a:t>https://www.skillsyouneed.com/general/graduate-employability-skills.html</a:t>
            </a:r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B2E28-E31E-49CC-B196-3F70967F9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0051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354567-0CEA-44FE-A911-8EF8F1ED9C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3FB72D-C444-4AAD-B7E1-352FB5EC4CFB}"/>
              </a:ext>
            </a:extLst>
          </p:cNvPr>
          <p:cNvSpPr txBox="1"/>
          <p:nvPr/>
        </p:nvSpPr>
        <p:spPr>
          <a:xfrm>
            <a:off x="107504" y="332656"/>
            <a:ext cx="9973663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0" dirty="0">
                <a:solidFill>
                  <a:srgbClr val="2A2A2A"/>
                </a:solidFill>
                <a:effectLst/>
                <a:latin typeface="Arial Narrow" panose="020B0606020202030204" pitchFamily="34" charset="0"/>
              </a:rPr>
              <a:t>Employers want graduates with a variety of well-honed life skills, </a:t>
            </a:r>
          </a:p>
          <a:p>
            <a:r>
              <a:rPr lang="en-US" sz="2400" b="1" i="0" dirty="0">
                <a:solidFill>
                  <a:srgbClr val="2A2A2A"/>
                </a:solidFill>
                <a:effectLst/>
                <a:latin typeface="Arial Narrow" panose="020B0606020202030204" pitchFamily="34" charset="0"/>
              </a:rPr>
              <a:t>just getting the job done is not enough.  </a:t>
            </a:r>
          </a:p>
          <a:p>
            <a:endParaRPr lang="en-US" sz="1200" b="0" i="0" dirty="0">
              <a:solidFill>
                <a:srgbClr val="2A2A2A"/>
              </a:solidFill>
              <a:effectLst/>
              <a:latin typeface="Arial Narrow" panose="020B0606020202030204" pitchFamily="34" charset="0"/>
            </a:endParaRPr>
          </a:p>
          <a:p>
            <a:r>
              <a:rPr lang="en-US" sz="2400" b="0" i="0" dirty="0">
                <a:solidFill>
                  <a:srgbClr val="2A2A2A"/>
                </a:solidFill>
                <a:effectLst/>
                <a:latin typeface="Arial Narrow" panose="020B0606020202030204" pitchFamily="34" charset="0"/>
              </a:rPr>
              <a:t>You’ll need to be able to </a:t>
            </a:r>
            <a:r>
              <a:rPr lang="en-US" sz="2400" b="0" i="0" dirty="0">
                <a:solidFill>
                  <a:srgbClr val="FF0000"/>
                </a:solidFill>
                <a:effectLst/>
                <a:latin typeface="Arial Narrow" panose="020B0606020202030204" pitchFamily="34" charset="0"/>
              </a:rPr>
              <a:t>work unsupervised </a:t>
            </a:r>
            <a:r>
              <a:rPr lang="en-US" sz="2400" b="0" i="0" dirty="0">
                <a:solidFill>
                  <a:srgbClr val="2A2A2A"/>
                </a:solidFill>
                <a:effectLst/>
                <a:latin typeface="Arial Narrow" panose="020B0606020202030204" pitchFamily="34" charset="0"/>
              </a:rPr>
              <a:t>as well as </a:t>
            </a:r>
            <a:r>
              <a:rPr lang="en-US" sz="2400" b="0" i="0" dirty="0">
                <a:solidFill>
                  <a:schemeClr val="accent5"/>
                </a:solidFill>
                <a:effectLst/>
                <a:latin typeface="Arial Narrow" panose="020B0606020202030204" pitchFamily="34" charset="0"/>
              </a:rPr>
              <a:t>be a team-player,</a:t>
            </a:r>
            <a:r>
              <a:rPr lang="en-US" sz="2400" b="0" i="0" dirty="0">
                <a:solidFill>
                  <a:srgbClr val="2A2A2A"/>
                </a:solidFill>
                <a:effectLst/>
                <a:latin typeface="Arial Narrow" panose="020B0606020202030204" pitchFamily="34" charset="0"/>
              </a:rPr>
              <a:t> </a:t>
            </a:r>
          </a:p>
          <a:p>
            <a:r>
              <a:rPr lang="en-US" sz="2400" b="0" i="0" dirty="0">
                <a:solidFill>
                  <a:srgbClr val="2A2A2A"/>
                </a:solidFill>
                <a:effectLst/>
                <a:latin typeface="Arial Narrow" panose="020B0606020202030204" pitchFamily="34" charset="0"/>
              </a:rPr>
              <a:t>demonstrate </a:t>
            </a:r>
            <a:r>
              <a:rPr lang="en-US" sz="2400" b="0" i="0" dirty="0">
                <a:solidFill>
                  <a:schemeClr val="accent4"/>
                </a:solidFill>
                <a:effectLst/>
                <a:latin typeface="Arial Narrow" panose="020B0606020202030204" pitchFamily="34" charset="0"/>
              </a:rPr>
              <a:t>creativity </a:t>
            </a:r>
            <a:r>
              <a:rPr lang="en-US" sz="2400" b="0" i="0" dirty="0">
                <a:solidFill>
                  <a:srgbClr val="2A2A2A"/>
                </a:solidFill>
                <a:effectLst/>
                <a:latin typeface="Arial Narrow" panose="020B0606020202030204" pitchFamily="34" charset="0"/>
              </a:rPr>
              <a:t>and develop </a:t>
            </a:r>
            <a:r>
              <a:rPr lang="en-US" sz="2400" b="0" i="0" dirty="0">
                <a:solidFill>
                  <a:srgbClr val="00B050"/>
                </a:solidFill>
                <a:effectLst/>
                <a:latin typeface="Arial Narrow" panose="020B0606020202030204" pitchFamily="34" charset="0"/>
              </a:rPr>
              <a:t>innovative </a:t>
            </a:r>
            <a:r>
              <a:rPr lang="en-US" sz="2400" b="0" i="0" dirty="0">
                <a:solidFill>
                  <a:srgbClr val="2A2A2A"/>
                </a:solidFill>
                <a:effectLst/>
                <a:latin typeface="Arial Narrow" panose="020B0606020202030204" pitchFamily="34" charset="0"/>
              </a:rPr>
              <a:t>ideas.</a:t>
            </a:r>
          </a:p>
          <a:p>
            <a:r>
              <a:rPr lang="en-US" sz="2400" b="0" i="0" dirty="0">
                <a:solidFill>
                  <a:srgbClr val="2A2A2A"/>
                </a:solidFill>
                <a:effectLst/>
                <a:latin typeface="Arial Narrow" panose="020B0606020202030204" pitchFamily="34" charset="0"/>
              </a:rPr>
              <a:t> </a:t>
            </a:r>
            <a:r>
              <a:rPr lang="en-US" sz="1200" b="0" i="0" dirty="0">
                <a:solidFill>
                  <a:srgbClr val="2A2A2A"/>
                </a:solidFill>
                <a:effectLst/>
                <a:latin typeface="Arial Narrow" panose="020B0606020202030204" pitchFamily="34" charset="0"/>
              </a:rPr>
              <a:t> </a:t>
            </a:r>
          </a:p>
          <a:p>
            <a:r>
              <a:rPr lang="en-US" sz="2400" b="0" i="0" dirty="0">
                <a:solidFill>
                  <a:srgbClr val="2A2A2A"/>
                </a:solidFill>
                <a:effectLst/>
                <a:latin typeface="Arial Narrow" panose="020B0606020202030204" pitchFamily="34" charset="0"/>
              </a:rPr>
              <a:t>You’ll need to have a good attitude, be well motivated, manage your time well</a:t>
            </a:r>
          </a:p>
          <a:p>
            <a:r>
              <a:rPr lang="en-US" sz="2400" b="0" i="0" dirty="0">
                <a:solidFill>
                  <a:srgbClr val="2A2A2A"/>
                </a:solidFill>
                <a:effectLst/>
                <a:latin typeface="Arial Narrow" panose="020B0606020202030204" pitchFamily="34" charset="0"/>
              </a:rPr>
              <a:t> – work hard but not get burnt out - and stay positive and enthusiastic.  </a:t>
            </a:r>
          </a:p>
          <a:p>
            <a:r>
              <a:rPr lang="en-US" sz="2400" b="0" i="0" dirty="0">
                <a:solidFill>
                  <a:srgbClr val="2A2A2A"/>
                </a:solidFill>
                <a:effectLst/>
                <a:latin typeface="Arial Narrow" panose="020B0606020202030204" pitchFamily="34" charset="0"/>
              </a:rPr>
              <a:t>You’ll need to be assertive and be able to solve problems, make decisions and negotiate effectively. </a:t>
            </a:r>
            <a:br>
              <a:rPr lang="en-US" dirty="0"/>
            </a:br>
            <a:r>
              <a:rPr lang="en-US" sz="1400" b="0" i="0" dirty="0">
                <a:solidFill>
                  <a:srgbClr val="2A2A2A"/>
                </a:solidFill>
                <a:effectLst/>
                <a:latin typeface="Open Sans"/>
              </a:rPr>
              <a:t>Read more at: </a:t>
            </a:r>
          </a:p>
          <a:p>
            <a:r>
              <a:rPr lang="en-US" sz="1400" b="0" i="0" u="none" strike="noStrike" dirty="0">
                <a:solidFill>
                  <a:srgbClr val="022E61"/>
                </a:solidFill>
                <a:effectLst/>
                <a:latin typeface="Open Sans"/>
                <a:hlinkClick r:id="rId2"/>
              </a:rPr>
              <a:t>https://www.skillsyouneed.com/general/graduate-employability-skills.html</a:t>
            </a:r>
            <a:endParaRPr lang="en-US" sz="1400" b="0" i="0" u="none" strike="noStrike" dirty="0">
              <a:solidFill>
                <a:srgbClr val="022E61"/>
              </a:solidFill>
              <a:effectLst/>
              <a:latin typeface="Open Sans"/>
            </a:endParaRPr>
          </a:p>
          <a:p>
            <a:r>
              <a:rPr lang="en-US" sz="1400" dirty="0">
                <a:solidFill>
                  <a:srgbClr val="022E61"/>
                </a:solidFill>
                <a:latin typeface="Open Sans"/>
              </a:rPr>
              <a:t> </a:t>
            </a:r>
          </a:p>
          <a:p>
            <a:r>
              <a:rPr lang="en-US" sz="1400" dirty="0">
                <a:solidFill>
                  <a:srgbClr val="022E61"/>
                </a:solidFill>
                <a:latin typeface="Open Sans"/>
              </a:rPr>
              <a:t>Research on what competencies/skills employers want</a:t>
            </a:r>
          </a:p>
          <a:p>
            <a:pPr marL="0" indent="0">
              <a:buNone/>
            </a:pPr>
            <a:r>
              <a:rPr lang="en-GB" sz="1400" dirty="0">
                <a:latin typeface="Arial Narrow" panose="020B0606020202030204" pitchFamily="34" charset="0"/>
                <a:ea typeface="+mn-lt"/>
                <a:cs typeface="+mn-lt"/>
              </a:rPr>
              <a:t>“Global Graduates into Global Leaders” Council for Industry and Higher Education</a:t>
            </a:r>
          </a:p>
          <a:p>
            <a:pPr marL="0" indent="0">
              <a:buNone/>
            </a:pPr>
            <a:r>
              <a:rPr lang="en-GB" sz="1400" dirty="0">
                <a:latin typeface="Arial Narrow" panose="020B0606020202030204" pitchFamily="34" charset="0"/>
                <a:ea typeface="+mn-lt"/>
                <a:cs typeface="+mn-lt"/>
              </a:rPr>
              <a:t>(CIHE) London UK </a:t>
            </a:r>
            <a:r>
              <a:rPr lang="en-US" sz="1400" dirty="0">
                <a:solidFill>
                  <a:srgbClr val="022E61"/>
                </a:solidFill>
                <a:latin typeface="Open Sans"/>
              </a:rPr>
              <a:t>at</a:t>
            </a:r>
          </a:p>
          <a:p>
            <a:r>
              <a:rPr lang="en-US" sz="1400" dirty="0">
                <a:solidFill>
                  <a:srgbClr val="022E61"/>
                </a:solidFill>
                <a:latin typeface="Open Sans"/>
              </a:rPr>
              <a:t>https://www.ncub.co.uk/reports/global-graduates-into-global-leaders.html</a:t>
            </a:r>
          </a:p>
          <a:p>
            <a:endParaRPr lang="en-GB" sz="1200" dirty="0"/>
          </a:p>
        </p:txBody>
      </p:sp>
      <p:pic>
        <p:nvPicPr>
          <p:cNvPr id="3078" name="Picture 6" descr="Winning race Stock Photo Images. 7,480 Winning race royalty free pictures  and photos available to download from thousands of stock photographers.">
            <a:extLst>
              <a:ext uri="{FF2B5EF4-FFF2-40B4-BE49-F238E27FC236}">
                <a16:creationId xmlns:a16="http://schemas.microsoft.com/office/drawing/2014/main" id="{D0C4A34B-5F1B-49DA-A8AC-CBD558455B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01008"/>
            <a:ext cx="2869996" cy="254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239704-CE5A-46F0-B12A-46D708D0398D}"/>
              </a:ext>
            </a:extLst>
          </p:cNvPr>
          <p:cNvSpPr txBox="1"/>
          <p:nvPr/>
        </p:nvSpPr>
        <p:spPr>
          <a:xfrm>
            <a:off x="5868144" y="5754742"/>
            <a:ext cx="3168352" cy="338554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US" sz="1600" dirty="0"/>
              <a:t>And the winner is …. UWTSD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042346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60A4E9-8C78-4E49-8EC0-81833E0ED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08"/>
            <a:ext cx="8229600" cy="980728"/>
          </a:xfrm>
        </p:spPr>
        <p:txBody>
          <a:bodyPr>
            <a:noAutofit/>
          </a:bodyPr>
          <a:lstStyle/>
          <a:p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Final Year Careers Timetable </a:t>
            </a:r>
            <a:b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en-US" sz="3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you need to do and </a:t>
            </a:r>
            <a:r>
              <a:rPr lang="en-US" sz="3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When</a:t>
            </a:r>
            <a:endParaRPr lang="en-GB" sz="36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429486-D2C7-4088-B148-CD89F4A5FC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896544" cy="4608512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Apply for </a:t>
            </a:r>
            <a:r>
              <a:rPr lang="en-US" sz="2400" dirty="0">
                <a:solidFill>
                  <a:schemeClr val="accent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Graduate training opportunities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milkround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>
              <a:buFontTx/>
              <a:buChar char="-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Tx/>
              <a:buChar char="-"/>
            </a:pP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JET Scheme 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Teach English in Japan – 3 terms earn £25k tax free ! Free flights to &amp; back Summer 2021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Teacher Training PGCE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Post Graduate study (MSC /PHD)</a:t>
            </a:r>
          </a:p>
          <a:p>
            <a:pPr marL="0" indent="0">
              <a:buNone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Get a professional CV checked by</a:t>
            </a: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YOUR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careers Adviser – Mel Hall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9C59FAA-B6C7-49A2-9EAB-B5CF539E72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04048" y="1268759"/>
            <a:ext cx="4032448" cy="460851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Beware CLOSING DATES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!</a:t>
            </a:r>
          </a:p>
          <a:p>
            <a:pPr marL="0" indent="0" algn="ctr">
              <a:buNone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Autumn term – final year</a:t>
            </a:r>
          </a:p>
          <a:p>
            <a:pPr marL="0" indent="0">
              <a:buNone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(For the popular graduate schemes apply early (Nov 20 to start Aug 21)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Applications open OCT – end NOV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Primary – apply now!</a:t>
            </a:r>
          </a:p>
          <a:p>
            <a:pPr marL="0" indent="0">
              <a:buNone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Secondary Oct – Dec</a:t>
            </a:r>
          </a:p>
          <a:p>
            <a:pPr marL="0" indent="0">
              <a:buNone/>
            </a:pP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Nov – Feb (but earlier for funded courses!)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Early Spring term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7A1AE9-288E-4D51-A61D-627D6E6B3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188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BE80DC6-9B8C-4331-9A21-EC4406B43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3 things to remember!</a:t>
            </a:r>
            <a:br>
              <a:rPr lang="en-US" dirty="0">
                <a:solidFill>
                  <a:srgbClr val="FF0000"/>
                </a:solidFill>
              </a:rPr>
            </a:b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E3604DD-4E69-4A23-BD62-92105ACDA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08720"/>
            <a:ext cx="8517632" cy="56425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1600" dirty="0"/>
          </a:p>
          <a:p>
            <a:r>
              <a:rPr lang="en-US" dirty="0"/>
              <a:t>Your degree grade is not enough – PROVE you have the right SKILLS for the job!</a:t>
            </a:r>
          </a:p>
          <a:p>
            <a:endParaRPr lang="en-US" sz="1600" dirty="0"/>
          </a:p>
          <a:p>
            <a:r>
              <a:rPr lang="en-US" dirty="0"/>
              <a:t>Closing dates!!!</a:t>
            </a:r>
          </a:p>
          <a:p>
            <a:pPr marL="0" indent="0" algn="ctr">
              <a:buNone/>
            </a:pPr>
            <a:endParaRPr lang="en-US" sz="1600" dirty="0"/>
          </a:p>
          <a:p>
            <a:r>
              <a:rPr lang="en-US" dirty="0"/>
              <a:t>APPLY Smartly! Get help with your career plans &amp; applications from Melanie Hall</a:t>
            </a:r>
          </a:p>
          <a:p>
            <a:pPr marL="0" indent="0" algn="ctr">
              <a:buNone/>
            </a:pPr>
            <a:r>
              <a:rPr lang="en-US" b="1" dirty="0"/>
              <a:t>YOUR</a:t>
            </a:r>
            <a:r>
              <a:rPr lang="en-US" dirty="0"/>
              <a:t> careers Adviser!</a:t>
            </a:r>
          </a:p>
          <a:p>
            <a:pPr marL="0" indent="0" algn="ctr">
              <a:buNone/>
            </a:pPr>
            <a:r>
              <a:rPr lang="en-US" dirty="0">
                <a:solidFill>
                  <a:srgbClr val="FF0000"/>
                </a:solidFill>
              </a:rPr>
              <a:t>Don’t Panic -You are not ALONE!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3D1239-D65E-4B34-A588-6C47E5593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51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4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8424" y="170520"/>
            <a:ext cx="522176" cy="52217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51204CC-B032-435A-B784-2E5384C4A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658CBB-A16E-4D22-B101-75D193E660B6}"/>
              </a:ext>
            </a:extLst>
          </p:cNvPr>
          <p:cNvSpPr txBox="1"/>
          <p:nvPr/>
        </p:nvSpPr>
        <p:spPr>
          <a:xfrm>
            <a:off x="611560" y="260648"/>
            <a:ext cx="7632848" cy="91409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rial Narrow" panose="020B0606020202030204" pitchFamily="34" charset="0"/>
              </a:rPr>
              <a:t>Contact us at:</a:t>
            </a:r>
          </a:p>
          <a:p>
            <a:endParaRPr lang="en-US" sz="3200" dirty="0">
              <a:latin typeface="Arial Narrow" panose="020B0606020202030204" pitchFamily="34" charset="0"/>
            </a:endParaRPr>
          </a:p>
          <a:p>
            <a:r>
              <a:rPr lang="en-GB" sz="3200" b="1" dirty="0">
                <a:solidFill>
                  <a:srgbClr val="000000"/>
                </a:solidFill>
                <a:latin typeface="Arial Narrow" panose="020B0606020202030204" pitchFamily="34" charset="0"/>
              </a:rPr>
              <a:t>E</a:t>
            </a:r>
            <a:r>
              <a:rPr lang="en-GB" sz="3200" b="1" i="0" dirty="0">
                <a:solidFill>
                  <a:srgbClr val="000000"/>
                </a:solidFill>
                <a:effectLst/>
                <a:latin typeface="Arial Narrow" panose="020B0606020202030204" pitchFamily="34" charset="0"/>
              </a:rPr>
              <a:t>mail:</a:t>
            </a:r>
            <a:r>
              <a:rPr lang="en-GB" sz="3200" b="0" i="0" dirty="0">
                <a:solidFill>
                  <a:srgbClr val="000000"/>
                </a:solidFill>
                <a:effectLst/>
                <a:latin typeface="Arial Narrow" panose="020B0606020202030204" pitchFamily="34" charset="0"/>
              </a:rPr>
              <a:t> </a:t>
            </a:r>
            <a:r>
              <a:rPr lang="en-GB" sz="3200" b="0" i="0" u="sng" dirty="0">
                <a:solidFill>
                  <a:srgbClr val="2E2EFF"/>
                </a:solidFill>
                <a:effectLst/>
                <a:latin typeface="Arial Narrow" panose="020B0606020202030204" pitchFamily="34" charset="0"/>
                <a:hlinkClick r:id="rId4"/>
              </a:rPr>
              <a:t>careers@uwtsd.ac.uk</a:t>
            </a:r>
            <a:br>
              <a:rPr lang="en-GB" sz="3200" dirty="0">
                <a:latin typeface="Arial Narrow" panose="020B0606020202030204" pitchFamily="34" charset="0"/>
              </a:rPr>
            </a:br>
            <a:r>
              <a:rPr lang="en-GB" sz="3200" b="1" i="0" dirty="0">
                <a:solidFill>
                  <a:srgbClr val="000000"/>
                </a:solidFill>
                <a:effectLst/>
                <a:latin typeface="Arial Narrow" panose="020B0606020202030204" pitchFamily="34" charset="0"/>
              </a:rPr>
              <a:t>Telephone</a:t>
            </a:r>
            <a:r>
              <a:rPr lang="en-GB" sz="3200" b="0" i="0" dirty="0">
                <a:solidFill>
                  <a:srgbClr val="000000"/>
                </a:solidFill>
                <a:effectLst/>
                <a:latin typeface="Arial Narrow" panose="020B0606020202030204" pitchFamily="34" charset="0"/>
              </a:rPr>
              <a:t>: 01267 676829</a:t>
            </a:r>
          </a:p>
          <a:p>
            <a:endParaRPr lang="en-GB" sz="3200" dirty="0">
              <a:solidFill>
                <a:srgbClr val="000000"/>
              </a:solidFill>
              <a:latin typeface="Arial Narrow" panose="020B0606020202030204" pitchFamily="34" charset="0"/>
            </a:endParaRPr>
          </a:p>
          <a:p>
            <a:r>
              <a:rPr lang="en-GB" sz="3200" dirty="0">
                <a:solidFill>
                  <a:srgbClr val="000000"/>
                </a:solidFill>
                <a:latin typeface="Arial Narrow" panose="020B0606020202030204" pitchFamily="34" charset="0"/>
              </a:rPr>
              <a:t>Melanie Hall</a:t>
            </a:r>
          </a:p>
          <a:p>
            <a:endParaRPr lang="en-GB" sz="3200" dirty="0">
              <a:solidFill>
                <a:srgbClr val="000000"/>
              </a:solidFill>
              <a:latin typeface="Arial Narrow" panose="020B0606020202030204" pitchFamily="34" charset="0"/>
            </a:endParaRPr>
          </a:p>
          <a:p>
            <a:r>
              <a:rPr lang="en-GB" sz="3200" dirty="0">
                <a:solidFill>
                  <a:srgbClr val="000000"/>
                </a:solidFill>
                <a:latin typeface="Arial Narrow" panose="020B0606020202030204" pitchFamily="34" charset="0"/>
              </a:rPr>
              <a:t>m.hall@uwtsd.ac.uk</a:t>
            </a:r>
            <a:endParaRPr lang="en-US" sz="3200" dirty="0">
              <a:latin typeface="Arial Narrow" panose="020B0606020202030204" pitchFamily="34" charset="0"/>
            </a:endParaRPr>
          </a:p>
          <a:p>
            <a:endParaRPr lang="en-US" sz="3200" dirty="0">
              <a:latin typeface="Arial Narrow" panose="020B0606020202030204" pitchFamily="34" charset="0"/>
            </a:endParaRPr>
          </a:p>
          <a:p>
            <a:r>
              <a:rPr lang="en-US" sz="3200" dirty="0">
                <a:latin typeface="Arial Narrow" panose="020B0606020202030204" pitchFamily="34" charset="0"/>
              </a:rPr>
              <a:t>Normal work days:</a:t>
            </a:r>
          </a:p>
          <a:p>
            <a:r>
              <a:rPr lang="en-US" sz="3200" dirty="0">
                <a:latin typeface="Arial Narrow" panose="020B0606020202030204" pitchFamily="34" charset="0"/>
              </a:rPr>
              <a:t>Thursdays and Fridays ( &amp; Wednesdays from October onwards)</a:t>
            </a:r>
          </a:p>
          <a:p>
            <a:endParaRPr lang="en-US" sz="3200" dirty="0">
              <a:latin typeface="Arial Narrow" panose="020B0606020202030204" pitchFamily="34" charset="0"/>
            </a:endParaRPr>
          </a:p>
          <a:p>
            <a:endParaRPr lang="en-US" sz="3200" dirty="0">
              <a:latin typeface="Arial Narrow" panose="020B0606020202030204" pitchFamily="34" charset="0"/>
            </a:endParaRPr>
          </a:p>
          <a:p>
            <a:endParaRPr lang="en-US" sz="3200" dirty="0">
              <a:latin typeface="Arial Narrow" panose="020B0606020202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5116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31B355-E934-4584-9043-E20284E7D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Useful websites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498CE79-5DFC-4B98-B84C-47BC3C3A4C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endParaRPr lang="en-US" sz="2000" u="sng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3200" dirty="0" err="1"/>
              <a:t>Gradcracker</a:t>
            </a:r>
            <a:r>
              <a:rPr lang="en-US" sz="3200" dirty="0"/>
              <a:t> </a:t>
            </a:r>
            <a:r>
              <a:rPr lang="en-US" sz="2000" b="0" i="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2000" b="0" i="0" dirty="0">
                <a:effectLst/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 Careers for STEM Students</a:t>
            </a:r>
          </a:p>
          <a:p>
            <a:pPr marL="0" indent="0" algn="l">
              <a:buNone/>
            </a:pPr>
            <a:r>
              <a:rPr lang="en-US" sz="2000" b="0" i="0" dirty="0">
                <a:effectLst/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www.gradcracker.com</a:t>
            </a:r>
          </a:p>
          <a:p>
            <a:pPr marL="0" indent="0" algn="l">
              <a:buNone/>
            </a:pPr>
            <a:endParaRPr lang="en-US" sz="2800" dirty="0"/>
          </a:p>
          <a:p>
            <a:r>
              <a:rPr lang="en-US" sz="2800" dirty="0"/>
              <a:t>Target jobs</a:t>
            </a:r>
          </a:p>
          <a:p>
            <a:pPr marL="0" indent="0">
              <a:buNone/>
            </a:pPr>
            <a:r>
              <a:rPr lang="en-US" sz="2000" dirty="0"/>
              <a:t>https://targetjobs.co.uk/</a:t>
            </a:r>
          </a:p>
          <a:p>
            <a:endParaRPr lang="en-US" sz="2800" dirty="0"/>
          </a:p>
          <a:p>
            <a:endParaRPr lang="en-US" sz="2800" dirty="0"/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E529A7-4978-428C-AF09-AA4629CCE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8714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5" ma:contentTypeDescription="Create a new document." ma:contentTypeScope="" ma:versionID="d95328043b4700ba9ac97fa55afb8757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dbb4621e9e47c3d0511060b5e896f54a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3:LastSharedByUser" minOccurs="0"/>
                <xsd:element ref="ns3:LastSharedByTime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Location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  <xsd:element name="LastSharedByUser" ma:index="11" nillable="true" ma:displayName="Last Shared By User" ma:description="" ma:internalName="LastSharedByUser" ma:readOnly="true">
      <xsd:simpleType>
        <xsd:restriction base="dms:Note">
          <xsd:maxLength value="255"/>
        </xsd:restriction>
      </xsd:simpleType>
    </xsd:element>
    <xsd:element name="LastSharedByTime" ma:index="12" nillable="true" ma:displayName="Last Shared By Time" ma:description="" ma:internalName="LastSharedByTime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5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6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7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ServiceAutoKeyPoints" ma:index="2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209609-E0EA-4635-9F3A-833F146D50F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d2d6d51c-be45-489c-bfaa-c0c3d4c0c982"/>
    <ds:schemaRef ds:uri="http://schemas.microsoft.com/office/2006/documentManagement/types"/>
    <ds:schemaRef ds:uri="696490a5-0429-499a-a254-a60426c02ef0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452</TotalTime>
  <Words>892</Words>
  <Application>Microsoft Office PowerPoint</Application>
  <PresentationFormat>On-screen Show (4:3)</PresentationFormat>
  <Paragraphs>160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7" baseType="lpstr">
      <vt:lpstr>Arial</vt:lpstr>
      <vt:lpstr>Arial</vt:lpstr>
      <vt:lpstr>Arial Narrow</vt:lpstr>
      <vt:lpstr>Calibri</vt:lpstr>
      <vt:lpstr>Cambria Math</vt:lpstr>
      <vt:lpstr>Chiller</vt:lpstr>
      <vt:lpstr>Myriad Pro</vt:lpstr>
      <vt:lpstr>Open Sans</vt:lpstr>
      <vt:lpstr>Segoe UI Historic</vt:lpstr>
      <vt:lpstr>Segoe UI Light</vt:lpstr>
      <vt:lpstr>Segoe UI Semibold</vt:lpstr>
      <vt:lpstr>Segoe UI Semilight</vt:lpstr>
      <vt:lpstr>20140311PresentationUWTSDTemplate</vt:lpstr>
      <vt:lpstr>PowerPoint Presentation</vt:lpstr>
      <vt:lpstr>Does the next step after your degree, make you feel...?</vt:lpstr>
      <vt:lpstr>Answers</vt:lpstr>
      <vt:lpstr>PowerPoint Presentation</vt:lpstr>
      <vt:lpstr>Melanie Hall</vt:lpstr>
      <vt:lpstr>Appointments – HOW? &amp; WHEN?</vt:lpstr>
      <vt:lpstr>     Abi247 </vt:lpstr>
      <vt:lpstr>ABINTEGRO</vt:lpstr>
      <vt:lpstr>What makes a Graduate employable?</vt:lpstr>
      <vt:lpstr>PowerPoint Presentation</vt:lpstr>
      <vt:lpstr>Final Year Careers Timetable  – What you need to do and When</vt:lpstr>
      <vt:lpstr> 3 things to remember! </vt:lpstr>
      <vt:lpstr>PowerPoint Presentation</vt:lpstr>
      <vt:lpstr>Useful websites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Thomas</dc:creator>
  <cp:lastModifiedBy>Mel Hall</cp:lastModifiedBy>
  <cp:revision>70</cp:revision>
  <dcterms:created xsi:type="dcterms:W3CDTF">2020-09-18T11:52:24Z</dcterms:created>
  <dcterms:modified xsi:type="dcterms:W3CDTF">2020-09-23T11:15:21Z</dcterms:modified>
</cp:coreProperties>
</file>