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7556500" cy="10693400"/>
  <p:notesSz cx="6858000" cy="9144000"/>
  <p:embeddedFontLst>
    <p:embeddedFont>
      <p:font typeface="Glacial Indifference Italics" charset="1" panose="00000000000000000000"/>
      <p:regular r:id="rId7"/>
    </p:embeddedFont>
    <p:embeddedFont>
      <p:font typeface="Libre Baskerville Bold" charset="1" panose="02000000000000000000"/>
      <p:regular r:id="rId8"/>
    </p:embeddedFont>
    <p:embeddedFont>
      <p:font typeface="Glacial Indifference" charset="1" panose="00000000000000000000"/>
      <p:regular r:id="rId9"/>
    </p:embeddedFont>
    <p:embeddedFont>
      <p:font typeface="Glacial Indifference Bold" charset="1" panose="0000080000000000000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69858" y="796200"/>
            <a:ext cx="7375107" cy="1495297"/>
          </a:xfrm>
          <a:prstGeom prst="rect">
            <a:avLst/>
          </a:prstGeom>
          <a:solidFill>
            <a:srgbClr val="E1EFFB"/>
          </a:solidFill>
        </p:spPr>
      </p:sp>
      <p:sp>
        <p:nvSpPr>
          <p:cNvPr name="AutoShape 3" id="3"/>
          <p:cNvSpPr/>
          <p:nvPr/>
        </p:nvSpPr>
        <p:spPr>
          <a:xfrm>
            <a:off x="217221" y="724763"/>
            <a:ext cx="6983600" cy="0"/>
          </a:xfrm>
          <a:prstGeom prst="line">
            <a:avLst/>
          </a:prstGeom>
          <a:ln cap="rnd" w="9525">
            <a:solidFill>
              <a:srgbClr val="627E0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 rot="0">
            <a:off x="69858" y="2358172"/>
            <a:ext cx="7344809" cy="1413016"/>
          </a:xfrm>
          <a:prstGeom prst="rect">
            <a:avLst/>
          </a:prstGeom>
          <a:solidFill>
            <a:srgbClr val="EFF4EB"/>
          </a:solidFill>
        </p:spPr>
      </p:sp>
      <p:sp>
        <p:nvSpPr>
          <p:cNvPr name="AutoShape 5" id="5"/>
          <p:cNvSpPr/>
          <p:nvPr/>
        </p:nvSpPr>
        <p:spPr>
          <a:xfrm>
            <a:off x="410982" y="6162149"/>
            <a:ext cx="6983600" cy="0"/>
          </a:xfrm>
          <a:prstGeom prst="line">
            <a:avLst/>
          </a:prstGeom>
          <a:ln cap="rnd" w="9525">
            <a:solidFill>
              <a:srgbClr val="627E0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 rot="0">
            <a:off x="43979" y="3799763"/>
            <a:ext cx="7375107" cy="2290948"/>
          </a:xfrm>
          <a:prstGeom prst="rect">
            <a:avLst/>
          </a:prstGeom>
          <a:solidFill>
            <a:srgbClr val="FAF6F6"/>
          </a:solidFill>
        </p:spPr>
      </p:sp>
      <p:sp>
        <p:nvSpPr>
          <p:cNvPr name="Freeform 7" id="7"/>
          <p:cNvSpPr/>
          <p:nvPr/>
        </p:nvSpPr>
        <p:spPr>
          <a:xfrm flipH="false" flipV="false" rot="0">
            <a:off x="4302210" y="4302730"/>
            <a:ext cx="3092868" cy="1739738"/>
          </a:xfrm>
          <a:custGeom>
            <a:avLst/>
            <a:gdLst/>
            <a:ahLst/>
            <a:cxnLst/>
            <a:rect r="r" b="b" t="t" l="l"/>
            <a:pathLst>
              <a:path h="1739738" w="3092868">
                <a:moveTo>
                  <a:pt x="0" y="0"/>
                </a:moveTo>
                <a:lnTo>
                  <a:pt x="3092869" y="0"/>
                </a:lnTo>
                <a:lnTo>
                  <a:pt x="3092869" y="1739738"/>
                </a:lnTo>
                <a:lnTo>
                  <a:pt x="0" y="17397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8" id="8"/>
          <p:cNvSpPr/>
          <p:nvPr/>
        </p:nvSpPr>
        <p:spPr>
          <a:xfrm rot="0">
            <a:off x="166722" y="6328836"/>
            <a:ext cx="3604826" cy="2141806"/>
          </a:xfrm>
          <a:prstGeom prst="rect">
            <a:avLst/>
          </a:prstGeom>
          <a:solidFill>
            <a:srgbClr val="EFF4EB"/>
          </a:solidFill>
        </p:spPr>
      </p:sp>
      <p:sp>
        <p:nvSpPr>
          <p:cNvPr name="Freeform 9" id="9"/>
          <p:cNvSpPr/>
          <p:nvPr/>
        </p:nvSpPr>
        <p:spPr>
          <a:xfrm flipH="false" flipV="false" rot="0">
            <a:off x="5406575" y="944364"/>
            <a:ext cx="1893294" cy="1261407"/>
          </a:xfrm>
          <a:custGeom>
            <a:avLst/>
            <a:gdLst/>
            <a:ahLst/>
            <a:cxnLst/>
            <a:rect r="r" b="b" t="t" l="l"/>
            <a:pathLst>
              <a:path h="1261407" w="1893294">
                <a:moveTo>
                  <a:pt x="0" y="0"/>
                </a:moveTo>
                <a:lnTo>
                  <a:pt x="1893294" y="0"/>
                </a:lnTo>
                <a:lnTo>
                  <a:pt x="1893294" y="1261408"/>
                </a:lnTo>
                <a:lnTo>
                  <a:pt x="0" y="126140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831652" y="67488"/>
            <a:ext cx="2728348" cy="5572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41"/>
              </a:lnSpc>
            </a:pPr>
            <a:r>
              <a:rPr lang="en-US" sz="1899" i="true">
                <a:solidFill>
                  <a:srgbClr val="204188"/>
                </a:solidFill>
                <a:latin typeface="Glacial Indifference Italics"/>
                <a:ea typeface="Glacial Indifference Italics"/>
                <a:cs typeface="Glacial Indifference Italics"/>
                <a:sym typeface="Glacial Indifference Italics"/>
              </a:rPr>
              <a:t>A Brand Extension Strategy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9858" y="77087"/>
            <a:ext cx="5348259" cy="5381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90"/>
              </a:lnSpc>
            </a:pPr>
            <a:r>
              <a:rPr lang="en-US" b="true" sz="3376" spc="-101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Samsung MindCare AI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4118" y="796200"/>
            <a:ext cx="4378380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COMPA</a:t>
            </a: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NY OVERVIEW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43979" y="1128696"/>
            <a:ext cx="5201258" cy="1085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59080" indent="-129540" lvl="1">
              <a:lnSpc>
                <a:spcPts val="1440"/>
              </a:lnSpc>
              <a:spcBef>
                <a:spcPct val="0"/>
              </a:spcBef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Samsung E</a:t>
            </a:r>
            <a:r>
              <a:rPr lang="en-US" sz="1200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lectronics is a global leader in consumer electronics, AI, and smart technologies</a:t>
            </a:r>
          </a:p>
          <a:p>
            <a:pPr algn="l" marL="259080" indent="-129540" lvl="1">
              <a:lnSpc>
                <a:spcPts val="1440"/>
              </a:lnSpc>
              <a:spcBef>
                <a:spcPct val="0"/>
              </a:spcBef>
              <a:buFont typeface="Arial"/>
              <a:buChar char="•"/>
            </a:pPr>
            <a:r>
              <a:rPr lang="en-US" sz="1200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Strong ecosystem (smartphones, wearables, IoT) supports innovation and digital health integration</a:t>
            </a:r>
          </a:p>
          <a:p>
            <a:pPr algn="l" marL="259080" indent="-129540" lvl="1">
              <a:lnSpc>
                <a:spcPts val="1440"/>
              </a:lnSpc>
              <a:spcBef>
                <a:spcPct val="0"/>
              </a:spcBef>
              <a:buFont typeface="Arial"/>
              <a:buChar char="•"/>
            </a:pPr>
            <a:r>
              <a:rPr lang="en-US" sz="1200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Samsung is a key player in the global wearable market, contributing to rapid industry growth (IDC, 2025)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32781" y="2425890"/>
            <a:ext cx="4378380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BRA</a:t>
            </a: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ND EXTENSION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47001" y="2701236"/>
            <a:ext cx="7279221" cy="1085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Samsung MindCare AI: AI-powered mental health assistant integrated into Samsung devices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Uses wearable sensors + AI to detect stress, mood, and behavioural patterns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Provides personalised mental wellness support and real-time recommendations</a:t>
            </a:r>
          </a:p>
          <a:p>
            <a:pPr algn="l">
              <a:lnSpc>
                <a:spcPts val="1440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👉 Brand extension enables firms to leverage existing brand equity into new product categories (Kotler et al., 2024)</a:t>
            </a:r>
          </a:p>
          <a:p>
            <a:pPr algn="l">
              <a:lnSpc>
                <a:spcPts val="1440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188372" y="3877084"/>
            <a:ext cx="5041144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MARKET</a:t>
            </a: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APPEAL &amp; TRENDS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81221" y="4350355"/>
            <a:ext cx="3954077" cy="333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37491" indent="-118745" lvl="1">
              <a:lnSpc>
                <a:spcPts val="1320"/>
              </a:lnSpc>
              <a:buFont typeface="Arial"/>
              <a:buChar char="•"/>
            </a:pPr>
            <a:r>
              <a:rPr lang="en-US" sz="11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Glob</a:t>
            </a:r>
            <a:r>
              <a:rPr lang="en-US" sz="1100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al wearable device shipments reached 611.5 million units in 2025 (IDC, 2025)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81221" y="4759930"/>
            <a:ext cx="3954077" cy="495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37491" indent="-118745" lvl="1">
              <a:lnSpc>
                <a:spcPts val="1320"/>
              </a:lnSpc>
              <a:buFont typeface="Arial"/>
              <a:buChar char="•"/>
            </a:pPr>
            <a:r>
              <a:rPr lang="en-US" sz="11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Wearable AI</a:t>
            </a:r>
            <a:r>
              <a:rPr lang="en-US" sz="1100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market valued at $43.6 billion (2025) and projected to reach $310.5 billion by 2033 (CAGR 27.8%) (Grand View Research, 2025) 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81221" y="5347761"/>
            <a:ext cx="3912650" cy="333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37491" indent="-118745" lvl="1">
              <a:lnSpc>
                <a:spcPts val="1320"/>
              </a:lnSpc>
              <a:buFont typeface="Arial"/>
              <a:buChar char="•"/>
            </a:pPr>
            <a:r>
              <a:rPr lang="en-US" sz="11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 w</a:t>
            </a:r>
            <a:r>
              <a:rPr lang="en-US" sz="1100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earables expected to grow from $31.2B (2023) to $304.8B by 2033 (ElectroIQ, 2025) 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76460" y="5757336"/>
            <a:ext cx="4093886" cy="333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37491" indent="-118745" lvl="1">
              <a:lnSpc>
                <a:spcPts val="1320"/>
              </a:lnSpc>
              <a:buFont typeface="Arial"/>
              <a:buChar char="•"/>
            </a:pPr>
            <a:r>
              <a:rPr lang="en-US" sz="11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Wearable technology market projected to reach $493 billion by 2030 (Research and Markets, 2025)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-558646" y="6462186"/>
            <a:ext cx="5041144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CUSTOMER</a:t>
            </a: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VALUE 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09606" y="6851832"/>
            <a:ext cx="3491723" cy="1447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24/7 AI-based mental health support improves accessibility (MarketsandMarkets, 2025)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Early stress and anxiety detection through wearable data enhances preventive care (ElectroIQ, 2025)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Personalised insights increase user engagement and health outcomes (Grand View Research, 2025)</a:t>
            </a:r>
          </a:p>
        </p:txBody>
      </p:sp>
      <p:sp>
        <p:nvSpPr>
          <p:cNvPr name="AutoShape 23" id="23"/>
          <p:cNvSpPr/>
          <p:nvPr/>
        </p:nvSpPr>
        <p:spPr>
          <a:xfrm rot="0">
            <a:off x="3938782" y="6319311"/>
            <a:ext cx="3456297" cy="2179906"/>
          </a:xfrm>
          <a:prstGeom prst="rect">
            <a:avLst/>
          </a:prstGeom>
          <a:solidFill>
            <a:srgbClr val="E1EFFB"/>
          </a:solidFill>
        </p:spPr>
      </p:sp>
      <p:sp>
        <p:nvSpPr>
          <p:cNvPr name="TextBox 24" id="24"/>
          <p:cNvSpPr txBox="true"/>
          <p:nvPr/>
        </p:nvSpPr>
        <p:spPr>
          <a:xfrm rot="0">
            <a:off x="4419893" y="6442697"/>
            <a:ext cx="2780927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INVESTOR</a:t>
            </a: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VALUE 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4098767" y="6813732"/>
            <a:ext cx="3136325" cy="1628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 mental health market projected to reach $9.12B by 2033 (Grand View Research, 2025)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High g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rowth potential with 23%+ CAGR ensures strong returns (Grand View Research, 2025)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Subsc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ription-based model creates recurring revenue and long-term profitability (MarketsandMarkets, 2025)</a:t>
            </a:r>
          </a:p>
        </p:txBody>
      </p:sp>
      <p:sp>
        <p:nvSpPr>
          <p:cNvPr name="AutoShape 26" id="26"/>
          <p:cNvSpPr/>
          <p:nvPr/>
        </p:nvSpPr>
        <p:spPr>
          <a:xfrm rot="0">
            <a:off x="147001" y="8499217"/>
            <a:ext cx="3610410" cy="1227672"/>
          </a:xfrm>
          <a:prstGeom prst="rect">
            <a:avLst/>
          </a:prstGeom>
          <a:solidFill>
            <a:srgbClr val="FAF6F6"/>
          </a:solidFill>
        </p:spPr>
      </p:sp>
      <p:sp>
        <p:nvSpPr>
          <p:cNvPr name="TextBox 27" id="27"/>
          <p:cNvSpPr txBox="true"/>
          <p:nvPr/>
        </p:nvSpPr>
        <p:spPr>
          <a:xfrm rot="0">
            <a:off x="553745" y="8596567"/>
            <a:ext cx="2725102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SUST</a:t>
            </a: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AINABILITY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327556" y="8890963"/>
            <a:ext cx="3423373" cy="723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Reduces hospital visits via digital care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Promotes preventive mental wellbeing</a:t>
            </a:r>
          </a:p>
          <a:p>
            <a:pPr algn="l" marL="259080" indent="-129540" lvl="1">
              <a:lnSpc>
                <a:spcPts val="1440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Supports sustainable healthcare systems (WHO, 2023)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4222367" y="8674655"/>
            <a:ext cx="3077502" cy="18812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82"/>
              </a:lnSpc>
              <a:spcBef>
                <a:spcPct val="0"/>
              </a:spcBef>
            </a:pPr>
            <a:r>
              <a:rPr lang="en-US" sz="1246" spc="-24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CONCLUSION </a:t>
            </a:r>
          </a:p>
          <a:p>
            <a:pPr algn="ctr">
              <a:lnSpc>
                <a:spcPts val="1682"/>
              </a:lnSpc>
              <a:spcBef>
                <a:spcPct val="0"/>
              </a:spcBef>
            </a:pPr>
            <a:r>
              <a:rPr lang="en-US" sz="1246" spc="-24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Samsung MindCare AI integrates AI, wearables, and mental healthcare innovation</a:t>
            </a:r>
          </a:p>
          <a:p>
            <a:pPr algn="ctr">
              <a:lnSpc>
                <a:spcPts val="1682"/>
              </a:lnSpc>
              <a:spcBef>
                <a:spcPct val="0"/>
              </a:spcBef>
            </a:pPr>
            <a:r>
              <a:rPr lang="en-US" sz="1246" spc="-24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Creates strong value for customers through accessibility and personalisation</a:t>
            </a:r>
          </a:p>
          <a:p>
            <a:pPr algn="ctr">
              <a:lnSpc>
                <a:spcPts val="1682"/>
              </a:lnSpc>
              <a:spcBef>
                <a:spcPct val="0"/>
              </a:spcBef>
            </a:pPr>
            <a:r>
              <a:rPr lang="en-US" sz="1246" spc="-24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Offers high-growth potential and competitive advantage for investors</a:t>
            </a:r>
          </a:p>
          <a:p>
            <a:pPr algn="ctr">
              <a:lnSpc>
                <a:spcPts val="1682"/>
              </a:lnSpc>
              <a:spcBef>
                <a:spcPct val="0"/>
              </a:spcBef>
            </a:pPr>
            <a:r>
              <a:rPr lang="en-US" sz="1246" spc="-24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 future-oriented and sustainable brand extension strategy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286170" y="10061659"/>
            <a:ext cx="3464759" cy="471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Samsung Electronics (2024) Annual Report 2024. Available at: https://www.samsung.com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International Data Corporation (IDC) (2025) Worldwide Wearable Device Market Forecast. Available at: https://www.idc.com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Grand View Research (2025) AI Mental Health Market Size Report. Available at: https://www.grandviewresearch.com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MarketsandMarkets (2025) Wearable Medical Devices Market Report. Available at: https://www.marketsandmarkets.com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World Health Organization (2023) Mental Health and Digital Health Report. Available at: https://www.who.int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ElectroIQ (2025) AI Wearables Statistics and Trends. Available at: https://electroiq.com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Research and Markets (2025) Wearable Technology Market Analysis. Available at: https://www.researchandmarkets.com (Accessed: 5 April 2026).</a:t>
            </a:r>
          </a:p>
          <a:p>
            <a:pPr algn="l" marL="74738" indent="-37369" lvl="1">
              <a:lnSpc>
                <a:spcPts val="467"/>
              </a:lnSpc>
              <a:buFont typeface="Arial"/>
              <a:buChar char="•"/>
            </a:pPr>
            <a:r>
              <a:rPr lang="en-US" b="true" sz="346" spc="-6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Marketing Management (2024) Pearson Education.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655998" y="9700588"/>
            <a:ext cx="2725102" cy="2467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1">
              <a:lnSpc>
                <a:spcPts val="2087"/>
              </a:lnSpc>
            </a:pPr>
            <a:r>
              <a:rPr lang="en-US" b="true" sz="1546" spc="-30" u="sng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DAHCOPTOp8s</dc:identifier>
  <dcterms:modified xsi:type="dcterms:W3CDTF">2011-08-01T06:04:30Z</dcterms:modified>
  <cp:revision>1</cp:revision>
  <dc:title>Samsung MindCare AI</dc:title>
</cp:coreProperties>
</file>