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70" r:id="rId6"/>
    <p:sldId id="271" r:id="rId7"/>
    <p:sldId id="272" r:id="rId8"/>
    <p:sldId id="260" r:id="rId9"/>
    <p:sldId id="267" r:id="rId10"/>
    <p:sldId id="263" r:id="rId11"/>
  </p:sldIdLst>
  <p:sldSz cx="18288000" cy="10287000"/>
  <p:notesSz cx="6858000" cy="9144000"/>
  <p:embeddedFontLst>
    <p:embeddedFont>
      <p:font typeface="IBM Plex Mono" panose="020B0509050203000203" pitchFamily="49" charset="0"/>
      <p:regular r:id="rId13"/>
      <p:bold r:id="rId14"/>
      <p:italic r:id="rId15"/>
      <p:boldItalic r:id="rId16"/>
    </p:embeddedFont>
    <p:embeddedFont>
      <p:font typeface="IBM Plex Sans" panose="020B0503050203000203" pitchFamily="34" charset="0"/>
      <p:regular r:id="rId17"/>
      <p:bold r:id="rId18"/>
      <p:italic r:id="rId19"/>
      <p:boldItalic r:id="rId20"/>
    </p:embeddedFont>
    <p:embeddedFont>
      <p:font typeface="IBM Plex Serif" panose="02060503050406000203" pitchFamily="18" charset="0"/>
      <p:regular r:id="rId21"/>
      <p:bold r:id="rId22"/>
      <p:italic r:id="rId23"/>
      <p:boldItalic r:id="rId24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53824"/>
    <a:srgbClr val="97C397"/>
    <a:srgbClr val="BABF9B"/>
    <a:srgbClr val="D8DCC4"/>
    <a:srgbClr val="CDD1B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0FDD4F6E-6FBC-4982-A5DB-B3DFC48BDEA1}">
  <a:tblStyle styleId="{0FDD4F6E-6FBC-4982-A5DB-B3DFC48BDEA1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/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57" d="100"/>
          <a:sy n="57" d="100"/>
        </p:scale>
        <p:origin x="468" y="1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font" Target="fonts/font6.fntdata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font" Target="fonts/font9.fntdata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font" Target="fonts/font5.fntdata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font" Target="fonts/font8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2.fntdata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23" Type="http://schemas.openxmlformats.org/officeDocument/2006/relationships/font" Target="fonts/font11.fntdata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7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Relationship Id="rId22" Type="http://schemas.openxmlformats.org/officeDocument/2006/relationships/font" Target="fonts/font10.fntdata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94" name="Google Shape;94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8" name="Google Shape;108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7" name="Google Shape;117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6">
          <a:extLst>
            <a:ext uri="{FF2B5EF4-FFF2-40B4-BE49-F238E27FC236}">
              <a16:creationId xmlns:a16="http://schemas.microsoft.com/office/drawing/2014/main" id="{E2435F77-2499-A80F-55AC-974EECC334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3:notes">
            <a:extLst>
              <a:ext uri="{FF2B5EF4-FFF2-40B4-BE49-F238E27FC236}">
                <a16:creationId xmlns:a16="http://schemas.microsoft.com/office/drawing/2014/main" id="{60D33255-F434-24A2-9A06-A1F313A7846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8" name="Google Shape;108;p3:notes">
            <a:extLst>
              <a:ext uri="{FF2B5EF4-FFF2-40B4-BE49-F238E27FC236}">
                <a16:creationId xmlns:a16="http://schemas.microsoft.com/office/drawing/2014/main" id="{7BA26D62-E986-DCA5-B3E9-4C8BECEFEB7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1997514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6">
          <a:extLst>
            <a:ext uri="{FF2B5EF4-FFF2-40B4-BE49-F238E27FC236}">
              <a16:creationId xmlns:a16="http://schemas.microsoft.com/office/drawing/2014/main" id="{5C0E6D9E-59B2-CB31-F254-EE050E0ABF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3:notes">
            <a:extLst>
              <a:ext uri="{FF2B5EF4-FFF2-40B4-BE49-F238E27FC236}">
                <a16:creationId xmlns:a16="http://schemas.microsoft.com/office/drawing/2014/main" id="{8B5E10D1-BA0D-4DB1-DB1F-38F3BF936F9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8" name="Google Shape;108;p3:notes">
            <a:extLst>
              <a:ext uri="{FF2B5EF4-FFF2-40B4-BE49-F238E27FC236}">
                <a16:creationId xmlns:a16="http://schemas.microsoft.com/office/drawing/2014/main" id="{56F769F8-8E6D-97F9-CB6E-B7346E04395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1023247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0">
          <a:extLst>
            <a:ext uri="{FF2B5EF4-FFF2-40B4-BE49-F238E27FC236}">
              <a16:creationId xmlns:a16="http://schemas.microsoft.com/office/drawing/2014/main" id="{BAE060BB-0B8B-3E4D-2D32-450BCE69D7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p7:notes">
            <a:extLst>
              <a:ext uri="{FF2B5EF4-FFF2-40B4-BE49-F238E27FC236}">
                <a16:creationId xmlns:a16="http://schemas.microsoft.com/office/drawing/2014/main" id="{44DE3072-0C22-8591-50C8-2FE8EBFB327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72" name="Google Shape;172;p7:notes">
            <a:extLst>
              <a:ext uri="{FF2B5EF4-FFF2-40B4-BE49-F238E27FC236}">
                <a16:creationId xmlns:a16="http://schemas.microsoft.com/office/drawing/2014/main" id="{4C280B8D-1CAC-5B31-4345-A3F2B772A31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83560513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0" name="Google Shape;13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5" name="Google Shape;295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Google Shape;198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9" name="Google Shape;199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4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5"/>
          <p:cNvSpPr txBox="1"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sz="4000" b="1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5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6" name="Google Shape;36;p6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7" name="Google Shape;37;p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7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7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4" name="Google Shape;44;p7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7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6" name="Google Shape;46;p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9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9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58" name="Google Shape;58;p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0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0"/>
          <p:cNvSpPr txBox="1">
            <a:spLocks noGrp="1"/>
          </p:cNvSpPr>
          <p:nvPr>
            <p:ph type="body" idx="1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5" name="Google Shape;65;p1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1"/>
          <p:cNvSpPr txBox="1">
            <a:spLocks noGrp="1"/>
          </p:cNvSpPr>
          <p:nvPr>
            <p:ph type="body" idx="1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1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>
            <a:spLocks noGrp="1"/>
          </p:cNvSpPr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2"/>
          <p:cNvSpPr txBox="1">
            <a:spLocks noGrp="1"/>
          </p:cNvSpPr>
          <p:nvPr>
            <p:ph type="body" idx="1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1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8DCC4"/>
        </a:solidFill>
        <a:effectLst/>
      </p:bgPr>
    </p:bg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4" name="Google Shape;84;p13"/>
          <p:cNvCxnSpPr/>
          <p:nvPr/>
        </p:nvCxnSpPr>
        <p:spPr>
          <a:xfrm>
            <a:off x="1028700" y="1009650"/>
            <a:ext cx="10172178" cy="19050"/>
          </a:xfrm>
          <a:prstGeom prst="straightConnector1">
            <a:avLst/>
          </a:prstGeom>
          <a:noFill/>
          <a:ln w="19050" cap="flat" cmpd="sng">
            <a:solidFill>
              <a:srgbClr val="353824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86" name="Google Shape;86;p13"/>
          <p:cNvSpPr txBox="1"/>
          <p:nvPr/>
        </p:nvSpPr>
        <p:spPr>
          <a:xfrm>
            <a:off x="245047" y="3579653"/>
            <a:ext cx="11739483" cy="290541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800" dirty="0">
                <a:solidFill>
                  <a:srgbClr val="353824"/>
                </a:solidFill>
                <a:latin typeface="IBM Plex Serif"/>
                <a:ea typeface="IBM Plex Serif"/>
                <a:cs typeface="IBM Plex Serif"/>
                <a:sym typeface="IBM Plex Serif"/>
              </a:rPr>
              <a:t>The Agency of Hair</a:t>
            </a:r>
          </a:p>
          <a:p>
            <a:pPr lvl="0" algn="ctr">
              <a:lnSpc>
                <a:spcPct val="80000"/>
              </a:lnSpc>
            </a:pPr>
            <a:r>
              <a:rPr lang="en-US" sz="8800" dirty="0">
                <a:solidFill>
                  <a:srgbClr val="353824"/>
                </a:solidFill>
                <a:latin typeface="IBM Plex Serif"/>
                <a:ea typeface="IBM Plex Serif"/>
                <a:cs typeface="IBM Plex Serif"/>
                <a:sym typeface="IBM Plex Serif"/>
              </a:rPr>
              <a:t> </a:t>
            </a:r>
            <a:r>
              <a:rPr lang="en-US" altLang="ja-JP" sz="6000" dirty="0">
                <a:solidFill>
                  <a:srgbClr val="353824"/>
                </a:solidFill>
                <a:latin typeface="IBM Plex Serif" panose="02060503050406000203" pitchFamily="18" charset="0"/>
              </a:rPr>
              <a:t>Connecting Body, Faith, and Society in the Tirupati Ritual</a:t>
            </a:r>
            <a:endParaRPr lang="en-US" sz="6000" dirty="0">
              <a:solidFill>
                <a:srgbClr val="353824"/>
              </a:solidFill>
              <a:latin typeface="IBM Plex Serif" panose="02060503050406000203" pitchFamily="18" charset="0"/>
              <a:ea typeface="IBM Plex Serif"/>
              <a:cs typeface="IBM Plex Serif"/>
              <a:sym typeface="IBM Plex Serif"/>
            </a:endParaRPr>
          </a:p>
        </p:txBody>
      </p:sp>
      <p:sp>
        <p:nvSpPr>
          <p:cNvPr id="88" name="Google Shape;88;p13"/>
          <p:cNvSpPr txBox="1"/>
          <p:nvPr/>
        </p:nvSpPr>
        <p:spPr>
          <a:xfrm>
            <a:off x="500042" y="9446448"/>
            <a:ext cx="5004244" cy="5601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001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0" i="0" u="none" strike="noStrike" cap="none" dirty="0">
                <a:solidFill>
                  <a:srgbClr val="353824"/>
                </a:solidFill>
                <a:latin typeface="IBM Plex Sans"/>
                <a:ea typeface="IBM Plex Sans"/>
                <a:cs typeface="IBM Plex Sans"/>
                <a:sym typeface="IBM Plex Sans"/>
              </a:rPr>
              <a:t>Lia </a:t>
            </a:r>
            <a:r>
              <a:rPr lang="en-US" sz="2800" b="0" i="0" u="none" strike="noStrike" cap="none" dirty="0" err="1">
                <a:solidFill>
                  <a:srgbClr val="353824"/>
                </a:solidFill>
                <a:latin typeface="IBM Plex Sans"/>
                <a:ea typeface="IBM Plex Sans"/>
                <a:cs typeface="IBM Plex Sans"/>
                <a:sym typeface="IBM Plex Sans"/>
              </a:rPr>
              <a:t>Tachigami</a:t>
            </a:r>
            <a:endParaRPr sz="2800" dirty="0"/>
          </a:p>
        </p:txBody>
      </p:sp>
      <p:sp>
        <p:nvSpPr>
          <p:cNvPr id="89" name="Google Shape;89;p13"/>
          <p:cNvSpPr txBox="1"/>
          <p:nvPr/>
        </p:nvSpPr>
        <p:spPr>
          <a:xfrm>
            <a:off x="8436368" y="1167872"/>
            <a:ext cx="2984984" cy="5601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r" rtl="0">
              <a:lnSpc>
                <a:spcPct val="13001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0" i="0" u="none" strike="noStrike" cap="none" dirty="0">
                <a:solidFill>
                  <a:srgbClr val="353824"/>
                </a:solidFill>
                <a:latin typeface="IBM Plex Sans"/>
                <a:ea typeface="IBM Plex Sans"/>
                <a:cs typeface="IBM Plex Sans"/>
                <a:sym typeface="IBM Plex Sans"/>
              </a:rPr>
              <a:t>21/10/2025</a:t>
            </a:r>
            <a:endParaRPr sz="2800" dirty="0"/>
          </a:p>
        </p:txBody>
      </p:sp>
      <p:sp>
        <p:nvSpPr>
          <p:cNvPr id="5" name="テキスト ボックス 4">
            <a:extLst>
              <a:ext uri="{FF2B5EF4-FFF2-40B4-BE49-F238E27FC236}">
                <a16:creationId xmlns:a16="http://schemas.microsoft.com/office/drawing/2014/main" id="{5F305F14-5DA7-AF60-FC4E-291D836822C5}"/>
              </a:ext>
            </a:extLst>
          </p:cNvPr>
          <p:cNvSpPr txBox="1"/>
          <p:nvPr/>
        </p:nvSpPr>
        <p:spPr>
          <a:xfrm>
            <a:off x="896282" y="1147098"/>
            <a:ext cx="9377680" cy="6017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rtl="0">
              <a:lnSpc>
                <a:spcPct val="13001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ja-JP" sz="2800" dirty="0">
                <a:solidFill>
                  <a:srgbClr val="353824"/>
                </a:solidFill>
                <a:latin typeface="IBM Plex Sans"/>
                <a:sym typeface="IBM Plex Sans"/>
              </a:rPr>
              <a:t>Assessment Two</a:t>
            </a:r>
            <a:endParaRPr lang="en-US" altLang="ja-JP" sz="2800" dirty="0"/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9F97EAD5-7BF6-D044-E604-26D7F8B588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84530" y="6259783"/>
            <a:ext cx="6303470" cy="4027217"/>
          </a:xfrm>
          <a:prstGeom prst="rect">
            <a:avLst/>
          </a:prstGeom>
        </p:spPr>
      </p:pic>
      <p:pic>
        <p:nvPicPr>
          <p:cNvPr id="8" name="図 7">
            <a:extLst>
              <a:ext uri="{FF2B5EF4-FFF2-40B4-BE49-F238E27FC236}">
                <a16:creationId xmlns:a16="http://schemas.microsoft.com/office/drawing/2014/main" id="{DD8C3CC8-23AC-00D8-9136-E043DEED6EC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8447"/>
                    </a14:imgEffect>
                    <a14:imgEffect>
                      <a14:saturation sat="99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2325350" y="248872"/>
            <a:ext cx="5962650" cy="5962650"/>
          </a:xfrm>
          <a:prstGeom prst="rect">
            <a:avLst/>
          </a:prstGeom>
          <a:scene3d>
            <a:camera prst="orthographicFront">
              <a:rot lat="0" lon="10800000" rev="0"/>
            </a:camera>
            <a:lightRig rig="threePt" dir="t"/>
          </a:scene3d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3EB"/>
        </a:solidFill>
        <a:effectLst/>
      </p:bgPr>
    </p:bg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14"/>
          <p:cNvSpPr txBox="1"/>
          <p:nvPr/>
        </p:nvSpPr>
        <p:spPr>
          <a:xfrm>
            <a:off x="7972075" y="741200"/>
            <a:ext cx="9104345" cy="16249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799" b="0" i="0" u="none" strike="noStrike" cap="none" dirty="0">
                <a:solidFill>
                  <a:srgbClr val="353824"/>
                </a:solidFill>
                <a:latin typeface="IBM Plex Serif"/>
                <a:ea typeface="IBM Plex Serif"/>
                <a:cs typeface="IBM Plex Serif"/>
                <a:sym typeface="IBM Plex Serif"/>
              </a:rPr>
              <a:t>Agenda</a:t>
            </a:r>
            <a:endParaRPr dirty="0"/>
          </a:p>
        </p:txBody>
      </p:sp>
      <p:sp>
        <p:nvSpPr>
          <p:cNvPr id="97" name="Google Shape;97;p14"/>
          <p:cNvSpPr txBox="1"/>
          <p:nvPr/>
        </p:nvSpPr>
        <p:spPr>
          <a:xfrm>
            <a:off x="8839101" y="3178907"/>
            <a:ext cx="3310839" cy="9479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400" b="0" i="0" u="sng" strike="noStrike" cap="none" dirty="0">
                <a:solidFill>
                  <a:srgbClr val="353824"/>
                </a:solidFill>
                <a:latin typeface="IBM Plex Sans"/>
                <a:ea typeface="IBM Plex Sans"/>
                <a:cs typeface="IBM Plex Sans"/>
                <a:sym typeface="IBM Plex Sans"/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Introduction</a:t>
            </a:r>
            <a:endParaRPr sz="4400" dirty="0"/>
          </a:p>
        </p:txBody>
      </p:sp>
      <p:sp>
        <p:nvSpPr>
          <p:cNvPr id="98" name="Google Shape;98;p14"/>
          <p:cNvSpPr txBox="1"/>
          <p:nvPr/>
        </p:nvSpPr>
        <p:spPr>
          <a:xfrm>
            <a:off x="8839101" y="5899283"/>
            <a:ext cx="8986082" cy="9479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400" u="sng" dirty="0">
                <a:solidFill>
                  <a:srgbClr val="353824"/>
                </a:solidFill>
                <a:latin typeface="IBM Plex Sans"/>
                <a:sym typeface="IBM Plex Sans"/>
              </a:rPr>
              <a:t>Case Study: hair offering at Tirupati</a:t>
            </a:r>
            <a:endParaRPr sz="4400" dirty="0"/>
          </a:p>
        </p:txBody>
      </p:sp>
      <p:sp>
        <p:nvSpPr>
          <p:cNvPr id="99" name="Google Shape;99;p14"/>
          <p:cNvSpPr txBox="1"/>
          <p:nvPr/>
        </p:nvSpPr>
        <p:spPr>
          <a:xfrm>
            <a:off x="8839101" y="7191655"/>
            <a:ext cx="2346743" cy="9479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400" u="sng" dirty="0">
                <a:solidFill>
                  <a:srgbClr val="353824"/>
                </a:solidFill>
                <a:latin typeface="IBM Plex Sans"/>
                <a:sym typeface="IBM Plex Sans"/>
              </a:rPr>
              <a:t>Analysis</a:t>
            </a:r>
            <a:endParaRPr sz="4400" dirty="0"/>
          </a:p>
        </p:txBody>
      </p:sp>
      <p:sp>
        <p:nvSpPr>
          <p:cNvPr id="100" name="Google Shape;100;p14"/>
          <p:cNvSpPr txBox="1"/>
          <p:nvPr/>
        </p:nvSpPr>
        <p:spPr>
          <a:xfrm>
            <a:off x="8839101" y="8597848"/>
            <a:ext cx="7639330" cy="9479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400" u="sng" dirty="0">
                <a:solidFill>
                  <a:srgbClr val="353824"/>
                </a:solidFill>
                <a:latin typeface="IBM Plex Sans"/>
                <a:sym typeface="IBM Plex Sans"/>
              </a:rPr>
              <a:t>Conclusion</a:t>
            </a:r>
            <a:endParaRPr sz="4400" dirty="0"/>
          </a:p>
        </p:txBody>
      </p:sp>
      <p:sp>
        <p:nvSpPr>
          <p:cNvPr id="101" name="Google Shape;101;p14"/>
          <p:cNvSpPr txBox="1"/>
          <p:nvPr/>
        </p:nvSpPr>
        <p:spPr>
          <a:xfrm>
            <a:off x="7526739" y="3084284"/>
            <a:ext cx="890671" cy="9201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400" b="0" i="0" u="none" strike="noStrike" cap="none" dirty="0">
                <a:solidFill>
                  <a:srgbClr val="353824"/>
                </a:solidFill>
                <a:latin typeface="IBM Plex Mono"/>
                <a:ea typeface="IBM Plex Mono"/>
                <a:cs typeface="IBM Plex Mono"/>
                <a:sym typeface="IBM Plex Mono"/>
              </a:rPr>
              <a:t>01</a:t>
            </a:r>
            <a:endParaRPr dirty="0"/>
          </a:p>
        </p:txBody>
      </p:sp>
      <p:sp>
        <p:nvSpPr>
          <p:cNvPr id="102" name="Google Shape;102;p14"/>
          <p:cNvSpPr txBox="1"/>
          <p:nvPr/>
        </p:nvSpPr>
        <p:spPr>
          <a:xfrm>
            <a:off x="7526739" y="4395424"/>
            <a:ext cx="890700" cy="83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400" b="0" i="0" u="none" strike="noStrike" cap="none" dirty="0">
                <a:solidFill>
                  <a:srgbClr val="353824"/>
                </a:solidFill>
                <a:latin typeface="IBM Plex Mono"/>
                <a:ea typeface="IBM Plex Mono"/>
                <a:cs typeface="IBM Plex Mono"/>
                <a:sym typeface="IBM Plex Mono"/>
              </a:rPr>
              <a:t>02</a:t>
            </a:r>
            <a:endParaRPr dirty="0"/>
          </a:p>
        </p:txBody>
      </p:sp>
      <p:sp>
        <p:nvSpPr>
          <p:cNvPr id="103" name="Google Shape;103;p14"/>
          <p:cNvSpPr txBox="1"/>
          <p:nvPr/>
        </p:nvSpPr>
        <p:spPr>
          <a:xfrm>
            <a:off x="7526739" y="5866952"/>
            <a:ext cx="890700" cy="83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400" b="0" i="0" u="none" strike="noStrike" cap="none" dirty="0">
                <a:solidFill>
                  <a:srgbClr val="353824"/>
                </a:solidFill>
                <a:latin typeface="IBM Plex Mono"/>
                <a:ea typeface="IBM Plex Mono"/>
                <a:cs typeface="IBM Plex Mono"/>
                <a:sym typeface="IBM Plex Mono"/>
              </a:rPr>
              <a:t>03</a:t>
            </a:r>
            <a:endParaRPr dirty="0"/>
          </a:p>
        </p:txBody>
      </p:sp>
      <p:sp>
        <p:nvSpPr>
          <p:cNvPr id="104" name="Google Shape;104;p14"/>
          <p:cNvSpPr txBox="1"/>
          <p:nvPr/>
        </p:nvSpPr>
        <p:spPr>
          <a:xfrm>
            <a:off x="7526710" y="7150942"/>
            <a:ext cx="890700" cy="83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998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400" b="0" i="0" u="none" strike="noStrike" cap="none" dirty="0">
                <a:solidFill>
                  <a:srgbClr val="353824"/>
                </a:solidFill>
                <a:latin typeface="IBM Plex Mono"/>
                <a:ea typeface="IBM Plex Mono"/>
                <a:cs typeface="IBM Plex Mono"/>
                <a:sym typeface="IBM Plex Mono"/>
              </a:rPr>
              <a:t>04</a:t>
            </a:r>
            <a:endParaRPr dirty="0"/>
          </a:p>
        </p:txBody>
      </p:sp>
      <p:pic>
        <p:nvPicPr>
          <p:cNvPr id="105" name="Google Shape;105;p14"/>
          <p:cNvPicPr preferRelativeResize="0"/>
          <p:nvPr/>
        </p:nvPicPr>
        <p:blipFill rotWithShape="1">
          <a:blip r:embed="rId4">
            <a:alphaModFix/>
          </a:blip>
          <a:srcRect l="48504"/>
          <a:stretch/>
        </p:blipFill>
        <p:spPr>
          <a:xfrm>
            <a:off x="-2" y="741200"/>
            <a:ext cx="6445251" cy="95458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テキスト ボックス 2">
            <a:extLst>
              <a:ext uri="{FF2B5EF4-FFF2-40B4-BE49-F238E27FC236}">
                <a16:creationId xmlns:a16="http://schemas.microsoft.com/office/drawing/2014/main" id="{3A760598-B675-92D5-5137-A859A4ABA255}"/>
              </a:ext>
            </a:extLst>
          </p:cNvPr>
          <p:cNvSpPr txBox="1"/>
          <p:nvPr/>
        </p:nvSpPr>
        <p:spPr>
          <a:xfrm>
            <a:off x="7526710" y="8632384"/>
            <a:ext cx="107696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ja-JP" sz="5400" b="0" i="0" u="none" strike="noStrike" cap="none" dirty="0">
                <a:solidFill>
                  <a:srgbClr val="353824"/>
                </a:solidFill>
                <a:latin typeface="IBM Plex Mono"/>
                <a:ea typeface="IBM Plex Mono"/>
                <a:cs typeface="IBM Plex Mono"/>
                <a:sym typeface="IBM Plex Mono"/>
              </a:rPr>
              <a:t>05</a:t>
            </a:r>
            <a:endParaRPr lang="ja-JP" altLang="en-US" sz="5400" dirty="0"/>
          </a:p>
        </p:txBody>
      </p:sp>
      <p:sp>
        <p:nvSpPr>
          <p:cNvPr id="4" name="テキスト ボックス 3">
            <a:extLst>
              <a:ext uri="{FF2B5EF4-FFF2-40B4-BE49-F238E27FC236}">
                <a16:creationId xmlns:a16="http://schemas.microsoft.com/office/drawing/2014/main" id="{C383252E-EC11-403E-7408-4E0AF00D5C84}"/>
              </a:ext>
            </a:extLst>
          </p:cNvPr>
          <p:cNvSpPr txBox="1"/>
          <p:nvPr/>
        </p:nvSpPr>
        <p:spPr>
          <a:xfrm>
            <a:off x="8839101" y="4479648"/>
            <a:ext cx="7575719" cy="9465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ja-JP" sz="4400" u="sng" dirty="0">
                <a:latin typeface="IBM Plex Sans" panose="020B0503050203000203" pitchFamily="34" charset="0"/>
              </a:rPr>
              <a:t>Theoretical Framework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53824"/>
        </a:solidFill>
        <a:effectLst/>
      </p:bgPr>
    </p:bg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0" name="Google Shape;110;p15"/>
          <p:cNvCxnSpPr/>
          <p:nvPr/>
        </p:nvCxnSpPr>
        <p:spPr>
          <a:xfrm>
            <a:off x="1028700" y="1009650"/>
            <a:ext cx="16230600" cy="19050"/>
          </a:xfrm>
          <a:prstGeom prst="straightConnector1">
            <a:avLst/>
          </a:prstGeom>
          <a:noFill/>
          <a:ln w="19050" cap="flat" cmpd="sng">
            <a:solidFill>
              <a:srgbClr val="F5F3EB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111" name="Google Shape;111;p15"/>
          <p:cNvSpPr txBox="1"/>
          <p:nvPr/>
        </p:nvSpPr>
        <p:spPr>
          <a:xfrm>
            <a:off x="2598015" y="1189386"/>
            <a:ext cx="8951471" cy="13239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799" b="0" i="0" u="none" strike="noStrike" cap="none" dirty="0">
                <a:solidFill>
                  <a:srgbClr val="F5F3EB"/>
                </a:solidFill>
                <a:latin typeface="IBM Plex Serif"/>
                <a:ea typeface="IBM Plex Serif"/>
                <a:cs typeface="IBM Plex Serif"/>
                <a:sym typeface="IBM Plex Serif"/>
              </a:rPr>
              <a:t>Introduction</a:t>
            </a:r>
            <a:endParaRPr dirty="0"/>
          </a:p>
        </p:txBody>
      </p:sp>
      <p:sp>
        <p:nvSpPr>
          <p:cNvPr id="112" name="Google Shape;112;p15"/>
          <p:cNvSpPr txBox="1"/>
          <p:nvPr/>
        </p:nvSpPr>
        <p:spPr>
          <a:xfrm>
            <a:off x="693464" y="3175150"/>
            <a:ext cx="10520786" cy="29238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ja-JP" altLang="en-US" sz="4400" dirty="0">
                <a:solidFill>
                  <a:srgbClr val="F5F3EB"/>
                </a:solidFill>
                <a:latin typeface="IBM Plex Sans"/>
                <a:sym typeface="IBM Plex Sans"/>
              </a:rPr>
              <a:t>・</a:t>
            </a:r>
            <a:r>
              <a:rPr lang="en-US" altLang="ja-JP" sz="4400" dirty="0">
                <a:solidFill>
                  <a:srgbClr val="F5F3EB"/>
                </a:solidFill>
                <a:latin typeface="IBM Plex Sans"/>
                <a:sym typeface="IBM Plex Sans"/>
              </a:rPr>
              <a:t>Hair: a part of the body &amp; </a:t>
            </a:r>
            <a:r>
              <a:rPr lang="en-US" altLang="ja-JP" sz="4400" b="1" dirty="0">
                <a:solidFill>
                  <a:srgbClr val="F5F3EB"/>
                </a:solidFill>
                <a:latin typeface="IBM Plex Sans"/>
                <a:sym typeface="IBM Plex Sans"/>
              </a:rPr>
              <a:t>independent material object</a:t>
            </a: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ja-JP" altLang="en-US" sz="4400" dirty="0">
                <a:solidFill>
                  <a:srgbClr val="F5F3EB"/>
                </a:solidFill>
                <a:latin typeface="IBM Plex Sans"/>
                <a:sym typeface="IBM Plex Sans"/>
              </a:rPr>
              <a:t>・</a:t>
            </a:r>
            <a:r>
              <a:rPr lang="en-US" altLang="ja-JP" sz="4400" dirty="0">
                <a:solidFill>
                  <a:srgbClr val="F5F3EB"/>
                </a:solidFill>
                <a:latin typeface="IBM Plex Sans"/>
                <a:sym typeface="IBM Plex Sans"/>
              </a:rPr>
              <a:t>Explores hair in relation to </a:t>
            </a:r>
            <a:r>
              <a:rPr lang="en-US" altLang="ja-JP" sz="4400" b="1" dirty="0">
                <a:solidFill>
                  <a:srgbClr val="F5F3EB"/>
                </a:solidFill>
                <a:latin typeface="IBM Plex Sans"/>
                <a:sym typeface="IBM Plex Sans"/>
              </a:rPr>
              <a:t>sacredness</a:t>
            </a: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ja-JP" altLang="en-US" sz="4400" dirty="0">
                <a:solidFill>
                  <a:srgbClr val="F5F3EB"/>
                </a:solidFill>
                <a:latin typeface="IBM Plex Sans"/>
                <a:sym typeface="IBM Plex Sans"/>
              </a:rPr>
              <a:t>→</a:t>
            </a:r>
            <a:r>
              <a:rPr lang="en-US" altLang="ja-JP" sz="4400" dirty="0">
                <a:solidFill>
                  <a:srgbClr val="F5F3EB"/>
                </a:solidFill>
                <a:latin typeface="IBM Plex Sans"/>
                <a:sym typeface="IBM Plex Sans"/>
              </a:rPr>
              <a:t>Using two theories and a case study</a:t>
            </a: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13" name="Google Shape;113;p15"/>
          <p:cNvSpPr txBox="1"/>
          <p:nvPr/>
        </p:nvSpPr>
        <p:spPr>
          <a:xfrm>
            <a:off x="693465" y="6795677"/>
            <a:ext cx="10150126" cy="2708434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400" i="0" u="none" strike="noStrike" cap="none" dirty="0">
                <a:solidFill>
                  <a:srgbClr val="F5F3EB"/>
                </a:solidFill>
                <a:latin typeface="IBM Plex Sans"/>
                <a:ea typeface="IBM Plex Sans"/>
                <a:cs typeface="IBM Plex Sans"/>
                <a:sym typeface="IBM Plex Sans"/>
              </a:rPr>
              <a:t>The main Question</a:t>
            </a:r>
            <a:r>
              <a:rPr lang="en-US" sz="4400" b="0" i="0" u="none" strike="noStrike" cap="none" dirty="0">
                <a:solidFill>
                  <a:srgbClr val="F5F3EB"/>
                </a:solidFill>
                <a:latin typeface="IBM Plex Sans"/>
                <a:ea typeface="IBM Plex Sans"/>
                <a:cs typeface="IBM Plex Sans"/>
                <a:sym typeface="IBM Plex Sans"/>
              </a:rPr>
              <a:t>:</a:t>
            </a: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400" b="1" dirty="0">
                <a:solidFill>
                  <a:srgbClr val="F5F3EB"/>
                </a:solidFill>
                <a:latin typeface="IBM Plex Sans"/>
                <a:ea typeface="IBM Plex Sans"/>
                <a:cs typeface="IBM Plex Sans"/>
                <a:sym typeface="IBM Plex Sans"/>
              </a:rPr>
              <a:t>“How does hair act as an agent that connects body, faith, and society in the Tirupati hair offering ritual?”</a:t>
            </a:r>
            <a:endParaRPr lang="en-US" sz="4400" b="1" i="0" u="none" strike="noStrike" cap="none" dirty="0">
              <a:solidFill>
                <a:srgbClr val="F5F3EB"/>
              </a:solidFill>
              <a:latin typeface="IBM Plex Sans"/>
              <a:ea typeface="IBM Plex Sans"/>
              <a:cs typeface="IBM Plex Sans"/>
              <a:sym typeface="IBM Plex Sans"/>
            </a:endParaRPr>
          </a:p>
        </p:txBody>
      </p:sp>
      <p:grpSp>
        <p:nvGrpSpPr>
          <p:cNvPr id="4" name="Google Shape;187;p19">
            <a:extLst>
              <a:ext uri="{FF2B5EF4-FFF2-40B4-BE49-F238E27FC236}">
                <a16:creationId xmlns:a16="http://schemas.microsoft.com/office/drawing/2014/main" id="{1A8DB892-EA98-C222-178B-5779201278D3}"/>
              </a:ext>
            </a:extLst>
          </p:cNvPr>
          <p:cNvGrpSpPr/>
          <p:nvPr/>
        </p:nvGrpSpPr>
        <p:grpSpPr>
          <a:xfrm>
            <a:off x="1053303" y="1493738"/>
            <a:ext cx="1019174" cy="1019623"/>
            <a:chOff x="0" y="0"/>
            <a:chExt cx="846084" cy="846456"/>
          </a:xfrm>
        </p:grpSpPr>
        <p:sp>
          <p:nvSpPr>
            <p:cNvPr id="5" name="Google Shape;188;p19">
              <a:extLst>
                <a:ext uri="{FF2B5EF4-FFF2-40B4-BE49-F238E27FC236}">
                  <a16:creationId xmlns:a16="http://schemas.microsoft.com/office/drawing/2014/main" id="{87B290D8-9F26-63CE-A69C-735C086E134B}"/>
                </a:ext>
              </a:extLst>
            </p:cNvPr>
            <p:cNvSpPr/>
            <p:nvPr/>
          </p:nvSpPr>
          <p:spPr>
            <a:xfrm>
              <a:off x="0" y="0"/>
              <a:ext cx="846084" cy="846456"/>
            </a:xfrm>
            <a:custGeom>
              <a:avLst/>
              <a:gdLst/>
              <a:ahLst/>
              <a:cxnLst/>
              <a:rect l="l" t="t" r="r" b="b"/>
              <a:pathLst>
                <a:path w="846084" h="846456" extrusionOk="0">
                  <a:moveTo>
                    <a:pt x="423042" y="0"/>
                  </a:moveTo>
                  <a:cubicBezTo>
                    <a:pt x="189402" y="0"/>
                    <a:pt x="0" y="189486"/>
                    <a:pt x="0" y="423228"/>
                  </a:cubicBezTo>
                  <a:cubicBezTo>
                    <a:pt x="0" y="656970"/>
                    <a:pt x="189402" y="846456"/>
                    <a:pt x="423042" y="846456"/>
                  </a:cubicBezTo>
                  <a:cubicBezTo>
                    <a:pt x="656682" y="846456"/>
                    <a:pt x="846084" y="656970"/>
                    <a:pt x="846084" y="423228"/>
                  </a:cubicBezTo>
                  <a:cubicBezTo>
                    <a:pt x="846084" y="189486"/>
                    <a:pt x="656682" y="0"/>
                    <a:pt x="423042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sq" cmpd="sng">
              <a:solidFill>
                <a:schemeClr val="bg1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chemeClr val="bg1"/>
                </a:solidFill>
              </a:endParaRPr>
            </a:p>
          </p:txBody>
        </p:sp>
        <p:sp>
          <p:nvSpPr>
            <p:cNvPr id="6" name="Google Shape;189;p19">
              <a:extLst>
                <a:ext uri="{FF2B5EF4-FFF2-40B4-BE49-F238E27FC236}">
                  <a16:creationId xmlns:a16="http://schemas.microsoft.com/office/drawing/2014/main" id="{4E922873-1147-7BB5-A274-C7AEC54A5B57}"/>
                </a:ext>
              </a:extLst>
            </p:cNvPr>
            <p:cNvSpPr txBox="1"/>
            <p:nvPr/>
          </p:nvSpPr>
          <p:spPr>
            <a:xfrm>
              <a:off x="79320" y="12680"/>
              <a:ext cx="687444" cy="754420"/>
            </a:xfrm>
            <a:prstGeom prst="rect">
              <a:avLst/>
            </a:prstGeom>
            <a:noFill/>
            <a:ln>
              <a:solidFill>
                <a:srgbClr val="353824"/>
              </a:solidFill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ctr" rtl="0">
                <a:lnSpc>
                  <a:spcPct val="14001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3699" b="0" i="0" u="none" strike="noStrike" cap="none" dirty="0">
                  <a:solidFill>
                    <a:schemeClr val="bg1"/>
                  </a:solidFill>
                  <a:latin typeface="IBM Plex Mono"/>
                  <a:ea typeface="IBM Plex Mono"/>
                  <a:cs typeface="IBM Plex Mono"/>
                  <a:sym typeface="IBM Plex Mono"/>
                </a:rPr>
                <a:t>01</a:t>
              </a:r>
              <a:endParaRPr dirty="0">
                <a:solidFill>
                  <a:schemeClr val="bg1"/>
                </a:solidFill>
              </a:endParaRPr>
            </a:p>
          </p:txBody>
        </p:sp>
      </p:grpSp>
      <p:pic>
        <p:nvPicPr>
          <p:cNvPr id="8" name="図 7">
            <a:extLst>
              <a:ext uri="{FF2B5EF4-FFF2-40B4-BE49-F238E27FC236}">
                <a16:creationId xmlns:a16="http://schemas.microsoft.com/office/drawing/2014/main" id="{D4EEE8E9-7A34-29F0-4EF6-35CB7AB4407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605" r="11388"/>
          <a:stretch>
            <a:fillRect/>
          </a:stretch>
        </p:blipFill>
        <p:spPr>
          <a:xfrm>
            <a:off x="11214250" y="1493738"/>
            <a:ext cx="6410960" cy="811444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8DCC4"/>
        </a:solidFill>
        <a:effectLst/>
      </p:bgPr>
    </p:bg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oogle Shape;402;p26">
            <a:extLst>
              <a:ext uri="{FF2B5EF4-FFF2-40B4-BE49-F238E27FC236}">
                <a16:creationId xmlns:a16="http://schemas.microsoft.com/office/drawing/2014/main" id="{A5B74692-A543-21EF-264C-2BA75377539E}"/>
              </a:ext>
            </a:extLst>
          </p:cNvPr>
          <p:cNvPicPr preferRelativeResize="0"/>
          <p:nvPr/>
        </p:nvPicPr>
        <p:blipFill rotWithShape="1">
          <a:blip r:embed="rId3">
            <a:alphaModFix/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 l="48504"/>
          <a:stretch/>
        </p:blipFill>
        <p:spPr>
          <a:xfrm flipH="1">
            <a:off x="11842748" y="741200"/>
            <a:ext cx="6445251" cy="9545800"/>
          </a:xfrm>
          <a:prstGeom prst="rect">
            <a:avLst/>
          </a:prstGeom>
          <a:noFill/>
          <a:ln>
            <a:noFill/>
          </a:ln>
        </p:spPr>
      </p:pic>
      <p:sp>
        <p:nvSpPr>
          <p:cNvPr id="126" name="Google Shape;126;p16"/>
          <p:cNvSpPr txBox="1"/>
          <p:nvPr/>
        </p:nvSpPr>
        <p:spPr>
          <a:xfrm>
            <a:off x="1175901" y="2769766"/>
            <a:ext cx="13911698" cy="15388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dirty="0">
                <a:solidFill>
                  <a:srgbClr val="353824"/>
                </a:solidFill>
                <a:latin typeface="IBM Plex Sans"/>
                <a:sym typeface="IBM Plex Sans"/>
              </a:rPr>
              <a:t>Thomas Csordas “Embodiment”</a:t>
            </a: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ja-JP" altLang="en-US" sz="3000" dirty="0">
                <a:solidFill>
                  <a:srgbClr val="353824"/>
                </a:solidFill>
                <a:latin typeface="IBM Plex Sans"/>
                <a:sym typeface="IBM Plex Sans"/>
              </a:rPr>
              <a:t>・</a:t>
            </a:r>
            <a:r>
              <a:rPr lang="en-US" altLang="ja-JP" sz="3000" dirty="0">
                <a:solidFill>
                  <a:srgbClr val="353824"/>
                </a:solidFill>
                <a:latin typeface="IBM Plex Sans"/>
                <a:sym typeface="IBM Plex Sans"/>
              </a:rPr>
              <a:t>The body is the </a:t>
            </a:r>
            <a:r>
              <a:rPr lang="en-US" altLang="ja-JP" sz="3000" b="1" dirty="0">
                <a:solidFill>
                  <a:srgbClr val="353824"/>
                </a:solidFill>
                <a:latin typeface="IBM Plex Sans"/>
                <a:sym typeface="IBM Plex Sans"/>
              </a:rPr>
              <a:t>subject of culture</a:t>
            </a: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ja-JP" altLang="en-US" sz="3000" dirty="0">
                <a:solidFill>
                  <a:srgbClr val="353824"/>
                </a:solidFill>
                <a:latin typeface="IBM Plex Sans"/>
                <a:sym typeface="IBM Plex Sans"/>
              </a:rPr>
              <a:t>・</a:t>
            </a:r>
            <a:r>
              <a:rPr lang="en-US" altLang="ja-JP" sz="3000" b="1" dirty="0">
                <a:solidFill>
                  <a:srgbClr val="353824"/>
                </a:solidFill>
                <a:latin typeface="IBM Plex Sans"/>
                <a:sym typeface="IBM Plex Sans"/>
              </a:rPr>
              <a:t>Meanings are generated through bodily experiences </a:t>
            </a:r>
            <a:r>
              <a:rPr lang="en-US" altLang="ja-JP" sz="3000" dirty="0">
                <a:solidFill>
                  <a:srgbClr val="353824"/>
                </a:solidFill>
                <a:latin typeface="IBM Plex Sans"/>
                <a:sym typeface="IBM Plex Sans"/>
              </a:rPr>
              <a:t>(Csordas 1990)</a:t>
            </a:r>
          </a:p>
        </p:txBody>
      </p:sp>
      <p:cxnSp>
        <p:nvCxnSpPr>
          <p:cNvPr id="127" name="Google Shape;127;p16"/>
          <p:cNvCxnSpPr/>
          <p:nvPr/>
        </p:nvCxnSpPr>
        <p:spPr>
          <a:xfrm>
            <a:off x="1028700" y="1009650"/>
            <a:ext cx="16230600" cy="19050"/>
          </a:xfrm>
          <a:prstGeom prst="straightConnector1">
            <a:avLst/>
          </a:prstGeom>
          <a:noFill/>
          <a:ln w="19050" cap="flat" cmpd="sng">
            <a:solidFill>
              <a:srgbClr val="353824"/>
            </a:solidFill>
            <a:prstDash val="solid"/>
            <a:round/>
            <a:headEnd type="none" w="sm" len="sm"/>
            <a:tailEnd type="none" w="sm" len="sm"/>
          </a:ln>
        </p:spPr>
      </p:cxnSp>
      <p:grpSp>
        <p:nvGrpSpPr>
          <p:cNvPr id="2" name="Google Shape;187;p19">
            <a:extLst>
              <a:ext uri="{FF2B5EF4-FFF2-40B4-BE49-F238E27FC236}">
                <a16:creationId xmlns:a16="http://schemas.microsoft.com/office/drawing/2014/main" id="{A48E9E87-2276-89A2-2A40-2E7FDBD5CC2D}"/>
              </a:ext>
            </a:extLst>
          </p:cNvPr>
          <p:cNvGrpSpPr/>
          <p:nvPr/>
        </p:nvGrpSpPr>
        <p:grpSpPr>
          <a:xfrm>
            <a:off x="1028700" y="1271410"/>
            <a:ext cx="1019174" cy="1019623"/>
            <a:chOff x="0" y="0"/>
            <a:chExt cx="846084" cy="846456"/>
          </a:xfrm>
        </p:grpSpPr>
        <p:sp>
          <p:nvSpPr>
            <p:cNvPr id="3" name="Google Shape;188;p19">
              <a:extLst>
                <a:ext uri="{FF2B5EF4-FFF2-40B4-BE49-F238E27FC236}">
                  <a16:creationId xmlns:a16="http://schemas.microsoft.com/office/drawing/2014/main" id="{86BE25D9-1C4F-5050-05CD-74BFDE299616}"/>
                </a:ext>
              </a:extLst>
            </p:cNvPr>
            <p:cNvSpPr/>
            <p:nvPr/>
          </p:nvSpPr>
          <p:spPr>
            <a:xfrm>
              <a:off x="0" y="0"/>
              <a:ext cx="846084" cy="846456"/>
            </a:xfrm>
            <a:custGeom>
              <a:avLst/>
              <a:gdLst/>
              <a:ahLst/>
              <a:cxnLst/>
              <a:rect l="l" t="t" r="r" b="b"/>
              <a:pathLst>
                <a:path w="846084" h="846456" extrusionOk="0">
                  <a:moveTo>
                    <a:pt x="423042" y="0"/>
                  </a:moveTo>
                  <a:cubicBezTo>
                    <a:pt x="189402" y="0"/>
                    <a:pt x="0" y="189486"/>
                    <a:pt x="0" y="423228"/>
                  </a:cubicBezTo>
                  <a:cubicBezTo>
                    <a:pt x="0" y="656970"/>
                    <a:pt x="189402" y="846456"/>
                    <a:pt x="423042" y="846456"/>
                  </a:cubicBezTo>
                  <a:cubicBezTo>
                    <a:pt x="656682" y="846456"/>
                    <a:pt x="846084" y="656970"/>
                    <a:pt x="846084" y="423228"/>
                  </a:cubicBezTo>
                  <a:cubicBezTo>
                    <a:pt x="846084" y="189486"/>
                    <a:pt x="656682" y="0"/>
                    <a:pt x="423042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sq" cmpd="sng">
              <a:solidFill>
                <a:srgbClr val="353824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" name="Google Shape;189;p19">
              <a:extLst>
                <a:ext uri="{FF2B5EF4-FFF2-40B4-BE49-F238E27FC236}">
                  <a16:creationId xmlns:a16="http://schemas.microsoft.com/office/drawing/2014/main" id="{70503E11-FD85-A7B8-91E8-FFCCB1222BE9}"/>
                </a:ext>
              </a:extLst>
            </p:cNvPr>
            <p:cNvSpPr txBox="1"/>
            <p:nvPr/>
          </p:nvSpPr>
          <p:spPr>
            <a:xfrm>
              <a:off x="79320" y="12680"/>
              <a:ext cx="687444" cy="75442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ctr" rtl="0">
                <a:lnSpc>
                  <a:spcPct val="14001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3699" b="0" i="0" u="none" strike="noStrike" cap="none" dirty="0">
                  <a:solidFill>
                    <a:srgbClr val="353824"/>
                  </a:solidFill>
                  <a:latin typeface="IBM Plex Mono"/>
                  <a:ea typeface="IBM Plex Mono"/>
                  <a:cs typeface="IBM Plex Mono"/>
                  <a:sym typeface="IBM Plex Mono"/>
                </a:rPr>
                <a:t>02</a:t>
              </a:r>
              <a:endParaRPr dirty="0"/>
            </a:p>
          </p:txBody>
        </p:sp>
      </p:grpSp>
      <p:sp>
        <p:nvSpPr>
          <p:cNvPr id="5" name="Google Shape;192;p19">
            <a:extLst>
              <a:ext uri="{FF2B5EF4-FFF2-40B4-BE49-F238E27FC236}">
                <a16:creationId xmlns:a16="http://schemas.microsoft.com/office/drawing/2014/main" id="{6552F94D-36E3-2523-026C-F28C2C846820}"/>
              </a:ext>
            </a:extLst>
          </p:cNvPr>
          <p:cNvSpPr txBox="1"/>
          <p:nvPr/>
        </p:nvSpPr>
        <p:spPr>
          <a:xfrm>
            <a:off x="2375651" y="962816"/>
            <a:ext cx="14652509" cy="16250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800" b="0" i="0" u="none" strike="noStrike" cap="none" dirty="0">
                <a:solidFill>
                  <a:srgbClr val="353824"/>
                </a:solidFill>
                <a:latin typeface="IBM Plex Serif"/>
                <a:ea typeface="IBM Plex Serif"/>
                <a:cs typeface="IBM Plex Serif"/>
                <a:sym typeface="IBM Plex Serif"/>
              </a:rPr>
              <a:t>Theoretical Framework</a:t>
            </a:r>
            <a:endParaRPr sz="8800" dirty="0"/>
          </a:p>
        </p:txBody>
      </p:sp>
      <p:sp>
        <p:nvSpPr>
          <p:cNvPr id="7" name="Google Shape;126;p16">
            <a:extLst>
              <a:ext uri="{FF2B5EF4-FFF2-40B4-BE49-F238E27FC236}">
                <a16:creationId xmlns:a16="http://schemas.microsoft.com/office/drawing/2014/main" id="{82D0A2AB-1D1C-8719-0407-79A5B13BF187}"/>
              </a:ext>
            </a:extLst>
          </p:cNvPr>
          <p:cNvSpPr txBox="1"/>
          <p:nvPr/>
        </p:nvSpPr>
        <p:spPr>
          <a:xfrm>
            <a:off x="1175901" y="5049441"/>
            <a:ext cx="12719004" cy="20005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dirty="0">
                <a:solidFill>
                  <a:srgbClr val="353824"/>
                </a:solidFill>
                <a:latin typeface="IBM Plex Sans"/>
                <a:sym typeface="IBM Plex Sans"/>
              </a:rPr>
              <a:t>Birgit Meyer “Mediation”</a:t>
            </a: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ja-JP" altLang="en-US" sz="3000" dirty="0">
                <a:solidFill>
                  <a:srgbClr val="353824"/>
                </a:solidFill>
                <a:latin typeface="IBM Plex Sans"/>
                <a:sym typeface="IBM Plex Sans"/>
              </a:rPr>
              <a:t>・</a:t>
            </a:r>
            <a:r>
              <a:rPr lang="en-US" altLang="ja-JP" sz="3000" dirty="0">
                <a:solidFill>
                  <a:srgbClr val="353824"/>
                </a:solidFill>
                <a:latin typeface="IBM Plex Sans"/>
                <a:sym typeface="IBM Plex Sans"/>
              </a:rPr>
              <a:t>We </a:t>
            </a:r>
            <a:r>
              <a:rPr lang="en-US" altLang="ja-JP" sz="3000" b="1" dirty="0">
                <a:solidFill>
                  <a:srgbClr val="353824"/>
                </a:solidFill>
                <a:latin typeface="IBM Plex Sans"/>
                <a:sym typeface="IBM Plex Sans"/>
              </a:rPr>
              <a:t>cannot access the sacredness directly</a:t>
            </a: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ja-JP" altLang="en-US" sz="3000" dirty="0">
                <a:solidFill>
                  <a:srgbClr val="353824"/>
                </a:solidFill>
                <a:latin typeface="IBM Plex Sans"/>
                <a:sym typeface="IBM Plex Sans"/>
              </a:rPr>
              <a:t>・</a:t>
            </a:r>
            <a:r>
              <a:rPr lang="en-US" altLang="ja-JP" sz="3000" b="1" dirty="0">
                <a:solidFill>
                  <a:srgbClr val="353824"/>
                </a:solidFill>
                <a:latin typeface="IBM Plex Sans"/>
                <a:sym typeface="IBM Plex Sans"/>
              </a:rPr>
              <a:t>Sacredness is mediated </a:t>
            </a:r>
            <a:r>
              <a:rPr lang="en-US" altLang="ja-JP" sz="3000" dirty="0">
                <a:solidFill>
                  <a:srgbClr val="353824"/>
                </a:solidFill>
                <a:latin typeface="IBM Plex Sans"/>
                <a:sym typeface="IBM Plex Sans"/>
              </a:rPr>
              <a:t>through </a:t>
            </a:r>
            <a:r>
              <a:rPr lang="en-US" altLang="ja-JP" sz="3000" b="1" dirty="0">
                <a:solidFill>
                  <a:srgbClr val="353824"/>
                </a:solidFill>
                <a:latin typeface="IBM Plex Sans"/>
                <a:sym typeface="IBM Plex Sans"/>
              </a:rPr>
              <a:t>materials, senses, and bodily practices </a:t>
            </a:r>
            <a:r>
              <a:rPr lang="en-US" altLang="ja-JP" sz="3000" dirty="0">
                <a:solidFill>
                  <a:srgbClr val="353824"/>
                </a:solidFill>
                <a:latin typeface="IBM Plex Sans"/>
                <a:sym typeface="IBM Plex Sans"/>
              </a:rPr>
              <a:t>(Meyer 2011)</a:t>
            </a:r>
          </a:p>
        </p:txBody>
      </p:sp>
      <p:sp>
        <p:nvSpPr>
          <p:cNvPr id="8" name="Google Shape;126;p16">
            <a:extLst>
              <a:ext uri="{FF2B5EF4-FFF2-40B4-BE49-F238E27FC236}">
                <a16:creationId xmlns:a16="http://schemas.microsoft.com/office/drawing/2014/main" id="{76F696DD-FE75-3090-FDB9-EE31643E8AF6}"/>
              </a:ext>
            </a:extLst>
          </p:cNvPr>
          <p:cNvSpPr txBox="1"/>
          <p:nvPr/>
        </p:nvSpPr>
        <p:spPr>
          <a:xfrm>
            <a:off x="1175901" y="8304194"/>
            <a:ext cx="13911698" cy="11079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dirty="0">
                <a:solidFill>
                  <a:srgbClr val="353824"/>
                </a:solidFill>
                <a:latin typeface="IBM Plex Sans"/>
                <a:sym typeface="IBM Plex Sans"/>
              </a:rPr>
              <a:t>Both relate to the </a:t>
            </a:r>
            <a:r>
              <a:rPr lang="en-US" sz="3600" b="1" dirty="0">
                <a:solidFill>
                  <a:srgbClr val="353824"/>
                </a:solidFill>
                <a:latin typeface="IBM Plex Sans"/>
                <a:sym typeface="IBM Plex Sans"/>
              </a:rPr>
              <a:t>material and bodily dimensions of religion.</a:t>
            </a: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b="1" dirty="0">
                <a:solidFill>
                  <a:srgbClr val="353824"/>
                </a:solidFill>
                <a:latin typeface="IBM Plex Sans"/>
                <a:sym typeface="IBM Plex Sans"/>
              </a:rPr>
              <a:t>Faith is not only believed, but also felt and materialized.</a:t>
            </a:r>
          </a:p>
        </p:txBody>
      </p:sp>
      <p:sp>
        <p:nvSpPr>
          <p:cNvPr id="9" name="矢印: 下 8">
            <a:extLst>
              <a:ext uri="{FF2B5EF4-FFF2-40B4-BE49-F238E27FC236}">
                <a16:creationId xmlns:a16="http://schemas.microsoft.com/office/drawing/2014/main" id="{042DB192-40C6-A060-B6A0-D335149F8A51}"/>
              </a:ext>
            </a:extLst>
          </p:cNvPr>
          <p:cNvSpPr/>
          <p:nvPr/>
        </p:nvSpPr>
        <p:spPr>
          <a:xfrm>
            <a:off x="7623313" y="7613374"/>
            <a:ext cx="834887" cy="616226"/>
          </a:xfrm>
          <a:prstGeom prst="downArrow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Shape 109">
          <a:extLst>
            <a:ext uri="{FF2B5EF4-FFF2-40B4-BE49-F238E27FC236}">
              <a16:creationId xmlns:a16="http://schemas.microsoft.com/office/drawing/2014/main" id="{10C1704B-234D-F761-A06C-907137CE1C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0" name="Google Shape;110;p15">
            <a:extLst>
              <a:ext uri="{FF2B5EF4-FFF2-40B4-BE49-F238E27FC236}">
                <a16:creationId xmlns:a16="http://schemas.microsoft.com/office/drawing/2014/main" id="{19EE47A7-B6F2-466E-D104-94DB100119BF}"/>
              </a:ext>
            </a:extLst>
          </p:cNvPr>
          <p:cNvCxnSpPr/>
          <p:nvPr/>
        </p:nvCxnSpPr>
        <p:spPr>
          <a:xfrm>
            <a:off x="1028700" y="1009650"/>
            <a:ext cx="16230600" cy="19050"/>
          </a:xfrm>
          <a:prstGeom prst="straightConnector1">
            <a:avLst/>
          </a:prstGeom>
          <a:noFill/>
          <a:ln w="19050" cap="flat" cmpd="sng">
            <a:solidFill>
              <a:srgbClr val="353824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111" name="Google Shape;111;p15">
            <a:extLst>
              <a:ext uri="{FF2B5EF4-FFF2-40B4-BE49-F238E27FC236}">
                <a16:creationId xmlns:a16="http://schemas.microsoft.com/office/drawing/2014/main" id="{D97D357E-FB86-B369-ECD0-FB9996148BC4}"/>
              </a:ext>
            </a:extLst>
          </p:cNvPr>
          <p:cNvSpPr txBox="1"/>
          <p:nvPr/>
        </p:nvSpPr>
        <p:spPr>
          <a:xfrm>
            <a:off x="2270024" y="1298593"/>
            <a:ext cx="15560776" cy="13295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>
              <a:lnSpc>
                <a:spcPct val="120000"/>
              </a:lnSpc>
            </a:pPr>
            <a:r>
              <a:rPr lang="en-US" altLang="ja-JP" sz="7200" dirty="0">
                <a:solidFill>
                  <a:srgbClr val="353824"/>
                </a:solidFill>
                <a:latin typeface="IBM Plex Serif"/>
                <a:ea typeface="IBM Plex Serif"/>
                <a:cs typeface="IBM Plex Serif"/>
                <a:sym typeface="IBM Plex Serif"/>
              </a:rPr>
              <a:t>Case Study: hair offering at Tirupati</a:t>
            </a:r>
            <a:endParaRPr lang="en-US" altLang="ja-JP" sz="7200" dirty="0">
              <a:solidFill>
                <a:srgbClr val="353824"/>
              </a:solidFill>
            </a:endParaRPr>
          </a:p>
        </p:txBody>
      </p:sp>
      <p:grpSp>
        <p:nvGrpSpPr>
          <p:cNvPr id="4" name="Google Shape;187;p19">
            <a:extLst>
              <a:ext uri="{FF2B5EF4-FFF2-40B4-BE49-F238E27FC236}">
                <a16:creationId xmlns:a16="http://schemas.microsoft.com/office/drawing/2014/main" id="{007EBB66-8B72-4B57-A62F-805E76218195}"/>
              </a:ext>
            </a:extLst>
          </p:cNvPr>
          <p:cNvGrpSpPr/>
          <p:nvPr/>
        </p:nvGrpSpPr>
        <p:grpSpPr>
          <a:xfrm>
            <a:off x="1053303" y="1493738"/>
            <a:ext cx="1019174" cy="1019623"/>
            <a:chOff x="0" y="0"/>
            <a:chExt cx="846084" cy="846456"/>
          </a:xfrm>
        </p:grpSpPr>
        <p:sp>
          <p:nvSpPr>
            <p:cNvPr id="5" name="Google Shape;188;p19">
              <a:extLst>
                <a:ext uri="{FF2B5EF4-FFF2-40B4-BE49-F238E27FC236}">
                  <a16:creationId xmlns:a16="http://schemas.microsoft.com/office/drawing/2014/main" id="{74C69798-5B10-3B87-30E8-27D9EBE260E7}"/>
                </a:ext>
              </a:extLst>
            </p:cNvPr>
            <p:cNvSpPr/>
            <p:nvPr/>
          </p:nvSpPr>
          <p:spPr>
            <a:xfrm>
              <a:off x="0" y="0"/>
              <a:ext cx="846084" cy="846456"/>
            </a:xfrm>
            <a:custGeom>
              <a:avLst/>
              <a:gdLst/>
              <a:ahLst/>
              <a:cxnLst/>
              <a:rect l="l" t="t" r="r" b="b"/>
              <a:pathLst>
                <a:path w="846084" h="846456" extrusionOk="0">
                  <a:moveTo>
                    <a:pt x="423042" y="0"/>
                  </a:moveTo>
                  <a:cubicBezTo>
                    <a:pt x="189402" y="0"/>
                    <a:pt x="0" y="189486"/>
                    <a:pt x="0" y="423228"/>
                  </a:cubicBezTo>
                  <a:cubicBezTo>
                    <a:pt x="0" y="656970"/>
                    <a:pt x="189402" y="846456"/>
                    <a:pt x="423042" y="846456"/>
                  </a:cubicBezTo>
                  <a:cubicBezTo>
                    <a:pt x="656682" y="846456"/>
                    <a:pt x="846084" y="656970"/>
                    <a:pt x="846084" y="423228"/>
                  </a:cubicBezTo>
                  <a:cubicBezTo>
                    <a:pt x="846084" y="189486"/>
                    <a:pt x="656682" y="0"/>
                    <a:pt x="423042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sq" cmpd="sng">
              <a:solidFill>
                <a:srgbClr val="353824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353824"/>
                </a:solidFill>
              </a:endParaRPr>
            </a:p>
          </p:txBody>
        </p:sp>
        <p:sp>
          <p:nvSpPr>
            <p:cNvPr id="6" name="Google Shape;189;p19">
              <a:extLst>
                <a:ext uri="{FF2B5EF4-FFF2-40B4-BE49-F238E27FC236}">
                  <a16:creationId xmlns:a16="http://schemas.microsoft.com/office/drawing/2014/main" id="{8FBFDF4B-7A30-F07C-321E-A79CD2901EB5}"/>
                </a:ext>
              </a:extLst>
            </p:cNvPr>
            <p:cNvSpPr txBox="1"/>
            <p:nvPr/>
          </p:nvSpPr>
          <p:spPr>
            <a:xfrm>
              <a:off x="79320" y="12680"/>
              <a:ext cx="687444" cy="75442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ctr" rtl="0">
                <a:lnSpc>
                  <a:spcPct val="14001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3699" b="0" i="0" u="none" strike="noStrike" cap="none" dirty="0">
                  <a:solidFill>
                    <a:srgbClr val="353824"/>
                  </a:solidFill>
                  <a:latin typeface="IBM Plex Mono"/>
                  <a:ea typeface="IBM Plex Mono"/>
                  <a:cs typeface="IBM Plex Mono"/>
                  <a:sym typeface="IBM Plex Mono"/>
                </a:rPr>
                <a:t>03</a:t>
              </a:r>
              <a:endParaRPr dirty="0">
                <a:solidFill>
                  <a:srgbClr val="353824"/>
                </a:solidFill>
              </a:endParaRPr>
            </a:p>
          </p:txBody>
        </p:sp>
      </p:grpSp>
      <p:pic>
        <p:nvPicPr>
          <p:cNvPr id="2" name="図 1">
            <a:extLst>
              <a:ext uri="{FF2B5EF4-FFF2-40B4-BE49-F238E27FC236}">
                <a16:creationId xmlns:a16="http://schemas.microsoft.com/office/drawing/2014/main" id="{976D886F-BD0D-771C-2C5E-834377B0C7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10684" y="5283536"/>
            <a:ext cx="7324013" cy="488145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" name="矢印: 左 8">
            <a:extLst>
              <a:ext uri="{FF2B5EF4-FFF2-40B4-BE49-F238E27FC236}">
                <a16:creationId xmlns:a16="http://schemas.microsoft.com/office/drawing/2014/main" id="{1F9AFE07-6119-50C4-C84A-23DF4890D357}"/>
              </a:ext>
            </a:extLst>
          </p:cNvPr>
          <p:cNvSpPr/>
          <p:nvPr/>
        </p:nvSpPr>
        <p:spPr>
          <a:xfrm rot="19898175">
            <a:off x="14010004" y="6461061"/>
            <a:ext cx="1480931" cy="983974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pic>
        <p:nvPicPr>
          <p:cNvPr id="10" name="図 9">
            <a:extLst>
              <a:ext uri="{FF2B5EF4-FFF2-40B4-BE49-F238E27FC236}">
                <a16:creationId xmlns:a16="http://schemas.microsoft.com/office/drawing/2014/main" id="{90D74010-8693-F1DD-A114-C134A9A36F8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7457"/>
          <a:stretch>
            <a:fillRect/>
          </a:stretch>
        </p:blipFill>
        <p:spPr>
          <a:xfrm>
            <a:off x="3663323" y="5400424"/>
            <a:ext cx="2863200" cy="3876926"/>
          </a:xfrm>
          <a:prstGeom prst="rect">
            <a:avLst/>
          </a:prstGeom>
        </p:spPr>
      </p:pic>
      <p:sp>
        <p:nvSpPr>
          <p:cNvPr id="13" name="テキスト ボックス 12">
            <a:extLst>
              <a:ext uri="{FF2B5EF4-FFF2-40B4-BE49-F238E27FC236}">
                <a16:creationId xmlns:a16="http://schemas.microsoft.com/office/drawing/2014/main" id="{23DD66F8-219D-B6BB-8EB8-CB5109C35E91}"/>
              </a:ext>
            </a:extLst>
          </p:cNvPr>
          <p:cNvSpPr txBox="1"/>
          <p:nvPr/>
        </p:nvSpPr>
        <p:spPr>
          <a:xfrm>
            <a:off x="3367434" y="9394238"/>
            <a:ext cx="38924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ja-JP" sz="3600" b="1" dirty="0" err="1">
                <a:solidFill>
                  <a:srgbClr val="353824"/>
                </a:solidFill>
                <a:latin typeface="IBM Plex Sans" panose="020B0503050203000203" pitchFamily="34" charset="0"/>
              </a:rPr>
              <a:t>Venkateshvara</a:t>
            </a:r>
            <a:endParaRPr kumimoji="1" lang="ja-JP" altLang="en-US" sz="3600" b="1" dirty="0">
              <a:solidFill>
                <a:srgbClr val="353824"/>
              </a:solidFill>
              <a:latin typeface="IBM Plex Sans" panose="020B0503050203000203" pitchFamily="34" charset="0"/>
            </a:endParaRPr>
          </a:p>
        </p:txBody>
      </p:sp>
      <p:sp>
        <p:nvSpPr>
          <p:cNvPr id="17" name="テキスト ボックス 16">
            <a:extLst>
              <a:ext uri="{FF2B5EF4-FFF2-40B4-BE49-F238E27FC236}">
                <a16:creationId xmlns:a16="http://schemas.microsoft.com/office/drawing/2014/main" id="{FC9402C8-3E96-CCA0-F431-CC2E94944906}"/>
              </a:ext>
            </a:extLst>
          </p:cNvPr>
          <p:cNvSpPr txBox="1"/>
          <p:nvPr/>
        </p:nvSpPr>
        <p:spPr>
          <a:xfrm>
            <a:off x="1053303" y="2698213"/>
            <a:ext cx="1357709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sz="5400" dirty="0">
                <a:latin typeface="IBM Plex Sans" panose="020B0503050203000203" pitchFamily="34" charset="0"/>
              </a:rPr>
              <a:t>Tirupati</a:t>
            </a:r>
          </a:p>
          <a:p>
            <a:r>
              <a:rPr kumimoji="1" lang="ja-JP" altLang="en-US" sz="3600" dirty="0">
                <a:latin typeface="IBM Plex Sans" panose="020B0503050203000203" pitchFamily="34" charset="0"/>
              </a:rPr>
              <a:t>・</a:t>
            </a:r>
            <a:r>
              <a:rPr kumimoji="1" lang="en-US" altLang="ja-JP" sz="3600" dirty="0">
                <a:latin typeface="IBM Plex Sans" panose="020B0503050203000203" pitchFamily="34" charset="0"/>
              </a:rPr>
              <a:t>A holy city in southern India dedicated to God </a:t>
            </a:r>
            <a:r>
              <a:rPr kumimoji="1" lang="en-US" altLang="ja-JP" sz="3600" dirty="0" err="1">
                <a:latin typeface="IBM Plex Sans" panose="020B0503050203000203" pitchFamily="34" charset="0"/>
              </a:rPr>
              <a:t>Venkateshvara</a:t>
            </a:r>
            <a:endParaRPr kumimoji="1" lang="en-US" altLang="ja-JP" sz="3600" dirty="0">
              <a:latin typeface="IBM Plex Sans" panose="020B0503050203000203" pitchFamily="34" charset="0"/>
            </a:endParaRPr>
          </a:p>
          <a:p>
            <a:r>
              <a:rPr kumimoji="1" lang="ja-JP" altLang="en-US" sz="3600" dirty="0">
                <a:latin typeface="IBM Plex Sans" panose="020B0503050203000203" pitchFamily="34" charset="0"/>
              </a:rPr>
              <a:t>・</a:t>
            </a:r>
            <a:r>
              <a:rPr kumimoji="1" lang="en-US" altLang="ja-JP" sz="3600" dirty="0">
                <a:latin typeface="IBM Plex Sans" panose="020B0503050203000203" pitchFamily="34" charset="0"/>
              </a:rPr>
              <a:t>Located on the sacred hill Tirumala</a:t>
            </a:r>
          </a:p>
          <a:p>
            <a:r>
              <a:rPr lang="en-US" altLang="ja-JP" sz="3600" dirty="0">
                <a:latin typeface="IBM Plex Sans" panose="020B0503050203000203" pitchFamily="34" charset="0"/>
                <a:cs typeface="Arial" panose="020B0604020202020204" pitchFamily="34" charset="0"/>
              </a:rPr>
              <a:t>(The Editors of </a:t>
            </a:r>
            <a:r>
              <a:rPr lang="en-US" altLang="ja-JP" sz="3600" dirty="0" err="1">
                <a:latin typeface="IBM Plex Sans" panose="020B0503050203000203" pitchFamily="34" charset="0"/>
                <a:cs typeface="Arial" panose="020B0604020202020204" pitchFamily="34" charset="0"/>
              </a:rPr>
              <a:t>Encyclopaedia</a:t>
            </a:r>
            <a:r>
              <a:rPr lang="en-US" altLang="ja-JP" sz="3600" dirty="0">
                <a:latin typeface="IBM Plex Sans" panose="020B0503050203000203" pitchFamily="34" charset="0"/>
                <a:cs typeface="Arial" panose="020B0604020202020204" pitchFamily="34" charset="0"/>
              </a:rPr>
              <a:t> Britannica, 2025)</a:t>
            </a:r>
            <a:endParaRPr kumimoji="1" lang="ja-JP" altLang="en-US" sz="3600" dirty="0">
              <a:latin typeface="IBM Plex Sans" panose="020B0503050203000203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8457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Shape 109">
          <a:extLst>
            <a:ext uri="{FF2B5EF4-FFF2-40B4-BE49-F238E27FC236}">
              <a16:creationId xmlns:a16="http://schemas.microsoft.com/office/drawing/2014/main" id="{CE684FC2-E152-7159-CE3F-A0DB90D378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0" name="Google Shape;110;p15">
            <a:extLst>
              <a:ext uri="{FF2B5EF4-FFF2-40B4-BE49-F238E27FC236}">
                <a16:creationId xmlns:a16="http://schemas.microsoft.com/office/drawing/2014/main" id="{980746B0-10A3-AC2C-D417-938554DF92AF}"/>
              </a:ext>
            </a:extLst>
          </p:cNvPr>
          <p:cNvCxnSpPr/>
          <p:nvPr/>
        </p:nvCxnSpPr>
        <p:spPr>
          <a:xfrm>
            <a:off x="1028700" y="1009650"/>
            <a:ext cx="16230600" cy="19050"/>
          </a:xfrm>
          <a:prstGeom prst="straightConnector1">
            <a:avLst/>
          </a:prstGeom>
          <a:noFill/>
          <a:ln w="19050" cap="flat" cmpd="sng">
            <a:solidFill>
              <a:srgbClr val="353824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111" name="Google Shape;111;p15">
            <a:extLst>
              <a:ext uri="{FF2B5EF4-FFF2-40B4-BE49-F238E27FC236}">
                <a16:creationId xmlns:a16="http://schemas.microsoft.com/office/drawing/2014/main" id="{FD2BB5E8-BC8F-0D46-3A16-847F16BEF79A}"/>
              </a:ext>
            </a:extLst>
          </p:cNvPr>
          <p:cNvSpPr txBox="1"/>
          <p:nvPr/>
        </p:nvSpPr>
        <p:spPr>
          <a:xfrm>
            <a:off x="2270024" y="1298593"/>
            <a:ext cx="15560776" cy="13295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>
              <a:lnSpc>
                <a:spcPct val="120000"/>
              </a:lnSpc>
            </a:pPr>
            <a:r>
              <a:rPr lang="en-US" altLang="ja-JP" sz="7200" dirty="0">
                <a:solidFill>
                  <a:srgbClr val="353824"/>
                </a:solidFill>
                <a:latin typeface="IBM Plex Serif"/>
                <a:ea typeface="IBM Plex Serif"/>
                <a:cs typeface="IBM Plex Serif"/>
                <a:sym typeface="IBM Plex Serif"/>
              </a:rPr>
              <a:t>Case Study: hair offering at Tirupati</a:t>
            </a:r>
            <a:endParaRPr lang="en-US" altLang="ja-JP" sz="7200" dirty="0">
              <a:solidFill>
                <a:srgbClr val="353824"/>
              </a:solidFill>
            </a:endParaRPr>
          </a:p>
        </p:txBody>
      </p:sp>
      <p:grpSp>
        <p:nvGrpSpPr>
          <p:cNvPr id="4" name="Google Shape;187;p19">
            <a:extLst>
              <a:ext uri="{FF2B5EF4-FFF2-40B4-BE49-F238E27FC236}">
                <a16:creationId xmlns:a16="http://schemas.microsoft.com/office/drawing/2014/main" id="{BB5A311D-E2F6-3967-DF89-E3CFB66E6F02}"/>
              </a:ext>
            </a:extLst>
          </p:cNvPr>
          <p:cNvGrpSpPr/>
          <p:nvPr/>
        </p:nvGrpSpPr>
        <p:grpSpPr>
          <a:xfrm>
            <a:off x="1053303" y="1493738"/>
            <a:ext cx="1019174" cy="1019623"/>
            <a:chOff x="0" y="0"/>
            <a:chExt cx="846084" cy="846456"/>
          </a:xfrm>
        </p:grpSpPr>
        <p:sp>
          <p:nvSpPr>
            <p:cNvPr id="5" name="Google Shape;188;p19">
              <a:extLst>
                <a:ext uri="{FF2B5EF4-FFF2-40B4-BE49-F238E27FC236}">
                  <a16:creationId xmlns:a16="http://schemas.microsoft.com/office/drawing/2014/main" id="{0F522DF8-C8ED-8F8E-AC3B-243B15FEBA52}"/>
                </a:ext>
              </a:extLst>
            </p:cNvPr>
            <p:cNvSpPr/>
            <p:nvPr/>
          </p:nvSpPr>
          <p:spPr>
            <a:xfrm>
              <a:off x="0" y="0"/>
              <a:ext cx="846084" cy="846456"/>
            </a:xfrm>
            <a:custGeom>
              <a:avLst/>
              <a:gdLst/>
              <a:ahLst/>
              <a:cxnLst/>
              <a:rect l="l" t="t" r="r" b="b"/>
              <a:pathLst>
                <a:path w="846084" h="846456" extrusionOk="0">
                  <a:moveTo>
                    <a:pt x="423042" y="0"/>
                  </a:moveTo>
                  <a:cubicBezTo>
                    <a:pt x="189402" y="0"/>
                    <a:pt x="0" y="189486"/>
                    <a:pt x="0" y="423228"/>
                  </a:cubicBezTo>
                  <a:cubicBezTo>
                    <a:pt x="0" y="656970"/>
                    <a:pt x="189402" y="846456"/>
                    <a:pt x="423042" y="846456"/>
                  </a:cubicBezTo>
                  <a:cubicBezTo>
                    <a:pt x="656682" y="846456"/>
                    <a:pt x="846084" y="656970"/>
                    <a:pt x="846084" y="423228"/>
                  </a:cubicBezTo>
                  <a:cubicBezTo>
                    <a:pt x="846084" y="189486"/>
                    <a:pt x="656682" y="0"/>
                    <a:pt x="423042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sq" cmpd="sng">
              <a:solidFill>
                <a:srgbClr val="353824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353824"/>
                </a:solidFill>
              </a:endParaRPr>
            </a:p>
          </p:txBody>
        </p:sp>
        <p:sp>
          <p:nvSpPr>
            <p:cNvPr id="6" name="Google Shape;189;p19">
              <a:extLst>
                <a:ext uri="{FF2B5EF4-FFF2-40B4-BE49-F238E27FC236}">
                  <a16:creationId xmlns:a16="http://schemas.microsoft.com/office/drawing/2014/main" id="{E6C13FFB-0B7E-C48C-4C46-629DA35E01D8}"/>
                </a:ext>
              </a:extLst>
            </p:cNvPr>
            <p:cNvSpPr txBox="1"/>
            <p:nvPr/>
          </p:nvSpPr>
          <p:spPr>
            <a:xfrm>
              <a:off x="79320" y="12680"/>
              <a:ext cx="687444" cy="75442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ctr" rtl="0">
                <a:lnSpc>
                  <a:spcPct val="14001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3699" b="0" i="0" u="none" strike="noStrike" cap="none" dirty="0">
                  <a:solidFill>
                    <a:srgbClr val="353824"/>
                  </a:solidFill>
                  <a:latin typeface="IBM Plex Mono"/>
                  <a:ea typeface="IBM Plex Mono"/>
                  <a:cs typeface="IBM Plex Mono"/>
                  <a:sym typeface="IBM Plex Mono"/>
                </a:rPr>
                <a:t>03</a:t>
              </a:r>
              <a:endParaRPr dirty="0">
                <a:solidFill>
                  <a:srgbClr val="353824"/>
                </a:solidFill>
              </a:endParaRPr>
            </a:p>
          </p:txBody>
        </p:sp>
      </p:grpSp>
      <p:pic>
        <p:nvPicPr>
          <p:cNvPr id="15" name="図 14">
            <a:extLst>
              <a:ext uri="{FF2B5EF4-FFF2-40B4-BE49-F238E27FC236}">
                <a16:creationId xmlns:a16="http://schemas.microsoft.com/office/drawing/2014/main" id="{A2017059-94E1-327B-A708-0F26DD3121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5820" y="2980668"/>
            <a:ext cx="7546340" cy="5033409"/>
          </a:xfrm>
          <a:prstGeom prst="rect">
            <a:avLst/>
          </a:prstGeom>
        </p:spPr>
      </p:pic>
      <p:sp>
        <p:nvSpPr>
          <p:cNvPr id="18" name="テキスト ボックス 17">
            <a:extLst>
              <a:ext uri="{FF2B5EF4-FFF2-40B4-BE49-F238E27FC236}">
                <a16:creationId xmlns:a16="http://schemas.microsoft.com/office/drawing/2014/main" id="{74414963-C89D-31BE-E831-7CD9DC5B19BB}"/>
              </a:ext>
            </a:extLst>
          </p:cNvPr>
          <p:cNvSpPr txBox="1"/>
          <p:nvPr/>
        </p:nvSpPr>
        <p:spPr>
          <a:xfrm>
            <a:off x="1148850" y="2912049"/>
            <a:ext cx="912622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sz="5400" dirty="0">
                <a:solidFill>
                  <a:srgbClr val="353824"/>
                </a:solidFill>
                <a:latin typeface="IBM Plex Sans" panose="020B0503050203000203" pitchFamily="34" charset="0"/>
              </a:rPr>
              <a:t>Tirupati Balaji Temple</a:t>
            </a:r>
          </a:p>
          <a:p>
            <a:r>
              <a:rPr kumimoji="1" lang="ja-JP" altLang="en-US" sz="3600" dirty="0">
                <a:solidFill>
                  <a:srgbClr val="353824"/>
                </a:solidFill>
                <a:latin typeface="IBM Plex Sans" panose="020B0503050203000203" pitchFamily="34" charset="0"/>
              </a:rPr>
              <a:t>・</a:t>
            </a:r>
            <a:r>
              <a:rPr kumimoji="1" lang="en-US" altLang="ja-JP" sz="3600" dirty="0">
                <a:solidFill>
                  <a:srgbClr val="353824"/>
                </a:solidFill>
                <a:latin typeface="IBM Plex Sans" panose="020B0503050203000203" pitchFamily="34" charset="0"/>
              </a:rPr>
              <a:t>The believers </a:t>
            </a:r>
            <a:r>
              <a:rPr kumimoji="1" lang="en-US" altLang="ja-JP" sz="3600" b="1" dirty="0">
                <a:solidFill>
                  <a:srgbClr val="353824"/>
                </a:solidFill>
                <a:latin typeface="IBM Plex Sans" panose="020B0503050203000203" pitchFamily="34" charset="0"/>
              </a:rPr>
              <a:t>devote their hair to show gratitude, faith, and devotion</a:t>
            </a:r>
          </a:p>
          <a:p>
            <a:r>
              <a:rPr lang="en-US" altLang="ja-JP" sz="3600" dirty="0">
                <a:latin typeface="IBM Plex Sans" panose="020B0503050203000203" pitchFamily="34" charset="0"/>
              </a:rPr>
              <a:t>(Kashish, 2025)</a:t>
            </a:r>
            <a:endParaRPr kumimoji="1" lang="en-US" altLang="ja-JP" sz="3600" b="1" dirty="0">
              <a:solidFill>
                <a:srgbClr val="353824"/>
              </a:solidFill>
              <a:latin typeface="IBM Plex Sans" panose="020B0503050203000203" pitchFamily="34" charset="0"/>
            </a:endParaRPr>
          </a:p>
        </p:txBody>
      </p:sp>
      <p:sp>
        <p:nvSpPr>
          <p:cNvPr id="19" name="テキスト ボックス 18">
            <a:extLst>
              <a:ext uri="{FF2B5EF4-FFF2-40B4-BE49-F238E27FC236}">
                <a16:creationId xmlns:a16="http://schemas.microsoft.com/office/drawing/2014/main" id="{78FB2EB0-AAC6-00BC-3D61-344D1E49104C}"/>
              </a:ext>
            </a:extLst>
          </p:cNvPr>
          <p:cNvSpPr txBox="1"/>
          <p:nvPr/>
        </p:nvSpPr>
        <p:spPr>
          <a:xfrm>
            <a:off x="808240" y="6126085"/>
            <a:ext cx="980744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3600" dirty="0">
                <a:solidFill>
                  <a:srgbClr val="353824"/>
                </a:solidFill>
                <a:latin typeface="IBM Plex Sans" panose="020B0503050203000203" pitchFamily="34" charset="0"/>
              </a:rPr>
              <a:t>・</a:t>
            </a:r>
            <a:r>
              <a:rPr kumimoji="1" lang="en-US" altLang="ja-JP" sz="3600" dirty="0">
                <a:solidFill>
                  <a:srgbClr val="353824"/>
                </a:solidFill>
                <a:latin typeface="IBM Plex Sans" panose="020B0503050203000203" pitchFamily="34" charset="0"/>
              </a:rPr>
              <a:t>The devoted hair is </a:t>
            </a:r>
            <a:r>
              <a:rPr kumimoji="1" lang="en-US" altLang="ja-JP" sz="3600" b="1" dirty="0">
                <a:solidFill>
                  <a:srgbClr val="353824"/>
                </a:solidFill>
                <a:latin typeface="IBM Plex Sans" panose="020B0503050203000203" pitchFamily="34" charset="0"/>
              </a:rPr>
              <a:t>cleaned and sold </a:t>
            </a:r>
            <a:r>
              <a:rPr kumimoji="1" lang="en-US" altLang="ja-JP" sz="3600" dirty="0">
                <a:solidFill>
                  <a:srgbClr val="353824"/>
                </a:solidFill>
                <a:latin typeface="IBM Plex Sans" panose="020B0503050203000203" pitchFamily="34" charset="0"/>
              </a:rPr>
              <a:t>to wig makers worldwide</a:t>
            </a:r>
          </a:p>
          <a:p>
            <a:r>
              <a:rPr kumimoji="1" lang="ja-JP" altLang="en-US" sz="3600" dirty="0">
                <a:solidFill>
                  <a:srgbClr val="353824"/>
                </a:solidFill>
                <a:latin typeface="IBM Plex Sans" panose="020B0503050203000203" pitchFamily="34" charset="0"/>
              </a:rPr>
              <a:t>・</a:t>
            </a:r>
            <a:r>
              <a:rPr kumimoji="1" lang="en-US" altLang="ja-JP" sz="3600" dirty="0">
                <a:solidFill>
                  <a:srgbClr val="353824"/>
                </a:solidFill>
                <a:latin typeface="IBM Plex Sans" panose="020B0503050203000203" pitchFamily="34" charset="0"/>
              </a:rPr>
              <a:t>The revenue </a:t>
            </a:r>
            <a:r>
              <a:rPr kumimoji="1" lang="en-US" altLang="ja-JP" sz="3600" b="1" dirty="0">
                <a:solidFill>
                  <a:srgbClr val="353824"/>
                </a:solidFill>
                <a:latin typeface="IBM Plex Sans" panose="020B0503050203000203" pitchFamily="34" charset="0"/>
              </a:rPr>
              <a:t>supports the </a:t>
            </a:r>
            <a:r>
              <a:rPr lang="en-US" altLang="ja-JP" sz="3600" b="1" dirty="0">
                <a:solidFill>
                  <a:srgbClr val="353824"/>
                </a:solidFill>
                <a:latin typeface="IBM Plex Sans" panose="020B0503050203000203" pitchFamily="34" charset="0"/>
              </a:rPr>
              <a:t>temple’s maintenance, welfare work, charity, and education programs</a:t>
            </a:r>
          </a:p>
          <a:p>
            <a:r>
              <a:rPr lang="en-US" altLang="ja-JP" sz="3600" dirty="0">
                <a:latin typeface="IBM Plex Sans" panose="020B0503050203000203" pitchFamily="34" charset="0"/>
              </a:rPr>
              <a:t>(Aishwarya, 2025)</a:t>
            </a:r>
            <a:endParaRPr kumimoji="1" lang="ja-JP" altLang="en-US" sz="3600" b="1" dirty="0">
              <a:solidFill>
                <a:srgbClr val="353824"/>
              </a:solidFill>
              <a:latin typeface="IBM Plex Sans" panose="020B0503050203000203" pitchFamily="34" charset="0"/>
            </a:endParaRPr>
          </a:p>
        </p:txBody>
      </p:sp>
      <p:sp>
        <p:nvSpPr>
          <p:cNvPr id="11" name="矢印: 左 10">
            <a:extLst>
              <a:ext uri="{FF2B5EF4-FFF2-40B4-BE49-F238E27FC236}">
                <a16:creationId xmlns:a16="http://schemas.microsoft.com/office/drawing/2014/main" id="{354BFD05-ABF7-41BB-4A69-5C979C6DC5B9}"/>
              </a:ext>
            </a:extLst>
          </p:cNvPr>
          <p:cNvSpPr/>
          <p:nvPr/>
        </p:nvSpPr>
        <p:spPr>
          <a:xfrm rot="16200000">
            <a:off x="7515675" y="5070781"/>
            <a:ext cx="1117600" cy="724085"/>
          </a:xfrm>
          <a:prstGeom prst="leftArrow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7285010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8DCC4"/>
        </a:solidFill>
        <a:effectLst/>
      </p:bgPr>
    </p:bg>
    <p:spTree>
      <p:nvGrpSpPr>
        <p:cNvPr id="1" name="Shape 173">
          <a:extLst>
            <a:ext uri="{FF2B5EF4-FFF2-40B4-BE49-F238E27FC236}">
              <a16:creationId xmlns:a16="http://schemas.microsoft.com/office/drawing/2014/main" id="{0EA4EE52-0E20-09EF-1C4B-C1A4DEF29F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テキスト ボックス 41">
            <a:extLst>
              <a:ext uri="{FF2B5EF4-FFF2-40B4-BE49-F238E27FC236}">
                <a16:creationId xmlns:a16="http://schemas.microsoft.com/office/drawing/2014/main" id="{99B3B082-5E81-AC99-9A12-EF7AAEE0F9B5}"/>
              </a:ext>
            </a:extLst>
          </p:cNvPr>
          <p:cNvSpPr txBox="1"/>
          <p:nvPr/>
        </p:nvSpPr>
        <p:spPr>
          <a:xfrm>
            <a:off x="118571" y="5360218"/>
            <a:ext cx="6494527" cy="3046988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kumimoji="1" lang="en-US" altLang="ja-JP" sz="3200" b="1" dirty="0">
                <a:latin typeface="IBM Plex Sans" panose="020B0503050203000203" pitchFamily="34" charset="0"/>
              </a:rPr>
              <a:t>[Power]</a:t>
            </a:r>
          </a:p>
          <a:p>
            <a:r>
              <a:rPr kumimoji="1" lang="ja-JP" altLang="en-US" sz="3200" dirty="0">
                <a:latin typeface="IBM Plex Sans" panose="020B0503050203000203" pitchFamily="34" charset="0"/>
              </a:rPr>
              <a:t>・</a:t>
            </a:r>
            <a:r>
              <a:rPr kumimoji="1" lang="en-US" altLang="ja-JP" sz="3200" b="1" dirty="0">
                <a:latin typeface="IBM Plex Sans" panose="020B0503050203000203" pitchFamily="34" charset="0"/>
              </a:rPr>
              <a:t>Spiritual power</a:t>
            </a:r>
            <a:r>
              <a:rPr kumimoji="1" lang="en-US" altLang="ja-JP" sz="3200" dirty="0">
                <a:latin typeface="IBM Plex Sans" panose="020B0503050203000203" pitchFamily="34" charset="0"/>
              </a:rPr>
              <a:t>: cutting hair brings inner transformation</a:t>
            </a:r>
          </a:p>
          <a:p>
            <a:r>
              <a:rPr kumimoji="1" lang="ja-JP" altLang="en-US" sz="3200" dirty="0">
                <a:latin typeface="IBM Plex Sans" panose="020B0503050203000203" pitchFamily="34" charset="0"/>
              </a:rPr>
              <a:t>・</a:t>
            </a:r>
            <a:r>
              <a:rPr kumimoji="1" lang="en-US" altLang="ja-JP" sz="3200" b="1" dirty="0">
                <a:latin typeface="IBM Plex Sans" panose="020B0503050203000203" pitchFamily="34" charset="0"/>
              </a:rPr>
              <a:t>Social power</a:t>
            </a:r>
            <a:r>
              <a:rPr kumimoji="1" lang="en-US" altLang="ja-JP" sz="3200" dirty="0">
                <a:latin typeface="IBM Plex Sans" panose="020B0503050203000203" pitchFamily="34" charset="0"/>
              </a:rPr>
              <a:t>: sold hair sustains temple, economy, and community</a:t>
            </a:r>
          </a:p>
          <a:p>
            <a:r>
              <a:rPr kumimoji="1" lang="ja-JP" altLang="en-US" sz="3200" dirty="0">
                <a:latin typeface="IBM Plex Sans" panose="020B0503050203000203" pitchFamily="34" charset="0"/>
              </a:rPr>
              <a:t>・</a:t>
            </a:r>
            <a:r>
              <a:rPr kumimoji="1" lang="en-US" altLang="ja-JP" sz="3200" b="1" dirty="0">
                <a:latin typeface="IBM Plex Sans" panose="020B0503050203000203" pitchFamily="34" charset="0"/>
              </a:rPr>
              <a:t>Hair activates religion</a:t>
            </a:r>
            <a:endParaRPr kumimoji="1" lang="ja-JP" altLang="en-US" sz="3200" b="1" dirty="0">
              <a:latin typeface="IBM Plex Sans" panose="020B0503050203000203" pitchFamily="34" charset="0"/>
            </a:endParaRPr>
          </a:p>
        </p:txBody>
      </p:sp>
      <p:sp>
        <p:nvSpPr>
          <p:cNvPr id="26" name="二等辺三角形 25">
            <a:extLst>
              <a:ext uri="{FF2B5EF4-FFF2-40B4-BE49-F238E27FC236}">
                <a16:creationId xmlns:a16="http://schemas.microsoft.com/office/drawing/2014/main" id="{499FF2D9-528A-04EB-C86F-54A4CC22EDA6}"/>
              </a:ext>
            </a:extLst>
          </p:cNvPr>
          <p:cNvSpPr/>
          <p:nvPr/>
        </p:nvSpPr>
        <p:spPr>
          <a:xfrm>
            <a:off x="5999407" y="4121142"/>
            <a:ext cx="5662670" cy="4274545"/>
          </a:xfrm>
          <a:prstGeom prst="triangle">
            <a:avLst/>
          </a:prstGeom>
          <a:solidFill>
            <a:srgbClr val="97C397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86" name="Google Shape;186;p19">
            <a:extLst>
              <a:ext uri="{FF2B5EF4-FFF2-40B4-BE49-F238E27FC236}">
                <a16:creationId xmlns:a16="http://schemas.microsoft.com/office/drawing/2014/main" id="{E968BAB7-7F30-058A-6A46-43899F73ED2F}"/>
              </a:ext>
            </a:extLst>
          </p:cNvPr>
          <p:cNvSpPr/>
          <p:nvPr/>
        </p:nvSpPr>
        <p:spPr>
          <a:xfrm rot="5400000">
            <a:off x="13768522" y="-2636030"/>
            <a:ext cx="6903887" cy="5272059"/>
          </a:xfrm>
          <a:custGeom>
            <a:avLst/>
            <a:gdLst/>
            <a:ahLst/>
            <a:cxnLst/>
            <a:rect l="l" t="t" r="r" b="b"/>
            <a:pathLst>
              <a:path w="6903887" h="5272059" extrusionOk="0">
                <a:moveTo>
                  <a:pt x="0" y="0"/>
                </a:moveTo>
                <a:lnTo>
                  <a:pt x="6903887" y="0"/>
                </a:lnTo>
                <a:lnTo>
                  <a:pt x="6903887" y="5272060"/>
                </a:lnTo>
                <a:lnTo>
                  <a:pt x="0" y="527206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grpSp>
        <p:nvGrpSpPr>
          <p:cNvPr id="187" name="Google Shape;187;p19">
            <a:extLst>
              <a:ext uri="{FF2B5EF4-FFF2-40B4-BE49-F238E27FC236}">
                <a16:creationId xmlns:a16="http://schemas.microsoft.com/office/drawing/2014/main" id="{BD03DC04-429E-4A79-8D32-32986B932DF5}"/>
              </a:ext>
            </a:extLst>
          </p:cNvPr>
          <p:cNvGrpSpPr/>
          <p:nvPr/>
        </p:nvGrpSpPr>
        <p:grpSpPr>
          <a:xfrm>
            <a:off x="595370" y="453004"/>
            <a:ext cx="1019174" cy="1019623"/>
            <a:chOff x="0" y="0"/>
            <a:chExt cx="846084" cy="846456"/>
          </a:xfrm>
        </p:grpSpPr>
        <p:sp>
          <p:nvSpPr>
            <p:cNvPr id="188" name="Google Shape;188;p19">
              <a:extLst>
                <a:ext uri="{FF2B5EF4-FFF2-40B4-BE49-F238E27FC236}">
                  <a16:creationId xmlns:a16="http://schemas.microsoft.com/office/drawing/2014/main" id="{37A138C2-0367-5C10-5C09-B6FACB72EB02}"/>
                </a:ext>
              </a:extLst>
            </p:cNvPr>
            <p:cNvSpPr/>
            <p:nvPr/>
          </p:nvSpPr>
          <p:spPr>
            <a:xfrm>
              <a:off x="0" y="0"/>
              <a:ext cx="846084" cy="846456"/>
            </a:xfrm>
            <a:custGeom>
              <a:avLst/>
              <a:gdLst/>
              <a:ahLst/>
              <a:cxnLst/>
              <a:rect l="l" t="t" r="r" b="b"/>
              <a:pathLst>
                <a:path w="846084" h="846456" extrusionOk="0">
                  <a:moveTo>
                    <a:pt x="423042" y="0"/>
                  </a:moveTo>
                  <a:cubicBezTo>
                    <a:pt x="189402" y="0"/>
                    <a:pt x="0" y="189486"/>
                    <a:pt x="0" y="423228"/>
                  </a:cubicBezTo>
                  <a:cubicBezTo>
                    <a:pt x="0" y="656970"/>
                    <a:pt x="189402" y="846456"/>
                    <a:pt x="423042" y="846456"/>
                  </a:cubicBezTo>
                  <a:cubicBezTo>
                    <a:pt x="656682" y="846456"/>
                    <a:pt x="846084" y="656970"/>
                    <a:pt x="846084" y="423228"/>
                  </a:cubicBezTo>
                  <a:cubicBezTo>
                    <a:pt x="846084" y="189486"/>
                    <a:pt x="656682" y="0"/>
                    <a:pt x="423042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sq" cmpd="sng">
              <a:solidFill>
                <a:srgbClr val="353824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" name="Google Shape;189;p19">
              <a:extLst>
                <a:ext uri="{FF2B5EF4-FFF2-40B4-BE49-F238E27FC236}">
                  <a16:creationId xmlns:a16="http://schemas.microsoft.com/office/drawing/2014/main" id="{80EB1A48-DD55-0C2B-03E4-667244598EA4}"/>
                </a:ext>
              </a:extLst>
            </p:cNvPr>
            <p:cNvSpPr txBox="1"/>
            <p:nvPr/>
          </p:nvSpPr>
          <p:spPr>
            <a:xfrm>
              <a:off x="79320" y="12680"/>
              <a:ext cx="687444" cy="75442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ctr" rtl="0">
                <a:lnSpc>
                  <a:spcPct val="14001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3699" b="0" i="0" u="none" strike="noStrike" cap="none" dirty="0">
                  <a:solidFill>
                    <a:srgbClr val="353824"/>
                  </a:solidFill>
                  <a:latin typeface="IBM Plex Mono"/>
                  <a:ea typeface="IBM Plex Mono"/>
                  <a:cs typeface="IBM Plex Mono"/>
                  <a:sym typeface="IBM Plex Mono"/>
                </a:rPr>
                <a:t>0</a:t>
              </a:r>
              <a:r>
                <a:rPr lang="en-US" sz="3699" dirty="0">
                  <a:solidFill>
                    <a:srgbClr val="353824"/>
                  </a:solidFill>
                  <a:latin typeface="IBM Plex Mono"/>
                  <a:ea typeface="IBM Plex Mono"/>
                  <a:cs typeface="IBM Plex Mono"/>
                  <a:sym typeface="IBM Plex Mono"/>
                </a:rPr>
                <a:t>4</a:t>
              </a:r>
              <a:endParaRPr dirty="0"/>
            </a:p>
          </p:txBody>
        </p:sp>
      </p:grpSp>
      <p:sp>
        <p:nvSpPr>
          <p:cNvPr id="192" name="Google Shape;192;p19">
            <a:extLst>
              <a:ext uri="{FF2B5EF4-FFF2-40B4-BE49-F238E27FC236}">
                <a16:creationId xmlns:a16="http://schemas.microsoft.com/office/drawing/2014/main" id="{3D4ADC60-08F3-128A-36FC-517818C9B89A}"/>
              </a:ext>
            </a:extLst>
          </p:cNvPr>
          <p:cNvSpPr txBox="1"/>
          <p:nvPr/>
        </p:nvSpPr>
        <p:spPr>
          <a:xfrm>
            <a:off x="2015155" y="303077"/>
            <a:ext cx="15912349" cy="12187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600" b="0" i="0" u="none" strike="noStrike" cap="none" dirty="0">
                <a:solidFill>
                  <a:srgbClr val="353824"/>
                </a:solidFill>
                <a:latin typeface="IBM Plex Serif"/>
                <a:ea typeface="IBM Plex Serif"/>
                <a:cs typeface="IBM Plex Serif"/>
                <a:sym typeface="IBM Plex Serif"/>
              </a:rPr>
              <a:t>Analysis</a:t>
            </a:r>
            <a:endParaRPr sz="6600" dirty="0"/>
          </a:p>
        </p:txBody>
      </p:sp>
      <p:sp>
        <p:nvSpPr>
          <p:cNvPr id="27" name="Google Shape;350;p25">
            <a:extLst>
              <a:ext uri="{FF2B5EF4-FFF2-40B4-BE49-F238E27FC236}">
                <a16:creationId xmlns:a16="http://schemas.microsoft.com/office/drawing/2014/main" id="{F7319D4E-4F30-EA02-D90F-D0A7DCDA986B}"/>
              </a:ext>
            </a:extLst>
          </p:cNvPr>
          <p:cNvSpPr/>
          <p:nvPr/>
        </p:nvSpPr>
        <p:spPr>
          <a:xfrm>
            <a:off x="6993618" y="7052271"/>
            <a:ext cx="825395" cy="490735"/>
          </a:xfrm>
          <a:custGeom>
            <a:avLst/>
            <a:gdLst/>
            <a:ahLst/>
            <a:cxnLst/>
            <a:rect l="l" t="t" r="r" b="b"/>
            <a:pathLst>
              <a:path w="825395" h="490735" extrusionOk="0">
                <a:moveTo>
                  <a:pt x="0" y="0"/>
                </a:moveTo>
                <a:lnTo>
                  <a:pt x="825394" y="0"/>
                </a:lnTo>
                <a:lnTo>
                  <a:pt x="825394" y="490735"/>
                </a:lnTo>
                <a:lnTo>
                  <a:pt x="0" y="490735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28" name="Google Shape;358;p25">
            <a:extLst>
              <a:ext uri="{FF2B5EF4-FFF2-40B4-BE49-F238E27FC236}">
                <a16:creationId xmlns:a16="http://schemas.microsoft.com/office/drawing/2014/main" id="{3E49BBBD-CFFA-CF5A-DFC6-DF277A59EE1A}"/>
              </a:ext>
            </a:extLst>
          </p:cNvPr>
          <p:cNvSpPr/>
          <p:nvPr/>
        </p:nvSpPr>
        <p:spPr>
          <a:xfrm>
            <a:off x="8418934" y="4891553"/>
            <a:ext cx="711896" cy="711896"/>
          </a:xfrm>
          <a:custGeom>
            <a:avLst/>
            <a:gdLst/>
            <a:ahLst/>
            <a:cxnLst/>
            <a:rect l="l" t="t" r="r" b="b"/>
            <a:pathLst>
              <a:path w="711896" h="711896" extrusionOk="0">
                <a:moveTo>
                  <a:pt x="0" y="0"/>
                </a:moveTo>
                <a:lnTo>
                  <a:pt x="711896" y="0"/>
                </a:lnTo>
                <a:lnTo>
                  <a:pt x="711896" y="711895"/>
                </a:lnTo>
                <a:lnTo>
                  <a:pt x="0" y="711895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29" name="Google Shape;343;p25">
            <a:extLst>
              <a:ext uri="{FF2B5EF4-FFF2-40B4-BE49-F238E27FC236}">
                <a16:creationId xmlns:a16="http://schemas.microsoft.com/office/drawing/2014/main" id="{D405C4AD-DFCD-9ABA-7E35-3BA0D84E2413}"/>
              </a:ext>
            </a:extLst>
          </p:cNvPr>
          <p:cNvSpPr/>
          <p:nvPr/>
        </p:nvSpPr>
        <p:spPr>
          <a:xfrm>
            <a:off x="10044570" y="7004011"/>
            <a:ext cx="424419" cy="636051"/>
          </a:xfrm>
          <a:custGeom>
            <a:avLst/>
            <a:gdLst/>
            <a:ahLst/>
            <a:cxnLst/>
            <a:rect l="l" t="t" r="r" b="b"/>
            <a:pathLst>
              <a:path w="424419" h="636051" extrusionOk="0">
                <a:moveTo>
                  <a:pt x="0" y="0"/>
                </a:moveTo>
                <a:lnTo>
                  <a:pt x="424420" y="0"/>
                </a:lnTo>
                <a:lnTo>
                  <a:pt x="424420" y="636051"/>
                </a:lnTo>
                <a:lnTo>
                  <a:pt x="0" y="63605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30" name="テキスト ボックス 29">
            <a:extLst>
              <a:ext uri="{FF2B5EF4-FFF2-40B4-BE49-F238E27FC236}">
                <a16:creationId xmlns:a16="http://schemas.microsoft.com/office/drawing/2014/main" id="{76F87FE2-DC83-716B-7D81-885DBD42796D}"/>
              </a:ext>
            </a:extLst>
          </p:cNvPr>
          <p:cNvSpPr txBox="1"/>
          <p:nvPr/>
        </p:nvSpPr>
        <p:spPr>
          <a:xfrm>
            <a:off x="6577503" y="385896"/>
            <a:ext cx="7806627" cy="3539430"/>
          </a:xfrm>
          <a:prstGeom prst="rect">
            <a:avLst/>
          </a:prstGeom>
          <a:noFill/>
          <a:ln w="28575">
            <a:solidFill>
              <a:srgbClr val="353824"/>
            </a:solidFill>
          </a:ln>
        </p:spPr>
        <p:txBody>
          <a:bodyPr wrap="square" rtlCol="0">
            <a:spAutoFit/>
          </a:bodyPr>
          <a:lstStyle/>
          <a:p>
            <a:r>
              <a:rPr kumimoji="1" lang="en-US" altLang="ja-JP" sz="3200" b="1" dirty="0">
                <a:solidFill>
                  <a:srgbClr val="353824"/>
                </a:solidFill>
                <a:latin typeface="IBM Plex Sans" panose="020B0503050203000203" pitchFamily="34" charset="0"/>
              </a:rPr>
              <a:t>[Meaning]</a:t>
            </a:r>
            <a:endParaRPr kumimoji="1" lang="en-US" altLang="ja-JP" sz="3200" dirty="0">
              <a:solidFill>
                <a:srgbClr val="353824"/>
              </a:solidFill>
              <a:latin typeface="IBM Plex Sans" panose="020B0503050203000203" pitchFamily="34" charset="0"/>
            </a:endParaRPr>
          </a:p>
          <a:p>
            <a:r>
              <a:rPr kumimoji="1" lang="ja-JP" altLang="en-US" sz="3200" dirty="0">
                <a:solidFill>
                  <a:srgbClr val="353824"/>
                </a:solidFill>
                <a:latin typeface="IBM Plex Sans" panose="020B0503050203000203" pitchFamily="34" charset="0"/>
              </a:rPr>
              <a:t>・</a:t>
            </a:r>
            <a:r>
              <a:rPr kumimoji="1" lang="en-US" altLang="ja-JP" sz="3200" dirty="0">
                <a:solidFill>
                  <a:srgbClr val="353824"/>
                </a:solidFill>
                <a:latin typeface="IBM Plex Sans" panose="020B0503050203000203" pitchFamily="34" charset="0"/>
              </a:rPr>
              <a:t>Hair offering is </a:t>
            </a:r>
            <a:r>
              <a:rPr kumimoji="1" lang="en-US" altLang="ja-JP" sz="3200" b="1" dirty="0">
                <a:solidFill>
                  <a:srgbClr val="353824"/>
                </a:solidFill>
                <a:latin typeface="IBM Plex Sans" panose="020B0503050203000203" pitchFamily="34" charset="0"/>
              </a:rPr>
              <a:t>letting go of the ego </a:t>
            </a:r>
            <a:r>
              <a:rPr lang="en-US" altLang="ja-JP" sz="3200" dirty="0">
                <a:solidFill>
                  <a:srgbClr val="353824"/>
                </a:solidFill>
                <a:latin typeface="IBM Plex Sans" panose="020B0503050203000203" pitchFamily="34" charset="0"/>
              </a:rPr>
              <a:t>(</a:t>
            </a:r>
            <a:r>
              <a:rPr lang="en-US" altLang="ja-JP" sz="3200" dirty="0" err="1">
                <a:solidFill>
                  <a:srgbClr val="353824"/>
                </a:solidFill>
                <a:latin typeface="IBM Plex Sans" panose="020B0503050203000203" pitchFamily="34" charset="0"/>
              </a:rPr>
              <a:t>Davasheesh</a:t>
            </a:r>
            <a:r>
              <a:rPr lang="en-US" altLang="ja-JP" sz="3200" dirty="0">
                <a:solidFill>
                  <a:srgbClr val="353824"/>
                </a:solidFill>
                <a:latin typeface="IBM Plex Sans" panose="020B0503050203000203" pitchFamily="34" charset="0"/>
              </a:rPr>
              <a:t>, 2022)</a:t>
            </a:r>
            <a:endParaRPr kumimoji="1" lang="en-US" altLang="ja-JP" sz="3200" dirty="0">
              <a:solidFill>
                <a:srgbClr val="353824"/>
              </a:solidFill>
              <a:latin typeface="IBM Plex Sans" panose="020B0503050203000203" pitchFamily="34" charset="0"/>
            </a:endParaRPr>
          </a:p>
          <a:p>
            <a:r>
              <a:rPr kumimoji="1" lang="ja-JP" altLang="en-US" sz="3200" dirty="0">
                <a:solidFill>
                  <a:srgbClr val="353824"/>
                </a:solidFill>
                <a:latin typeface="IBM Plex Sans" panose="020B0503050203000203" pitchFamily="34" charset="0"/>
              </a:rPr>
              <a:t>・</a:t>
            </a:r>
            <a:r>
              <a:rPr kumimoji="1" lang="en-US" altLang="ja-JP" sz="3200" dirty="0">
                <a:solidFill>
                  <a:srgbClr val="353824"/>
                </a:solidFill>
                <a:latin typeface="IBM Plex Sans" panose="020B0503050203000203" pitchFamily="34" charset="0"/>
              </a:rPr>
              <a:t>Cutting hair creates </a:t>
            </a:r>
            <a:r>
              <a:rPr kumimoji="1" lang="en-US" altLang="ja-JP" sz="3200" b="1" dirty="0">
                <a:solidFill>
                  <a:srgbClr val="353824"/>
                </a:solidFill>
                <a:latin typeface="IBM Plex Sans" panose="020B0503050203000203" pitchFamily="34" charset="0"/>
              </a:rPr>
              <a:t>faith and self-surrender</a:t>
            </a:r>
          </a:p>
          <a:p>
            <a:r>
              <a:rPr kumimoji="1" lang="ja-JP" altLang="en-US" sz="3200" dirty="0">
                <a:solidFill>
                  <a:srgbClr val="353824"/>
                </a:solidFill>
                <a:latin typeface="IBM Plex Sans" panose="020B0503050203000203" pitchFamily="34" charset="0"/>
              </a:rPr>
              <a:t>・</a:t>
            </a:r>
            <a:r>
              <a:rPr kumimoji="1" lang="en-US" altLang="ja-JP" sz="3200" b="1" dirty="0">
                <a:solidFill>
                  <a:srgbClr val="353824"/>
                </a:solidFill>
                <a:latin typeface="IBM Plex Sans" panose="020B0503050203000203" pitchFamily="34" charset="0"/>
              </a:rPr>
              <a:t>Hair connects body and belief </a:t>
            </a:r>
            <a:r>
              <a:rPr kumimoji="1" lang="en-US" altLang="ja-JP" sz="3200" dirty="0">
                <a:solidFill>
                  <a:srgbClr val="353824"/>
                </a:solidFill>
                <a:latin typeface="IBM Plex Sans" panose="020B0503050203000203" pitchFamily="34" charset="0"/>
              </a:rPr>
              <a:t>through physical experience</a:t>
            </a:r>
          </a:p>
        </p:txBody>
      </p:sp>
      <p:sp>
        <p:nvSpPr>
          <p:cNvPr id="35" name="二等辺三角形 34">
            <a:extLst>
              <a:ext uri="{FF2B5EF4-FFF2-40B4-BE49-F238E27FC236}">
                <a16:creationId xmlns:a16="http://schemas.microsoft.com/office/drawing/2014/main" id="{83DC9EFF-619F-32C4-F860-577751082B1B}"/>
              </a:ext>
            </a:extLst>
          </p:cNvPr>
          <p:cNvSpPr/>
          <p:nvPr/>
        </p:nvSpPr>
        <p:spPr>
          <a:xfrm rot="10800000">
            <a:off x="7396860" y="6341566"/>
            <a:ext cx="2867764" cy="2077158"/>
          </a:xfrm>
          <a:prstGeom prst="triangle">
            <a:avLst>
              <a:gd name="adj" fmla="val 50000"/>
            </a:avLst>
          </a:prstGeom>
          <a:solidFill>
            <a:srgbClr val="D8DCC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36" name="テキスト ボックス 35">
            <a:extLst>
              <a:ext uri="{FF2B5EF4-FFF2-40B4-BE49-F238E27FC236}">
                <a16:creationId xmlns:a16="http://schemas.microsoft.com/office/drawing/2014/main" id="{017855D6-062E-38E1-AD44-DE7C44F2B456}"/>
              </a:ext>
            </a:extLst>
          </p:cNvPr>
          <p:cNvSpPr txBox="1"/>
          <p:nvPr/>
        </p:nvSpPr>
        <p:spPr>
          <a:xfrm>
            <a:off x="7998967" y="5710897"/>
            <a:ext cx="16635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sz="2800" b="1" dirty="0">
                <a:latin typeface="IBM Plex Sans" panose="020B0503050203000203" pitchFamily="34" charset="0"/>
              </a:rPr>
              <a:t>Meaning</a:t>
            </a:r>
            <a:endParaRPr kumimoji="1" lang="ja-JP" altLang="en-US" sz="2800" b="1" dirty="0">
              <a:latin typeface="IBM Plex Sans" panose="020B0503050203000203" pitchFamily="34" charset="0"/>
            </a:endParaRPr>
          </a:p>
        </p:txBody>
      </p:sp>
      <p:sp>
        <p:nvSpPr>
          <p:cNvPr id="37" name="テキスト ボックス 36">
            <a:extLst>
              <a:ext uri="{FF2B5EF4-FFF2-40B4-BE49-F238E27FC236}">
                <a16:creationId xmlns:a16="http://schemas.microsoft.com/office/drawing/2014/main" id="{CB0B2CE2-DF5B-3815-CAD6-7BE268B1AF94}"/>
              </a:ext>
            </a:extLst>
          </p:cNvPr>
          <p:cNvSpPr txBox="1"/>
          <p:nvPr/>
        </p:nvSpPr>
        <p:spPr>
          <a:xfrm>
            <a:off x="9435699" y="7676652"/>
            <a:ext cx="19626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sz="2800" b="1" dirty="0">
                <a:latin typeface="IBM Plex Sans" panose="020B0503050203000203" pitchFamily="34" charset="0"/>
              </a:rPr>
              <a:t>Presence</a:t>
            </a:r>
          </a:p>
        </p:txBody>
      </p:sp>
      <p:sp>
        <p:nvSpPr>
          <p:cNvPr id="38" name="テキスト ボックス 37">
            <a:extLst>
              <a:ext uri="{FF2B5EF4-FFF2-40B4-BE49-F238E27FC236}">
                <a16:creationId xmlns:a16="http://schemas.microsoft.com/office/drawing/2014/main" id="{0452791D-A62A-8AAB-7201-763DAF454641}"/>
              </a:ext>
            </a:extLst>
          </p:cNvPr>
          <p:cNvSpPr txBox="1"/>
          <p:nvPr/>
        </p:nvSpPr>
        <p:spPr>
          <a:xfrm>
            <a:off x="6755387" y="7667860"/>
            <a:ext cx="16635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sz="2800" b="1" dirty="0">
                <a:latin typeface="IBM Plex Sans" panose="020B0503050203000203" pitchFamily="34" charset="0"/>
              </a:rPr>
              <a:t>Power</a:t>
            </a:r>
            <a:endParaRPr kumimoji="1" lang="ja-JP" altLang="en-US" sz="2800" b="1" dirty="0">
              <a:latin typeface="IBM Plex Sans" panose="020B0503050203000203" pitchFamily="34" charset="0"/>
            </a:endParaRPr>
          </a:p>
        </p:txBody>
      </p:sp>
      <p:sp>
        <p:nvSpPr>
          <p:cNvPr id="39" name="テキスト ボックス 38">
            <a:extLst>
              <a:ext uri="{FF2B5EF4-FFF2-40B4-BE49-F238E27FC236}">
                <a16:creationId xmlns:a16="http://schemas.microsoft.com/office/drawing/2014/main" id="{D0D1FF4A-8B36-E0F2-ED9B-85EE28A32BA7}"/>
              </a:ext>
            </a:extLst>
          </p:cNvPr>
          <p:cNvSpPr txBox="1"/>
          <p:nvPr/>
        </p:nvSpPr>
        <p:spPr>
          <a:xfrm>
            <a:off x="8360360" y="6747499"/>
            <a:ext cx="10957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sz="2800" b="1" dirty="0">
                <a:latin typeface="IBM Plex Sans" panose="020B0503050203000203" pitchFamily="34" charset="0"/>
              </a:rPr>
              <a:t>Hair</a:t>
            </a:r>
            <a:endParaRPr kumimoji="1" lang="ja-JP" altLang="en-US" sz="2800" b="1" dirty="0">
              <a:latin typeface="IBM Plex Sans" panose="020B0503050203000203" pitchFamily="34" charset="0"/>
            </a:endParaRPr>
          </a:p>
        </p:txBody>
      </p:sp>
      <p:sp>
        <p:nvSpPr>
          <p:cNvPr id="40" name="テキスト ボックス 39">
            <a:extLst>
              <a:ext uri="{FF2B5EF4-FFF2-40B4-BE49-F238E27FC236}">
                <a16:creationId xmlns:a16="http://schemas.microsoft.com/office/drawing/2014/main" id="{ADAEBC3E-AFBC-B5F0-0C86-CC355EBF6D10}"/>
              </a:ext>
            </a:extLst>
          </p:cNvPr>
          <p:cNvSpPr txBox="1"/>
          <p:nvPr/>
        </p:nvSpPr>
        <p:spPr>
          <a:xfrm>
            <a:off x="11888071" y="5122550"/>
            <a:ext cx="6053329" cy="3046988"/>
          </a:xfrm>
          <a:prstGeom prst="rect">
            <a:avLst/>
          </a:prstGeom>
          <a:noFill/>
          <a:ln w="28575">
            <a:solidFill>
              <a:srgbClr val="353824"/>
            </a:solidFill>
          </a:ln>
        </p:spPr>
        <p:txBody>
          <a:bodyPr wrap="square" rtlCol="0">
            <a:spAutoFit/>
          </a:bodyPr>
          <a:lstStyle/>
          <a:p>
            <a:r>
              <a:rPr kumimoji="1" lang="en-US" altLang="ja-JP" sz="3200" b="1" dirty="0">
                <a:solidFill>
                  <a:srgbClr val="353824"/>
                </a:solidFill>
                <a:latin typeface="IBM Plex Sans" panose="020B0503050203000203" pitchFamily="34" charset="0"/>
              </a:rPr>
              <a:t>[Presence]</a:t>
            </a:r>
          </a:p>
          <a:p>
            <a:r>
              <a:rPr kumimoji="1" lang="ja-JP" altLang="en-US" sz="3200" dirty="0">
                <a:solidFill>
                  <a:srgbClr val="353824"/>
                </a:solidFill>
                <a:latin typeface="IBM Plex Sans" panose="020B0503050203000203" pitchFamily="34" charset="0"/>
              </a:rPr>
              <a:t>・</a:t>
            </a:r>
            <a:r>
              <a:rPr kumimoji="1" lang="en-US" altLang="ja-JP" sz="3200" b="1" dirty="0">
                <a:solidFill>
                  <a:srgbClr val="353824"/>
                </a:solidFill>
                <a:latin typeface="IBM Plex Sans" panose="020B0503050203000203" pitchFamily="34" charset="0"/>
              </a:rPr>
              <a:t>The believer’s existence remains with God </a:t>
            </a:r>
          </a:p>
          <a:p>
            <a:r>
              <a:rPr kumimoji="1" lang="en-US" altLang="ja-JP" sz="3200" dirty="0">
                <a:solidFill>
                  <a:srgbClr val="353824"/>
                </a:solidFill>
                <a:latin typeface="IBM Plex Sans" panose="020B0503050203000203" pitchFamily="34" charset="0"/>
              </a:rPr>
              <a:t>(</a:t>
            </a:r>
            <a:r>
              <a:rPr lang="en-US" altLang="ja-JP" sz="3200" dirty="0" err="1">
                <a:solidFill>
                  <a:srgbClr val="353824"/>
                </a:solidFill>
                <a:latin typeface="IBM Plex Sans" panose="020B0503050203000203" pitchFamily="34" charset="0"/>
              </a:rPr>
              <a:t>Smytta</a:t>
            </a:r>
            <a:r>
              <a:rPr lang="en-US" altLang="ja-JP" sz="3200" dirty="0">
                <a:solidFill>
                  <a:srgbClr val="353824"/>
                </a:solidFill>
                <a:latin typeface="IBM Plex Sans" panose="020B0503050203000203" pitchFamily="34" charset="0"/>
              </a:rPr>
              <a:t>, 2025)</a:t>
            </a:r>
            <a:endParaRPr kumimoji="1" lang="ja-JP" altLang="en-US" sz="3200" dirty="0">
              <a:solidFill>
                <a:srgbClr val="353824"/>
              </a:solidFill>
              <a:latin typeface="IBM Plex Sans" panose="020B0503050203000203" pitchFamily="34" charset="0"/>
            </a:endParaRPr>
          </a:p>
          <a:p>
            <a:r>
              <a:rPr kumimoji="1" lang="ja-JP" altLang="en-US" sz="3200" dirty="0">
                <a:solidFill>
                  <a:srgbClr val="353824"/>
                </a:solidFill>
                <a:latin typeface="IBM Plex Sans" panose="020B0503050203000203" pitchFamily="34" charset="0"/>
              </a:rPr>
              <a:t>・</a:t>
            </a:r>
            <a:r>
              <a:rPr kumimoji="1" lang="en-US" altLang="ja-JP" sz="3200" dirty="0">
                <a:solidFill>
                  <a:srgbClr val="353824"/>
                </a:solidFill>
                <a:latin typeface="IBM Plex Sans" panose="020B0503050203000203" pitchFamily="34" charset="0"/>
              </a:rPr>
              <a:t>Hair becomes </a:t>
            </a:r>
            <a:r>
              <a:rPr kumimoji="1" lang="en-US" altLang="ja-JP" sz="3200" b="1" dirty="0">
                <a:solidFill>
                  <a:srgbClr val="353824"/>
                </a:solidFill>
                <a:latin typeface="IBM Plex Sans" panose="020B0503050203000203" pitchFamily="34" charset="0"/>
              </a:rPr>
              <a:t>a medium of sacred presence</a:t>
            </a:r>
          </a:p>
        </p:txBody>
      </p:sp>
    </p:spTree>
    <p:extLst>
      <p:ext uri="{BB962C8B-B14F-4D97-AF65-F5344CB8AC3E}">
        <p14:creationId xmlns:p14="http://schemas.microsoft.com/office/powerpoint/2010/main" val="2235432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 animBg="1"/>
      <p:bldP spid="30" grpId="0" animBg="1"/>
      <p:bldP spid="4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3EB"/>
        </a:solidFill>
        <a:effectLst/>
      </p:bgPr>
    </p:bg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1" name="Google Shape;151;p17"/>
          <p:cNvCxnSpPr/>
          <p:nvPr/>
        </p:nvCxnSpPr>
        <p:spPr>
          <a:xfrm>
            <a:off x="1028700" y="1009650"/>
            <a:ext cx="16230600" cy="19050"/>
          </a:xfrm>
          <a:prstGeom prst="straightConnector1">
            <a:avLst/>
          </a:prstGeom>
          <a:noFill/>
          <a:ln w="19050" cap="flat" cmpd="sng">
            <a:solidFill>
              <a:srgbClr val="353824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152" name="Google Shape;152;p17"/>
          <p:cNvSpPr txBox="1"/>
          <p:nvPr/>
        </p:nvSpPr>
        <p:spPr>
          <a:xfrm>
            <a:off x="2516141" y="1286358"/>
            <a:ext cx="5604197" cy="13295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200" b="0" i="0" u="none" strike="noStrike" cap="none" dirty="0">
                <a:solidFill>
                  <a:srgbClr val="353824"/>
                </a:solidFill>
                <a:latin typeface="IBM Plex Serif"/>
                <a:ea typeface="IBM Plex Serif"/>
                <a:cs typeface="IBM Plex Serif"/>
                <a:sym typeface="IBM Plex Serif"/>
              </a:rPr>
              <a:t>Conclusion</a:t>
            </a:r>
            <a:endParaRPr sz="7200" dirty="0"/>
          </a:p>
        </p:txBody>
      </p:sp>
      <p:sp>
        <p:nvSpPr>
          <p:cNvPr id="154" name="Google Shape;154;p17"/>
          <p:cNvSpPr txBox="1"/>
          <p:nvPr/>
        </p:nvSpPr>
        <p:spPr>
          <a:xfrm>
            <a:off x="680224" y="5891808"/>
            <a:ext cx="17226776" cy="2708434"/>
          </a:xfrm>
          <a:prstGeom prst="rect">
            <a:avLst/>
          </a:prstGeom>
          <a:noFill/>
          <a:ln w="38100">
            <a:solidFill>
              <a:srgbClr val="353824"/>
            </a:solidFill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ja-JP" altLang="en-US" sz="4400" dirty="0">
                <a:solidFill>
                  <a:srgbClr val="353824"/>
                </a:solidFill>
                <a:latin typeface="IBM Plex Sans"/>
                <a:sym typeface="IBM Plex Sans"/>
              </a:rPr>
              <a:t>・</a:t>
            </a:r>
            <a:r>
              <a:rPr lang="en-US" altLang="ja-JP" sz="4400" dirty="0">
                <a:solidFill>
                  <a:srgbClr val="353824"/>
                </a:solidFill>
                <a:latin typeface="IBM Plex Sans"/>
                <a:sym typeface="IBM Plex Sans"/>
              </a:rPr>
              <a:t>Hair is not a mere part of the body, but </a:t>
            </a:r>
            <a:r>
              <a:rPr lang="en-US" altLang="ja-JP" sz="4400" b="1" dirty="0">
                <a:solidFill>
                  <a:srgbClr val="353824"/>
                </a:solidFill>
                <a:latin typeface="IBM Plex Sans"/>
                <a:sym typeface="IBM Plex Sans"/>
              </a:rPr>
              <a:t>a living agent </a:t>
            </a: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ja-JP" altLang="en-US" sz="4400" dirty="0">
                <a:solidFill>
                  <a:srgbClr val="353824"/>
                </a:solidFill>
                <a:latin typeface="IBM Plex Sans"/>
                <a:sym typeface="IBM Plex Sans"/>
              </a:rPr>
              <a:t>・</a:t>
            </a:r>
            <a:r>
              <a:rPr lang="en-US" altLang="ja-JP" sz="4400" dirty="0">
                <a:solidFill>
                  <a:srgbClr val="353824"/>
                </a:solidFill>
                <a:latin typeface="IBM Plex Sans"/>
                <a:sym typeface="IBM Plex Sans"/>
              </a:rPr>
              <a:t>It </a:t>
            </a:r>
            <a:r>
              <a:rPr lang="en-US" altLang="ja-JP" sz="4400" b="1" dirty="0">
                <a:solidFill>
                  <a:srgbClr val="353824"/>
                </a:solidFill>
                <a:latin typeface="IBM Plex Sans"/>
                <a:sym typeface="IBM Plex Sans"/>
              </a:rPr>
              <a:t>embodies faith through bodily practice</a:t>
            </a: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ja-JP" altLang="en-US" sz="4400" dirty="0">
                <a:solidFill>
                  <a:srgbClr val="353824"/>
                </a:solidFill>
                <a:latin typeface="IBM Plex Sans"/>
                <a:sym typeface="IBM Plex Sans"/>
              </a:rPr>
              <a:t>・</a:t>
            </a:r>
            <a:r>
              <a:rPr lang="en-US" altLang="ja-JP" sz="4400" dirty="0">
                <a:solidFill>
                  <a:srgbClr val="353824"/>
                </a:solidFill>
                <a:latin typeface="IBM Plex Sans"/>
                <a:sym typeface="IBM Plex Sans"/>
              </a:rPr>
              <a:t>It </a:t>
            </a:r>
            <a:r>
              <a:rPr lang="en-US" altLang="ja-JP" sz="4400" b="1" dirty="0">
                <a:solidFill>
                  <a:srgbClr val="353824"/>
                </a:solidFill>
                <a:latin typeface="IBM Plex Sans"/>
                <a:sym typeface="IBM Plex Sans"/>
              </a:rPr>
              <a:t>mediates between God and the believer</a:t>
            </a: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ja-JP" altLang="en-US" sz="4400" dirty="0">
                <a:solidFill>
                  <a:srgbClr val="353824"/>
                </a:solidFill>
                <a:latin typeface="IBM Plex Sans"/>
                <a:sym typeface="IBM Plex Sans"/>
              </a:rPr>
              <a:t>・</a:t>
            </a:r>
            <a:r>
              <a:rPr lang="en-US" altLang="ja-JP" sz="4400" dirty="0">
                <a:solidFill>
                  <a:srgbClr val="353824"/>
                </a:solidFill>
                <a:latin typeface="IBM Plex Sans"/>
                <a:sym typeface="IBM Plex Sans"/>
              </a:rPr>
              <a:t>It has both </a:t>
            </a:r>
            <a:r>
              <a:rPr lang="en-US" altLang="ja-JP" sz="4400" b="1" dirty="0">
                <a:solidFill>
                  <a:srgbClr val="353824"/>
                </a:solidFill>
                <a:latin typeface="IBM Plex Sans"/>
                <a:sym typeface="IBM Plex Sans"/>
              </a:rPr>
              <a:t>spiritual and social power, activating religion itself</a:t>
            </a:r>
            <a:endParaRPr sz="4400" b="1" dirty="0"/>
          </a:p>
        </p:txBody>
      </p:sp>
      <p:grpSp>
        <p:nvGrpSpPr>
          <p:cNvPr id="4" name="Google Shape;187;p19">
            <a:extLst>
              <a:ext uri="{FF2B5EF4-FFF2-40B4-BE49-F238E27FC236}">
                <a16:creationId xmlns:a16="http://schemas.microsoft.com/office/drawing/2014/main" id="{CA18C52E-ED8B-988B-3A31-821C8CE2766C}"/>
              </a:ext>
            </a:extLst>
          </p:cNvPr>
          <p:cNvGrpSpPr/>
          <p:nvPr/>
        </p:nvGrpSpPr>
        <p:grpSpPr>
          <a:xfrm>
            <a:off x="1028700" y="1407120"/>
            <a:ext cx="1019174" cy="1019623"/>
            <a:chOff x="0" y="0"/>
            <a:chExt cx="846084" cy="846456"/>
          </a:xfrm>
        </p:grpSpPr>
        <p:sp>
          <p:nvSpPr>
            <p:cNvPr id="5" name="Google Shape;188;p19">
              <a:extLst>
                <a:ext uri="{FF2B5EF4-FFF2-40B4-BE49-F238E27FC236}">
                  <a16:creationId xmlns:a16="http://schemas.microsoft.com/office/drawing/2014/main" id="{562ED4D1-83EF-ED81-A17C-D9B3F79DC395}"/>
                </a:ext>
              </a:extLst>
            </p:cNvPr>
            <p:cNvSpPr/>
            <p:nvPr/>
          </p:nvSpPr>
          <p:spPr>
            <a:xfrm>
              <a:off x="0" y="0"/>
              <a:ext cx="846084" cy="846456"/>
            </a:xfrm>
            <a:custGeom>
              <a:avLst/>
              <a:gdLst/>
              <a:ahLst/>
              <a:cxnLst/>
              <a:rect l="l" t="t" r="r" b="b"/>
              <a:pathLst>
                <a:path w="846084" h="846456" extrusionOk="0">
                  <a:moveTo>
                    <a:pt x="423042" y="0"/>
                  </a:moveTo>
                  <a:cubicBezTo>
                    <a:pt x="189402" y="0"/>
                    <a:pt x="0" y="189486"/>
                    <a:pt x="0" y="423228"/>
                  </a:cubicBezTo>
                  <a:cubicBezTo>
                    <a:pt x="0" y="656970"/>
                    <a:pt x="189402" y="846456"/>
                    <a:pt x="423042" y="846456"/>
                  </a:cubicBezTo>
                  <a:cubicBezTo>
                    <a:pt x="656682" y="846456"/>
                    <a:pt x="846084" y="656970"/>
                    <a:pt x="846084" y="423228"/>
                  </a:cubicBezTo>
                  <a:cubicBezTo>
                    <a:pt x="846084" y="189486"/>
                    <a:pt x="656682" y="0"/>
                    <a:pt x="423042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sq" cmpd="sng">
              <a:solidFill>
                <a:srgbClr val="353824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" name="Google Shape;189;p19">
              <a:extLst>
                <a:ext uri="{FF2B5EF4-FFF2-40B4-BE49-F238E27FC236}">
                  <a16:creationId xmlns:a16="http://schemas.microsoft.com/office/drawing/2014/main" id="{6B9DD4E8-797F-A546-A878-23AA7FC530E5}"/>
                </a:ext>
              </a:extLst>
            </p:cNvPr>
            <p:cNvSpPr txBox="1"/>
            <p:nvPr/>
          </p:nvSpPr>
          <p:spPr>
            <a:xfrm>
              <a:off x="79320" y="12680"/>
              <a:ext cx="687444" cy="75442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ctr" anchorCtr="0">
              <a:noAutofit/>
            </a:bodyPr>
            <a:lstStyle/>
            <a:p>
              <a:pPr marL="0" marR="0" lvl="0" indent="0" algn="ctr" rtl="0">
                <a:lnSpc>
                  <a:spcPct val="14001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3699" b="0" i="0" u="none" strike="noStrike" cap="none" dirty="0">
                  <a:solidFill>
                    <a:srgbClr val="353824"/>
                  </a:solidFill>
                  <a:latin typeface="IBM Plex Mono"/>
                  <a:ea typeface="IBM Plex Mono"/>
                  <a:cs typeface="IBM Plex Mono"/>
                  <a:sym typeface="IBM Plex Mono"/>
                </a:rPr>
                <a:t>05</a:t>
              </a:r>
              <a:endParaRPr dirty="0"/>
            </a:p>
          </p:txBody>
        </p:sp>
      </p:grpSp>
      <p:sp>
        <p:nvSpPr>
          <p:cNvPr id="7" name="Google Shape;113;p15">
            <a:extLst>
              <a:ext uri="{FF2B5EF4-FFF2-40B4-BE49-F238E27FC236}">
                <a16:creationId xmlns:a16="http://schemas.microsoft.com/office/drawing/2014/main" id="{B4F268B2-9E08-45E5-2221-EB184B194BB2}"/>
              </a:ext>
            </a:extLst>
          </p:cNvPr>
          <p:cNvSpPr txBox="1"/>
          <p:nvPr/>
        </p:nvSpPr>
        <p:spPr>
          <a:xfrm>
            <a:off x="1538287" y="2994373"/>
            <a:ext cx="14449344" cy="2031325"/>
          </a:xfrm>
          <a:prstGeom prst="rect">
            <a:avLst/>
          </a:prstGeom>
          <a:noFill/>
          <a:ln w="28575"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400" i="0" u="none" strike="noStrike" cap="none" dirty="0">
                <a:solidFill>
                  <a:srgbClr val="353824"/>
                </a:solidFill>
                <a:latin typeface="IBM Plex Sans"/>
                <a:ea typeface="IBM Plex Sans"/>
                <a:cs typeface="IBM Plex Sans"/>
                <a:sym typeface="IBM Plex Sans"/>
              </a:rPr>
              <a:t>The main Question</a:t>
            </a:r>
            <a:r>
              <a:rPr lang="en-US" sz="4400" b="0" i="0" u="none" strike="noStrike" cap="none" dirty="0">
                <a:solidFill>
                  <a:srgbClr val="353824"/>
                </a:solidFill>
                <a:latin typeface="IBM Plex Sans"/>
                <a:ea typeface="IBM Plex Sans"/>
                <a:cs typeface="IBM Plex Sans"/>
                <a:sym typeface="IBM Plex Sans"/>
              </a:rPr>
              <a:t>:</a:t>
            </a: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400" dirty="0">
                <a:solidFill>
                  <a:srgbClr val="353824"/>
                </a:solidFill>
                <a:latin typeface="IBM Plex Sans"/>
                <a:ea typeface="IBM Plex Sans"/>
                <a:cs typeface="IBM Plex Sans"/>
                <a:sym typeface="IBM Plex Sans"/>
              </a:rPr>
              <a:t>“How does hair act as an agent that connects body, faith, and society in the Tirupati hair offering ritual?”</a:t>
            </a:r>
            <a:endParaRPr lang="en-US" sz="4400" i="0" u="none" strike="noStrike" cap="none" dirty="0">
              <a:solidFill>
                <a:srgbClr val="353824"/>
              </a:solidFill>
              <a:latin typeface="IBM Plex Sans"/>
              <a:ea typeface="IBM Plex Sans"/>
              <a:cs typeface="IBM Plex Sans"/>
              <a:sym typeface="IBM Plex Sans"/>
            </a:endParaRPr>
          </a:p>
        </p:txBody>
      </p:sp>
      <p:pic>
        <p:nvPicPr>
          <p:cNvPr id="10" name="図 9">
            <a:extLst>
              <a:ext uri="{FF2B5EF4-FFF2-40B4-BE49-F238E27FC236}">
                <a16:creationId xmlns:a16="http://schemas.microsoft.com/office/drawing/2014/main" id="{1CDA3672-DD86-094C-7CA1-4C60C70747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50372" y="179595"/>
            <a:ext cx="6177195" cy="3474672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53824"/>
        </a:solidFill>
        <a:effectLst/>
      </p:bgPr>
    </p:bg>
    <p:spTree>
      <p:nvGrpSpPr>
        <p:cNvPr id="1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p24"/>
          <p:cNvSpPr txBox="1"/>
          <p:nvPr/>
        </p:nvSpPr>
        <p:spPr>
          <a:xfrm>
            <a:off x="1410628" y="3804812"/>
            <a:ext cx="16857856" cy="24776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500" b="0" i="0" u="none" strike="noStrike" cap="none" dirty="0">
                <a:solidFill>
                  <a:srgbClr val="F5F3EB"/>
                </a:solidFill>
                <a:latin typeface="IBM Plex Serif"/>
                <a:ea typeface="IBM Plex Serif"/>
                <a:cs typeface="IBM Plex Serif"/>
                <a:sym typeface="IBM Plex Serif"/>
              </a:rPr>
              <a:t>Thank you for listening!</a:t>
            </a:r>
            <a:endParaRPr dirty="0"/>
          </a:p>
        </p:txBody>
      </p:sp>
      <p:cxnSp>
        <p:nvCxnSpPr>
          <p:cNvPr id="298" name="Google Shape;298;p24"/>
          <p:cNvCxnSpPr/>
          <p:nvPr/>
        </p:nvCxnSpPr>
        <p:spPr>
          <a:xfrm>
            <a:off x="1028700" y="1009650"/>
            <a:ext cx="16230600" cy="19050"/>
          </a:xfrm>
          <a:prstGeom prst="straightConnector1">
            <a:avLst/>
          </a:prstGeom>
          <a:noFill/>
          <a:ln w="19050" cap="flat" cmpd="sng">
            <a:solidFill>
              <a:srgbClr val="F5F3EB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300" name="Google Shape;300;p24"/>
          <p:cNvSpPr/>
          <p:nvPr/>
        </p:nvSpPr>
        <p:spPr>
          <a:xfrm rot="10800000">
            <a:off x="1028700" y="1212801"/>
            <a:ext cx="609911" cy="465751"/>
          </a:xfrm>
          <a:custGeom>
            <a:avLst/>
            <a:gdLst/>
            <a:ahLst/>
            <a:cxnLst/>
            <a:rect l="l" t="t" r="r" b="b"/>
            <a:pathLst>
              <a:path w="609911" h="465751" extrusionOk="0">
                <a:moveTo>
                  <a:pt x="0" y="0"/>
                </a:moveTo>
                <a:lnTo>
                  <a:pt x="609911" y="0"/>
                </a:lnTo>
                <a:lnTo>
                  <a:pt x="609911" y="465750"/>
                </a:lnTo>
                <a:lnTo>
                  <a:pt x="0" y="46575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314" name="Google Shape;314;p24"/>
          <p:cNvSpPr txBox="1"/>
          <p:nvPr/>
        </p:nvSpPr>
        <p:spPr>
          <a:xfrm>
            <a:off x="1760987" y="1325510"/>
            <a:ext cx="5004244" cy="3530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001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99" b="0" i="0" u="none" strike="noStrike" cap="none" dirty="0">
                <a:solidFill>
                  <a:srgbClr val="353824"/>
                </a:solidFill>
                <a:latin typeface="IBM Plex Sans"/>
                <a:ea typeface="IBM Plex Sans"/>
                <a:cs typeface="IBM Plex Sans"/>
                <a:sym typeface="IBM Plex Sans"/>
              </a:rPr>
              <a:t>Your name or organization</a:t>
            </a:r>
            <a:endParaRPr dirty="0"/>
          </a:p>
        </p:txBody>
      </p:sp>
      <p:pic>
        <p:nvPicPr>
          <p:cNvPr id="4" name="図 3">
            <a:extLst>
              <a:ext uri="{FF2B5EF4-FFF2-40B4-BE49-F238E27FC236}">
                <a16:creationId xmlns:a16="http://schemas.microsoft.com/office/drawing/2014/main" id="{757EFBE2-7B8A-C0D0-3559-2E4CF5EE9EC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516" y="0"/>
            <a:ext cx="7096125" cy="4457700"/>
          </a:xfrm>
          <a:prstGeom prst="rect">
            <a:avLst/>
          </a:prstGeom>
        </p:spPr>
      </p:pic>
      <p:pic>
        <p:nvPicPr>
          <p:cNvPr id="5" name="図 4">
            <a:extLst>
              <a:ext uri="{FF2B5EF4-FFF2-40B4-BE49-F238E27FC236}">
                <a16:creationId xmlns:a16="http://schemas.microsoft.com/office/drawing/2014/main" id="{780CA581-06B5-BCAB-DDC7-97B2BFBCFC6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661118" y="6550350"/>
            <a:ext cx="6607366" cy="3716643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3EB"/>
        </a:solidFill>
        <a:effectLst/>
      </p:bgPr>
    </p:bg>
    <p:spTree>
      <p:nvGrpSpPr>
        <p:cNvPr id="1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p20"/>
          <p:cNvSpPr txBox="1"/>
          <p:nvPr/>
        </p:nvSpPr>
        <p:spPr>
          <a:xfrm>
            <a:off x="793130" y="1975722"/>
            <a:ext cx="17058578" cy="94733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r>
              <a:rPr lang="ja-JP" altLang="ja-JP" sz="2800" dirty="0">
                <a:latin typeface="IBM Plex Sans" panose="020B0503050203000203" pitchFamily="34" charset="0"/>
              </a:rPr>
              <a:t>・</a:t>
            </a:r>
            <a:r>
              <a:rPr lang="en-US" altLang="ja-JP" sz="2800" dirty="0">
                <a:latin typeface="IBM Plex Sans" panose="020B0503050203000203" pitchFamily="34" charset="0"/>
              </a:rPr>
              <a:t>Aishwarya N 2025, ‘Why do devotees donate hair at Tirupati Balaji temple? The story behind the tradition’, </a:t>
            </a:r>
            <a:r>
              <a:rPr lang="en-US" altLang="ja-JP" sz="2800" i="1" dirty="0" err="1">
                <a:latin typeface="IBM Plex Sans" panose="020B0503050203000203" pitchFamily="34" charset="0"/>
              </a:rPr>
              <a:t>asiannetnews</a:t>
            </a:r>
            <a:r>
              <a:rPr lang="en-US" altLang="ja-JP" sz="2800" dirty="0">
                <a:latin typeface="IBM Plex Sans" panose="020B0503050203000203" pitchFamily="34" charset="0"/>
              </a:rPr>
              <a:t>, viewed 20 October 2025, https://newsable.asianetnews.com/spirituality/why-do-devotees-donate-hair-at-tirupati-balaji-temple-the-story-behind-the-tradition-anr-sswgnj.</a:t>
            </a:r>
            <a:endParaRPr lang="ja-JP" altLang="ja-JP" sz="2800" dirty="0">
              <a:latin typeface="IBM Plex Sans" panose="020B0503050203000203" pitchFamily="34" charset="0"/>
            </a:endParaRPr>
          </a:p>
          <a:p>
            <a:r>
              <a:rPr lang="ja-JP" altLang="ja-JP" sz="2800" dirty="0">
                <a:latin typeface="IBM Plex Sans" panose="020B0503050203000203" pitchFamily="34" charset="0"/>
              </a:rPr>
              <a:t>・</a:t>
            </a:r>
            <a:r>
              <a:rPr lang="en-US" altLang="ja-JP" sz="2800" dirty="0">
                <a:latin typeface="IBM Plex Sans" panose="020B0503050203000203" pitchFamily="34" charset="0"/>
              </a:rPr>
              <a:t>Csordas, T. J. (1990). ‘Embodiment as a Paradigm for Anthropology’. </a:t>
            </a:r>
            <a:r>
              <a:rPr lang="en-US" altLang="ja-JP" sz="2800" i="1" dirty="0">
                <a:latin typeface="IBM Plex Sans" panose="020B0503050203000203" pitchFamily="34" charset="0"/>
              </a:rPr>
              <a:t>Ethos</a:t>
            </a:r>
            <a:r>
              <a:rPr lang="en-US" altLang="ja-JP" sz="2800" dirty="0">
                <a:latin typeface="IBM Plex Sans" panose="020B0503050203000203" pitchFamily="34" charset="0"/>
              </a:rPr>
              <a:t>, 18(1), 5–47.</a:t>
            </a:r>
            <a:endParaRPr lang="ja-JP" altLang="ja-JP" sz="2800" dirty="0">
              <a:latin typeface="IBM Plex Sans" panose="020B0503050203000203" pitchFamily="34" charset="0"/>
            </a:endParaRPr>
          </a:p>
          <a:p>
            <a:r>
              <a:rPr lang="ja-JP" altLang="ja-JP" sz="2800" dirty="0">
                <a:latin typeface="IBM Plex Sans" panose="020B0503050203000203" pitchFamily="34" charset="0"/>
              </a:rPr>
              <a:t>・</a:t>
            </a:r>
            <a:r>
              <a:rPr lang="en-US" altLang="ja-JP" sz="2800" dirty="0" err="1">
                <a:latin typeface="IBM Plex Sans" panose="020B0503050203000203" pitchFamily="34" charset="0"/>
              </a:rPr>
              <a:t>Davasheesh</a:t>
            </a:r>
            <a:r>
              <a:rPr lang="en-US" altLang="ja-JP" sz="2800" dirty="0">
                <a:latin typeface="IBM Plex Sans" panose="020B0503050203000203" pitchFamily="34" charset="0"/>
              </a:rPr>
              <a:t> P 2022, ‘Tirupati Balaji: What is the story behind hair donation at the temple?’, </a:t>
            </a:r>
            <a:r>
              <a:rPr lang="en-US" altLang="ja-JP" sz="2800" i="1" dirty="0">
                <a:latin typeface="IBM Plex Sans" panose="020B0503050203000203" pitchFamily="34" charset="0"/>
              </a:rPr>
              <a:t>INDIA TV,</a:t>
            </a:r>
            <a:r>
              <a:rPr lang="en-US" altLang="ja-JP" sz="2800" dirty="0">
                <a:latin typeface="IBM Plex Sans" panose="020B0503050203000203" pitchFamily="34" charset="0"/>
              </a:rPr>
              <a:t> viewed 20 October 2025, https://www.indiatvnews.com/astrology/tirupati-balaji-temple-hair-donation-crores-of-rupees-e-auction-wigs-sold-international-market-2022-05-31-780804?</a:t>
            </a:r>
            <a:endParaRPr lang="ja-JP" altLang="ja-JP" sz="2800" dirty="0">
              <a:latin typeface="IBM Plex Sans" panose="020B0503050203000203" pitchFamily="34" charset="0"/>
            </a:endParaRPr>
          </a:p>
          <a:p>
            <a:r>
              <a:rPr lang="ja-JP" altLang="ja-JP" sz="2800" dirty="0">
                <a:latin typeface="IBM Plex Sans" panose="020B0503050203000203" pitchFamily="34" charset="0"/>
              </a:rPr>
              <a:t>・</a:t>
            </a:r>
            <a:r>
              <a:rPr lang="en-US" altLang="ja-JP" sz="2800" dirty="0">
                <a:latin typeface="IBM Plex Sans" panose="020B0503050203000203" pitchFamily="34" charset="0"/>
              </a:rPr>
              <a:t>Kashish R 2025, ‘Tirumala Tirupati Devasthanam: Why Do People Donate Hair At Tirupati Balaji Temple? Know Religious Significance Of This Tradition’, </a:t>
            </a:r>
            <a:r>
              <a:rPr lang="en-US" altLang="ja-JP" sz="2800" i="1" dirty="0">
                <a:latin typeface="IBM Plex Sans" panose="020B0503050203000203" pitchFamily="34" charset="0"/>
              </a:rPr>
              <a:t>The Daily Jagran,</a:t>
            </a:r>
            <a:r>
              <a:rPr lang="en-US" altLang="ja-JP" sz="2800" dirty="0">
                <a:latin typeface="IBM Plex Sans" panose="020B0503050203000203" pitchFamily="34" charset="0"/>
              </a:rPr>
              <a:t> viewed 20 October 2025, https://www.thedailyjagran.com/spiritual/tirumala-tirupati-devasthanam-why-do-people-donate-hair-at-tirupati-balaji-temple-know-religious-significance-of-this-tradition-10211550.</a:t>
            </a:r>
            <a:endParaRPr lang="ja-JP" altLang="ja-JP" sz="2800" dirty="0">
              <a:latin typeface="IBM Plex Sans" panose="020B0503050203000203" pitchFamily="34" charset="0"/>
            </a:endParaRPr>
          </a:p>
          <a:p>
            <a:r>
              <a:rPr lang="ja-JP" altLang="ja-JP" sz="2800" dirty="0">
                <a:latin typeface="IBM Plex Sans" panose="020B0503050203000203" pitchFamily="34" charset="0"/>
              </a:rPr>
              <a:t>・</a:t>
            </a:r>
            <a:r>
              <a:rPr lang="en-US" altLang="ja-JP" sz="2800" dirty="0">
                <a:latin typeface="IBM Plex Sans" panose="020B0503050203000203" pitchFamily="34" charset="0"/>
              </a:rPr>
              <a:t>Meyer, B. (2011). ‘Mediation and the Genesis of Presence: Toward a Material Approach to Religion’. </a:t>
            </a:r>
            <a:r>
              <a:rPr lang="en-US" altLang="ja-JP" sz="2800" i="1" dirty="0">
                <a:latin typeface="IBM Plex Sans" panose="020B0503050203000203" pitchFamily="34" charset="0"/>
              </a:rPr>
              <a:t>Religion and Society: Advances in Research</a:t>
            </a:r>
            <a:r>
              <a:rPr lang="en-US" altLang="ja-JP" sz="2800" dirty="0">
                <a:latin typeface="IBM Plex Sans" panose="020B0503050203000203" pitchFamily="34" charset="0"/>
              </a:rPr>
              <a:t>, 2(1), 23–43.</a:t>
            </a:r>
            <a:endParaRPr lang="ja-JP" altLang="ja-JP" sz="2800" dirty="0">
              <a:latin typeface="IBM Plex Sans" panose="020B0503050203000203" pitchFamily="34" charset="0"/>
            </a:endParaRPr>
          </a:p>
          <a:p>
            <a:r>
              <a:rPr lang="ja-JP" altLang="ja-JP" sz="2800" dirty="0">
                <a:latin typeface="IBM Plex Sans" panose="020B0503050203000203" pitchFamily="34" charset="0"/>
              </a:rPr>
              <a:t>・</a:t>
            </a:r>
            <a:r>
              <a:rPr lang="en-US" altLang="ja-JP" sz="2800" dirty="0" err="1">
                <a:latin typeface="IBM Plex Sans" panose="020B0503050203000203" pitchFamily="34" charset="0"/>
              </a:rPr>
              <a:t>Smytta</a:t>
            </a:r>
            <a:r>
              <a:rPr lang="en-US" altLang="ja-JP" sz="2800" dirty="0">
                <a:latin typeface="IBM Plex Sans" panose="020B0503050203000203" pitchFamily="34" charset="0"/>
              </a:rPr>
              <a:t> Y 2025, ‘Circuits Of Exchange, Donations, And The Holy Deity’, </a:t>
            </a:r>
            <a:r>
              <a:rPr lang="en-US" altLang="ja-JP" sz="2800" i="1" dirty="0">
                <a:latin typeface="IBM Plex Sans" panose="020B0503050203000203" pitchFamily="34" charset="0"/>
              </a:rPr>
              <a:t>University of Sussex,</a:t>
            </a:r>
            <a:r>
              <a:rPr lang="en-US" altLang="ja-JP" sz="2800" dirty="0">
                <a:latin typeface="IBM Plex Sans" panose="020B0503050203000203" pitchFamily="34" charset="0"/>
              </a:rPr>
              <a:t> viewed 20 October 2025, </a:t>
            </a:r>
            <a:endParaRPr lang="ja-JP" altLang="ja-JP" sz="2800" dirty="0">
              <a:latin typeface="IBM Plex Sans" panose="020B0503050203000203" pitchFamily="34" charset="0"/>
            </a:endParaRPr>
          </a:p>
          <a:p>
            <a:r>
              <a:rPr lang="en-US" altLang="ja-JP" sz="2800" dirty="0">
                <a:latin typeface="IBM Plex Sans" panose="020B0503050203000203" pitchFamily="34" charset="0"/>
              </a:rPr>
              <a:t>https://www.sussex.ac.uk/research/projects/pilgrimonics/transnational-hindu-pilgrimages/blog/circuits_of_exchange?</a:t>
            </a:r>
            <a:endParaRPr lang="ja-JP" altLang="ja-JP" sz="2800" dirty="0">
              <a:latin typeface="IBM Plex Sans" panose="020B0503050203000203" pitchFamily="34" charset="0"/>
            </a:endParaRPr>
          </a:p>
          <a:p>
            <a:r>
              <a:rPr lang="ja-JP" altLang="ja-JP" sz="2800" dirty="0">
                <a:latin typeface="IBM Plex Sans" panose="020B0503050203000203" pitchFamily="34" charset="0"/>
              </a:rPr>
              <a:t>・</a:t>
            </a:r>
            <a:r>
              <a:rPr lang="en-US" altLang="ja-JP" sz="2800" dirty="0">
                <a:latin typeface="IBM Plex Sans" panose="020B0503050203000203" pitchFamily="34" charset="0"/>
              </a:rPr>
              <a:t>The Editors of </a:t>
            </a:r>
            <a:r>
              <a:rPr lang="en-US" altLang="ja-JP" sz="2800" dirty="0" err="1">
                <a:latin typeface="IBM Plex Sans" panose="020B0503050203000203" pitchFamily="34" charset="0"/>
              </a:rPr>
              <a:t>Encyclopaedia</a:t>
            </a:r>
            <a:r>
              <a:rPr lang="en-US" altLang="ja-JP" sz="2800" dirty="0">
                <a:latin typeface="IBM Plex Sans" panose="020B0503050203000203" pitchFamily="34" charset="0"/>
              </a:rPr>
              <a:t> Britannica 2025, ‘Tirupati’, Britannica, viewed 20 October 2025, https://www.britannica.com/place/Andhra-Pradesh/Government-and-society.</a:t>
            </a:r>
            <a:endParaRPr lang="ja-JP" altLang="ja-JP" sz="2800" dirty="0">
              <a:latin typeface="IBM Plex Sans" panose="020B0503050203000203" pitchFamily="34" charset="0"/>
            </a:endParaRPr>
          </a:p>
          <a:p>
            <a:endParaRPr lang="ja-JP" altLang="ja-JP" sz="3200" dirty="0">
              <a:latin typeface="IBM Plex Sans" panose="020B0503050203000203" pitchFamily="34" charset="0"/>
            </a:endParaRPr>
          </a:p>
          <a:p>
            <a:r>
              <a:rPr lang="en-US" altLang="ja-JP" sz="3200" dirty="0">
                <a:latin typeface="IBM Plex Sans" panose="020B0503050203000203" pitchFamily="34" charset="0"/>
              </a:rPr>
              <a:t> </a:t>
            </a:r>
            <a:endParaRPr lang="ja-JP" altLang="ja-JP" sz="3200" dirty="0">
              <a:latin typeface="IBM Plex Sans" panose="020B0503050203000203" pitchFamily="34" charset="0"/>
            </a:endParaRPr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05" name="Google Shape;205;p20"/>
          <p:cNvSpPr txBox="1"/>
          <p:nvPr/>
        </p:nvSpPr>
        <p:spPr>
          <a:xfrm>
            <a:off x="1028700" y="862503"/>
            <a:ext cx="15025889" cy="13295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200" b="0" i="0" u="none" strike="noStrike" cap="none" dirty="0">
                <a:solidFill>
                  <a:srgbClr val="353824"/>
                </a:solidFill>
                <a:latin typeface="IBM Plex Serif"/>
                <a:ea typeface="IBM Plex Serif"/>
                <a:cs typeface="IBM Plex Serif"/>
                <a:sym typeface="IBM Plex Serif"/>
              </a:rPr>
              <a:t>References</a:t>
            </a:r>
            <a:endParaRPr sz="7200" dirty="0"/>
          </a:p>
        </p:txBody>
      </p:sp>
      <p:cxnSp>
        <p:nvCxnSpPr>
          <p:cNvPr id="227" name="Google Shape;227;p20"/>
          <p:cNvCxnSpPr/>
          <p:nvPr/>
        </p:nvCxnSpPr>
        <p:spPr>
          <a:xfrm>
            <a:off x="1028700" y="1009650"/>
            <a:ext cx="16230600" cy="19050"/>
          </a:xfrm>
          <a:prstGeom prst="straightConnector1">
            <a:avLst/>
          </a:prstGeom>
          <a:noFill/>
          <a:ln w="19050" cap="flat" cmpd="sng">
            <a:solidFill>
              <a:srgbClr val="353824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680</TotalTime>
  <Words>718</Words>
  <Application>Microsoft Office PowerPoint</Application>
  <PresentationFormat>ユーザー設定</PresentationFormat>
  <Paragraphs>87</Paragraphs>
  <Slides>10</Slides>
  <Notes>10</Notes>
  <HiddenSlides>0</HiddenSlides>
  <MMClips>0</MMClips>
  <ScaleCrop>false</ScaleCrop>
  <HeadingPairs>
    <vt:vector size="6" baseType="variant">
      <vt:variant>
        <vt:lpstr>使用されているフォント</vt:lpstr>
      </vt:variant>
      <vt:variant>
        <vt:i4>5</vt:i4>
      </vt:variant>
      <vt:variant>
        <vt:lpstr>テーマ</vt:lpstr>
      </vt:variant>
      <vt:variant>
        <vt:i4>1</vt:i4>
      </vt:variant>
      <vt:variant>
        <vt:lpstr>スライド タイトル</vt:lpstr>
      </vt:variant>
      <vt:variant>
        <vt:i4>10</vt:i4>
      </vt:variant>
    </vt:vector>
  </HeadingPairs>
  <TitlesOfParts>
    <vt:vector size="16" baseType="lpstr">
      <vt:lpstr>IBM Plex Mono</vt:lpstr>
      <vt:lpstr>IBM Plex Serif</vt:lpstr>
      <vt:lpstr>IBM Plex Sans</vt:lpstr>
      <vt:lpstr>Arial</vt:lpstr>
      <vt:lpstr>Calibri</vt:lpstr>
      <vt:lpstr>Office Theme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舘上りあ</dc:creator>
  <cp:lastModifiedBy>りあ 舘上</cp:lastModifiedBy>
  <cp:revision>4</cp:revision>
  <dcterms:modified xsi:type="dcterms:W3CDTF">2025-10-20T21:05:02Z</dcterms:modified>
</cp:coreProperties>
</file>