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emf" ContentType="image/x-emf"/>
  <Default Extension="vml" ContentType="application/vnd.openxmlformats-officedocument.vmlDrawing"/>
  <Default Extension="gif" ContentType="image/gif"/>
  <Default Extension="bin" ContentType="application/vnd.openxmlformats-officedocument.presentationml.printerSettings"/>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embeddings/oleObject1.bin" ContentType="application/vnd.openxmlformats-officedocument.oleObject"/>
  <Override PartName="/ppt/embeddings/oleObject2.bin" ContentType="application/vnd.openxmlformats-officedocument.oleObject"/>
  <Override PartName="/ppt/embeddings/oleObject3.bin" ContentType="application/vnd.openxmlformats-officedocument.oleObject"/>
  <Override PartName="/ppt/embeddings/oleObject4.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1" r:id="rId1"/>
  </p:sldMasterIdLst>
  <p:notesMasterIdLst>
    <p:notesMasterId r:id="rId47"/>
  </p:notesMasterIdLst>
  <p:handoutMasterIdLst>
    <p:handoutMasterId r:id="rId48"/>
  </p:handoutMasterIdLst>
  <p:sldIdLst>
    <p:sldId id="276"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316" r:id="rId40"/>
    <p:sldId id="317" r:id="rId41"/>
    <p:sldId id="318" r:id="rId42"/>
    <p:sldId id="319" r:id="rId43"/>
    <p:sldId id="320" r:id="rId44"/>
    <p:sldId id="321" r:id="rId45"/>
    <p:sldId id="322" r:id="rId46"/>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Verdana" charset="0"/>
        <a:ea typeface="ＭＳ Ｐゴシック" charset="0"/>
        <a:cs typeface="ＭＳ Ｐゴシック" charset="0"/>
      </a:defRPr>
    </a:lvl1pPr>
    <a:lvl2pPr marL="457200" algn="l" rtl="0" fontAlgn="base">
      <a:spcBef>
        <a:spcPct val="0"/>
      </a:spcBef>
      <a:spcAft>
        <a:spcPct val="0"/>
      </a:spcAft>
      <a:defRPr sz="2400" kern="1200">
        <a:solidFill>
          <a:schemeClr val="tx1"/>
        </a:solidFill>
        <a:latin typeface="Verdana" charset="0"/>
        <a:ea typeface="ＭＳ Ｐゴシック" charset="0"/>
        <a:cs typeface="ＭＳ Ｐゴシック" charset="0"/>
      </a:defRPr>
    </a:lvl2pPr>
    <a:lvl3pPr marL="914400" algn="l" rtl="0" fontAlgn="base">
      <a:spcBef>
        <a:spcPct val="0"/>
      </a:spcBef>
      <a:spcAft>
        <a:spcPct val="0"/>
      </a:spcAft>
      <a:defRPr sz="2400" kern="1200">
        <a:solidFill>
          <a:schemeClr val="tx1"/>
        </a:solidFill>
        <a:latin typeface="Verdana" charset="0"/>
        <a:ea typeface="ＭＳ Ｐゴシック" charset="0"/>
        <a:cs typeface="ＭＳ Ｐゴシック" charset="0"/>
      </a:defRPr>
    </a:lvl3pPr>
    <a:lvl4pPr marL="1371600" algn="l" rtl="0" fontAlgn="base">
      <a:spcBef>
        <a:spcPct val="0"/>
      </a:spcBef>
      <a:spcAft>
        <a:spcPct val="0"/>
      </a:spcAft>
      <a:defRPr sz="2400" kern="1200">
        <a:solidFill>
          <a:schemeClr val="tx1"/>
        </a:solidFill>
        <a:latin typeface="Verdana" charset="0"/>
        <a:ea typeface="ＭＳ Ｐゴシック" charset="0"/>
        <a:cs typeface="ＭＳ Ｐゴシック" charset="0"/>
      </a:defRPr>
    </a:lvl4pPr>
    <a:lvl5pPr marL="1828800" algn="l" rtl="0" fontAlgn="base">
      <a:spcBef>
        <a:spcPct val="0"/>
      </a:spcBef>
      <a:spcAft>
        <a:spcPct val="0"/>
      </a:spcAft>
      <a:defRPr sz="2400" kern="1200">
        <a:solidFill>
          <a:schemeClr val="tx1"/>
        </a:solidFill>
        <a:latin typeface="Verdana" charset="0"/>
        <a:ea typeface="ＭＳ Ｐゴシック" charset="0"/>
        <a:cs typeface="ＭＳ Ｐゴシック" charset="0"/>
      </a:defRPr>
    </a:lvl5pPr>
    <a:lvl6pPr marL="2286000" algn="l" defTabSz="457200" rtl="0" eaLnBrk="1" latinLnBrk="0" hangingPunct="1">
      <a:defRPr sz="2400" kern="1200">
        <a:solidFill>
          <a:schemeClr val="tx1"/>
        </a:solidFill>
        <a:latin typeface="Verdana" charset="0"/>
        <a:ea typeface="ＭＳ Ｐゴシック" charset="0"/>
        <a:cs typeface="ＭＳ Ｐゴシック" charset="0"/>
      </a:defRPr>
    </a:lvl6pPr>
    <a:lvl7pPr marL="2743200" algn="l" defTabSz="457200" rtl="0" eaLnBrk="1" latinLnBrk="0" hangingPunct="1">
      <a:defRPr sz="2400" kern="1200">
        <a:solidFill>
          <a:schemeClr val="tx1"/>
        </a:solidFill>
        <a:latin typeface="Verdana" charset="0"/>
        <a:ea typeface="ＭＳ Ｐゴシック" charset="0"/>
        <a:cs typeface="ＭＳ Ｐゴシック" charset="0"/>
      </a:defRPr>
    </a:lvl7pPr>
    <a:lvl8pPr marL="3200400" algn="l" defTabSz="457200" rtl="0" eaLnBrk="1" latinLnBrk="0" hangingPunct="1">
      <a:defRPr sz="2400" kern="1200">
        <a:solidFill>
          <a:schemeClr val="tx1"/>
        </a:solidFill>
        <a:latin typeface="Verdana" charset="0"/>
        <a:ea typeface="ＭＳ Ｐゴシック" charset="0"/>
        <a:cs typeface="ＭＳ Ｐゴシック" charset="0"/>
      </a:defRPr>
    </a:lvl8pPr>
    <a:lvl9pPr marL="3657600" algn="l" defTabSz="457200" rtl="0" eaLnBrk="1" latinLnBrk="0" hangingPunct="1">
      <a:defRPr sz="2400" kern="1200">
        <a:solidFill>
          <a:schemeClr val="tx1"/>
        </a:solidFill>
        <a:latin typeface="Verdana" charset="0"/>
        <a:ea typeface="ＭＳ Ｐゴシック" charset="0"/>
        <a:cs typeface="ＭＳ Ｐゴシック"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416F"/>
    <a:srgbClr val="4DC0EF"/>
    <a:srgbClr val="4D0CEF"/>
    <a:srgbClr val="364395"/>
    <a:srgbClr val="FFCC66"/>
    <a:srgbClr val="6D7F9F"/>
    <a:srgbClr val="FDC838"/>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3328" y="-16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esProps" Target="presProps.xml"/><Relationship Id="rId51" Type="http://schemas.openxmlformats.org/officeDocument/2006/relationships/viewProps" Target="viewProps.xml"/><Relationship Id="rId52" Type="http://schemas.openxmlformats.org/officeDocument/2006/relationships/theme" Target="theme/theme1.xml"/><Relationship Id="rId53"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notesMaster" Target="notesMasters/notesMaster1.xml"/><Relationship Id="rId48" Type="http://schemas.openxmlformats.org/officeDocument/2006/relationships/handoutMaster" Target="handoutMasters/handoutMaster1.xml"/><Relationship Id="rId4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wmf"/><Relationship Id="rId2" Type="http://schemas.openxmlformats.org/officeDocument/2006/relationships/image" Target="../media/image19.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0.wmf"/><Relationship Id="rId2" Type="http://schemas.openxmlformats.org/officeDocument/2006/relationships/image" Target="../media/image2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cs typeface="+mn-cs"/>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a:lvl1pPr>
          </a:lstStyle>
          <a:p>
            <a:fld id="{3E0D7153-5BF6-E942-935D-1236D34CA612}" type="datetime1">
              <a:rPr lang="en-US"/>
              <a:pPr/>
              <a:t>9/11/14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eaLnBrk="0" hangingPunct="0">
              <a:defRPr sz="1200">
                <a:cs typeface="+mn-cs"/>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0" hangingPunct="0">
              <a:defRPr sz="1200"/>
            </a:lvl1pPr>
          </a:lstStyle>
          <a:p>
            <a:fld id="{FA7641E5-B1AB-F747-A7E5-52BD3266C3CE}" type="slidenum">
              <a:rPr lang="en-US"/>
              <a:pPr/>
              <a:t>‹#›</a:t>
            </a:fld>
            <a:endParaRPr lang="en-US"/>
          </a:p>
        </p:txBody>
      </p:sp>
    </p:spTree>
    <p:extLst>
      <p:ext uri="{BB962C8B-B14F-4D97-AF65-F5344CB8AC3E}">
        <p14:creationId xmlns:p14="http://schemas.microsoft.com/office/powerpoint/2010/main" val="7948742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52227"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2229"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2230"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52231"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33CB818D-E209-FE49-84D9-7A9ADD4A753A}" type="slidenum">
              <a:rPr lang="en-US"/>
              <a:pPr/>
              <a:t>‹#›</a:t>
            </a:fld>
            <a:endParaRPr lang="en-US"/>
          </a:p>
        </p:txBody>
      </p:sp>
    </p:spTree>
    <p:extLst>
      <p:ext uri="{BB962C8B-B14F-4D97-AF65-F5344CB8AC3E}">
        <p14:creationId xmlns:p14="http://schemas.microsoft.com/office/powerpoint/2010/main" val="6942851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charset="0"/>
                <a:ea typeface="ＭＳ Ｐゴシック" charset="0"/>
                <a:cs typeface="ＭＳ Ｐゴシック" charset="0"/>
              </a:defRPr>
            </a:lvl1pPr>
            <a:lvl2pPr marL="37931725" indent="-37474525" eaLnBrk="0" hangingPunct="0">
              <a:defRPr sz="2400">
                <a:solidFill>
                  <a:schemeClr val="tx1"/>
                </a:solidFill>
                <a:latin typeface="Verdana" charset="0"/>
                <a:ea typeface="ＭＳ Ｐゴシック" charset="0"/>
              </a:defRPr>
            </a:lvl2pPr>
            <a:lvl3pPr eaLnBrk="0" hangingPunct="0">
              <a:defRPr sz="2400">
                <a:solidFill>
                  <a:schemeClr val="tx1"/>
                </a:solidFill>
                <a:latin typeface="Verdana" charset="0"/>
                <a:ea typeface="ＭＳ Ｐゴシック" charset="0"/>
              </a:defRPr>
            </a:lvl3pPr>
            <a:lvl4pPr eaLnBrk="0" hangingPunct="0">
              <a:defRPr sz="2400">
                <a:solidFill>
                  <a:schemeClr val="tx1"/>
                </a:solidFill>
                <a:latin typeface="Verdana" charset="0"/>
                <a:ea typeface="ＭＳ Ｐゴシック" charset="0"/>
              </a:defRPr>
            </a:lvl4pPr>
            <a:lvl5pPr eaLnBrk="0" hangingPunct="0">
              <a:defRPr sz="2400">
                <a:solidFill>
                  <a:schemeClr val="tx1"/>
                </a:solidFill>
                <a:latin typeface="Verdana" charset="0"/>
                <a:ea typeface="ＭＳ Ｐゴシック" charset="0"/>
              </a:defRPr>
            </a:lvl5pPr>
            <a:lvl6pPr marL="457200" eaLnBrk="0" fontAlgn="base" hangingPunct="0">
              <a:spcBef>
                <a:spcPct val="0"/>
              </a:spcBef>
              <a:spcAft>
                <a:spcPct val="0"/>
              </a:spcAft>
              <a:defRPr sz="2400">
                <a:solidFill>
                  <a:schemeClr val="tx1"/>
                </a:solidFill>
                <a:latin typeface="Verdana" charset="0"/>
                <a:ea typeface="ＭＳ Ｐゴシック" charset="0"/>
              </a:defRPr>
            </a:lvl6pPr>
            <a:lvl7pPr marL="914400" eaLnBrk="0" fontAlgn="base" hangingPunct="0">
              <a:spcBef>
                <a:spcPct val="0"/>
              </a:spcBef>
              <a:spcAft>
                <a:spcPct val="0"/>
              </a:spcAft>
              <a:defRPr sz="2400">
                <a:solidFill>
                  <a:schemeClr val="tx1"/>
                </a:solidFill>
                <a:latin typeface="Verdana" charset="0"/>
                <a:ea typeface="ＭＳ Ｐゴシック" charset="0"/>
              </a:defRPr>
            </a:lvl7pPr>
            <a:lvl8pPr marL="1371600" eaLnBrk="0" fontAlgn="base" hangingPunct="0">
              <a:spcBef>
                <a:spcPct val="0"/>
              </a:spcBef>
              <a:spcAft>
                <a:spcPct val="0"/>
              </a:spcAft>
              <a:defRPr sz="2400">
                <a:solidFill>
                  <a:schemeClr val="tx1"/>
                </a:solidFill>
                <a:latin typeface="Verdana" charset="0"/>
                <a:ea typeface="ＭＳ Ｐゴシック" charset="0"/>
              </a:defRPr>
            </a:lvl8pPr>
            <a:lvl9pPr marL="1828800" eaLnBrk="0" fontAlgn="base" hangingPunct="0">
              <a:spcBef>
                <a:spcPct val="0"/>
              </a:spcBef>
              <a:spcAft>
                <a:spcPct val="0"/>
              </a:spcAft>
              <a:defRPr sz="2400">
                <a:solidFill>
                  <a:schemeClr val="tx1"/>
                </a:solidFill>
                <a:latin typeface="Verdana" charset="0"/>
                <a:ea typeface="ＭＳ Ｐゴシック" charset="0"/>
              </a:defRPr>
            </a:lvl9pPr>
          </a:lstStyle>
          <a:p>
            <a:pPr eaLnBrk="1" hangingPunct="1"/>
            <a:fld id="{81425E40-5CB1-DA4F-B2EF-E971B7C6D482}" type="slidenum">
              <a:rPr lang="en-US" sz="1200">
                <a:latin typeface="Arial" charset="0"/>
              </a:rPr>
              <a:pPr eaLnBrk="1" hangingPunct="1"/>
              <a:t>1</a:t>
            </a:fld>
            <a:endParaRPr lang="en-US" sz="1200">
              <a:latin typeface="Arial" charset="0"/>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latin typeface="Verdana" charset="0"/>
            </a:endParaRPr>
          </a:p>
        </p:txBody>
      </p:sp>
      <p:sp>
        <p:nvSpPr>
          <p:cNvPr id="11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Verdana" charset="0"/>
                <a:ea typeface="ＭＳ Ｐゴシック" charset="0"/>
              </a:defRPr>
            </a:lvl1pPr>
            <a:lvl2pPr marL="742950" indent="-285750">
              <a:defRPr sz="1200">
                <a:solidFill>
                  <a:schemeClr val="tx1"/>
                </a:solidFill>
                <a:latin typeface="Verdana" charset="0"/>
                <a:ea typeface="ＭＳ Ｐゴシック" charset="0"/>
              </a:defRPr>
            </a:lvl2pPr>
            <a:lvl3pPr marL="1143000" indent="-228600">
              <a:defRPr sz="1200">
                <a:solidFill>
                  <a:schemeClr val="tx1"/>
                </a:solidFill>
                <a:latin typeface="Verdana" charset="0"/>
                <a:ea typeface="ＭＳ Ｐゴシック" charset="0"/>
              </a:defRPr>
            </a:lvl3pPr>
            <a:lvl4pPr marL="1600200" indent="-228600">
              <a:defRPr sz="1200">
                <a:solidFill>
                  <a:schemeClr val="tx1"/>
                </a:solidFill>
                <a:latin typeface="Verdana" charset="0"/>
                <a:ea typeface="ＭＳ Ｐゴシック" charset="0"/>
              </a:defRPr>
            </a:lvl4pPr>
            <a:lvl5pPr marL="2057400" indent="-228600">
              <a:defRPr sz="1200">
                <a:solidFill>
                  <a:schemeClr val="tx1"/>
                </a:solidFill>
                <a:latin typeface="Verdana" charset="0"/>
                <a:ea typeface="ＭＳ Ｐゴシック" charset="0"/>
              </a:defRPr>
            </a:lvl5pPr>
            <a:lvl6pPr marL="2514600" indent="-228600" eaLnBrk="0" fontAlgn="base" hangingPunct="0">
              <a:spcBef>
                <a:spcPct val="30000"/>
              </a:spcBef>
              <a:spcAft>
                <a:spcPct val="0"/>
              </a:spcAft>
              <a:defRPr sz="1200">
                <a:solidFill>
                  <a:schemeClr val="tx1"/>
                </a:solidFill>
                <a:latin typeface="Verdana" charset="0"/>
                <a:ea typeface="ＭＳ Ｐゴシック" charset="0"/>
              </a:defRPr>
            </a:lvl6pPr>
            <a:lvl7pPr marL="2971800" indent="-228600" eaLnBrk="0" fontAlgn="base" hangingPunct="0">
              <a:spcBef>
                <a:spcPct val="30000"/>
              </a:spcBef>
              <a:spcAft>
                <a:spcPct val="0"/>
              </a:spcAft>
              <a:defRPr sz="1200">
                <a:solidFill>
                  <a:schemeClr val="tx1"/>
                </a:solidFill>
                <a:latin typeface="Verdana" charset="0"/>
                <a:ea typeface="ＭＳ Ｐゴシック" charset="0"/>
              </a:defRPr>
            </a:lvl7pPr>
            <a:lvl8pPr marL="3429000" indent="-228600" eaLnBrk="0" fontAlgn="base" hangingPunct="0">
              <a:spcBef>
                <a:spcPct val="30000"/>
              </a:spcBef>
              <a:spcAft>
                <a:spcPct val="0"/>
              </a:spcAft>
              <a:defRPr sz="1200">
                <a:solidFill>
                  <a:schemeClr val="tx1"/>
                </a:solidFill>
                <a:latin typeface="Verdana" charset="0"/>
                <a:ea typeface="ＭＳ Ｐゴシック" charset="0"/>
              </a:defRPr>
            </a:lvl8pPr>
            <a:lvl9pPr marL="3886200" indent="-228600" eaLnBrk="0" fontAlgn="base" hangingPunct="0">
              <a:spcBef>
                <a:spcPct val="30000"/>
              </a:spcBef>
              <a:spcAft>
                <a:spcPct val="0"/>
              </a:spcAft>
              <a:defRPr sz="1200">
                <a:solidFill>
                  <a:schemeClr val="tx1"/>
                </a:solidFill>
                <a:latin typeface="Verdana" charset="0"/>
                <a:ea typeface="ＭＳ Ｐゴシック" charset="0"/>
              </a:defRPr>
            </a:lvl9pPr>
          </a:lstStyle>
          <a:p>
            <a:fld id="{6A192BDC-5F08-6E4D-BD20-0549C2E4ECBA}" type="slidenum">
              <a:rPr lang="en-US"/>
              <a:pPr/>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4" Type="http://schemas.openxmlformats.org/officeDocument/2006/relationships/image" Target="../media/image4.jpeg"/><Relationship Id="rId1" Type="http://schemas.openxmlformats.org/officeDocument/2006/relationships/slideMaster" Target="../slideMasters/slideMaster1.xml"/><Relationship Id="rId2"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1"/>
          <p:cNvSpPr>
            <a:spLocks noChangeArrowheads="1"/>
          </p:cNvSpPr>
          <p:nvPr/>
        </p:nvSpPr>
        <p:spPr bwMode="gray">
          <a:xfrm>
            <a:off x="0" y="6397625"/>
            <a:ext cx="9144000" cy="457200"/>
          </a:xfrm>
          <a:prstGeom prst="rect">
            <a:avLst/>
          </a:prstGeom>
          <a:solidFill>
            <a:srgbClr val="1F416F"/>
          </a:solidFill>
          <a:ln>
            <a:noFill/>
          </a:ln>
          <a:effectLst/>
          <a:extLst/>
        </p:spPr>
        <p:txBody>
          <a:bodyPr wrap="none" lIns="0" tIns="0" rIns="0" bIns="0" anchor="ctr"/>
          <a:lstStyle/>
          <a:p>
            <a:pPr eaLnBrk="0" hangingPunct="0">
              <a:defRPr/>
            </a:pPr>
            <a:endParaRPr lang="en-US" sz="1800">
              <a:cs typeface="+mn-cs"/>
            </a:endParaRPr>
          </a:p>
        </p:txBody>
      </p:sp>
      <p:pic>
        <p:nvPicPr>
          <p:cNvPr id="3" name="Picture 12" descr="Pearson_Bound_Whi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8238" y="6356350"/>
            <a:ext cx="1655762"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3" descr="Pearson_Strap_Bound_Whi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356350"/>
            <a:ext cx="19081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3" descr="moffett_0205989756.jp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0" y="0"/>
            <a:ext cx="5075238"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0642147"/>
      </p:ext>
    </p:extLst>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6107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62991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47800"/>
            <a:ext cx="4114800"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47800"/>
            <a:ext cx="4114800"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147466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026432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1332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9292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654232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56757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01290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0"/>
            <a:ext cx="2114550" cy="6096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81000" y="0"/>
            <a:ext cx="6191250" cy="6096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78521600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emf"/><Relationship Id="rId1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6923" name="Rectangle 11"/>
          <p:cNvSpPr>
            <a:spLocks noChangeArrowheads="1"/>
          </p:cNvSpPr>
          <p:nvPr/>
        </p:nvSpPr>
        <p:spPr bwMode="gray">
          <a:xfrm>
            <a:off x="0" y="6400800"/>
            <a:ext cx="9144000" cy="457200"/>
          </a:xfrm>
          <a:prstGeom prst="rect">
            <a:avLst/>
          </a:prstGeom>
          <a:solidFill>
            <a:srgbClr val="1F416F"/>
          </a:solidFill>
          <a:ln>
            <a:noFill/>
          </a:ln>
          <a:effectLst/>
          <a:extLst/>
        </p:spPr>
        <p:txBody>
          <a:bodyPr wrap="none" lIns="0" tIns="0" rIns="0" bIns="0" anchor="ctr"/>
          <a:lstStyle/>
          <a:p>
            <a:pPr eaLnBrk="0" hangingPunct="0">
              <a:defRPr/>
            </a:pPr>
            <a:endParaRPr lang="en-US" sz="1800">
              <a:cs typeface="+mn-cs"/>
            </a:endParaRPr>
          </a:p>
        </p:txBody>
      </p:sp>
      <p:pic>
        <p:nvPicPr>
          <p:cNvPr id="1027" name="Picture 12" descr="Pearson_Bound_White"/>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488238" y="6359525"/>
            <a:ext cx="1655762"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8" name="Rectangle 17"/>
          <p:cNvSpPr>
            <a:spLocks noGrp="1" noChangeArrowheads="1"/>
          </p:cNvSpPr>
          <p:nvPr>
            <p:ph type="body" idx="1"/>
          </p:nvPr>
        </p:nvSpPr>
        <p:spPr bwMode="auto">
          <a:xfrm>
            <a:off x="381000" y="1447800"/>
            <a:ext cx="83820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0" tIns="0" rIns="0" bIns="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29" name="Rectangle 18"/>
          <p:cNvSpPr>
            <a:spLocks noGrp="1" noChangeArrowheads="1"/>
          </p:cNvSpPr>
          <p:nvPr>
            <p:ph type="title"/>
          </p:nvPr>
        </p:nvSpPr>
        <p:spPr bwMode="auto">
          <a:xfrm>
            <a:off x="1143000" y="0"/>
            <a:ext cx="7696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0" tIns="0" rIns="0" bIns="0" numCol="1" anchor="ctr" anchorCtr="0" compatLnSpc="1">
            <a:prstTxWarp prst="textNoShape">
              <a:avLst/>
            </a:prstTxWarp>
          </a:bodyPr>
          <a:lstStyle/>
          <a:p>
            <a:pPr lvl="0"/>
            <a:r>
              <a:rPr lang="en-US" smtClean="0"/>
              <a:t>Click to edit Master title style</a:t>
            </a:r>
            <a:endParaRPr lang="en-US"/>
          </a:p>
        </p:txBody>
      </p:sp>
      <p:sp>
        <p:nvSpPr>
          <p:cNvPr id="166931" name="Rectangle 19"/>
          <p:cNvSpPr>
            <a:spLocks noChangeArrowheads="1"/>
          </p:cNvSpPr>
          <p:nvPr/>
        </p:nvSpPr>
        <p:spPr bwMode="gray">
          <a:xfrm>
            <a:off x="925513" y="6553200"/>
            <a:ext cx="5399087" cy="179388"/>
          </a:xfrm>
          <a:prstGeom prst="rect">
            <a:avLst/>
          </a:prstGeom>
          <a:noFill/>
          <a:ln>
            <a:noFill/>
          </a:ln>
          <a:effectLst/>
          <a:extLst/>
        </p:spPr>
        <p:txBody>
          <a:bodyPr lIns="0" tIns="0" rIns="0" bIns="0"/>
          <a:lstStyle/>
          <a:p>
            <a:r>
              <a:rPr lang="en-GB" sz="900" dirty="0">
                <a:solidFill>
                  <a:schemeClr val="bg1"/>
                </a:solidFill>
                <a:cs typeface="Arial" charset="0"/>
              </a:rPr>
              <a:t>© </a:t>
            </a:r>
            <a:r>
              <a:rPr lang="en-GB" sz="900" dirty="0" smtClean="0">
                <a:solidFill>
                  <a:schemeClr val="bg1"/>
                </a:solidFill>
                <a:cs typeface="Arial" charset="0"/>
              </a:rPr>
              <a:t>2015 </a:t>
            </a:r>
            <a:r>
              <a:rPr lang="en-GB" sz="900" dirty="0">
                <a:solidFill>
                  <a:schemeClr val="bg1"/>
                </a:solidFill>
                <a:cs typeface="Arial" charset="0"/>
              </a:rPr>
              <a:t>Pearson Education, Inc. All rights reserved. </a:t>
            </a:r>
          </a:p>
        </p:txBody>
      </p:sp>
      <p:sp>
        <p:nvSpPr>
          <p:cNvPr id="166932" name="Rectangle 20"/>
          <p:cNvSpPr>
            <a:spLocks noChangeArrowheads="1"/>
          </p:cNvSpPr>
          <p:nvPr/>
        </p:nvSpPr>
        <p:spPr bwMode="gray">
          <a:xfrm>
            <a:off x="244475" y="6553200"/>
            <a:ext cx="360363" cy="179388"/>
          </a:xfrm>
          <a:prstGeom prst="rect">
            <a:avLst/>
          </a:prstGeom>
          <a:noFill/>
          <a:ln>
            <a:noFill/>
          </a:ln>
          <a:effectLst/>
          <a:extLst/>
        </p:spPr>
        <p:txBody>
          <a:bodyPr lIns="0" tIns="0" rIns="0" bIns="0"/>
          <a:lstStyle/>
          <a:p>
            <a:pPr>
              <a:defRPr/>
            </a:pPr>
            <a:r>
              <a:rPr lang="en-GB" sz="900" dirty="0" smtClean="0">
                <a:solidFill>
                  <a:schemeClr val="bg1"/>
                </a:solidFill>
                <a:cs typeface="Arial" charset="0"/>
              </a:rPr>
              <a:t>5-</a:t>
            </a:r>
            <a:fld id="{5823EE17-7F81-C64E-BA64-7029B9CA58E0}" type="slidenum">
              <a:rPr lang="en-GB" sz="900">
                <a:solidFill>
                  <a:schemeClr val="bg1"/>
                </a:solidFill>
                <a:cs typeface="Arial" charset="0"/>
              </a:rPr>
              <a:pPr>
                <a:defRPr/>
              </a:pPr>
              <a:t>‹#›</a:t>
            </a:fld>
            <a:r>
              <a:rPr lang="en-GB" sz="900" dirty="0">
                <a:solidFill>
                  <a:schemeClr val="bg1"/>
                </a:solidFill>
                <a:cs typeface="Arial" charset="0"/>
              </a:rPr>
              <a:t> </a:t>
            </a:r>
          </a:p>
        </p:txBody>
      </p:sp>
      <p:pic>
        <p:nvPicPr>
          <p:cNvPr id="1032" name="Picture 1" descr="moffett_corner_0205989756.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90600" cy="130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94"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iming>
    <p:tnLst>
      <p:par>
        <p:cTn xmlns:p14="http://schemas.microsoft.com/office/powerpoint/2010/main" id="1" dur="indefinite" restart="never" nodeType="tmRoot"/>
      </p:par>
    </p:tnLst>
  </p:timing>
  <p:txStyles>
    <p:titleStyle>
      <a:lvl1pPr algn="l" rtl="0" eaLnBrk="1" fontAlgn="base" hangingPunct="1">
        <a:spcBef>
          <a:spcPct val="0"/>
        </a:spcBef>
        <a:spcAft>
          <a:spcPct val="0"/>
        </a:spcAft>
        <a:defRPr sz="3200" b="1">
          <a:solidFill>
            <a:schemeClr val="tx1"/>
          </a:solidFill>
          <a:latin typeface="+mj-lt"/>
          <a:ea typeface="+mj-ea"/>
          <a:cs typeface="ＭＳ Ｐゴシック" charset="0"/>
        </a:defRPr>
      </a:lvl1pPr>
      <a:lvl2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2pPr>
      <a:lvl3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3pPr>
      <a:lvl4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4pPr>
      <a:lvl5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5pPr>
      <a:lvl6pPr marL="457200" algn="l" rtl="0" eaLnBrk="1" fontAlgn="base" hangingPunct="1">
        <a:spcBef>
          <a:spcPct val="0"/>
        </a:spcBef>
        <a:spcAft>
          <a:spcPct val="0"/>
        </a:spcAft>
        <a:defRPr sz="3200" b="1">
          <a:solidFill>
            <a:schemeClr val="tx1"/>
          </a:solidFill>
          <a:latin typeface="Verdana" charset="0"/>
          <a:ea typeface="ＭＳ Ｐゴシック" charset="0"/>
        </a:defRPr>
      </a:lvl6pPr>
      <a:lvl7pPr marL="914400" algn="l" rtl="0" eaLnBrk="1" fontAlgn="base" hangingPunct="1">
        <a:spcBef>
          <a:spcPct val="0"/>
        </a:spcBef>
        <a:spcAft>
          <a:spcPct val="0"/>
        </a:spcAft>
        <a:defRPr sz="3200" b="1">
          <a:solidFill>
            <a:schemeClr val="tx1"/>
          </a:solidFill>
          <a:latin typeface="Verdana" charset="0"/>
          <a:ea typeface="ＭＳ Ｐゴシック" charset="0"/>
        </a:defRPr>
      </a:lvl7pPr>
      <a:lvl8pPr marL="1371600" algn="l" rtl="0" eaLnBrk="1" fontAlgn="base" hangingPunct="1">
        <a:spcBef>
          <a:spcPct val="0"/>
        </a:spcBef>
        <a:spcAft>
          <a:spcPct val="0"/>
        </a:spcAft>
        <a:defRPr sz="3200" b="1">
          <a:solidFill>
            <a:schemeClr val="tx1"/>
          </a:solidFill>
          <a:latin typeface="Verdana" charset="0"/>
          <a:ea typeface="ＭＳ Ｐゴシック" charset="0"/>
        </a:defRPr>
      </a:lvl8pPr>
      <a:lvl9pPr marL="1828800" algn="l" rtl="0" eaLnBrk="1" fontAlgn="base" hangingPunct="1">
        <a:spcBef>
          <a:spcPct val="0"/>
        </a:spcBef>
        <a:spcAft>
          <a:spcPct val="0"/>
        </a:spcAft>
        <a:defRPr sz="3200" b="1">
          <a:solidFill>
            <a:schemeClr val="tx1"/>
          </a:solidFill>
          <a:latin typeface="Verdana" charset="0"/>
          <a:ea typeface="ＭＳ Ｐゴシック" charset="0"/>
        </a:defRPr>
      </a:lvl9pPr>
    </p:titleStyle>
    <p:bodyStyle>
      <a:lvl1pPr marL="342900" indent="-342900" algn="l" rtl="0" eaLnBrk="1" fontAlgn="base" hangingPunct="1">
        <a:spcBef>
          <a:spcPct val="20000"/>
        </a:spcBef>
        <a:spcAft>
          <a:spcPct val="0"/>
        </a:spcAft>
        <a:buChar char="•"/>
        <a:defRPr sz="2800">
          <a:solidFill>
            <a:schemeClr val="tx1"/>
          </a:solidFill>
          <a:latin typeface="+mn-lt"/>
          <a:ea typeface="+mn-ea"/>
          <a:cs typeface="ＭＳ Ｐゴシック" charset="0"/>
        </a:defRPr>
      </a:lvl1pPr>
      <a:lvl2pPr marL="742950" indent="-285750" algn="l" rtl="0" eaLnBrk="1" fontAlgn="base" hangingPunct="1">
        <a:spcBef>
          <a:spcPct val="20000"/>
        </a:spcBef>
        <a:spcAft>
          <a:spcPct val="0"/>
        </a:spcAft>
        <a:buChar char="–"/>
        <a:defRPr sz="2400">
          <a:solidFill>
            <a:schemeClr val="tx1"/>
          </a:solidFill>
          <a:latin typeface="+mn-lt"/>
          <a:ea typeface="+mn-ea"/>
        </a:defRPr>
      </a:lvl2pPr>
      <a:lvl3pPr marL="1143000" indent="-228600" algn="l" rtl="0" eaLnBrk="1" fontAlgn="base" hangingPunct="1">
        <a:spcBef>
          <a:spcPct val="20000"/>
        </a:spcBef>
        <a:spcAft>
          <a:spcPct val="0"/>
        </a:spcAft>
        <a:buChar char="•"/>
        <a:defRPr sz="2000">
          <a:solidFill>
            <a:schemeClr val="tx1"/>
          </a:solidFill>
          <a:latin typeface="+mn-lt"/>
          <a:ea typeface="+mn-ea"/>
        </a:defRPr>
      </a:lvl3pPr>
      <a:lvl4pPr marL="1600200" indent="-228600" algn="l" rtl="0" eaLnBrk="1" fontAlgn="base" hangingPunct="1">
        <a:spcBef>
          <a:spcPct val="20000"/>
        </a:spcBef>
        <a:spcAft>
          <a:spcPct val="0"/>
        </a:spcAft>
        <a:buChar char="–"/>
        <a:defRPr>
          <a:solidFill>
            <a:schemeClr val="tx1"/>
          </a:solidFill>
          <a:latin typeface="+mn-lt"/>
          <a:ea typeface="+mn-ea"/>
        </a:defRPr>
      </a:lvl4pPr>
      <a:lvl5pPr marL="2057400" indent="-228600" algn="l" rtl="0" eaLnBrk="1" fontAlgn="base" hangingPunct="1">
        <a:spcBef>
          <a:spcPct val="20000"/>
        </a:spcBef>
        <a:spcAft>
          <a:spcPct val="0"/>
        </a:spcAft>
        <a:buChar char="»"/>
        <a:defRPr>
          <a:solidFill>
            <a:schemeClr val="tx1"/>
          </a:solidFill>
          <a:latin typeface="+mn-lt"/>
          <a:ea typeface="+mn-ea"/>
        </a:defRPr>
      </a:lvl5pPr>
      <a:lvl6pPr marL="2514600" indent="-228600" algn="l" rtl="0" eaLnBrk="1" fontAlgn="base" hangingPunct="1">
        <a:spcBef>
          <a:spcPct val="20000"/>
        </a:spcBef>
        <a:spcAft>
          <a:spcPct val="0"/>
        </a:spcAft>
        <a:buChar char="»"/>
        <a:defRPr>
          <a:solidFill>
            <a:schemeClr val="tx1"/>
          </a:solidFill>
          <a:latin typeface="+mn-lt"/>
          <a:ea typeface="+mn-ea"/>
        </a:defRPr>
      </a:lvl6pPr>
      <a:lvl7pPr marL="2971800" indent="-228600" algn="l" rtl="0" eaLnBrk="1" fontAlgn="base" hangingPunct="1">
        <a:spcBef>
          <a:spcPct val="20000"/>
        </a:spcBef>
        <a:spcAft>
          <a:spcPct val="0"/>
        </a:spcAft>
        <a:buChar char="»"/>
        <a:defRPr>
          <a:solidFill>
            <a:schemeClr val="tx1"/>
          </a:solidFill>
          <a:latin typeface="+mn-lt"/>
          <a:ea typeface="+mn-ea"/>
        </a:defRPr>
      </a:lvl7pPr>
      <a:lvl8pPr marL="3429000" indent="-228600" algn="l" rtl="0" eaLnBrk="1" fontAlgn="base" hangingPunct="1">
        <a:spcBef>
          <a:spcPct val="20000"/>
        </a:spcBef>
        <a:spcAft>
          <a:spcPct val="0"/>
        </a:spcAft>
        <a:buChar char="»"/>
        <a:defRPr>
          <a:solidFill>
            <a:schemeClr val="tx1"/>
          </a:solidFill>
          <a:latin typeface="+mn-lt"/>
          <a:ea typeface="+mn-ea"/>
        </a:defRPr>
      </a:lvl8pPr>
      <a:lvl9pPr marL="3886200" indent="-228600" algn="l" rtl="0" eaLnBrk="1" fontAlgn="base" hangingPunct="1">
        <a:spcBef>
          <a:spcPct val="20000"/>
        </a:spcBef>
        <a:spcAft>
          <a:spcPct val="0"/>
        </a:spcAft>
        <a:buChar char="»"/>
        <a:defRPr>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5.gi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gi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gi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gi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gi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gi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gi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gif"/></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gi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gi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gi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gi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gi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image" Target="../media/image18.wmf"/><Relationship Id="rId5" Type="http://schemas.openxmlformats.org/officeDocument/2006/relationships/oleObject" Target="../embeddings/oleObject2.bin"/><Relationship Id="rId6" Type="http://schemas.openxmlformats.org/officeDocument/2006/relationships/image" Target="../media/image19.wmf"/><Relationship Id="rId1" Type="http://schemas.openxmlformats.org/officeDocument/2006/relationships/vmlDrawing" Target="../drawings/vmlDrawing1.vml"/><Relationship Id="rId2"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3.bin"/><Relationship Id="rId4" Type="http://schemas.openxmlformats.org/officeDocument/2006/relationships/image" Target="../media/image20.wmf"/><Relationship Id="rId5" Type="http://schemas.openxmlformats.org/officeDocument/2006/relationships/oleObject" Target="../embeddings/oleObject4.bin"/><Relationship Id="rId6" Type="http://schemas.openxmlformats.org/officeDocument/2006/relationships/image" Target="../media/image21.wmf"/><Relationship Id="rId1" Type="http://schemas.openxmlformats.org/officeDocument/2006/relationships/vmlDrawing" Target="../drawings/vmlDrawing2.vml"/><Relationship Id="rId2"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5257800" y="2286000"/>
            <a:ext cx="3657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0" tIns="0" rIns="0" bIns="0" numCol="1" anchor="ctr" anchorCtr="0" compatLnSpc="1">
            <a:prstTxWarp prst="textNoShape">
              <a:avLst/>
            </a:prstTxWarp>
          </a:bodyPr>
          <a:lstStyle>
            <a:lvl1pPr algn="ctr" rtl="0" eaLnBrk="1" fontAlgn="base" hangingPunct="1">
              <a:spcBef>
                <a:spcPct val="0"/>
              </a:spcBef>
              <a:spcAft>
                <a:spcPct val="0"/>
              </a:spcAft>
              <a:defRPr sz="3200" b="1">
                <a:solidFill>
                  <a:srgbClr val="4DC0EF"/>
                </a:solidFill>
                <a:latin typeface="+mj-lt"/>
                <a:ea typeface="+mj-ea"/>
                <a:cs typeface="ＭＳ Ｐゴシック" charset="0"/>
              </a:defRPr>
            </a:lvl1pPr>
            <a:lvl2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2pPr>
            <a:lvl3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3pPr>
            <a:lvl4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4pPr>
            <a:lvl5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5pPr>
            <a:lvl6pPr marL="457200" algn="l" rtl="0" eaLnBrk="1" fontAlgn="base" hangingPunct="1">
              <a:spcBef>
                <a:spcPct val="0"/>
              </a:spcBef>
              <a:spcAft>
                <a:spcPct val="0"/>
              </a:spcAft>
              <a:defRPr sz="3200" b="1">
                <a:solidFill>
                  <a:schemeClr val="tx1"/>
                </a:solidFill>
                <a:latin typeface="Verdana" charset="0"/>
                <a:ea typeface="ＭＳ Ｐゴシック" charset="0"/>
              </a:defRPr>
            </a:lvl6pPr>
            <a:lvl7pPr marL="914400" algn="l" rtl="0" eaLnBrk="1" fontAlgn="base" hangingPunct="1">
              <a:spcBef>
                <a:spcPct val="0"/>
              </a:spcBef>
              <a:spcAft>
                <a:spcPct val="0"/>
              </a:spcAft>
              <a:defRPr sz="3200" b="1">
                <a:solidFill>
                  <a:schemeClr val="tx1"/>
                </a:solidFill>
                <a:latin typeface="Verdana" charset="0"/>
                <a:ea typeface="ＭＳ Ｐゴシック" charset="0"/>
              </a:defRPr>
            </a:lvl7pPr>
            <a:lvl8pPr marL="1371600" algn="l" rtl="0" eaLnBrk="1" fontAlgn="base" hangingPunct="1">
              <a:spcBef>
                <a:spcPct val="0"/>
              </a:spcBef>
              <a:spcAft>
                <a:spcPct val="0"/>
              </a:spcAft>
              <a:defRPr sz="3200" b="1">
                <a:solidFill>
                  <a:schemeClr val="tx1"/>
                </a:solidFill>
                <a:latin typeface="Verdana" charset="0"/>
                <a:ea typeface="ＭＳ Ｐゴシック" charset="0"/>
              </a:defRPr>
            </a:lvl8pPr>
            <a:lvl9pPr marL="1828800" algn="l" rtl="0" eaLnBrk="1" fontAlgn="base" hangingPunct="1">
              <a:spcBef>
                <a:spcPct val="0"/>
              </a:spcBef>
              <a:spcAft>
                <a:spcPct val="0"/>
              </a:spcAft>
              <a:defRPr sz="3200" b="1">
                <a:solidFill>
                  <a:schemeClr val="tx1"/>
                </a:solidFill>
                <a:latin typeface="Verdana" charset="0"/>
                <a:ea typeface="ＭＳ Ｐゴシック" charset="0"/>
              </a:defRPr>
            </a:lvl9pPr>
          </a:lstStyle>
          <a:p>
            <a:r>
              <a:rPr lang="en-US" sz="3600" smtClean="0">
                <a:solidFill>
                  <a:srgbClr val="1F416F"/>
                </a:solidFill>
                <a:latin typeface="Verdana" charset="0"/>
              </a:rPr>
              <a:t>Chapter 5</a:t>
            </a:r>
            <a:endParaRPr lang="en-US" sz="4000" b="0" dirty="0">
              <a:solidFill>
                <a:srgbClr val="1F416F"/>
              </a:solidFill>
              <a:latin typeface="Verdana" charset="0"/>
            </a:endParaRPr>
          </a:p>
        </p:txBody>
      </p:sp>
      <p:sp>
        <p:nvSpPr>
          <p:cNvPr id="3" name="Rectangle 3"/>
          <p:cNvSpPr txBox="1">
            <a:spLocks noChangeArrowheads="1"/>
          </p:cNvSpPr>
          <p:nvPr/>
        </p:nvSpPr>
        <p:spPr bwMode="auto">
          <a:xfrm>
            <a:off x="5060950" y="3886200"/>
            <a:ext cx="40068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0" tIns="0" rIns="0" bIns="0" numCol="1" anchor="t" anchorCtr="0" compatLnSpc="1">
            <a:prstTxWarp prst="textNoShape">
              <a:avLst/>
            </a:prstTxWarp>
          </a:bodyPr>
          <a:lstStyle>
            <a:lvl1pPr marL="0" marR="0" indent="0" algn="ctr" defTabSz="914400" rtl="0" eaLnBrk="1" fontAlgn="base" latinLnBrk="0" hangingPunct="1">
              <a:lnSpc>
                <a:spcPct val="90000"/>
              </a:lnSpc>
              <a:spcBef>
                <a:spcPct val="20000"/>
              </a:spcBef>
              <a:spcAft>
                <a:spcPct val="0"/>
              </a:spcAft>
              <a:buClrTx/>
              <a:buSzTx/>
              <a:buFontTx/>
              <a:buNone/>
              <a:tabLst/>
              <a:defRPr sz="2800" baseline="0">
                <a:solidFill>
                  <a:srgbClr val="000000"/>
                </a:solidFill>
                <a:latin typeface="+mn-lt"/>
                <a:ea typeface="+mn-ea"/>
                <a:cs typeface="ＭＳ Ｐゴシック" charset="0"/>
              </a:defRPr>
            </a:lvl1pPr>
            <a:lvl2pPr marL="742950" indent="-285750" algn="l" rtl="0" eaLnBrk="1" fontAlgn="base" hangingPunct="1">
              <a:spcBef>
                <a:spcPct val="20000"/>
              </a:spcBef>
              <a:spcAft>
                <a:spcPct val="0"/>
              </a:spcAft>
              <a:buChar char="–"/>
              <a:defRPr sz="2400">
                <a:solidFill>
                  <a:schemeClr val="tx1"/>
                </a:solidFill>
                <a:latin typeface="+mn-lt"/>
                <a:ea typeface="+mn-ea"/>
              </a:defRPr>
            </a:lvl2pPr>
            <a:lvl3pPr marL="1143000" indent="-228600" algn="l" rtl="0" eaLnBrk="1" fontAlgn="base" hangingPunct="1">
              <a:spcBef>
                <a:spcPct val="20000"/>
              </a:spcBef>
              <a:spcAft>
                <a:spcPct val="0"/>
              </a:spcAft>
              <a:buChar char="•"/>
              <a:defRPr sz="2000">
                <a:solidFill>
                  <a:schemeClr val="tx1"/>
                </a:solidFill>
                <a:latin typeface="+mn-lt"/>
                <a:ea typeface="+mn-ea"/>
              </a:defRPr>
            </a:lvl3pPr>
            <a:lvl4pPr marL="1600200" indent="-228600" algn="l" rtl="0" eaLnBrk="1" fontAlgn="base" hangingPunct="1">
              <a:spcBef>
                <a:spcPct val="20000"/>
              </a:spcBef>
              <a:spcAft>
                <a:spcPct val="0"/>
              </a:spcAft>
              <a:buChar char="–"/>
              <a:defRPr>
                <a:solidFill>
                  <a:schemeClr val="tx1"/>
                </a:solidFill>
                <a:latin typeface="+mn-lt"/>
                <a:ea typeface="+mn-ea"/>
              </a:defRPr>
            </a:lvl4pPr>
            <a:lvl5pPr marL="2057400" indent="-228600" algn="l" rtl="0" eaLnBrk="1" fontAlgn="base" hangingPunct="1">
              <a:spcBef>
                <a:spcPct val="20000"/>
              </a:spcBef>
              <a:spcAft>
                <a:spcPct val="0"/>
              </a:spcAft>
              <a:buChar char="»"/>
              <a:defRPr>
                <a:solidFill>
                  <a:schemeClr val="tx1"/>
                </a:solidFill>
                <a:latin typeface="+mn-lt"/>
                <a:ea typeface="+mn-ea"/>
              </a:defRPr>
            </a:lvl5pPr>
            <a:lvl6pPr marL="2514600" indent="-228600" algn="l" rtl="0" eaLnBrk="1" fontAlgn="base" hangingPunct="1">
              <a:spcBef>
                <a:spcPct val="20000"/>
              </a:spcBef>
              <a:spcAft>
                <a:spcPct val="0"/>
              </a:spcAft>
              <a:buChar char="»"/>
              <a:defRPr>
                <a:solidFill>
                  <a:schemeClr val="tx1"/>
                </a:solidFill>
                <a:latin typeface="+mn-lt"/>
                <a:ea typeface="+mn-ea"/>
              </a:defRPr>
            </a:lvl6pPr>
            <a:lvl7pPr marL="2971800" indent="-228600" algn="l" rtl="0" eaLnBrk="1" fontAlgn="base" hangingPunct="1">
              <a:spcBef>
                <a:spcPct val="20000"/>
              </a:spcBef>
              <a:spcAft>
                <a:spcPct val="0"/>
              </a:spcAft>
              <a:buChar char="»"/>
              <a:defRPr>
                <a:solidFill>
                  <a:schemeClr val="tx1"/>
                </a:solidFill>
                <a:latin typeface="+mn-lt"/>
                <a:ea typeface="+mn-ea"/>
              </a:defRPr>
            </a:lvl7pPr>
            <a:lvl8pPr marL="3429000" indent="-228600" algn="l" rtl="0" eaLnBrk="1" fontAlgn="base" hangingPunct="1">
              <a:spcBef>
                <a:spcPct val="20000"/>
              </a:spcBef>
              <a:spcAft>
                <a:spcPct val="0"/>
              </a:spcAft>
              <a:buChar char="»"/>
              <a:defRPr>
                <a:solidFill>
                  <a:schemeClr val="tx1"/>
                </a:solidFill>
                <a:latin typeface="+mn-lt"/>
                <a:ea typeface="+mn-ea"/>
              </a:defRPr>
            </a:lvl8pPr>
            <a:lvl9pPr marL="3886200" indent="-228600" algn="l" rtl="0" eaLnBrk="1" fontAlgn="base" hangingPunct="1">
              <a:spcBef>
                <a:spcPct val="20000"/>
              </a:spcBef>
              <a:spcAft>
                <a:spcPct val="0"/>
              </a:spcAft>
              <a:buChar char="»"/>
              <a:defRPr>
                <a:solidFill>
                  <a:schemeClr val="tx1"/>
                </a:solidFill>
                <a:latin typeface="+mn-lt"/>
                <a:ea typeface="+mn-ea"/>
              </a:defRPr>
            </a:lvl9pPr>
          </a:lstStyle>
          <a:p>
            <a:r>
              <a:rPr lang="en-US" b="1" smtClean="0">
                <a:solidFill>
                  <a:srgbClr val="1F416F"/>
                </a:solidFill>
                <a:latin typeface="Verdana" charset="0"/>
              </a:rPr>
              <a:t>Financial Goals </a:t>
            </a:r>
            <a:br>
              <a:rPr lang="en-US" b="1" smtClean="0">
                <a:solidFill>
                  <a:srgbClr val="1F416F"/>
                </a:solidFill>
                <a:latin typeface="Verdana" charset="0"/>
              </a:rPr>
            </a:br>
            <a:r>
              <a:rPr lang="en-US" b="1" smtClean="0">
                <a:solidFill>
                  <a:srgbClr val="1F416F"/>
                </a:solidFill>
                <a:latin typeface="Verdana" charset="0"/>
              </a:rPr>
              <a:t>and Corporate Governance</a:t>
            </a:r>
          </a:p>
          <a:p>
            <a:endParaRPr lang="en-US" b="1" dirty="0">
              <a:solidFill>
                <a:schemeClr val="accent2"/>
              </a:solidFill>
              <a:latin typeface="Verdana" charset="0"/>
            </a:endParaRPr>
          </a:p>
        </p:txBody>
      </p:sp>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Grp="1" noChangeArrowheads="1"/>
          </p:cNvSpPr>
          <p:nvPr>
            <p:ph type="title" idx="4294967295"/>
          </p:nvPr>
        </p:nvSpPr>
        <p:spPr/>
        <p:txBody>
          <a:bodyPr lIns="91440" tIns="45720" rIns="91440" bIns="45720"/>
          <a:lstStyle/>
          <a:p>
            <a:pPr eaLnBrk="1" hangingPunct="1"/>
            <a:r>
              <a:rPr lang="en-US">
                <a:latin typeface="Verdana" charset="0"/>
              </a:rPr>
              <a:t>Learning Objectives</a:t>
            </a:r>
          </a:p>
        </p:txBody>
      </p:sp>
      <p:sp>
        <p:nvSpPr>
          <p:cNvPr id="6147" name="Rectangle 5"/>
          <p:cNvSpPr>
            <a:spLocks noGrp="1" noChangeArrowheads="1"/>
          </p:cNvSpPr>
          <p:nvPr>
            <p:ph type="body" idx="4294967295"/>
          </p:nvPr>
        </p:nvSpPr>
        <p:spPr>
          <a:xfrm>
            <a:off x="457200" y="1447800"/>
            <a:ext cx="8382000" cy="4648200"/>
          </a:xfrm>
        </p:spPr>
        <p:txBody>
          <a:bodyPr lIns="91440" tIns="45720" rIns="91440" bIns="45720"/>
          <a:lstStyle/>
          <a:p>
            <a:pPr eaLnBrk="1" hangingPunct="1">
              <a:lnSpc>
                <a:spcPct val="90000"/>
              </a:lnSpc>
            </a:pPr>
            <a:r>
              <a:rPr lang="en-US" sz="2400">
                <a:latin typeface="Verdana" charset="0"/>
              </a:rPr>
              <a:t>Examine the what, when, where, and why of currency trading in the global marketplace</a:t>
            </a:r>
          </a:p>
          <a:p>
            <a:pPr eaLnBrk="1" hangingPunct="1">
              <a:lnSpc>
                <a:spcPct val="90000"/>
              </a:lnSpc>
            </a:pPr>
            <a:r>
              <a:rPr lang="en-US" sz="2400">
                <a:latin typeface="Verdana" charset="0"/>
              </a:rPr>
              <a:t>Understand the definitions and distinctions among spot, forward, swap, and other types of foreign exchange financial instruments</a:t>
            </a:r>
          </a:p>
          <a:p>
            <a:pPr eaLnBrk="1" hangingPunct="1">
              <a:lnSpc>
                <a:spcPct val="90000"/>
              </a:lnSpc>
            </a:pPr>
            <a:r>
              <a:rPr lang="en-US" sz="2400">
                <a:latin typeface="Verdana" charset="0"/>
              </a:rPr>
              <a:t>Learn the forms of currency quotations used by currency dealers, financial institutions, and agents of all kinds when conducting foreign exchange transactions</a:t>
            </a:r>
          </a:p>
          <a:p>
            <a:pPr eaLnBrk="1" hangingPunct="1">
              <a:lnSpc>
                <a:spcPct val="90000"/>
              </a:lnSpc>
            </a:pPr>
            <a:r>
              <a:rPr lang="en-US" sz="2400">
                <a:latin typeface="Verdana" charset="0"/>
              </a:rPr>
              <a:t>Analyze the interaction among changing currency values, cross exchange rates and opportunities arising from intermarket arbitrage</a:t>
            </a:r>
          </a:p>
          <a:p>
            <a:pPr eaLnBrk="1" hangingPunct="1">
              <a:lnSpc>
                <a:spcPct val="90000"/>
              </a:lnSpc>
            </a:pPr>
            <a:endParaRPr lang="en-US" sz="2400">
              <a:latin typeface="Verdana" charset="0"/>
            </a:endParaRP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noChangeArrowheads="1"/>
          </p:cNvSpPr>
          <p:nvPr>
            <p:ph type="title" idx="4294967295"/>
          </p:nvPr>
        </p:nvSpPr>
        <p:spPr/>
        <p:txBody>
          <a:bodyPr lIns="91440" tIns="45720" rIns="91440" bIns="45720"/>
          <a:lstStyle/>
          <a:p>
            <a:pPr eaLnBrk="1" hangingPunct="1"/>
            <a:r>
              <a:rPr lang="en-US">
                <a:latin typeface="Verdana" charset="0"/>
              </a:rPr>
              <a:t>Functions of the Foreign Exchange Market</a:t>
            </a:r>
          </a:p>
        </p:txBody>
      </p:sp>
      <p:sp>
        <p:nvSpPr>
          <p:cNvPr id="7171"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The </a:t>
            </a:r>
            <a:r>
              <a:rPr lang="en-US" sz="2400" i="1">
                <a:latin typeface="Verdana" charset="0"/>
              </a:rPr>
              <a:t>Foreign Exchange Market </a:t>
            </a:r>
            <a:r>
              <a:rPr lang="en-US" sz="2400">
                <a:latin typeface="Verdana" charset="0"/>
              </a:rPr>
              <a:t>is the mechanism by which participants</a:t>
            </a:r>
          </a:p>
          <a:p>
            <a:pPr lvl="1" eaLnBrk="1" hangingPunct="1"/>
            <a:r>
              <a:rPr lang="en-US" sz="2000">
                <a:latin typeface="Verdana" charset="0"/>
              </a:rPr>
              <a:t>Transfer purchasing power between countries</a:t>
            </a:r>
          </a:p>
          <a:p>
            <a:pPr lvl="1" eaLnBrk="1" hangingPunct="1"/>
            <a:r>
              <a:rPr lang="en-US" sz="2000">
                <a:latin typeface="Verdana" charset="0"/>
              </a:rPr>
              <a:t>Obtain/provide credit for international trade transactions</a:t>
            </a:r>
          </a:p>
          <a:p>
            <a:pPr lvl="1" eaLnBrk="1" hangingPunct="1"/>
            <a:r>
              <a:rPr lang="en-US" sz="2000">
                <a:latin typeface="Verdana" charset="0"/>
              </a:rPr>
              <a:t>Minimize exposure to the risks of exchange rate changes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idx="4294967295"/>
          </p:nvPr>
        </p:nvSpPr>
        <p:spPr/>
        <p:txBody>
          <a:bodyPr lIns="91440" tIns="45720" rIns="91440" bIns="45720"/>
          <a:lstStyle/>
          <a:p>
            <a:pPr eaLnBrk="1" hangingPunct="1"/>
            <a:r>
              <a:rPr lang="en-US">
                <a:latin typeface="Verdana" charset="0"/>
              </a:rPr>
              <a:t>Structure of the Foreign Exchange Market</a:t>
            </a:r>
          </a:p>
        </p:txBody>
      </p:sp>
      <p:sp>
        <p:nvSpPr>
          <p:cNvPr id="8195"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There are four main dimensions of the foreign exchange markets which will be discussed</a:t>
            </a:r>
          </a:p>
          <a:p>
            <a:pPr lvl="1" eaLnBrk="1" hangingPunct="1"/>
            <a:r>
              <a:rPr lang="en-US" sz="2000">
                <a:latin typeface="Verdana" charset="0"/>
              </a:rPr>
              <a:t>Structure</a:t>
            </a:r>
          </a:p>
          <a:p>
            <a:pPr lvl="1" eaLnBrk="1" hangingPunct="1"/>
            <a:r>
              <a:rPr lang="en-US" sz="2000">
                <a:latin typeface="Verdana" charset="0"/>
              </a:rPr>
              <a:t>Transactions</a:t>
            </a:r>
          </a:p>
          <a:p>
            <a:pPr lvl="1" eaLnBrk="1" hangingPunct="1"/>
            <a:r>
              <a:rPr lang="en-US" sz="2000">
                <a:latin typeface="Verdana" charset="0"/>
              </a:rPr>
              <a:t>Size</a:t>
            </a:r>
          </a:p>
          <a:p>
            <a:pPr lvl="1" eaLnBrk="1" hangingPunct="1"/>
            <a:r>
              <a:rPr lang="en-US" sz="2000">
                <a:latin typeface="Verdana" charset="0"/>
              </a:rPr>
              <a:t>Methods of stating exchange rates, quotations, and changes in exchange rates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5"/>
          <p:cNvSpPr>
            <a:spLocks noGrp="1" noChangeArrowheads="1"/>
          </p:cNvSpPr>
          <p:nvPr>
            <p:ph type="title" idx="4294967295"/>
          </p:nvPr>
        </p:nvSpPr>
        <p:spPr/>
        <p:txBody>
          <a:bodyPr lIns="91440" tIns="45720" rIns="91440" bIns="45720"/>
          <a:lstStyle/>
          <a:p>
            <a:pPr eaLnBrk="1" hangingPunct="1"/>
            <a:r>
              <a:rPr lang="en-US">
                <a:latin typeface="Verdana" charset="0"/>
              </a:rPr>
              <a:t>Structure of the Foreign Exchange Market</a:t>
            </a:r>
          </a:p>
        </p:txBody>
      </p:sp>
      <p:sp>
        <p:nvSpPr>
          <p:cNvPr id="14340" name="Rectangle 6"/>
          <p:cNvSpPr>
            <a:spLocks noGrp="1" noChangeArrowheads="1"/>
          </p:cNvSpPr>
          <p:nvPr>
            <p:ph type="body" idx="4294967295"/>
          </p:nvPr>
        </p:nvSpPr>
        <p:spPr/>
        <p:txBody>
          <a:bodyPr lIns="91440" tIns="45720" rIns="91440" bIns="45720"/>
          <a:lstStyle/>
          <a:p>
            <a:pPr marL="342900" lvl="1" indent="-342900" eaLnBrk="1" hangingPunct="1">
              <a:buFontTx/>
              <a:buChar char="•"/>
              <a:defRPr/>
            </a:pPr>
            <a:r>
              <a:rPr lang="en-US" altLang="en-US" dirty="0" smtClean="0">
                <a:ea typeface="+mn-ea"/>
                <a:cs typeface="+mn-cs"/>
              </a:rPr>
              <a:t>Geographically, the foreign exchange market spans the globe with prices moving and currencies trading every hour of every business day</a:t>
            </a:r>
          </a:p>
          <a:p>
            <a:pPr marL="342900" lvl="1" indent="-342900" eaLnBrk="1" hangingPunct="1">
              <a:buFontTx/>
              <a:buChar char="•"/>
              <a:defRPr/>
            </a:pPr>
            <a:r>
              <a:rPr lang="en-US" altLang="en-US" dirty="0" smtClean="0">
                <a:ea typeface="+mn-ea"/>
                <a:cs typeface="+mn-cs"/>
              </a:rPr>
              <a:t>Major world trading starts each morning in Sydney and Tokyo</a:t>
            </a:r>
          </a:p>
          <a:p>
            <a:pPr marL="342900" lvl="1" indent="-342900" eaLnBrk="1" hangingPunct="1">
              <a:buFontTx/>
              <a:buChar char="•"/>
              <a:defRPr/>
            </a:pPr>
            <a:r>
              <a:rPr lang="en-US" altLang="en-US" dirty="0" smtClean="0">
                <a:ea typeface="+mn-ea"/>
                <a:cs typeface="+mn-cs"/>
              </a:rPr>
              <a:t>Then moves west to Hong Kong and Singapore</a:t>
            </a:r>
          </a:p>
          <a:p>
            <a:pPr marL="342900" lvl="1" indent="-342900" eaLnBrk="1" hangingPunct="1">
              <a:buFontTx/>
              <a:buChar char="•"/>
              <a:defRPr/>
            </a:pPr>
            <a:r>
              <a:rPr lang="en-US" altLang="en-US" dirty="0" smtClean="0">
                <a:ea typeface="+mn-ea"/>
                <a:cs typeface="+mn-cs"/>
              </a:rPr>
              <a:t>Continuing to Europe and finishing on the West Coast of the U.S.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143000" y="228600"/>
            <a:ext cx="76962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eaLnBrk="1" hangingPunct="1">
              <a:spcBef>
                <a:spcPct val="50000"/>
              </a:spcBef>
            </a:pPr>
            <a:r>
              <a:rPr lang="en-US" sz="2800" b="1"/>
              <a:t>Exhibit 5.1  Global Currency Trading: The Trading Day</a:t>
            </a:r>
          </a:p>
        </p:txBody>
      </p:sp>
      <p:pic>
        <p:nvPicPr>
          <p:cNvPr id="2" name="Picture 1" descr="ex05_01.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400" y="1600200"/>
            <a:ext cx="7620000" cy="4478347"/>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noChangeArrowheads="1"/>
          </p:cNvSpPr>
          <p:nvPr>
            <p:ph type="title" idx="4294967295"/>
          </p:nvPr>
        </p:nvSpPr>
        <p:spPr/>
        <p:txBody>
          <a:bodyPr lIns="91440" tIns="45720" rIns="91440" bIns="45720"/>
          <a:lstStyle/>
          <a:p>
            <a:pPr eaLnBrk="1" hangingPunct="1"/>
            <a:r>
              <a:rPr lang="en-US">
                <a:latin typeface="Verdana" charset="0"/>
              </a:rPr>
              <a:t>Structure of the Foreign Exchange Market</a:t>
            </a:r>
          </a:p>
        </p:txBody>
      </p:sp>
      <p:sp>
        <p:nvSpPr>
          <p:cNvPr id="12291"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The foreign exchange market consists of two tiers</a:t>
            </a:r>
          </a:p>
          <a:p>
            <a:pPr lvl="1" eaLnBrk="1" hangingPunct="1"/>
            <a:r>
              <a:rPr lang="en-US" sz="2000">
                <a:latin typeface="Verdana" charset="0"/>
              </a:rPr>
              <a:t>the interbank or wholesale market, and </a:t>
            </a:r>
          </a:p>
          <a:p>
            <a:pPr lvl="1" eaLnBrk="1" hangingPunct="1"/>
            <a:r>
              <a:rPr lang="en-US" sz="2000">
                <a:latin typeface="Verdana" charset="0"/>
              </a:rPr>
              <a:t>the client or retail market</a:t>
            </a:r>
          </a:p>
          <a:p>
            <a:pPr eaLnBrk="1" hangingPunct="1"/>
            <a:r>
              <a:rPr lang="en-US" sz="2400">
                <a:latin typeface="Verdana" charset="0"/>
              </a:rPr>
              <a:t>Five broad categories of participants operate within these two tiers</a:t>
            </a:r>
          </a:p>
          <a:p>
            <a:pPr lvl="1" eaLnBrk="1" hangingPunct="1"/>
            <a:r>
              <a:rPr lang="en-US" sz="2000">
                <a:latin typeface="Verdana" charset="0"/>
              </a:rPr>
              <a:t>Bank and nonbank foreign exchange dealers</a:t>
            </a:r>
          </a:p>
          <a:p>
            <a:pPr lvl="1" eaLnBrk="1" hangingPunct="1"/>
            <a:r>
              <a:rPr lang="en-US" sz="2000">
                <a:latin typeface="Verdana" charset="0"/>
              </a:rPr>
              <a:t>Individuals and firms conducting commercial or investment transactions</a:t>
            </a:r>
          </a:p>
          <a:p>
            <a:pPr lvl="1" eaLnBrk="1" hangingPunct="1"/>
            <a:r>
              <a:rPr lang="en-US" sz="2000">
                <a:latin typeface="Verdana" charset="0"/>
              </a:rPr>
              <a:t>Speculators and arbitragers</a:t>
            </a:r>
          </a:p>
          <a:p>
            <a:pPr lvl="1" eaLnBrk="1" hangingPunct="1"/>
            <a:r>
              <a:rPr lang="en-US" sz="2000">
                <a:latin typeface="Verdana" charset="0"/>
              </a:rPr>
              <a:t>Central banks and treasuries</a:t>
            </a:r>
          </a:p>
          <a:p>
            <a:pPr lvl="1" eaLnBrk="1" hangingPunct="1"/>
            <a:r>
              <a:rPr lang="en-US" sz="2000">
                <a:latin typeface="Verdana" charset="0"/>
              </a:rPr>
              <a:t>Foreign exchange brokers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219200" y="228600"/>
            <a:ext cx="7848600" cy="685800"/>
          </a:xfrm>
        </p:spPr>
        <p:txBody>
          <a:bodyPr/>
          <a:lstStyle/>
          <a:p>
            <a:pPr eaLnBrk="1" hangingPunct="1"/>
            <a:r>
              <a:rPr lang="en-US" dirty="0">
                <a:latin typeface="Verdana" charset="0"/>
              </a:rPr>
              <a:t>Bank and Nonbank Dealers</a:t>
            </a:r>
          </a:p>
        </p:txBody>
      </p:sp>
      <p:sp>
        <p:nvSpPr>
          <p:cNvPr id="13315" name="Rectangle 3"/>
          <p:cNvSpPr>
            <a:spLocks noGrp="1" noChangeArrowheads="1"/>
          </p:cNvSpPr>
          <p:nvPr>
            <p:ph idx="1"/>
          </p:nvPr>
        </p:nvSpPr>
        <p:spPr/>
        <p:txBody>
          <a:bodyPr/>
          <a:lstStyle/>
          <a:p>
            <a:pPr eaLnBrk="1" hangingPunct="1">
              <a:spcBef>
                <a:spcPct val="50000"/>
              </a:spcBef>
            </a:pPr>
            <a:r>
              <a:rPr lang="en-US" sz="2400">
                <a:latin typeface="Verdana" charset="0"/>
              </a:rPr>
              <a:t>They profit from buying foreign exchange at a “bid” price and reselling it at a slightly higher “offer” or “ask” price</a:t>
            </a:r>
          </a:p>
          <a:p>
            <a:pPr eaLnBrk="1" hangingPunct="1">
              <a:spcBef>
                <a:spcPct val="50000"/>
              </a:spcBef>
            </a:pPr>
            <a:r>
              <a:rPr lang="en-US" sz="2400">
                <a:latin typeface="Verdana" charset="0"/>
              </a:rPr>
              <a:t>Large international banks often function as “market makers”</a:t>
            </a:r>
          </a:p>
          <a:p>
            <a:pPr eaLnBrk="1" hangingPunct="1">
              <a:spcBef>
                <a:spcPct val="50000"/>
              </a:spcBef>
            </a:pPr>
            <a:r>
              <a:rPr lang="en-US" sz="2400">
                <a:latin typeface="Verdana" charset="0"/>
              </a:rPr>
              <a:t>These dealers stand willing at all times to buy and sell those currencies in which they specialize and thus maintain an “inventory” position in those currencies</a:t>
            </a:r>
          </a:p>
        </p:txBody>
      </p:sp>
      <p:sp>
        <p:nvSpPr>
          <p:cNvPr id="13316" name="FlagCount" hidden="1">
            <a:hlinkClick r:id="" action="ppaction://hlinkfile"/>
          </p:cNvPr>
          <p:cNvSpPr>
            <a:spLocks noChangeArrowheads="1"/>
          </p:cNvSpPr>
          <p:nvPr/>
        </p:nvSpPr>
        <p:spPr bwMode="auto">
          <a:xfrm>
            <a:off x="8255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eaLnBrk="1" hangingPunct="1">
              <a:spcBef>
                <a:spcPct val="50000"/>
              </a:spcBef>
            </a:pPr>
            <a:r>
              <a:rPr lang="en-US" b="1">
                <a:latin typeface="Tahoma" charset="0"/>
                <a:ea typeface="ヒラギノ角ゴ Pro W3" charset="0"/>
                <a:cs typeface="ヒラギノ角ゴ Pro W3" charset="0"/>
              </a:rPr>
              <a:t>0</a:t>
            </a: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p:cNvSpPr>
            <a:spLocks noGrp="1" noChangeArrowheads="1"/>
          </p:cNvSpPr>
          <p:nvPr>
            <p:ph type="title" idx="4294967295"/>
          </p:nvPr>
        </p:nvSpPr>
        <p:spPr/>
        <p:txBody>
          <a:bodyPr lIns="91440" tIns="45720" rIns="91440" bIns="45720"/>
          <a:lstStyle/>
          <a:p>
            <a:pPr eaLnBrk="1" hangingPunct="1"/>
            <a:r>
              <a:rPr lang="en-US">
                <a:latin typeface="Verdana" charset="0"/>
              </a:rPr>
              <a:t>Individuals and Firms</a:t>
            </a:r>
            <a:endParaRPr lang="en-US" sz="3200">
              <a:latin typeface="Verdana" charset="0"/>
            </a:endParaRPr>
          </a:p>
        </p:txBody>
      </p:sp>
      <p:sp>
        <p:nvSpPr>
          <p:cNvPr id="14339" name="Rectangle 7"/>
          <p:cNvSpPr>
            <a:spLocks noGrp="1" noChangeArrowheads="1"/>
          </p:cNvSpPr>
          <p:nvPr>
            <p:ph type="body" idx="4294967295"/>
          </p:nvPr>
        </p:nvSpPr>
        <p:spPr/>
        <p:txBody>
          <a:bodyPr lIns="91440" tIns="45720" rIns="91440" bIns="45720"/>
          <a:lstStyle/>
          <a:p>
            <a:pPr eaLnBrk="1" hangingPunct="1">
              <a:spcBef>
                <a:spcPct val="50000"/>
              </a:spcBef>
            </a:pPr>
            <a:r>
              <a:rPr lang="en-US" sz="2400">
                <a:latin typeface="Verdana" charset="0"/>
              </a:rPr>
              <a:t>Individuals (such as tourists) and firms (such as importers, exporters and MNEs) conduct commercial and investment transactions in the foreign exchange market.</a:t>
            </a:r>
          </a:p>
          <a:p>
            <a:pPr eaLnBrk="1" hangingPunct="1">
              <a:spcBef>
                <a:spcPct val="50000"/>
              </a:spcBef>
            </a:pPr>
            <a:r>
              <a:rPr lang="en-US" sz="2400">
                <a:latin typeface="Verdana" charset="0"/>
              </a:rPr>
              <a:t>Their use of the foreign exchange market is necessary but nevertheless incidental to their underlying commercial or investment purpose.</a:t>
            </a:r>
          </a:p>
          <a:p>
            <a:pPr eaLnBrk="1" hangingPunct="1">
              <a:spcBef>
                <a:spcPct val="50000"/>
              </a:spcBef>
            </a:pPr>
            <a:r>
              <a:rPr lang="en-US" sz="2400">
                <a:latin typeface="Verdana" charset="0"/>
              </a:rPr>
              <a:t>Some of the participants use the market to “hedge” foreign exchange risk.</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6"/>
          <p:cNvSpPr>
            <a:spLocks noGrp="1" noChangeArrowheads="1"/>
          </p:cNvSpPr>
          <p:nvPr>
            <p:ph type="title" idx="4294967295"/>
          </p:nvPr>
        </p:nvSpPr>
        <p:spPr/>
        <p:txBody>
          <a:bodyPr lIns="91440" tIns="45720" rIns="91440" bIns="45720"/>
          <a:lstStyle/>
          <a:p>
            <a:pPr eaLnBrk="1" hangingPunct="1"/>
            <a:r>
              <a:rPr lang="en-US">
                <a:latin typeface="Verdana" charset="0"/>
              </a:rPr>
              <a:t>Speculators and Arbitragers</a:t>
            </a:r>
          </a:p>
        </p:txBody>
      </p:sp>
      <p:sp>
        <p:nvSpPr>
          <p:cNvPr id="15363" name="Rectangle 7"/>
          <p:cNvSpPr>
            <a:spLocks noGrp="1" noChangeArrowheads="1"/>
          </p:cNvSpPr>
          <p:nvPr>
            <p:ph type="body" idx="4294967295"/>
          </p:nvPr>
        </p:nvSpPr>
        <p:spPr/>
        <p:txBody>
          <a:bodyPr lIns="91440" tIns="45720" rIns="91440" bIns="45720"/>
          <a:lstStyle/>
          <a:p>
            <a:pPr eaLnBrk="1" hangingPunct="1">
              <a:lnSpc>
                <a:spcPct val="90000"/>
              </a:lnSpc>
            </a:pPr>
            <a:r>
              <a:rPr lang="en-US" sz="2400">
                <a:latin typeface="Verdana" charset="0"/>
              </a:rPr>
              <a:t>Speculators and arbitragers operate for their own interest</a:t>
            </a:r>
          </a:p>
          <a:p>
            <a:pPr eaLnBrk="1" hangingPunct="1">
              <a:lnSpc>
                <a:spcPct val="90000"/>
              </a:lnSpc>
            </a:pPr>
            <a:r>
              <a:rPr lang="en-US" sz="2400">
                <a:latin typeface="Verdana" charset="0"/>
              </a:rPr>
              <a:t>Speculators seek all their profit from exchange rate changes</a:t>
            </a:r>
          </a:p>
          <a:p>
            <a:pPr eaLnBrk="1" hangingPunct="1">
              <a:lnSpc>
                <a:spcPct val="90000"/>
              </a:lnSpc>
            </a:pPr>
            <a:r>
              <a:rPr lang="en-US" sz="2400">
                <a:latin typeface="Verdana" charset="0"/>
              </a:rPr>
              <a:t>Arbitragers try to profit from simultaneous differences in exchange rates in different markets</a:t>
            </a:r>
          </a:p>
          <a:p>
            <a:pPr eaLnBrk="1" hangingPunct="1">
              <a:lnSpc>
                <a:spcPct val="90000"/>
              </a:lnSpc>
            </a:pPr>
            <a:r>
              <a:rPr lang="en-US" sz="2400">
                <a:latin typeface="Verdana" charset="0"/>
              </a:rPr>
              <a:t>A large proportion of speculation and arbitrage is conducted by major banks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6"/>
          <p:cNvSpPr>
            <a:spLocks noGrp="1" noChangeArrowheads="1"/>
          </p:cNvSpPr>
          <p:nvPr>
            <p:ph type="title" idx="4294967295"/>
          </p:nvPr>
        </p:nvSpPr>
        <p:spPr/>
        <p:txBody>
          <a:bodyPr lIns="91440" tIns="45720" rIns="91440" bIns="45720"/>
          <a:lstStyle/>
          <a:p>
            <a:pPr eaLnBrk="1" hangingPunct="1"/>
            <a:r>
              <a:rPr lang="en-US">
                <a:latin typeface="Verdana" charset="0"/>
              </a:rPr>
              <a:t>Central Banks and Treasuries</a:t>
            </a:r>
          </a:p>
        </p:txBody>
      </p:sp>
      <p:sp>
        <p:nvSpPr>
          <p:cNvPr id="16387" name="Rectangle 7"/>
          <p:cNvSpPr>
            <a:spLocks noGrp="1" noChangeArrowheads="1"/>
          </p:cNvSpPr>
          <p:nvPr>
            <p:ph type="body" idx="4294967295"/>
          </p:nvPr>
        </p:nvSpPr>
        <p:spPr/>
        <p:txBody>
          <a:bodyPr lIns="91440" tIns="45720" rIns="91440" bIns="45720"/>
          <a:lstStyle/>
          <a:p>
            <a:pPr eaLnBrk="1" hangingPunct="1">
              <a:lnSpc>
                <a:spcPct val="90000"/>
              </a:lnSpc>
            </a:pPr>
            <a:r>
              <a:rPr lang="en-US" sz="2400">
                <a:latin typeface="Verdana" charset="0"/>
              </a:rPr>
              <a:t>Use the market to acquire or spend their country’s currency reserves as well as to influence the price at which their own currency trades</a:t>
            </a:r>
          </a:p>
          <a:p>
            <a:pPr eaLnBrk="1" hangingPunct="1">
              <a:lnSpc>
                <a:spcPct val="90000"/>
              </a:lnSpc>
            </a:pPr>
            <a:r>
              <a:rPr lang="en-US" sz="2400">
                <a:latin typeface="Verdana" charset="0"/>
              </a:rPr>
              <a:t>Support the value of their currency because of their government’s policies or obligations</a:t>
            </a:r>
          </a:p>
          <a:p>
            <a:pPr eaLnBrk="1" hangingPunct="1">
              <a:lnSpc>
                <a:spcPct val="90000"/>
              </a:lnSpc>
            </a:pPr>
            <a:r>
              <a:rPr lang="en-US" sz="2400">
                <a:latin typeface="Verdana" charset="0"/>
              </a:rPr>
              <a:t>Their motive is not to profit but rather influence the foreign exchange value</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a:latin typeface="Verdana" charset="0"/>
              </a:rPr>
              <a:t>Foreign Exchange Brokers</a:t>
            </a:r>
          </a:p>
        </p:txBody>
      </p:sp>
      <p:sp>
        <p:nvSpPr>
          <p:cNvPr id="17411" name="Content Placeholder 2"/>
          <p:cNvSpPr>
            <a:spLocks noGrp="1"/>
          </p:cNvSpPr>
          <p:nvPr>
            <p:ph idx="1"/>
          </p:nvPr>
        </p:nvSpPr>
        <p:spPr/>
        <p:txBody>
          <a:bodyPr/>
          <a:lstStyle/>
          <a:p>
            <a:pPr eaLnBrk="1" hangingPunct="1"/>
            <a:r>
              <a:rPr lang="en-US" sz="2400">
                <a:latin typeface="Verdana" charset="0"/>
              </a:rPr>
              <a:t>Agents who facilitate trading between dealers without themselves becoming principals in the transaction</a:t>
            </a:r>
          </a:p>
          <a:p>
            <a:pPr eaLnBrk="1" hangingPunct="1"/>
            <a:r>
              <a:rPr lang="en-US" sz="2400">
                <a:latin typeface="Verdana" charset="0"/>
              </a:rPr>
              <a:t>Dealers use brokers to expedite the transaction and to remain anonymous, since the identity of participants may influence short-term quotes</a:t>
            </a:r>
          </a:p>
          <a:p>
            <a:pPr eaLnBrk="1" hangingPunct="1"/>
            <a:endParaRPr lang="en-US">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6"/>
          <p:cNvSpPr>
            <a:spLocks noGrp="1" noChangeArrowheads="1"/>
          </p:cNvSpPr>
          <p:nvPr>
            <p:ph type="title" idx="4294967295"/>
          </p:nvPr>
        </p:nvSpPr>
        <p:spPr/>
        <p:txBody>
          <a:bodyPr lIns="91440" tIns="45720" rIns="91440" bIns="45720"/>
          <a:lstStyle/>
          <a:p>
            <a:pPr eaLnBrk="1" hangingPunct="1"/>
            <a:r>
              <a:rPr lang="en-US">
                <a:latin typeface="Verdana" charset="0"/>
              </a:rPr>
              <a:t>Continuous Linked Settlement</a:t>
            </a:r>
          </a:p>
        </p:txBody>
      </p:sp>
      <p:sp>
        <p:nvSpPr>
          <p:cNvPr id="18435" name="Rectangle 7"/>
          <p:cNvSpPr>
            <a:spLocks noGrp="1" noChangeArrowheads="1"/>
          </p:cNvSpPr>
          <p:nvPr>
            <p:ph type="body" idx="4294967295"/>
          </p:nvPr>
        </p:nvSpPr>
        <p:spPr/>
        <p:txBody>
          <a:bodyPr lIns="91440" tIns="45720" rIns="91440" bIns="45720"/>
          <a:lstStyle/>
          <a:p>
            <a:pPr eaLnBrk="1" hangingPunct="1"/>
            <a:r>
              <a:rPr lang="en-US" sz="2400">
                <a:latin typeface="Verdana" charset="0"/>
              </a:rPr>
              <a:t>Continuous Linked Settlement (CLS) system (since 2002) eliminates losses if either party unable to settle</a:t>
            </a:r>
          </a:p>
          <a:p>
            <a:pPr eaLnBrk="1" hangingPunct="1"/>
            <a:r>
              <a:rPr lang="en-US" sz="2400">
                <a:latin typeface="Verdana" charset="0"/>
              </a:rPr>
              <a:t>CLS links  real time settlement systems in different currencies</a:t>
            </a:r>
          </a:p>
          <a:p>
            <a:pPr eaLnBrk="1" hangingPunct="1"/>
            <a:r>
              <a:rPr lang="en-US" sz="2400">
                <a:latin typeface="Verdana" charset="0"/>
              </a:rPr>
              <a:t>Eventually same-day settlements instead of the current lag of two days</a:t>
            </a:r>
          </a:p>
          <a:p>
            <a:pPr eaLnBrk="1" hangingPunct="1"/>
            <a:r>
              <a:rPr lang="en-US" sz="2400">
                <a:latin typeface="Verdana" charset="0"/>
              </a:rPr>
              <a:t>The U.S. Commodity Futures Trading Commission (CFTC) regulates foreign exchange trading</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6"/>
          <p:cNvSpPr>
            <a:spLocks noGrp="1" noChangeArrowheads="1"/>
          </p:cNvSpPr>
          <p:nvPr>
            <p:ph type="title" idx="4294967295"/>
          </p:nvPr>
        </p:nvSpPr>
        <p:spPr/>
        <p:txBody>
          <a:bodyPr lIns="91440" tIns="45720" rIns="91440" bIns="45720"/>
          <a:lstStyle/>
          <a:p>
            <a:pPr eaLnBrk="1" hangingPunct="1"/>
            <a:r>
              <a:rPr lang="en-US">
                <a:latin typeface="Verdana" charset="0"/>
              </a:rPr>
              <a:t>Transactions in the Foreign Exchange Market</a:t>
            </a:r>
          </a:p>
        </p:txBody>
      </p:sp>
      <p:sp>
        <p:nvSpPr>
          <p:cNvPr id="19459" name="Rectangle 7"/>
          <p:cNvSpPr>
            <a:spLocks noGrp="1" noChangeArrowheads="1"/>
          </p:cNvSpPr>
          <p:nvPr>
            <p:ph type="body" idx="4294967295"/>
          </p:nvPr>
        </p:nvSpPr>
        <p:spPr/>
        <p:txBody>
          <a:bodyPr lIns="91440" tIns="45720" rIns="91440" bIns="45720"/>
          <a:lstStyle/>
          <a:p>
            <a:pPr eaLnBrk="1" hangingPunct="1"/>
            <a:r>
              <a:rPr lang="en-US" sz="2400">
                <a:latin typeface="Verdana" charset="0"/>
              </a:rPr>
              <a:t>Transactions within this market can be executed on a </a:t>
            </a:r>
            <a:r>
              <a:rPr lang="en-US" sz="2400" i="1">
                <a:latin typeface="Verdana" charset="0"/>
              </a:rPr>
              <a:t>spot</a:t>
            </a:r>
            <a:r>
              <a:rPr lang="en-US" sz="2400">
                <a:latin typeface="Verdana" charset="0"/>
              </a:rPr>
              <a:t>, </a:t>
            </a:r>
            <a:r>
              <a:rPr lang="en-US" sz="2400" i="1">
                <a:latin typeface="Verdana" charset="0"/>
              </a:rPr>
              <a:t>forward</a:t>
            </a:r>
            <a:r>
              <a:rPr lang="en-US" sz="2400">
                <a:latin typeface="Verdana" charset="0"/>
              </a:rPr>
              <a:t>, or </a:t>
            </a:r>
            <a:r>
              <a:rPr lang="en-US" sz="2400" i="1">
                <a:latin typeface="Verdana" charset="0"/>
              </a:rPr>
              <a:t>swap</a:t>
            </a:r>
            <a:r>
              <a:rPr lang="en-US" sz="2400">
                <a:latin typeface="Verdana" charset="0"/>
              </a:rPr>
              <a:t> basis</a:t>
            </a:r>
          </a:p>
          <a:p>
            <a:pPr eaLnBrk="1" hangingPunct="1"/>
            <a:r>
              <a:rPr lang="en-US" sz="2400">
                <a:latin typeface="Verdana" charset="0"/>
              </a:rPr>
              <a:t>A </a:t>
            </a:r>
            <a:r>
              <a:rPr lang="en-US" sz="2400" i="1">
                <a:latin typeface="Verdana" charset="0"/>
              </a:rPr>
              <a:t>spot transaction </a:t>
            </a:r>
            <a:r>
              <a:rPr lang="en-US" sz="2400">
                <a:latin typeface="Verdana" charset="0"/>
              </a:rPr>
              <a:t>in the interbank market is the purchase of foreign exchange, with delivery and payment between banks to take place, normally, on the second following business day</a:t>
            </a:r>
          </a:p>
          <a:p>
            <a:pPr lvl="1" eaLnBrk="1" hangingPunct="1"/>
            <a:r>
              <a:rPr lang="en-US" sz="2000">
                <a:latin typeface="Verdana" charset="0"/>
              </a:rPr>
              <a:t>The settlement date is often referred to as the </a:t>
            </a:r>
            <a:r>
              <a:rPr lang="en-US" sz="2000" i="1">
                <a:latin typeface="Verdana" charset="0"/>
              </a:rPr>
              <a:t>value date</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1143000" y="152400"/>
            <a:ext cx="80010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eaLnBrk="1" hangingPunct="1">
              <a:spcBef>
                <a:spcPct val="50000"/>
              </a:spcBef>
            </a:pPr>
            <a:r>
              <a:rPr lang="en-US" sz="2800" b="1"/>
              <a:t>Exhibit 5.2  Foreign Exchange Settlement in Europe</a:t>
            </a:r>
          </a:p>
        </p:txBody>
      </p:sp>
      <p:pic>
        <p:nvPicPr>
          <p:cNvPr id="2" name="Picture 1" descr="ex05_02.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0600" y="1524000"/>
            <a:ext cx="7086600" cy="4758635"/>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body" idx="4294967295"/>
          </p:nvPr>
        </p:nvSpPr>
        <p:spPr/>
        <p:txBody>
          <a:bodyPr lIns="91440" tIns="45720" rIns="91440" bIns="45720"/>
          <a:lstStyle/>
          <a:p>
            <a:pPr eaLnBrk="1" hangingPunct="1">
              <a:lnSpc>
                <a:spcPct val="80000"/>
              </a:lnSpc>
              <a:spcBef>
                <a:spcPct val="50000"/>
              </a:spcBef>
            </a:pPr>
            <a:r>
              <a:rPr lang="en-US" sz="2400">
                <a:latin typeface="Verdana" charset="0"/>
              </a:rPr>
              <a:t>An </a:t>
            </a:r>
            <a:r>
              <a:rPr lang="en-US" sz="2400" i="1">
                <a:latin typeface="Verdana" charset="0"/>
              </a:rPr>
              <a:t>outright forward transaction </a:t>
            </a:r>
            <a:r>
              <a:rPr lang="en-US" sz="2400">
                <a:latin typeface="Verdana" charset="0"/>
              </a:rPr>
              <a:t>requires delivery at a future value date of a specified amount of one currency for a specified amount of another currency.</a:t>
            </a:r>
          </a:p>
          <a:p>
            <a:pPr eaLnBrk="1" hangingPunct="1"/>
            <a:r>
              <a:rPr lang="en-US" sz="2400">
                <a:latin typeface="Verdana" charset="0"/>
              </a:rPr>
              <a:t>Exchange rate agreed at the time of the transaction </a:t>
            </a:r>
          </a:p>
          <a:p>
            <a:pPr eaLnBrk="1" hangingPunct="1"/>
            <a:r>
              <a:rPr lang="en-US" sz="2400">
                <a:latin typeface="Verdana" charset="0"/>
              </a:rPr>
              <a:t>But payment and delivery not required until maturity</a:t>
            </a:r>
          </a:p>
          <a:p>
            <a:pPr eaLnBrk="1" hangingPunct="1">
              <a:lnSpc>
                <a:spcPct val="80000"/>
              </a:lnSpc>
              <a:spcBef>
                <a:spcPct val="50000"/>
              </a:spcBef>
            </a:pPr>
            <a:r>
              <a:rPr lang="en-US" sz="2400">
                <a:latin typeface="Verdana" charset="0"/>
              </a:rPr>
              <a:t>Maturities: 1, 2, 3, 6 and 12 months</a:t>
            </a:r>
          </a:p>
        </p:txBody>
      </p:sp>
      <p:sp>
        <p:nvSpPr>
          <p:cNvPr id="6" name="Rectangle 6"/>
          <p:cNvSpPr txBox="1">
            <a:spLocks noChangeArrowheads="1"/>
          </p:cNvSpPr>
          <p:nvPr/>
        </p:nvSpPr>
        <p:spPr bwMode="auto">
          <a:xfrm>
            <a:off x="1143000" y="0"/>
            <a:ext cx="7696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rtl="0" fontAlgn="base">
              <a:spcBef>
                <a:spcPct val="0"/>
              </a:spcBef>
              <a:spcAft>
                <a:spcPct val="0"/>
              </a:spcAft>
              <a:defRPr sz="2800" b="1">
                <a:solidFill>
                  <a:schemeClr val="tx1"/>
                </a:solidFill>
                <a:latin typeface="+mj-lt"/>
                <a:ea typeface="+mj-ea"/>
                <a:cs typeface="+mj-cs"/>
              </a:defRPr>
            </a:lvl1pPr>
            <a:lvl2pPr algn="l" rtl="0" fontAlgn="base">
              <a:spcBef>
                <a:spcPct val="0"/>
              </a:spcBef>
              <a:spcAft>
                <a:spcPct val="0"/>
              </a:spcAft>
              <a:defRPr sz="2800" b="1">
                <a:solidFill>
                  <a:schemeClr val="tx1"/>
                </a:solidFill>
                <a:latin typeface="Verdana" pitchFamily="-1" charset="0"/>
              </a:defRPr>
            </a:lvl2pPr>
            <a:lvl3pPr algn="l" rtl="0" fontAlgn="base">
              <a:spcBef>
                <a:spcPct val="0"/>
              </a:spcBef>
              <a:spcAft>
                <a:spcPct val="0"/>
              </a:spcAft>
              <a:defRPr sz="2800" b="1">
                <a:solidFill>
                  <a:schemeClr val="tx1"/>
                </a:solidFill>
                <a:latin typeface="Verdana" pitchFamily="-1" charset="0"/>
              </a:defRPr>
            </a:lvl3pPr>
            <a:lvl4pPr algn="l" rtl="0" fontAlgn="base">
              <a:spcBef>
                <a:spcPct val="0"/>
              </a:spcBef>
              <a:spcAft>
                <a:spcPct val="0"/>
              </a:spcAft>
              <a:defRPr sz="2800" b="1">
                <a:solidFill>
                  <a:schemeClr val="tx1"/>
                </a:solidFill>
                <a:latin typeface="Verdana" pitchFamily="-1" charset="0"/>
              </a:defRPr>
            </a:lvl4pPr>
            <a:lvl5pPr algn="l" rtl="0" fontAlgn="base">
              <a:spcBef>
                <a:spcPct val="0"/>
              </a:spcBef>
              <a:spcAft>
                <a:spcPct val="0"/>
              </a:spcAft>
              <a:defRPr sz="2800" b="1">
                <a:solidFill>
                  <a:schemeClr val="tx1"/>
                </a:solidFill>
                <a:latin typeface="Verdana" pitchFamily="-1" charset="0"/>
              </a:defRPr>
            </a:lvl5pPr>
            <a:lvl6pPr marL="457200" algn="l" rtl="0" fontAlgn="base">
              <a:spcBef>
                <a:spcPct val="0"/>
              </a:spcBef>
              <a:spcAft>
                <a:spcPct val="0"/>
              </a:spcAft>
              <a:defRPr sz="2800" b="1">
                <a:solidFill>
                  <a:schemeClr val="tx1"/>
                </a:solidFill>
                <a:latin typeface="Verdana" pitchFamily="-1" charset="0"/>
              </a:defRPr>
            </a:lvl6pPr>
            <a:lvl7pPr marL="914400" algn="l" rtl="0" fontAlgn="base">
              <a:spcBef>
                <a:spcPct val="0"/>
              </a:spcBef>
              <a:spcAft>
                <a:spcPct val="0"/>
              </a:spcAft>
              <a:defRPr sz="2800" b="1">
                <a:solidFill>
                  <a:schemeClr val="tx1"/>
                </a:solidFill>
                <a:latin typeface="Verdana" pitchFamily="-1" charset="0"/>
              </a:defRPr>
            </a:lvl7pPr>
            <a:lvl8pPr marL="1371600" algn="l" rtl="0" fontAlgn="base">
              <a:spcBef>
                <a:spcPct val="0"/>
              </a:spcBef>
              <a:spcAft>
                <a:spcPct val="0"/>
              </a:spcAft>
              <a:defRPr sz="2800" b="1">
                <a:solidFill>
                  <a:schemeClr val="tx1"/>
                </a:solidFill>
                <a:latin typeface="Verdana" pitchFamily="-1" charset="0"/>
              </a:defRPr>
            </a:lvl8pPr>
            <a:lvl9pPr marL="1828800" algn="l" rtl="0" fontAlgn="base">
              <a:spcBef>
                <a:spcPct val="0"/>
              </a:spcBef>
              <a:spcAft>
                <a:spcPct val="0"/>
              </a:spcAft>
              <a:defRPr sz="2800" b="1">
                <a:solidFill>
                  <a:schemeClr val="tx1"/>
                </a:solidFill>
                <a:latin typeface="Verdana" pitchFamily="-1" charset="0"/>
              </a:defRPr>
            </a:lvl9pPr>
          </a:lstStyle>
          <a:p>
            <a:pPr eaLnBrk="1" hangingPunct="1">
              <a:defRPr/>
            </a:pPr>
            <a:r>
              <a:rPr lang="en-US" altLang="en-US" kern="0" smtClean="0"/>
              <a:t>Transactions in the Foreign Exchange Market</a:t>
            </a:r>
            <a:endParaRPr lang="en-US" altLang="en-US" kern="0" dirty="0" smtClean="0"/>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body" idx="4294967295"/>
          </p:nvPr>
        </p:nvSpPr>
        <p:spPr/>
        <p:txBody>
          <a:bodyPr lIns="91440" tIns="45720" rIns="91440" bIns="45720"/>
          <a:lstStyle/>
          <a:p>
            <a:pPr eaLnBrk="1" hangingPunct="1">
              <a:spcBef>
                <a:spcPct val="50000"/>
              </a:spcBef>
            </a:pPr>
            <a:r>
              <a:rPr lang="en-US" sz="2400">
                <a:latin typeface="Verdana" charset="0"/>
              </a:rPr>
              <a:t>A </a:t>
            </a:r>
            <a:r>
              <a:rPr lang="en-US" sz="2400" i="1">
                <a:latin typeface="Verdana" charset="0"/>
              </a:rPr>
              <a:t>swap transaction </a:t>
            </a:r>
            <a:r>
              <a:rPr lang="en-US" sz="2400">
                <a:latin typeface="Verdana" charset="0"/>
              </a:rPr>
              <a:t>in the interbank market is the simultaneous purchase and sale of a given amount of foreign exchange for two different value dates</a:t>
            </a:r>
          </a:p>
          <a:p>
            <a:pPr eaLnBrk="1" hangingPunct="1">
              <a:spcBef>
                <a:spcPct val="50000"/>
              </a:spcBef>
            </a:pPr>
            <a:r>
              <a:rPr lang="en-US" sz="2400">
                <a:latin typeface="Verdana" charset="0"/>
              </a:rPr>
              <a:t>Both purchase and sale are conducted with the same counterparty.</a:t>
            </a:r>
          </a:p>
          <a:p>
            <a:pPr eaLnBrk="1" hangingPunct="1">
              <a:spcBef>
                <a:spcPct val="50000"/>
              </a:spcBef>
            </a:pPr>
            <a:r>
              <a:rPr lang="en-US" sz="2400">
                <a:latin typeface="Verdana" charset="0"/>
              </a:rPr>
              <a:t>Some different types of swaps are:</a:t>
            </a:r>
          </a:p>
          <a:p>
            <a:pPr lvl="1" eaLnBrk="1" hangingPunct="1">
              <a:spcBef>
                <a:spcPct val="40000"/>
              </a:spcBef>
            </a:pPr>
            <a:r>
              <a:rPr lang="en-US" sz="2000">
                <a:latin typeface="Verdana" charset="0"/>
              </a:rPr>
              <a:t>spot against forward,</a:t>
            </a:r>
          </a:p>
          <a:p>
            <a:pPr lvl="1" eaLnBrk="1" hangingPunct="1">
              <a:spcBef>
                <a:spcPct val="40000"/>
              </a:spcBef>
            </a:pPr>
            <a:r>
              <a:rPr lang="en-US" sz="2000">
                <a:latin typeface="Verdana" charset="0"/>
              </a:rPr>
              <a:t>forward-forward,</a:t>
            </a:r>
          </a:p>
          <a:p>
            <a:pPr lvl="1" eaLnBrk="1" hangingPunct="1">
              <a:spcBef>
                <a:spcPct val="40000"/>
              </a:spcBef>
            </a:pPr>
            <a:r>
              <a:rPr lang="en-US" sz="2000">
                <a:latin typeface="Verdana" charset="0"/>
              </a:rPr>
              <a:t>nondeliverable forwards (NDF)</a:t>
            </a:r>
          </a:p>
        </p:txBody>
      </p:sp>
      <p:sp>
        <p:nvSpPr>
          <p:cNvPr id="4" name="Rectangle 6"/>
          <p:cNvSpPr txBox="1">
            <a:spLocks noChangeArrowheads="1"/>
          </p:cNvSpPr>
          <p:nvPr/>
        </p:nvSpPr>
        <p:spPr bwMode="auto">
          <a:xfrm>
            <a:off x="1143000" y="0"/>
            <a:ext cx="7696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rtl="0" fontAlgn="base">
              <a:spcBef>
                <a:spcPct val="0"/>
              </a:spcBef>
              <a:spcAft>
                <a:spcPct val="0"/>
              </a:spcAft>
              <a:defRPr sz="2800" b="1">
                <a:solidFill>
                  <a:schemeClr val="tx1"/>
                </a:solidFill>
                <a:latin typeface="+mj-lt"/>
                <a:ea typeface="+mj-ea"/>
                <a:cs typeface="+mj-cs"/>
              </a:defRPr>
            </a:lvl1pPr>
            <a:lvl2pPr algn="l" rtl="0" fontAlgn="base">
              <a:spcBef>
                <a:spcPct val="0"/>
              </a:spcBef>
              <a:spcAft>
                <a:spcPct val="0"/>
              </a:spcAft>
              <a:defRPr sz="2800" b="1">
                <a:solidFill>
                  <a:schemeClr val="tx1"/>
                </a:solidFill>
                <a:latin typeface="Verdana" pitchFamily="-1" charset="0"/>
              </a:defRPr>
            </a:lvl2pPr>
            <a:lvl3pPr algn="l" rtl="0" fontAlgn="base">
              <a:spcBef>
                <a:spcPct val="0"/>
              </a:spcBef>
              <a:spcAft>
                <a:spcPct val="0"/>
              </a:spcAft>
              <a:defRPr sz="2800" b="1">
                <a:solidFill>
                  <a:schemeClr val="tx1"/>
                </a:solidFill>
                <a:latin typeface="Verdana" pitchFamily="-1" charset="0"/>
              </a:defRPr>
            </a:lvl3pPr>
            <a:lvl4pPr algn="l" rtl="0" fontAlgn="base">
              <a:spcBef>
                <a:spcPct val="0"/>
              </a:spcBef>
              <a:spcAft>
                <a:spcPct val="0"/>
              </a:spcAft>
              <a:defRPr sz="2800" b="1">
                <a:solidFill>
                  <a:schemeClr val="tx1"/>
                </a:solidFill>
                <a:latin typeface="Verdana" pitchFamily="-1" charset="0"/>
              </a:defRPr>
            </a:lvl4pPr>
            <a:lvl5pPr algn="l" rtl="0" fontAlgn="base">
              <a:spcBef>
                <a:spcPct val="0"/>
              </a:spcBef>
              <a:spcAft>
                <a:spcPct val="0"/>
              </a:spcAft>
              <a:defRPr sz="2800" b="1">
                <a:solidFill>
                  <a:schemeClr val="tx1"/>
                </a:solidFill>
                <a:latin typeface="Verdana" pitchFamily="-1" charset="0"/>
              </a:defRPr>
            </a:lvl5pPr>
            <a:lvl6pPr marL="457200" algn="l" rtl="0" fontAlgn="base">
              <a:spcBef>
                <a:spcPct val="0"/>
              </a:spcBef>
              <a:spcAft>
                <a:spcPct val="0"/>
              </a:spcAft>
              <a:defRPr sz="2800" b="1">
                <a:solidFill>
                  <a:schemeClr val="tx1"/>
                </a:solidFill>
                <a:latin typeface="Verdana" pitchFamily="-1" charset="0"/>
              </a:defRPr>
            </a:lvl6pPr>
            <a:lvl7pPr marL="914400" algn="l" rtl="0" fontAlgn="base">
              <a:spcBef>
                <a:spcPct val="0"/>
              </a:spcBef>
              <a:spcAft>
                <a:spcPct val="0"/>
              </a:spcAft>
              <a:defRPr sz="2800" b="1">
                <a:solidFill>
                  <a:schemeClr val="tx1"/>
                </a:solidFill>
                <a:latin typeface="Verdana" pitchFamily="-1" charset="0"/>
              </a:defRPr>
            </a:lvl7pPr>
            <a:lvl8pPr marL="1371600" algn="l" rtl="0" fontAlgn="base">
              <a:spcBef>
                <a:spcPct val="0"/>
              </a:spcBef>
              <a:spcAft>
                <a:spcPct val="0"/>
              </a:spcAft>
              <a:defRPr sz="2800" b="1">
                <a:solidFill>
                  <a:schemeClr val="tx1"/>
                </a:solidFill>
                <a:latin typeface="Verdana" pitchFamily="-1" charset="0"/>
              </a:defRPr>
            </a:lvl8pPr>
            <a:lvl9pPr marL="1828800" algn="l" rtl="0" fontAlgn="base">
              <a:spcBef>
                <a:spcPct val="0"/>
              </a:spcBef>
              <a:spcAft>
                <a:spcPct val="0"/>
              </a:spcAft>
              <a:defRPr sz="2800" b="1">
                <a:solidFill>
                  <a:schemeClr val="tx1"/>
                </a:solidFill>
                <a:latin typeface="Verdana" pitchFamily="-1" charset="0"/>
              </a:defRPr>
            </a:lvl9pPr>
          </a:lstStyle>
          <a:p>
            <a:pPr eaLnBrk="1" hangingPunct="1">
              <a:defRPr/>
            </a:pPr>
            <a:r>
              <a:rPr lang="en-US" altLang="en-US" kern="0" smtClean="0"/>
              <a:t>Transactions in the Foreign Exchange Market</a:t>
            </a:r>
            <a:endParaRPr lang="en-US" altLang="en-US" kern="0" dirty="0" smtClean="0"/>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6"/>
          <p:cNvSpPr>
            <a:spLocks noGrp="1" noChangeArrowheads="1"/>
          </p:cNvSpPr>
          <p:nvPr>
            <p:ph type="title" idx="4294967295"/>
          </p:nvPr>
        </p:nvSpPr>
        <p:spPr/>
        <p:txBody>
          <a:bodyPr lIns="91440" tIns="45720" rIns="91440" bIns="45720"/>
          <a:lstStyle/>
          <a:p>
            <a:pPr eaLnBrk="1" hangingPunct="1"/>
            <a:r>
              <a:rPr lang="en-US">
                <a:latin typeface="Verdana" charset="0"/>
              </a:rPr>
              <a:t>Size of the Foreign Exchange Market</a:t>
            </a:r>
          </a:p>
        </p:txBody>
      </p:sp>
      <p:sp>
        <p:nvSpPr>
          <p:cNvPr id="23555" name="Rectangle 7"/>
          <p:cNvSpPr>
            <a:spLocks noGrp="1" noChangeArrowheads="1"/>
          </p:cNvSpPr>
          <p:nvPr>
            <p:ph type="body" idx="4294967295"/>
          </p:nvPr>
        </p:nvSpPr>
        <p:spPr/>
        <p:txBody>
          <a:bodyPr lIns="91440" tIns="45720" rIns="91440" bIns="45720"/>
          <a:lstStyle/>
          <a:p>
            <a:pPr eaLnBrk="1" hangingPunct="1"/>
            <a:r>
              <a:rPr lang="en-US" sz="2400">
                <a:latin typeface="Verdana" charset="0"/>
              </a:rPr>
              <a:t>The Bank for International Settlements (BIS) estimates that </a:t>
            </a:r>
            <a:r>
              <a:rPr lang="en-US" sz="2400" i="1">
                <a:latin typeface="Verdana" charset="0"/>
              </a:rPr>
              <a:t>daily </a:t>
            </a:r>
            <a:r>
              <a:rPr lang="en-US" sz="2400">
                <a:latin typeface="Verdana" charset="0"/>
              </a:rPr>
              <a:t>global net turnover in the foreign exchange market to be USD 5.7 trillion in April 2013</a:t>
            </a:r>
          </a:p>
          <a:p>
            <a:pPr eaLnBrk="1" hangingPunct="1"/>
            <a:r>
              <a:rPr lang="en-US" sz="2400">
                <a:latin typeface="Verdana" charset="0"/>
              </a:rPr>
              <a:t>The United Kingdom (London) and the United States (New York) make up roughly 60% of the foreign exchange market</a:t>
            </a:r>
          </a:p>
          <a:p>
            <a:pPr eaLnBrk="1" hangingPunct="1"/>
            <a:r>
              <a:rPr lang="en-US" sz="2400">
                <a:latin typeface="Verdana" charset="0"/>
              </a:rPr>
              <a:t>Asian markets growing more rapidly than European markets</a:t>
            </a:r>
          </a:p>
          <a:p>
            <a:pPr eaLnBrk="1" hangingPunct="1"/>
            <a:endParaRPr lang="en-US" sz="2400">
              <a:latin typeface="Verdana" charset="0"/>
            </a:endParaRP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ChangeArrowheads="1"/>
          </p:cNvSpPr>
          <p:nvPr/>
        </p:nvSpPr>
        <p:spPr bwMode="auto">
          <a:xfrm>
            <a:off x="1143000" y="152400"/>
            <a:ext cx="7924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eaLnBrk="1" hangingPunct="1">
              <a:spcBef>
                <a:spcPct val="50000"/>
              </a:spcBef>
            </a:pPr>
            <a:r>
              <a:rPr lang="en-US" sz="2400" b="1"/>
              <a:t>Exhibit 5.3  Global Foreign Exchange Market Turnover, 1989-2013 (average daily turnover in April, billions of US dollars)</a:t>
            </a:r>
          </a:p>
        </p:txBody>
      </p:sp>
      <p:pic>
        <p:nvPicPr>
          <p:cNvPr id="2" name="Picture 1" descr="ex05_03.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1676400"/>
            <a:ext cx="7467600" cy="4395644"/>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1066800" y="228600"/>
            <a:ext cx="80772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eaLnBrk="1" hangingPunct="1">
              <a:spcBef>
                <a:spcPct val="50000"/>
              </a:spcBef>
            </a:pPr>
            <a:r>
              <a:rPr lang="en-US" sz="2400" b="1"/>
              <a:t>Exhibit 5.4  Top 10 Geographic Trading Centers in the Foreign Exchange Market, 1992-2013 (average daily turnover in April)</a:t>
            </a:r>
          </a:p>
        </p:txBody>
      </p:sp>
      <p:pic>
        <p:nvPicPr>
          <p:cNvPr id="2" name="Picture 1" descr="ex05_04.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400" y="1371600"/>
            <a:ext cx="6629400" cy="4959117"/>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ChangeArrowheads="1"/>
          </p:cNvSpPr>
          <p:nvPr/>
        </p:nvSpPr>
        <p:spPr bwMode="auto">
          <a:xfrm>
            <a:off x="1066800" y="228600"/>
            <a:ext cx="75438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eaLnBrk="1" hangingPunct="1">
              <a:spcBef>
                <a:spcPct val="50000"/>
              </a:spcBef>
            </a:pPr>
            <a:r>
              <a:rPr lang="en-US" sz="2400" b="1"/>
              <a:t>Exhibit 5.5  Daily FX Trading by Currency Pair (percent of total)</a:t>
            </a:r>
          </a:p>
        </p:txBody>
      </p:sp>
      <p:pic>
        <p:nvPicPr>
          <p:cNvPr id="2" name="Picture 1" descr="ex05_05.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1219200"/>
            <a:ext cx="5830571" cy="5083734"/>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6"/>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sp>
        <p:nvSpPr>
          <p:cNvPr id="27651" name="Rectangle 7"/>
          <p:cNvSpPr>
            <a:spLocks noGrp="1" noChangeArrowheads="1"/>
          </p:cNvSpPr>
          <p:nvPr>
            <p:ph type="body" idx="4294967295"/>
          </p:nvPr>
        </p:nvSpPr>
        <p:spPr/>
        <p:txBody>
          <a:bodyPr lIns="91440" tIns="45720" rIns="91440" bIns="45720"/>
          <a:lstStyle/>
          <a:p>
            <a:pPr eaLnBrk="1" hangingPunct="1">
              <a:spcBef>
                <a:spcPct val="50000"/>
              </a:spcBef>
            </a:pPr>
            <a:r>
              <a:rPr lang="en-US" sz="2400">
                <a:latin typeface="Verdana" charset="0"/>
              </a:rPr>
              <a:t>A foreign exchange </a:t>
            </a:r>
            <a:r>
              <a:rPr lang="en-US" sz="2400" i="1">
                <a:latin typeface="Verdana" charset="0"/>
              </a:rPr>
              <a:t>rate</a:t>
            </a:r>
            <a:r>
              <a:rPr lang="en-US" sz="2400">
                <a:latin typeface="Verdana" charset="0"/>
              </a:rPr>
              <a:t> is the price of one currency expressed in terms of another currency.</a:t>
            </a:r>
          </a:p>
          <a:p>
            <a:pPr eaLnBrk="1" hangingPunct="1">
              <a:spcBef>
                <a:spcPct val="50000"/>
              </a:spcBef>
            </a:pPr>
            <a:r>
              <a:rPr lang="en-US" sz="2400">
                <a:latin typeface="Verdana" charset="0"/>
              </a:rPr>
              <a:t>A foreign exchange </a:t>
            </a:r>
            <a:r>
              <a:rPr lang="en-US" sz="2400" i="1">
                <a:latin typeface="Verdana" charset="0"/>
              </a:rPr>
              <a:t>quotation</a:t>
            </a:r>
            <a:r>
              <a:rPr lang="en-US" sz="2400">
                <a:latin typeface="Verdana" charset="0"/>
              </a:rPr>
              <a:t> (or </a:t>
            </a:r>
            <a:r>
              <a:rPr lang="en-US" sz="2400" i="1">
                <a:latin typeface="Verdana" charset="0"/>
              </a:rPr>
              <a:t>quote</a:t>
            </a:r>
            <a:r>
              <a:rPr lang="en-US" sz="2400">
                <a:latin typeface="Verdana" charset="0"/>
              </a:rPr>
              <a:t>) is a statement of willingness to buy or sell at an announced rate.</a:t>
            </a:r>
          </a:p>
          <a:p>
            <a:pPr marL="457200" lvl="1" indent="0" eaLnBrk="1" hangingPunct="1">
              <a:buFontTx/>
              <a:buNone/>
            </a:pPr>
            <a:endParaRPr lang="en-US" sz="2000">
              <a:latin typeface="Verdana" charset="0"/>
            </a:endParaRPr>
          </a:p>
        </p:txBody>
      </p:sp>
      <p:pic>
        <p:nvPicPr>
          <p:cNvPr id="2" name="Picture 1" descr="tbl05_page120.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3962400"/>
            <a:ext cx="6350000" cy="2311400"/>
          </a:xfrm>
          <a:prstGeom prst="rect">
            <a:avLst/>
          </a:prstGeom>
        </p:spPr>
      </p:pic>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atin typeface="Verdana" charset="0"/>
              </a:rPr>
              <a:t>Foreign Exchange Rates and Quotations</a:t>
            </a:r>
          </a:p>
        </p:txBody>
      </p:sp>
      <p:sp>
        <p:nvSpPr>
          <p:cNvPr id="28675" name="Rectangle 3"/>
          <p:cNvSpPr>
            <a:spLocks noGrp="1" noChangeArrowheads="1"/>
          </p:cNvSpPr>
          <p:nvPr>
            <p:ph idx="1"/>
          </p:nvPr>
        </p:nvSpPr>
        <p:spPr/>
        <p:txBody>
          <a:bodyPr/>
          <a:lstStyle/>
          <a:p>
            <a:pPr eaLnBrk="1" hangingPunct="1">
              <a:lnSpc>
                <a:spcPct val="90000"/>
              </a:lnSpc>
              <a:spcBef>
                <a:spcPct val="50000"/>
              </a:spcBef>
            </a:pPr>
            <a:r>
              <a:rPr lang="en-US" sz="2400">
                <a:latin typeface="Verdana" charset="0"/>
              </a:rPr>
              <a:t>Professional dealers and brokers may state foreign exchange quotations in one of two ways:</a:t>
            </a:r>
          </a:p>
          <a:p>
            <a:pPr lvl="1" eaLnBrk="1" hangingPunct="1">
              <a:lnSpc>
                <a:spcPct val="90000"/>
              </a:lnSpc>
              <a:spcBef>
                <a:spcPct val="40000"/>
              </a:spcBef>
            </a:pPr>
            <a:r>
              <a:rPr lang="en-US" sz="2000">
                <a:latin typeface="Verdana" charset="0"/>
              </a:rPr>
              <a:t>the foreign currency price of one dollar, or</a:t>
            </a:r>
          </a:p>
          <a:p>
            <a:pPr lvl="1" eaLnBrk="1" hangingPunct="1">
              <a:lnSpc>
                <a:spcPct val="90000"/>
              </a:lnSpc>
              <a:spcBef>
                <a:spcPct val="40000"/>
              </a:spcBef>
            </a:pPr>
            <a:r>
              <a:rPr lang="en-US" sz="2000">
                <a:latin typeface="Verdana" charset="0"/>
              </a:rPr>
              <a:t>the dollar price of a unit of foreign currency</a:t>
            </a:r>
          </a:p>
          <a:p>
            <a:pPr eaLnBrk="1" hangingPunct="1">
              <a:lnSpc>
                <a:spcPct val="90000"/>
              </a:lnSpc>
              <a:spcBef>
                <a:spcPct val="50000"/>
              </a:spcBef>
            </a:pPr>
            <a:r>
              <a:rPr lang="en-US" sz="2400">
                <a:latin typeface="Verdana" charset="0"/>
              </a:rPr>
              <a:t>Most foreign currencies in the world are stated in terms of the number of units of foreign currency needed to buy one dollar</a:t>
            </a:r>
          </a:p>
        </p:txBody>
      </p:sp>
      <p:sp>
        <p:nvSpPr>
          <p:cNvPr id="28676" name="FlagCount" hidden="1">
            <a:hlinkClick r:id="" action="ppaction://hlinkfile"/>
          </p:cNvPr>
          <p:cNvSpPr>
            <a:spLocks noChangeArrowheads="1"/>
          </p:cNvSpPr>
          <p:nvPr/>
        </p:nvSpPr>
        <p:spPr bwMode="auto">
          <a:xfrm>
            <a:off x="8255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eaLnBrk="1" hangingPunct="1">
              <a:spcBef>
                <a:spcPct val="50000"/>
              </a:spcBef>
            </a:pPr>
            <a:r>
              <a:rPr lang="en-US" b="1">
                <a:latin typeface="Tahoma" charset="0"/>
                <a:ea typeface="ヒラギノ角ゴ Pro W3" charset="0"/>
                <a:cs typeface="ヒラギノ角ゴ Pro W3" charset="0"/>
              </a:rPr>
              <a:t>0</a:t>
            </a:r>
          </a:p>
        </p:txBody>
      </p:sp>
    </p:spTree>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atin typeface="Verdana" charset="0"/>
              </a:rPr>
              <a:t>Foreign Exchange Rates and Quotations</a:t>
            </a:r>
          </a:p>
        </p:txBody>
      </p:sp>
      <p:sp>
        <p:nvSpPr>
          <p:cNvPr id="29699" name="Rectangle 3"/>
          <p:cNvSpPr>
            <a:spLocks noGrp="1" noChangeArrowheads="1"/>
          </p:cNvSpPr>
          <p:nvPr>
            <p:ph idx="1"/>
          </p:nvPr>
        </p:nvSpPr>
        <p:spPr>
          <a:xfrm>
            <a:off x="304800" y="1524000"/>
            <a:ext cx="8294688" cy="4876800"/>
          </a:xfrm>
        </p:spPr>
        <p:txBody>
          <a:bodyPr/>
          <a:lstStyle/>
          <a:p>
            <a:pPr eaLnBrk="1" hangingPunct="1">
              <a:lnSpc>
                <a:spcPct val="90000"/>
              </a:lnSpc>
              <a:spcBef>
                <a:spcPct val="50000"/>
              </a:spcBef>
            </a:pPr>
            <a:r>
              <a:rPr lang="en-US" sz="2400" dirty="0">
                <a:latin typeface="Verdana" charset="0"/>
              </a:rPr>
              <a:t>For example, the exchange rate between U.S. dollars and the Swiss franc is normally stated:</a:t>
            </a:r>
          </a:p>
          <a:p>
            <a:pPr lvl="1" eaLnBrk="1" hangingPunct="1">
              <a:lnSpc>
                <a:spcPct val="90000"/>
              </a:lnSpc>
              <a:spcBef>
                <a:spcPct val="50000"/>
              </a:spcBef>
            </a:pPr>
            <a:r>
              <a:rPr lang="en-US" sz="2000" dirty="0">
                <a:latin typeface="Verdana" charset="0"/>
              </a:rPr>
              <a:t>SF 1.6000/$ (European terms)</a:t>
            </a:r>
          </a:p>
          <a:p>
            <a:pPr eaLnBrk="1" hangingPunct="1">
              <a:lnSpc>
                <a:spcPct val="90000"/>
              </a:lnSpc>
              <a:spcBef>
                <a:spcPct val="50000"/>
              </a:spcBef>
            </a:pPr>
            <a:r>
              <a:rPr lang="en-US" sz="2400" dirty="0">
                <a:latin typeface="Verdana" charset="0"/>
              </a:rPr>
              <a:t>However, this rate can also be stated as:</a:t>
            </a:r>
          </a:p>
          <a:p>
            <a:pPr lvl="1" eaLnBrk="1" hangingPunct="1">
              <a:lnSpc>
                <a:spcPct val="90000"/>
              </a:lnSpc>
              <a:spcBef>
                <a:spcPct val="50000"/>
              </a:spcBef>
            </a:pPr>
            <a:r>
              <a:rPr lang="en-US" sz="2000" dirty="0">
                <a:latin typeface="Verdana" charset="0"/>
              </a:rPr>
              <a:t>$0.6250/SF (American terms)</a:t>
            </a:r>
          </a:p>
          <a:p>
            <a:pPr eaLnBrk="1" hangingPunct="1">
              <a:lnSpc>
                <a:spcPct val="90000"/>
              </a:lnSpc>
              <a:spcBef>
                <a:spcPct val="50000"/>
              </a:spcBef>
            </a:pPr>
            <a:r>
              <a:rPr lang="en-US" sz="2400" dirty="0">
                <a:latin typeface="Verdana" charset="0"/>
              </a:rPr>
              <a:t>Excluding two important exceptions (euro and U.K. pound sterling), most interbank quotations around the world are stated in European terms</a:t>
            </a:r>
          </a:p>
        </p:txBody>
      </p:sp>
      <p:sp>
        <p:nvSpPr>
          <p:cNvPr id="29700" name="FlagCount" hidden="1">
            <a:hlinkClick r:id="" action="ppaction://hlinkfile"/>
          </p:cNvPr>
          <p:cNvSpPr>
            <a:spLocks noChangeArrowheads="1"/>
          </p:cNvSpPr>
          <p:nvPr/>
        </p:nvSpPr>
        <p:spPr bwMode="auto">
          <a:xfrm>
            <a:off x="8255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eaLnBrk="1" hangingPunct="1">
              <a:spcBef>
                <a:spcPct val="50000"/>
              </a:spcBef>
            </a:pPr>
            <a:r>
              <a:rPr lang="en-US" b="1">
                <a:latin typeface="Tahoma" charset="0"/>
                <a:ea typeface="ヒラギノ角ゴ Pro W3" charset="0"/>
                <a:cs typeface="ヒラギノ角ゴ Pro W3" charset="0"/>
              </a:rPr>
              <a:t>0</a:t>
            </a:r>
          </a:p>
        </p:txBody>
      </p:sp>
    </p:spTree>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1143000" y="304800"/>
            <a:ext cx="77724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eaLnBrk="1" hangingPunct="1">
              <a:spcBef>
                <a:spcPct val="50000"/>
              </a:spcBef>
            </a:pPr>
            <a:r>
              <a:rPr lang="en-US" sz="2800" b="1"/>
              <a:t>Exhibit 5.6  Foreign Currency Quotations</a:t>
            </a:r>
          </a:p>
        </p:txBody>
      </p:sp>
      <p:pic>
        <p:nvPicPr>
          <p:cNvPr id="2" name="Picture 1" descr="ex05_06.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905000"/>
            <a:ext cx="7696200" cy="3246995"/>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6"/>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sp>
        <p:nvSpPr>
          <p:cNvPr id="37892" name="Rectangle 7"/>
          <p:cNvSpPr>
            <a:spLocks noGrp="1" noChangeArrowheads="1"/>
          </p:cNvSpPr>
          <p:nvPr>
            <p:ph type="body" idx="4294967295"/>
          </p:nvPr>
        </p:nvSpPr>
        <p:spPr/>
        <p:txBody>
          <a:bodyPr lIns="91440" tIns="45720" rIns="91440" bIns="45720"/>
          <a:lstStyle/>
          <a:p>
            <a:pPr marL="342900" lvl="1" indent="-342900" eaLnBrk="1" hangingPunct="1">
              <a:buFontTx/>
              <a:buChar char="•"/>
              <a:defRPr/>
            </a:pPr>
            <a:r>
              <a:rPr lang="en-US" altLang="en-US" dirty="0" smtClean="0">
                <a:ea typeface="+mn-ea"/>
                <a:cs typeface="+mn-cs"/>
              </a:rPr>
              <a:t>A direct quote - home currency price of a unit of a foreign currency</a:t>
            </a:r>
          </a:p>
          <a:p>
            <a:pPr lvl="1" eaLnBrk="1" hangingPunct="1">
              <a:lnSpc>
                <a:spcPct val="90000"/>
              </a:lnSpc>
              <a:spcBef>
                <a:spcPct val="40000"/>
              </a:spcBef>
              <a:defRPr/>
            </a:pPr>
            <a:r>
              <a:rPr lang="en-US" altLang="en-US" sz="2000" dirty="0" smtClean="0"/>
              <a:t>Sfr1.6000/$  direct quote in Switzerland (and indirect quote in the US)</a:t>
            </a:r>
          </a:p>
          <a:p>
            <a:pPr marL="342900" lvl="1" indent="-342900" eaLnBrk="1" hangingPunct="1">
              <a:buFontTx/>
              <a:buChar char="•"/>
              <a:defRPr/>
            </a:pPr>
            <a:r>
              <a:rPr lang="en-US" altLang="en-US" dirty="0" smtClean="0">
                <a:ea typeface="+mn-ea"/>
                <a:cs typeface="+mn-cs"/>
              </a:rPr>
              <a:t>An indirect quote - foreign currency price in a unit of the home currency</a:t>
            </a:r>
          </a:p>
          <a:p>
            <a:pPr lvl="1" eaLnBrk="1" hangingPunct="1">
              <a:lnSpc>
                <a:spcPct val="90000"/>
              </a:lnSpc>
              <a:spcBef>
                <a:spcPct val="40000"/>
              </a:spcBef>
              <a:defRPr/>
            </a:pPr>
            <a:r>
              <a:rPr lang="en-US" altLang="en-US" sz="2000" dirty="0" smtClean="0"/>
              <a:t>$0.625/</a:t>
            </a:r>
            <a:r>
              <a:rPr lang="en-US" altLang="en-US" sz="2000" dirty="0" err="1" smtClean="0"/>
              <a:t>Sfr</a:t>
            </a:r>
            <a:r>
              <a:rPr lang="en-US" altLang="en-US" sz="2000" dirty="0" smtClean="0"/>
              <a:t> indirect quote in Switzerland (and direct quote in the US)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6"/>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sp>
        <p:nvSpPr>
          <p:cNvPr id="38916" name="Rectangle 7"/>
          <p:cNvSpPr>
            <a:spLocks noGrp="1" noChangeArrowheads="1"/>
          </p:cNvSpPr>
          <p:nvPr>
            <p:ph type="body" idx="4294967295"/>
          </p:nvPr>
        </p:nvSpPr>
        <p:spPr>
          <a:xfrm>
            <a:off x="317500" y="1676400"/>
            <a:ext cx="8505825" cy="4114800"/>
          </a:xfrm>
        </p:spPr>
        <p:txBody>
          <a:bodyPr lIns="91440" tIns="45720" rIns="91440" bIns="45720"/>
          <a:lstStyle/>
          <a:p>
            <a:pPr marL="342900" lvl="1" indent="-342900" eaLnBrk="1" hangingPunct="1">
              <a:lnSpc>
                <a:spcPct val="90000"/>
              </a:lnSpc>
              <a:buFontTx/>
              <a:buChar char="•"/>
              <a:defRPr/>
            </a:pPr>
            <a:r>
              <a:rPr lang="en-US" altLang="en-US" dirty="0" smtClean="0"/>
              <a:t>Interbank quotes are given as a </a:t>
            </a:r>
          </a:p>
          <a:p>
            <a:pPr lvl="1" eaLnBrk="1" hangingPunct="1">
              <a:lnSpc>
                <a:spcPct val="90000"/>
              </a:lnSpc>
              <a:spcBef>
                <a:spcPct val="40000"/>
              </a:spcBef>
              <a:defRPr/>
            </a:pPr>
            <a:r>
              <a:rPr lang="en-US" altLang="en-US" sz="2000" i="1" dirty="0" smtClean="0"/>
              <a:t>bid-</a:t>
            </a:r>
            <a:r>
              <a:rPr lang="en-US" altLang="en-US" sz="2000" dirty="0" smtClean="0"/>
              <a:t> price at which a dealer will buy another currency, or </a:t>
            </a:r>
          </a:p>
          <a:p>
            <a:pPr lvl="1" eaLnBrk="1" hangingPunct="1">
              <a:lnSpc>
                <a:spcPct val="90000"/>
              </a:lnSpc>
              <a:spcBef>
                <a:spcPct val="40000"/>
              </a:spcBef>
              <a:defRPr/>
            </a:pPr>
            <a:r>
              <a:rPr lang="en-US" altLang="en-US" sz="2000" i="1" dirty="0" smtClean="0"/>
              <a:t>ask</a:t>
            </a:r>
            <a:r>
              <a:rPr lang="en-US" altLang="en-US" sz="2000" dirty="0" smtClean="0"/>
              <a:t>- price at which a dealer will sell another currency</a:t>
            </a:r>
          </a:p>
          <a:p>
            <a:pPr eaLnBrk="1" hangingPunct="1">
              <a:spcBef>
                <a:spcPct val="50000"/>
              </a:spcBef>
              <a:defRPr/>
            </a:pPr>
            <a:r>
              <a:rPr lang="en-US" altLang="en-US" sz="2400" dirty="0" smtClean="0">
                <a:ea typeface="+mn-ea"/>
              </a:rPr>
              <a:t>Dealers make their profit from the spread between the buying and selling prices</a:t>
            </a:r>
          </a:p>
          <a:p>
            <a:pPr eaLnBrk="1" hangingPunct="1">
              <a:spcBef>
                <a:spcPct val="50000"/>
              </a:spcBef>
              <a:defRPr/>
            </a:pPr>
            <a:r>
              <a:rPr lang="en-US" altLang="en-US" sz="2400" dirty="0" smtClean="0">
                <a:ea typeface="+mn-ea"/>
              </a:rPr>
              <a:t>A bid for one currency is also the offer for the opposite currency</a:t>
            </a:r>
          </a:p>
          <a:p>
            <a:pPr eaLnBrk="1" hangingPunct="1">
              <a:lnSpc>
                <a:spcPct val="90000"/>
              </a:lnSpc>
              <a:defRPr/>
            </a:pPr>
            <a:endParaRPr lang="en-US" altLang="en-US" sz="2400" dirty="0" smtClean="0">
              <a:ea typeface="+mn-ea"/>
            </a:endParaRP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1143000" y="152400"/>
            <a:ext cx="75438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eaLnBrk="1" hangingPunct="1">
              <a:spcBef>
                <a:spcPct val="50000"/>
              </a:spcBef>
            </a:pPr>
            <a:r>
              <a:rPr lang="en-US" sz="2800" b="1"/>
              <a:t>Exhibit 5.7  Bid, Ask, and Mid-Point Quotation</a:t>
            </a:r>
          </a:p>
        </p:txBody>
      </p:sp>
      <p:pic>
        <p:nvPicPr>
          <p:cNvPr id="2" name="Picture 1" descr="ex05_07.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2600" y="1447800"/>
            <a:ext cx="6096000" cy="4683833"/>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5"/>
          <p:cNvSpPr>
            <a:spLocks noGrp="1" noChangeArrowheads="1"/>
          </p:cNvSpPr>
          <p:nvPr>
            <p:ph type="title"/>
          </p:nvPr>
        </p:nvSpPr>
        <p:spPr/>
        <p:txBody>
          <a:bodyPr/>
          <a:lstStyle/>
          <a:p>
            <a:pPr eaLnBrk="1" hangingPunct="1"/>
            <a:r>
              <a:rPr lang="en-US" dirty="0">
                <a:latin typeface="Verdana" charset="0"/>
              </a:rPr>
              <a:t>Exhibit 5.8  Exchange Rates: New York Closing </a:t>
            </a:r>
            <a:r>
              <a:rPr lang="en-US" dirty="0" smtClean="0">
                <a:latin typeface="Verdana" charset="0"/>
              </a:rPr>
              <a:t>Snapshot (cont.)</a:t>
            </a:r>
            <a:endParaRPr lang="en-US" dirty="0">
              <a:latin typeface="Verdana" charset="0"/>
            </a:endParaRPr>
          </a:p>
        </p:txBody>
      </p:sp>
      <p:pic>
        <p:nvPicPr>
          <p:cNvPr id="2" name="Picture 1" descr="ex05_08a.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600200"/>
            <a:ext cx="6705600" cy="4413028"/>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type="title"/>
          </p:nvPr>
        </p:nvSpPr>
        <p:spPr/>
        <p:txBody>
          <a:bodyPr/>
          <a:lstStyle/>
          <a:p>
            <a:pPr eaLnBrk="1" hangingPunct="1"/>
            <a:r>
              <a:rPr lang="en-US">
                <a:latin typeface="Verdana" charset="0"/>
              </a:rPr>
              <a:t>Exhibit 5.8  Exchange Rates: New York Closing Snapshot (cont.)</a:t>
            </a:r>
          </a:p>
        </p:txBody>
      </p:sp>
      <p:pic>
        <p:nvPicPr>
          <p:cNvPr id="2" name="Picture 1" descr="ex05_08b.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400" y="1371600"/>
            <a:ext cx="6934200" cy="479129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p:cNvSpPr>
            <a:spLocks noGrp="1" noChangeArrowheads="1"/>
          </p:cNvSpPr>
          <p:nvPr>
            <p:ph idx="1"/>
          </p:nvPr>
        </p:nvSpPr>
        <p:spPr>
          <a:xfrm>
            <a:off x="304800" y="1524000"/>
            <a:ext cx="8294688" cy="4876800"/>
          </a:xfrm>
        </p:spPr>
        <p:txBody>
          <a:bodyPr/>
          <a:lstStyle/>
          <a:p>
            <a:pPr eaLnBrk="1" hangingPunct="1">
              <a:lnSpc>
                <a:spcPct val="90000"/>
              </a:lnSpc>
              <a:spcBef>
                <a:spcPct val="50000"/>
              </a:spcBef>
            </a:pPr>
            <a:r>
              <a:rPr lang="en-US" sz="2400" dirty="0">
                <a:latin typeface="Verdana" charset="0"/>
              </a:rPr>
              <a:t>Many currency pairs are only inactively traded, so their exchange rate is determined through their relationship to a widely traded third currency (cross rate)</a:t>
            </a:r>
          </a:p>
          <a:p>
            <a:pPr eaLnBrk="1" hangingPunct="1">
              <a:lnSpc>
                <a:spcPct val="90000"/>
              </a:lnSpc>
              <a:spcBef>
                <a:spcPct val="50000"/>
              </a:spcBef>
            </a:pPr>
            <a:r>
              <a:rPr lang="en-US" sz="2400" dirty="0">
                <a:latin typeface="Verdana" charset="0"/>
              </a:rPr>
              <a:t>Cross rates can be used to check on opportunities for </a:t>
            </a:r>
            <a:r>
              <a:rPr lang="en-US" sz="2400" dirty="0" err="1">
                <a:latin typeface="Verdana" charset="0"/>
              </a:rPr>
              <a:t>intermarket</a:t>
            </a:r>
            <a:r>
              <a:rPr lang="en-US" sz="2400" dirty="0">
                <a:latin typeface="Verdana" charset="0"/>
              </a:rPr>
              <a:t> arbitrage.</a:t>
            </a:r>
          </a:p>
          <a:p>
            <a:pPr eaLnBrk="1" hangingPunct="1">
              <a:lnSpc>
                <a:spcPct val="90000"/>
              </a:lnSpc>
              <a:spcBef>
                <a:spcPct val="50000"/>
              </a:spcBef>
            </a:pPr>
            <a:r>
              <a:rPr lang="en-US" sz="2400" dirty="0">
                <a:latin typeface="Verdana" charset="0"/>
              </a:rPr>
              <a:t>This situation arose because one bank’s (Dresdner) quotation on €/£ is not the same a calculated cross rate between $/£ (Barclay’s) and $/€ (Citibank)</a:t>
            </a:r>
          </a:p>
        </p:txBody>
      </p:sp>
      <p:sp>
        <p:nvSpPr>
          <p:cNvPr id="36867" name="FlagCount" hidden="1">
            <a:hlinkClick r:id="" action="ppaction://hlinkfile"/>
          </p:cNvPr>
          <p:cNvSpPr>
            <a:spLocks noChangeArrowheads="1"/>
          </p:cNvSpPr>
          <p:nvPr/>
        </p:nvSpPr>
        <p:spPr bwMode="auto">
          <a:xfrm>
            <a:off x="8255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eaLnBrk="1" hangingPunct="1">
              <a:spcBef>
                <a:spcPct val="50000"/>
              </a:spcBef>
            </a:pPr>
            <a:r>
              <a:rPr lang="en-US" b="1">
                <a:latin typeface="Tahoma" charset="0"/>
                <a:ea typeface="ヒラギノ角ゴ Pro W3" charset="0"/>
                <a:cs typeface="ヒラギノ角ゴ Pro W3" charset="0"/>
              </a:rPr>
              <a:t>0</a:t>
            </a:r>
          </a:p>
        </p:txBody>
      </p:sp>
      <p:sp>
        <p:nvSpPr>
          <p:cNvPr id="36868" name="Rectangle 6"/>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spTree>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idx="4294967295"/>
          </p:nvPr>
        </p:nvSpPr>
        <p:spPr>
          <a:xfrm>
            <a:off x="1143000" y="238125"/>
            <a:ext cx="7696200" cy="904875"/>
          </a:xfrm>
        </p:spPr>
        <p:txBody>
          <a:bodyPr lIns="91440" tIns="45720" rIns="91440" bIns="45720"/>
          <a:lstStyle/>
          <a:p>
            <a:pPr eaLnBrk="1" hangingPunct="1"/>
            <a:r>
              <a:rPr lang="en-US">
                <a:latin typeface="Verdana" charset="0"/>
              </a:rPr>
              <a:t>Exhibit 5.9  Key Currency Cross Rates, Tuesday, January 3, 2014</a:t>
            </a:r>
            <a:endParaRPr lang="en-US" sz="3200">
              <a:latin typeface="Verdana" charset="0"/>
            </a:endParaRPr>
          </a:p>
        </p:txBody>
      </p:sp>
      <p:pic>
        <p:nvPicPr>
          <p:cNvPr id="2" name="Picture 1" descr="ex05_09.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2209800"/>
            <a:ext cx="8458200" cy="236086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219200" y="303213"/>
            <a:ext cx="7924800" cy="611187"/>
          </a:xfrm>
        </p:spPr>
        <p:txBody>
          <a:bodyPr/>
          <a:lstStyle/>
          <a:p>
            <a:pPr eaLnBrk="1" hangingPunct="1"/>
            <a:r>
              <a:rPr lang="en-US">
                <a:latin typeface="Verdana" charset="0"/>
              </a:rPr>
              <a:t>Intermarket Arbitrage</a:t>
            </a:r>
          </a:p>
        </p:txBody>
      </p:sp>
      <p:sp>
        <p:nvSpPr>
          <p:cNvPr id="51203" name="Rectangle 3"/>
          <p:cNvSpPr>
            <a:spLocks noGrp="1" noChangeArrowheads="1"/>
          </p:cNvSpPr>
          <p:nvPr>
            <p:ph type="body" idx="4294967295"/>
          </p:nvPr>
        </p:nvSpPr>
        <p:spPr>
          <a:xfrm>
            <a:off x="609600" y="1600200"/>
            <a:ext cx="7772400" cy="4038600"/>
          </a:xfrm>
        </p:spPr>
        <p:txBody>
          <a:bodyPr/>
          <a:lstStyle/>
          <a:p>
            <a:pPr eaLnBrk="1" hangingPunct="1"/>
            <a:r>
              <a:rPr lang="en-US" sz="2400">
                <a:latin typeface="Verdana" charset="0"/>
              </a:rPr>
              <a:t>Citibank quote - $1.13297/€</a:t>
            </a:r>
          </a:p>
          <a:p>
            <a:pPr eaLnBrk="1" hangingPunct="1"/>
            <a:r>
              <a:rPr lang="en-US" sz="2400">
                <a:latin typeface="Verdana" charset="0"/>
              </a:rPr>
              <a:t>Barclays quote - $1.5585/£</a:t>
            </a:r>
          </a:p>
          <a:p>
            <a:pPr eaLnBrk="1" hangingPunct="1"/>
            <a:r>
              <a:rPr lang="en-US" sz="2400">
                <a:latin typeface="Verdana" charset="0"/>
              </a:rPr>
              <a:t>Dresdner quote - €1.1722/£</a:t>
            </a:r>
          </a:p>
          <a:p>
            <a:pPr eaLnBrk="1" hangingPunct="1"/>
            <a:r>
              <a:rPr lang="en-US" sz="2400">
                <a:latin typeface="Verdana" charset="0"/>
              </a:rPr>
              <a:t>Cross rate calculation:</a:t>
            </a:r>
          </a:p>
          <a:p>
            <a:pPr eaLnBrk="1" hangingPunct="1">
              <a:buFontTx/>
              <a:buNone/>
            </a:pPr>
            <a:r>
              <a:rPr lang="en-US" sz="2400">
                <a:latin typeface="Verdana" charset="0"/>
              </a:rPr>
              <a:t>			</a:t>
            </a:r>
            <a:r>
              <a:rPr lang="en-US" sz="2400" u="sng">
                <a:latin typeface="Verdana" charset="0"/>
              </a:rPr>
              <a:t>$1.5585/£</a:t>
            </a:r>
          </a:p>
          <a:p>
            <a:pPr marL="342900" lvl="1" indent="-342900" eaLnBrk="1" hangingPunct="1">
              <a:buFontTx/>
              <a:buChar char="•"/>
            </a:pPr>
            <a:endParaRPr lang="en-US">
              <a:latin typeface="Verdana" charset="0"/>
            </a:endParaRPr>
          </a:p>
          <a:p>
            <a:pPr marL="342900" lvl="1" indent="-342900" eaLnBrk="1" hangingPunct="1">
              <a:buFontTx/>
              <a:buChar char="•"/>
            </a:pPr>
            <a:r>
              <a:rPr lang="en-US">
                <a:latin typeface="Verdana" charset="0"/>
              </a:rPr>
              <a:t>Because the rates are unequal, a triangular arbitrage opportunity exists</a:t>
            </a:r>
          </a:p>
        </p:txBody>
      </p:sp>
      <p:sp>
        <p:nvSpPr>
          <p:cNvPr id="38916" name="Text Box 5"/>
          <p:cNvSpPr txBox="1">
            <a:spLocks noChangeArrowheads="1"/>
          </p:cNvSpPr>
          <p:nvPr/>
        </p:nvSpPr>
        <p:spPr bwMode="auto">
          <a:xfrm>
            <a:off x="2486025" y="3609975"/>
            <a:ext cx="2111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Verdana" charset="0"/>
                <a:ea typeface="ＭＳ Ｐゴシック" charset="0"/>
              </a:defRPr>
            </a:lvl1pPr>
            <a:lvl2pPr marL="37931725" indent="-37474525">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eaLnBrk="1" hangingPunct="1">
              <a:spcBef>
                <a:spcPct val="20000"/>
              </a:spcBef>
            </a:pPr>
            <a:r>
              <a:rPr lang="en-US">
                <a:latin typeface="Times" charset="0"/>
                <a:ea typeface="ヒラギノ角ゴ Pro W3" charset="0"/>
                <a:cs typeface="ヒラギノ角ゴ Pro W3" charset="0"/>
              </a:rPr>
              <a:t>$1.3297/€</a:t>
            </a:r>
          </a:p>
        </p:txBody>
      </p:sp>
      <p:sp>
        <p:nvSpPr>
          <p:cNvPr id="38917" name="Oval 7"/>
          <p:cNvSpPr>
            <a:spLocks noChangeArrowheads="1"/>
          </p:cNvSpPr>
          <p:nvPr/>
        </p:nvSpPr>
        <p:spPr bwMode="auto">
          <a:xfrm>
            <a:off x="3602038" y="2362200"/>
            <a:ext cx="1849437" cy="635000"/>
          </a:xfrm>
          <a:prstGeom prst="ellipse">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eaLnBrk="1" hangingPunct="1">
              <a:spcBef>
                <a:spcPct val="50000"/>
              </a:spcBef>
            </a:pPr>
            <a:endParaRPr lang="en-US" sz="2400">
              <a:latin typeface="Times" charset="0"/>
              <a:ea typeface="ヒラギノ角ゴ Pro W3" charset="0"/>
              <a:cs typeface="ヒラギノ角ゴ Pro W3" charset="0"/>
            </a:endParaRPr>
          </a:p>
        </p:txBody>
      </p:sp>
      <p:sp>
        <p:nvSpPr>
          <p:cNvPr id="38918" name="Text Box 6"/>
          <p:cNvSpPr txBox="1">
            <a:spLocks noChangeArrowheads="1"/>
          </p:cNvSpPr>
          <p:nvPr/>
        </p:nvSpPr>
        <p:spPr bwMode="auto">
          <a:xfrm>
            <a:off x="4114800" y="3381375"/>
            <a:ext cx="34290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Verdana" charset="0"/>
                <a:ea typeface="ＭＳ Ｐゴシック" charset="0"/>
              </a:defRPr>
            </a:lvl1pPr>
            <a:lvl2pPr marL="37931725" indent="-37474525">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eaLnBrk="1" hangingPunct="1">
              <a:spcBef>
                <a:spcPct val="20000"/>
              </a:spcBef>
            </a:pPr>
            <a:r>
              <a:rPr lang="en-US" sz="3200">
                <a:latin typeface="Times" charset="0"/>
                <a:ea typeface="ヒラギノ角ゴ Pro W3" charset="0"/>
                <a:cs typeface="ヒラギノ角ゴ Pro W3" charset="0"/>
              </a:rPr>
              <a:t>= </a:t>
            </a:r>
            <a:r>
              <a:rPr lang="en-US">
                <a:latin typeface="Times" charset="0"/>
                <a:ea typeface="ヒラギノ角ゴ Pro W3" charset="0"/>
                <a:cs typeface="ヒラギノ角ゴ Pro W3" charset="0"/>
              </a:rPr>
              <a:t>€ 1.1721/£</a:t>
            </a:r>
          </a:p>
        </p:txBody>
      </p:sp>
      <p:grpSp>
        <p:nvGrpSpPr>
          <p:cNvPr id="38919" name="Group 12"/>
          <p:cNvGrpSpPr>
            <a:grpSpLocks/>
          </p:cNvGrpSpPr>
          <p:nvPr/>
        </p:nvGrpSpPr>
        <p:grpSpPr bwMode="auto">
          <a:xfrm>
            <a:off x="4525963" y="2973388"/>
            <a:ext cx="1565275" cy="533400"/>
            <a:chOff x="3600" y="2457"/>
            <a:chExt cx="960" cy="310"/>
          </a:xfrm>
        </p:grpSpPr>
        <p:sp>
          <p:nvSpPr>
            <p:cNvPr id="38922" name="Text Box 10"/>
            <p:cNvSpPr txBox="1">
              <a:spLocks noChangeArrowheads="1"/>
            </p:cNvSpPr>
            <p:nvPr/>
          </p:nvSpPr>
          <p:spPr bwMode="auto">
            <a:xfrm>
              <a:off x="3600" y="2457"/>
              <a:ext cx="960" cy="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Verdana" charset="0"/>
                  <a:ea typeface="ＭＳ Ｐゴシック" charset="0"/>
                </a:defRPr>
              </a:lvl1pPr>
              <a:lvl2pPr marL="37931725" indent="-37474525">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eaLnBrk="1" hangingPunct="1">
                <a:spcBef>
                  <a:spcPct val="50000"/>
                </a:spcBef>
              </a:pPr>
              <a:r>
                <a:rPr lang="en-US" b="1">
                  <a:solidFill>
                    <a:srgbClr val="FF0000"/>
                  </a:solidFill>
                  <a:latin typeface="Times" charset="0"/>
                  <a:ea typeface="ヒラギノ角ゴ Pro W3" charset="0"/>
                  <a:cs typeface="ヒラギノ角ゴ Pro W3" charset="0"/>
                </a:rPr>
                <a:t>=</a:t>
              </a:r>
            </a:p>
          </p:txBody>
        </p:sp>
        <p:sp>
          <p:nvSpPr>
            <p:cNvPr id="38923" name="Line 11"/>
            <p:cNvSpPr>
              <a:spLocks noChangeShapeType="1"/>
            </p:cNvSpPr>
            <p:nvPr/>
          </p:nvSpPr>
          <p:spPr bwMode="auto">
            <a:xfrm flipV="1">
              <a:off x="3696" y="2553"/>
              <a:ext cx="48" cy="135"/>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US"/>
            </a:p>
          </p:txBody>
        </p:sp>
      </p:grpSp>
      <p:sp>
        <p:nvSpPr>
          <p:cNvPr id="38920" name="FlagCount" hidden="1">
            <a:hlinkClick r:id="" action="ppaction://hlinkfile"/>
          </p:cNvPr>
          <p:cNvSpPr>
            <a:spLocks noChangeArrowheads="1"/>
          </p:cNvSpPr>
          <p:nvPr/>
        </p:nvSpPr>
        <p:spPr bwMode="auto">
          <a:xfrm>
            <a:off x="8255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eaLnBrk="1" hangingPunct="1">
              <a:spcBef>
                <a:spcPct val="50000"/>
              </a:spcBef>
            </a:pPr>
            <a:r>
              <a:rPr lang="en-US" b="1">
                <a:latin typeface="Tahoma" charset="0"/>
                <a:ea typeface="ヒラギノ角ゴ Pro W3" charset="0"/>
                <a:cs typeface="ヒラギノ角ゴ Pro W3" charset="0"/>
              </a:rPr>
              <a:t>0</a:t>
            </a:r>
          </a:p>
        </p:txBody>
      </p:sp>
      <p:sp>
        <p:nvSpPr>
          <p:cNvPr id="38921" name="Oval 7"/>
          <p:cNvSpPr>
            <a:spLocks noChangeArrowheads="1"/>
          </p:cNvSpPr>
          <p:nvPr/>
        </p:nvSpPr>
        <p:spPr bwMode="auto">
          <a:xfrm>
            <a:off x="4384675" y="3381375"/>
            <a:ext cx="1849438" cy="635000"/>
          </a:xfrm>
          <a:prstGeom prst="ellipse">
            <a:avLst/>
          </a:prstGeom>
          <a:noFill/>
          <a:ln w="28575">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eaLnBrk="1" hangingPunct="1">
              <a:spcBef>
                <a:spcPct val="50000"/>
              </a:spcBef>
            </a:pPr>
            <a:endParaRPr lang="en-US" sz="2400">
              <a:latin typeface="Times" charset="0"/>
              <a:ea typeface="ヒラギノ角ゴ Pro W3" charset="0"/>
              <a:cs typeface="ヒラギノ角ゴ Pro W3" charset="0"/>
            </a:endParaRPr>
          </a:p>
        </p:txBody>
      </p:sp>
    </p:spTree>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ChangeArrowheads="1"/>
          </p:cNvSpPr>
          <p:nvPr/>
        </p:nvSpPr>
        <p:spPr bwMode="auto">
          <a:xfrm>
            <a:off x="1066800" y="228600"/>
            <a:ext cx="75438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eaLnBrk="1" hangingPunct="1">
              <a:spcBef>
                <a:spcPct val="50000"/>
              </a:spcBef>
            </a:pPr>
            <a:r>
              <a:rPr lang="en-US" sz="2600" b="1"/>
              <a:t>Exhibit 5.10  Triangular Arbitrage by a Market Trader</a:t>
            </a:r>
          </a:p>
        </p:txBody>
      </p:sp>
      <p:pic>
        <p:nvPicPr>
          <p:cNvPr id="2" name="Picture 1" descr="ex05_10.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752600"/>
            <a:ext cx="7772400" cy="4281003"/>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p:cNvSpPr>
            <a:spLocks noGrp="1" noChangeArrowheads="1"/>
          </p:cNvSpPr>
          <p:nvPr>
            <p:ph idx="1"/>
          </p:nvPr>
        </p:nvSpPr>
        <p:spPr/>
        <p:txBody>
          <a:bodyPr/>
          <a:lstStyle/>
          <a:p>
            <a:pPr eaLnBrk="1" hangingPunct="1">
              <a:spcAft>
                <a:spcPct val="40000"/>
              </a:spcAft>
            </a:pPr>
            <a:r>
              <a:rPr lang="en-US" sz="2400">
                <a:latin typeface="Verdana" charset="0"/>
              </a:rPr>
              <a:t>Measuring a change in the spot rate for quotations expressed in home currency terms (direct quotations):</a:t>
            </a:r>
          </a:p>
          <a:p>
            <a:pPr eaLnBrk="1" hangingPunct="1">
              <a:buFontTx/>
              <a:buNone/>
            </a:pPr>
            <a:r>
              <a:rPr lang="en-US" sz="2400">
                <a:latin typeface="Verdana" charset="0"/>
              </a:rPr>
              <a:t>		%∆ = </a:t>
            </a:r>
            <a:r>
              <a:rPr lang="en-US" sz="2400" u="sng">
                <a:latin typeface="Verdana" charset="0"/>
              </a:rPr>
              <a:t>Ending rate – Beginning Rate</a:t>
            </a:r>
          </a:p>
          <a:p>
            <a:pPr eaLnBrk="1" hangingPunct="1">
              <a:buClr>
                <a:schemeClr val="tx1"/>
              </a:buClr>
              <a:buFontTx/>
              <a:buNone/>
            </a:pPr>
            <a:endParaRPr lang="en-US" sz="2400">
              <a:latin typeface="Verdana" charset="0"/>
            </a:endParaRPr>
          </a:p>
          <a:p>
            <a:pPr eaLnBrk="1" hangingPunct="1">
              <a:spcBef>
                <a:spcPct val="40000"/>
              </a:spcBef>
              <a:spcAft>
                <a:spcPct val="40000"/>
              </a:spcAft>
              <a:buClr>
                <a:schemeClr val="tx1"/>
              </a:buClr>
            </a:pPr>
            <a:r>
              <a:rPr lang="en-US" sz="2400">
                <a:latin typeface="Verdana" charset="0"/>
              </a:rPr>
              <a:t>Quotations expressed in foreign currency terms (indirect quotations):</a:t>
            </a:r>
          </a:p>
          <a:p>
            <a:pPr eaLnBrk="1" hangingPunct="1">
              <a:buClr>
                <a:schemeClr val="tx1"/>
              </a:buClr>
              <a:buFontTx/>
              <a:buNone/>
            </a:pPr>
            <a:r>
              <a:rPr lang="en-US" sz="2400">
                <a:latin typeface="Verdana" charset="0"/>
              </a:rPr>
              <a:t>	 	%∆ = </a:t>
            </a:r>
            <a:r>
              <a:rPr lang="en-US" sz="2400" u="sng">
                <a:latin typeface="Verdana" charset="0"/>
              </a:rPr>
              <a:t>Beginning Rate – Ending Rate</a:t>
            </a:r>
            <a:endParaRPr lang="en-US" sz="2400">
              <a:latin typeface="Verdana" charset="0"/>
            </a:endParaRPr>
          </a:p>
          <a:p>
            <a:pPr eaLnBrk="1" hangingPunct="1">
              <a:buFontTx/>
              <a:buNone/>
            </a:pPr>
            <a:endParaRPr lang="en-US" sz="2400">
              <a:latin typeface="Verdana" charset="0"/>
            </a:endParaRPr>
          </a:p>
        </p:txBody>
      </p:sp>
      <p:grpSp>
        <p:nvGrpSpPr>
          <p:cNvPr id="40963" name="Group 7"/>
          <p:cNvGrpSpPr>
            <a:grpSpLocks/>
          </p:cNvGrpSpPr>
          <p:nvPr/>
        </p:nvGrpSpPr>
        <p:grpSpPr bwMode="auto">
          <a:xfrm>
            <a:off x="3124200" y="2743200"/>
            <a:ext cx="5105400" cy="823913"/>
            <a:chOff x="1920" y="1998"/>
            <a:chExt cx="3216" cy="519"/>
          </a:xfrm>
        </p:grpSpPr>
        <p:sp>
          <p:nvSpPr>
            <p:cNvPr id="40969" name="Text Box 5"/>
            <p:cNvSpPr txBox="1">
              <a:spLocks noChangeArrowheads="1"/>
            </p:cNvSpPr>
            <p:nvPr/>
          </p:nvSpPr>
          <p:spPr bwMode="auto">
            <a:xfrm>
              <a:off x="1920" y="2190"/>
              <a:ext cx="2016"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Verdana" charset="0"/>
                  <a:ea typeface="ＭＳ Ｐゴシック" charset="0"/>
                </a:defRPr>
              </a:lvl1pPr>
              <a:lvl2pPr marL="37931725" indent="-37474525">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eaLnBrk="1" hangingPunct="1">
                <a:spcBef>
                  <a:spcPct val="50000"/>
                </a:spcBef>
              </a:pPr>
              <a:r>
                <a:rPr lang="en-US">
                  <a:latin typeface="Times" charset="0"/>
                  <a:ea typeface="ヒラギノ角ゴ Pro W3" charset="0"/>
                  <a:cs typeface="ヒラギノ角ゴ Pro W3" charset="0"/>
                </a:rPr>
                <a:t>Beginning Rate</a:t>
              </a:r>
            </a:p>
          </p:txBody>
        </p:sp>
        <p:sp>
          <p:nvSpPr>
            <p:cNvPr id="40970" name="Text Box 6"/>
            <p:cNvSpPr txBox="1">
              <a:spLocks noChangeArrowheads="1"/>
            </p:cNvSpPr>
            <p:nvPr/>
          </p:nvSpPr>
          <p:spPr bwMode="auto">
            <a:xfrm>
              <a:off x="4320" y="1998"/>
              <a:ext cx="816"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Verdana" charset="0"/>
                  <a:ea typeface="ＭＳ Ｐゴシック" charset="0"/>
                </a:defRPr>
              </a:lvl1pPr>
              <a:lvl2pPr marL="37931725" indent="-37474525">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eaLnBrk="1" hangingPunct="1">
                <a:spcBef>
                  <a:spcPct val="50000"/>
                </a:spcBef>
              </a:pPr>
              <a:r>
                <a:rPr lang="en-US">
                  <a:latin typeface="Times" charset="0"/>
                  <a:ea typeface="ヒラギノ角ゴ Pro W3" charset="0"/>
                  <a:cs typeface="ヒラギノ角ゴ Pro W3" charset="0"/>
                </a:rPr>
                <a:t>x 100</a:t>
              </a:r>
            </a:p>
          </p:txBody>
        </p:sp>
      </p:grpSp>
      <p:grpSp>
        <p:nvGrpSpPr>
          <p:cNvPr id="40964" name="Group 8"/>
          <p:cNvGrpSpPr>
            <a:grpSpLocks/>
          </p:cNvGrpSpPr>
          <p:nvPr/>
        </p:nvGrpSpPr>
        <p:grpSpPr bwMode="auto">
          <a:xfrm>
            <a:off x="3886200" y="4648200"/>
            <a:ext cx="4495800" cy="823913"/>
            <a:chOff x="2304" y="2007"/>
            <a:chExt cx="2832" cy="519"/>
          </a:xfrm>
        </p:grpSpPr>
        <p:sp>
          <p:nvSpPr>
            <p:cNvPr id="40967" name="Text Box 9"/>
            <p:cNvSpPr txBox="1">
              <a:spLocks noChangeArrowheads="1"/>
            </p:cNvSpPr>
            <p:nvPr/>
          </p:nvSpPr>
          <p:spPr bwMode="auto">
            <a:xfrm>
              <a:off x="2304" y="2199"/>
              <a:ext cx="2016"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Verdana" charset="0"/>
                  <a:ea typeface="ＭＳ Ｐゴシック" charset="0"/>
                </a:defRPr>
              </a:lvl1pPr>
              <a:lvl2pPr marL="37931725" indent="-37474525">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eaLnBrk="1" hangingPunct="1">
                <a:spcBef>
                  <a:spcPct val="50000"/>
                </a:spcBef>
              </a:pPr>
              <a:r>
                <a:rPr lang="en-US">
                  <a:latin typeface="Times" charset="0"/>
                  <a:ea typeface="ヒラギノ角ゴ Pro W3" charset="0"/>
                  <a:cs typeface="ヒラギノ角ゴ Pro W3" charset="0"/>
                </a:rPr>
                <a:t>Ending Rate</a:t>
              </a:r>
            </a:p>
          </p:txBody>
        </p:sp>
        <p:sp>
          <p:nvSpPr>
            <p:cNvPr id="40968" name="Text Box 10"/>
            <p:cNvSpPr txBox="1">
              <a:spLocks noChangeArrowheads="1"/>
            </p:cNvSpPr>
            <p:nvPr/>
          </p:nvSpPr>
          <p:spPr bwMode="auto">
            <a:xfrm>
              <a:off x="4320" y="2007"/>
              <a:ext cx="816"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Verdana" charset="0"/>
                  <a:ea typeface="ＭＳ Ｐゴシック" charset="0"/>
                </a:defRPr>
              </a:lvl1pPr>
              <a:lvl2pPr marL="37931725" indent="-37474525">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eaLnBrk="1" hangingPunct="1">
                <a:spcBef>
                  <a:spcPct val="50000"/>
                </a:spcBef>
              </a:pPr>
              <a:r>
                <a:rPr lang="en-US">
                  <a:latin typeface="Times" charset="0"/>
                  <a:ea typeface="ヒラギノ角ゴ Pro W3" charset="0"/>
                  <a:cs typeface="ヒラギノ角ゴ Pro W3" charset="0"/>
                </a:rPr>
                <a:t>x 100</a:t>
              </a:r>
            </a:p>
          </p:txBody>
        </p:sp>
      </p:grpSp>
      <p:sp>
        <p:nvSpPr>
          <p:cNvPr id="40965" name="FlagCount" hidden="1">
            <a:hlinkClick r:id="" action="ppaction://hlinkfile"/>
          </p:cNvPr>
          <p:cNvSpPr>
            <a:spLocks noChangeArrowheads="1"/>
          </p:cNvSpPr>
          <p:nvPr/>
        </p:nvSpPr>
        <p:spPr bwMode="auto">
          <a:xfrm>
            <a:off x="8255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eaLnBrk="1" hangingPunct="1">
              <a:spcBef>
                <a:spcPct val="50000"/>
              </a:spcBef>
            </a:pPr>
            <a:r>
              <a:rPr lang="en-US" b="1">
                <a:latin typeface="Tahoma" charset="0"/>
                <a:ea typeface="ヒラギノ角ゴ Pro W3" charset="0"/>
                <a:cs typeface="ヒラギノ角ゴ Pro W3" charset="0"/>
              </a:rPr>
              <a:t>0</a:t>
            </a:r>
          </a:p>
        </p:txBody>
      </p:sp>
      <p:sp>
        <p:nvSpPr>
          <p:cNvPr id="40966" name="Rectangle 6"/>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spTree>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13"/>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sp>
        <p:nvSpPr>
          <p:cNvPr id="12" name="Rectangle 3"/>
          <p:cNvSpPr txBox="1">
            <a:spLocks noChangeArrowheads="1"/>
          </p:cNvSpPr>
          <p:nvPr/>
        </p:nvSpPr>
        <p:spPr>
          <a:xfrm>
            <a:off x="381000" y="1447800"/>
            <a:ext cx="8382000" cy="4648200"/>
          </a:xfrm>
          <a:prstGeom prst="rect">
            <a:avLst/>
          </a:prstGeom>
        </p:spPr>
        <p:txBody>
          <a:bodyPr/>
          <a:lstStyle>
            <a:lvl1pPr marL="342900" indent="-342900" algn="l" rtl="0" fontAlgn="base">
              <a:spcBef>
                <a:spcPct val="20000"/>
              </a:spcBef>
              <a:spcAft>
                <a:spcPct val="0"/>
              </a:spcAft>
              <a:buChar char="•"/>
              <a:defRPr sz="2800">
                <a:solidFill>
                  <a:schemeClr val="tx1"/>
                </a:solidFill>
                <a:latin typeface="+mn-lt"/>
                <a:ea typeface="+mn-ea"/>
                <a:cs typeface="+mn-cs"/>
              </a:defRPr>
            </a:lvl1pPr>
            <a:lvl2pPr marL="742950" indent="-285750" algn="l" rtl="0" fontAlgn="base">
              <a:spcBef>
                <a:spcPct val="20000"/>
              </a:spcBef>
              <a:spcAft>
                <a:spcPct val="0"/>
              </a:spcAft>
              <a:buChar char="–"/>
              <a:defRPr sz="2400">
                <a:solidFill>
                  <a:schemeClr val="tx1"/>
                </a:solidFill>
                <a:latin typeface="+mn-lt"/>
              </a:defRPr>
            </a:lvl2pPr>
            <a:lvl3pPr marL="1143000" indent="-228600" algn="l" rtl="0" fontAlgn="base">
              <a:spcBef>
                <a:spcPct val="20000"/>
              </a:spcBef>
              <a:spcAft>
                <a:spcPct val="0"/>
              </a:spcAft>
              <a:buChar char="•"/>
              <a:defRPr sz="2000">
                <a:solidFill>
                  <a:schemeClr val="tx1"/>
                </a:solidFill>
                <a:latin typeface="+mn-lt"/>
              </a:defRPr>
            </a:lvl3pPr>
            <a:lvl4pPr marL="1600200" indent="-228600" algn="l" rtl="0" fontAlgn="base">
              <a:spcBef>
                <a:spcPct val="20000"/>
              </a:spcBef>
              <a:spcAft>
                <a:spcPct val="0"/>
              </a:spcAft>
              <a:buChar char="–"/>
              <a:defRPr>
                <a:solidFill>
                  <a:schemeClr val="tx1"/>
                </a:solidFill>
                <a:latin typeface="+mn-lt"/>
              </a:defRPr>
            </a:lvl4pPr>
            <a:lvl5pPr marL="2057400" indent="-228600" algn="l" rtl="0" fontAlgn="base">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spcBef>
                <a:spcPct val="50000"/>
              </a:spcBef>
              <a:defRPr/>
            </a:pPr>
            <a:r>
              <a:rPr lang="en-US" altLang="en-US" sz="2400" i="1" dirty="0" smtClean="0"/>
              <a:t>Forward rates </a:t>
            </a:r>
            <a:r>
              <a:rPr lang="en-US" altLang="en-US" sz="2400" dirty="0" smtClean="0"/>
              <a:t>are typically quoted in terms of points.</a:t>
            </a:r>
          </a:p>
          <a:p>
            <a:pPr eaLnBrk="1" hangingPunct="1">
              <a:spcBef>
                <a:spcPct val="50000"/>
              </a:spcBef>
              <a:defRPr/>
            </a:pPr>
            <a:r>
              <a:rPr lang="en-US" altLang="en-US" sz="2400" dirty="0" smtClean="0"/>
              <a:t>A forward quotation expressed in points is not a foreign exchange rate as such.</a:t>
            </a:r>
          </a:p>
          <a:p>
            <a:pPr eaLnBrk="1" hangingPunct="1">
              <a:spcBef>
                <a:spcPct val="50000"/>
              </a:spcBef>
              <a:defRPr/>
            </a:pPr>
            <a:r>
              <a:rPr lang="en-US" altLang="en-US" sz="2400" dirty="0" smtClean="0"/>
              <a:t>Rather, it is the </a:t>
            </a:r>
            <a:r>
              <a:rPr lang="en-US" altLang="en-US" sz="2400" i="1" dirty="0" smtClean="0"/>
              <a:t>difference</a:t>
            </a:r>
            <a:r>
              <a:rPr lang="en-US" altLang="en-US" sz="2400" dirty="0" smtClean="0"/>
              <a:t> between the forward rate and the spot rate.</a:t>
            </a:r>
          </a:p>
          <a:p>
            <a:pPr eaLnBrk="1" hangingPunct="1">
              <a:spcBef>
                <a:spcPct val="50000"/>
              </a:spcBef>
              <a:defRPr/>
            </a:pPr>
            <a:endParaRPr lang="en-US" altLang="en-US" sz="2400" kern="0" dirty="0" smtClean="0"/>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1219200" y="150812"/>
            <a:ext cx="7848600" cy="1068388"/>
          </a:xfrm>
        </p:spPr>
        <p:txBody>
          <a:bodyPr/>
          <a:lstStyle/>
          <a:p>
            <a:pPr eaLnBrk="1" hangingPunct="1"/>
            <a:r>
              <a:rPr lang="en-US" sz="2800" dirty="0">
                <a:latin typeface="Verdana" charset="0"/>
              </a:rPr>
              <a:t>Exhibit 5.11  Spot and Forward Quotations for the Euro and Japanese Yen</a:t>
            </a:r>
          </a:p>
        </p:txBody>
      </p:sp>
      <p:pic>
        <p:nvPicPr>
          <p:cNvPr id="2" name="Picture 1" descr="ex05_11.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1600200"/>
            <a:ext cx="7924800" cy="4673145"/>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13"/>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sp>
        <p:nvSpPr>
          <p:cNvPr id="12" name="Rectangle 3"/>
          <p:cNvSpPr txBox="1">
            <a:spLocks noChangeArrowheads="1"/>
          </p:cNvSpPr>
          <p:nvPr/>
        </p:nvSpPr>
        <p:spPr>
          <a:xfrm>
            <a:off x="381000" y="1447800"/>
            <a:ext cx="8382000" cy="4648200"/>
          </a:xfrm>
          <a:prstGeom prst="rect">
            <a:avLst/>
          </a:prstGeom>
        </p:spPr>
        <p:txBody>
          <a:bodyPr/>
          <a:lstStyle>
            <a:lvl1pPr marL="342900" indent="-342900" algn="l" rtl="0" fontAlgn="base">
              <a:spcBef>
                <a:spcPct val="20000"/>
              </a:spcBef>
              <a:spcAft>
                <a:spcPct val="0"/>
              </a:spcAft>
              <a:buChar char="•"/>
              <a:defRPr sz="2800">
                <a:solidFill>
                  <a:schemeClr val="tx1"/>
                </a:solidFill>
                <a:latin typeface="+mn-lt"/>
                <a:ea typeface="+mn-ea"/>
                <a:cs typeface="+mn-cs"/>
              </a:defRPr>
            </a:lvl1pPr>
            <a:lvl2pPr marL="742950" indent="-285750" algn="l" rtl="0" fontAlgn="base">
              <a:spcBef>
                <a:spcPct val="20000"/>
              </a:spcBef>
              <a:spcAft>
                <a:spcPct val="0"/>
              </a:spcAft>
              <a:buChar char="–"/>
              <a:defRPr sz="2400">
                <a:solidFill>
                  <a:schemeClr val="tx1"/>
                </a:solidFill>
                <a:latin typeface="+mn-lt"/>
              </a:defRPr>
            </a:lvl2pPr>
            <a:lvl3pPr marL="1143000" indent="-228600" algn="l" rtl="0" fontAlgn="base">
              <a:spcBef>
                <a:spcPct val="20000"/>
              </a:spcBef>
              <a:spcAft>
                <a:spcPct val="0"/>
              </a:spcAft>
              <a:buChar char="•"/>
              <a:defRPr sz="2000">
                <a:solidFill>
                  <a:schemeClr val="tx1"/>
                </a:solidFill>
                <a:latin typeface="+mn-lt"/>
              </a:defRPr>
            </a:lvl3pPr>
            <a:lvl4pPr marL="1600200" indent="-228600" algn="l" rtl="0" fontAlgn="base">
              <a:spcBef>
                <a:spcPct val="20000"/>
              </a:spcBef>
              <a:spcAft>
                <a:spcPct val="0"/>
              </a:spcAft>
              <a:buChar char="–"/>
              <a:defRPr>
                <a:solidFill>
                  <a:schemeClr val="tx1"/>
                </a:solidFill>
                <a:latin typeface="+mn-lt"/>
              </a:defRPr>
            </a:lvl4pPr>
            <a:lvl5pPr marL="2057400" indent="-228600" algn="l" rtl="0" fontAlgn="base">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spcBef>
                <a:spcPct val="50000"/>
              </a:spcBef>
              <a:defRPr/>
            </a:pPr>
            <a:r>
              <a:rPr lang="en-US" altLang="en-US" sz="2400" kern="0" dirty="0" smtClean="0"/>
              <a:t>Forward quotations may also be expressed as the percent-per-annum deviation from the spot rate</a:t>
            </a:r>
          </a:p>
          <a:p>
            <a:pPr eaLnBrk="1" hangingPunct="1">
              <a:spcBef>
                <a:spcPct val="50000"/>
              </a:spcBef>
              <a:defRPr/>
            </a:pPr>
            <a:r>
              <a:rPr lang="en-US" altLang="en-US" sz="2400" kern="0" dirty="0" smtClean="0"/>
              <a:t>This method of quotation facilitates comparing premiums or discounts in the forward market with interest rate differentials</a:t>
            </a:r>
          </a:p>
          <a:p>
            <a:pPr eaLnBrk="1" hangingPunct="1">
              <a:spcBef>
                <a:spcPct val="50000"/>
              </a:spcBef>
              <a:defRPr/>
            </a:pPr>
            <a:endParaRPr lang="en-US" altLang="en-US" sz="2400" kern="0" dirty="0" smtClean="0"/>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5" name="Rectangle 14"/>
          <p:cNvSpPr>
            <a:spLocks noGrp="1" noChangeArrowheads="1"/>
          </p:cNvSpPr>
          <p:nvPr>
            <p:ph type="body" idx="4294967295"/>
          </p:nvPr>
        </p:nvSpPr>
        <p:spPr>
          <a:xfrm>
            <a:off x="381000" y="1447800"/>
            <a:ext cx="8382000" cy="3657600"/>
          </a:xfrm>
        </p:spPr>
        <p:txBody>
          <a:bodyPr lIns="91440" tIns="45720" rIns="91440" bIns="45720"/>
          <a:lstStyle/>
          <a:p>
            <a:pPr marL="342900" lvl="1" indent="-342900" eaLnBrk="1" hangingPunct="1">
              <a:buFontTx/>
              <a:buChar char="•"/>
              <a:defRPr/>
            </a:pPr>
            <a:r>
              <a:rPr lang="en-US" altLang="en-US" dirty="0" smtClean="0">
                <a:ea typeface="+mn-ea"/>
                <a:cs typeface="+mn-cs"/>
              </a:rPr>
              <a:t>For indirect quotes (i.e. quote expressed in foreign currency terms), the formula is</a:t>
            </a:r>
          </a:p>
          <a:p>
            <a:pPr marL="342900" lvl="1" indent="-342900" eaLnBrk="1" hangingPunct="1">
              <a:buFontTx/>
              <a:buChar char="•"/>
              <a:defRPr/>
            </a:pPr>
            <a:endParaRPr lang="en-US" altLang="en-US" dirty="0" smtClean="0">
              <a:ea typeface="+mn-ea"/>
              <a:cs typeface="+mn-cs"/>
            </a:endParaRPr>
          </a:p>
          <a:p>
            <a:pPr marL="342900" lvl="1" indent="-342900" eaLnBrk="1" hangingPunct="1">
              <a:buFontTx/>
              <a:buChar char="•"/>
              <a:defRPr/>
            </a:pPr>
            <a:endParaRPr lang="en-US" altLang="en-US" dirty="0" smtClean="0">
              <a:ea typeface="+mn-ea"/>
              <a:cs typeface="+mn-cs"/>
            </a:endParaRPr>
          </a:p>
          <a:p>
            <a:pPr marL="342900" lvl="1" indent="-342900" eaLnBrk="1" hangingPunct="1">
              <a:buFontTx/>
              <a:buChar char="•"/>
              <a:defRPr/>
            </a:pPr>
            <a:endParaRPr lang="en-US" altLang="en-US" dirty="0" smtClean="0">
              <a:ea typeface="+mn-ea"/>
              <a:cs typeface="+mn-cs"/>
            </a:endParaRPr>
          </a:p>
          <a:p>
            <a:pPr marL="342900" lvl="1" indent="-342900" eaLnBrk="1" hangingPunct="1">
              <a:buFontTx/>
              <a:buChar char="•"/>
              <a:defRPr/>
            </a:pPr>
            <a:r>
              <a:rPr lang="en-US" altLang="en-US" dirty="0" smtClean="0"/>
              <a:t>For direct quotes (i.e. quote expressed in home currency terms), the formula is</a:t>
            </a:r>
          </a:p>
          <a:p>
            <a:pPr marL="342900" lvl="1" indent="-342900" eaLnBrk="1" hangingPunct="1">
              <a:buFontTx/>
              <a:buChar char="•"/>
              <a:defRPr/>
            </a:pPr>
            <a:endParaRPr lang="en-US" altLang="en-US" dirty="0" smtClean="0">
              <a:ea typeface="+mn-ea"/>
              <a:cs typeface="+mn-cs"/>
            </a:endParaRPr>
          </a:p>
        </p:txBody>
      </p:sp>
      <p:graphicFrame>
        <p:nvGraphicFramePr>
          <p:cNvPr id="372748" name="Object 12"/>
          <p:cNvGraphicFramePr>
            <a:graphicFrameLocks noChangeAspect="1"/>
          </p:cNvGraphicFramePr>
          <p:nvPr/>
        </p:nvGraphicFramePr>
        <p:xfrm>
          <a:off x="2286000" y="2438400"/>
          <a:ext cx="4708525" cy="952500"/>
        </p:xfrm>
        <a:graphic>
          <a:graphicData uri="http://schemas.openxmlformats.org/presentationml/2006/ole">
            <mc:AlternateContent xmlns:mc="http://schemas.openxmlformats.org/markup-compatibility/2006">
              <mc:Choice xmlns:v="urn:schemas-microsoft-com:vml" Requires="v">
                <p:oleObj spid="_x0000_s61457" name="Equation" r:id="rId3" imgW="2070100" imgH="419100" progId="Equation.DSMT4">
                  <p:embed/>
                </p:oleObj>
              </mc:Choice>
              <mc:Fallback>
                <p:oleObj name="Equation" r:id="rId3" imgW="2070100" imgH="419100" progId="Equation.DSMT4">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2438400"/>
                        <a:ext cx="4708525" cy="9525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45060" name="Rectangle 13"/>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graphicFrame>
        <p:nvGraphicFramePr>
          <p:cNvPr id="3" name="Object 2"/>
          <p:cNvGraphicFramePr>
            <a:graphicFrameLocks noChangeAspect="1"/>
          </p:cNvGraphicFramePr>
          <p:nvPr/>
        </p:nvGraphicFramePr>
        <p:xfrm>
          <a:off x="2590800" y="4800600"/>
          <a:ext cx="4567238" cy="919163"/>
        </p:xfrm>
        <a:graphic>
          <a:graphicData uri="http://schemas.openxmlformats.org/presentationml/2006/ole">
            <mc:AlternateContent xmlns:mc="http://schemas.openxmlformats.org/markup-compatibility/2006">
              <mc:Choice xmlns:v="urn:schemas-microsoft-com:vml" Requires="v">
                <p:oleObj spid="_x0000_s61458" name="Equation" r:id="rId5" imgW="2082800" imgH="419100" progId="Equation.3">
                  <p:embed/>
                </p:oleObj>
              </mc:Choice>
              <mc:Fallback>
                <p:oleObj name="Equation" r:id="rId5" imgW="2082800" imgH="4191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90800" y="4800600"/>
                        <a:ext cx="4567238" cy="919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72748"/>
                                        </p:tgtEl>
                                        <p:attrNameLst>
                                          <p:attrName>style.visibility</p:attrName>
                                        </p:attrNameLst>
                                      </p:cBhvr>
                                      <p:to>
                                        <p:strVal val="visible"/>
                                      </p:to>
                                    </p:set>
                                    <p:anim calcmode="lin" valueType="num">
                                      <p:cBhvr additive="base">
                                        <p:cTn id="7" dur="500" fill="hold"/>
                                        <p:tgtEl>
                                          <p:spTgt spid="372748"/>
                                        </p:tgtEl>
                                        <p:attrNameLst>
                                          <p:attrName>ppt_x</p:attrName>
                                        </p:attrNameLst>
                                      </p:cBhvr>
                                      <p:tavLst>
                                        <p:tav tm="0">
                                          <p:val>
                                            <p:strVal val="0-#ppt_w/2"/>
                                          </p:val>
                                        </p:tav>
                                        <p:tav tm="100000">
                                          <p:val>
                                            <p:strVal val="#ppt_x"/>
                                          </p:val>
                                        </p:tav>
                                      </p:tavLst>
                                    </p:anim>
                                    <p:anim calcmode="lin" valueType="num">
                                      <p:cBhvr additive="base">
                                        <p:cTn id="8" dur="500" fill="hold"/>
                                        <p:tgtEl>
                                          <p:spTgt spid="37274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0-#ppt_w/2"/>
                                          </p:val>
                                        </p:tav>
                                        <p:tav tm="100000">
                                          <p:val>
                                            <p:strVal val="#ppt_x"/>
                                          </p:val>
                                        </p:tav>
                                      </p:tavLst>
                                    </p:anim>
                                    <p:anim calcmode="lin" valueType="num">
                                      <p:cBhvr additive="base">
                                        <p:cTn id="1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13"/>
          <p:cNvSpPr>
            <a:spLocks noGrp="1" noChangeArrowheads="1"/>
          </p:cNvSpPr>
          <p:nvPr>
            <p:ph type="body" idx="4294967295"/>
          </p:nvPr>
        </p:nvSpPr>
        <p:spPr/>
        <p:txBody>
          <a:bodyPr lIns="91440" tIns="45720" rIns="91440" bIns="45720"/>
          <a:lstStyle/>
          <a:p>
            <a:pPr marL="342900" lvl="1" indent="-342900" eaLnBrk="1" hangingPunct="1">
              <a:spcBef>
                <a:spcPct val="50000"/>
              </a:spcBef>
              <a:buFontTx/>
              <a:buChar char="•"/>
              <a:defRPr/>
            </a:pPr>
            <a:r>
              <a:rPr lang="en-US" altLang="en-US" dirty="0">
                <a:ea typeface="+mn-ea"/>
                <a:cs typeface="+mn-cs"/>
              </a:rPr>
              <a:t>Example of indirect quote (or in foreign currency terms)</a:t>
            </a:r>
          </a:p>
          <a:p>
            <a:pPr lvl="1" eaLnBrk="1" hangingPunct="1">
              <a:defRPr/>
            </a:pPr>
            <a:endParaRPr lang="en-US" altLang="en-US" dirty="0" smtClean="0"/>
          </a:p>
          <a:p>
            <a:pPr lvl="1" eaLnBrk="1" hangingPunct="1">
              <a:defRPr/>
            </a:pPr>
            <a:endParaRPr lang="en-US" altLang="en-US" dirty="0" smtClean="0"/>
          </a:p>
          <a:p>
            <a:pPr lvl="1" eaLnBrk="1" hangingPunct="1">
              <a:defRPr/>
            </a:pPr>
            <a:endParaRPr lang="en-US" altLang="en-US" dirty="0" smtClean="0"/>
          </a:p>
          <a:p>
            <a:pPr marL="342900" lvl="1" indent="-342900" eaLnBrk="1" hangingPunct="1">
              <a:spcBef>
                <a:spcPct val="50000"/>
              </a:spcBef>
              <a:buFontTx/>
              <a:buChar char="•"/>
              <a:defRPr/>
            </a:pPr>
            <a:r>
              <a:rPr lang="en-US" altLang="en-US" dirty="0">
                <a:ea typeface="+mn-ea"/>
                <a:cs typeface="+mn-cs"/>
              </a:rPr>
              <a:t>Example of direct quote (or in home currency terms)</a:t>
            </a:r>
          </a:p>
          <a:p>
            <a:pPr lvl="1" eaLnBrk="1" hangingPunct="1">
              <a:defRPr/>
            </a:pPr>
            <a:endParaRPr lang="en-US" altLang="en-US" dirty="0" smtClean="0"/>
          </a:p>
        </p:txBody>
      </p:sp>
      <p:grpSp>
        <p:nvGrpSpPr>
          <p:cNvPr id="2" name="Group 11"/>
          <p:cNvGrpSpPr>
            <a:grpSpLocks/>
          </p:cNvGrpSpPr>
          <p:nvPr/>
        </p:nvGrpSpPr>
        <p:grpSpPr bwMode="auto">
          <a:xfrm>
            <a:off x="1044575" y="2565400"/>
            <a:ext cx="7104063" cy="863600"/>
            <a:chOff x="642" y="1728"/>
            <a:chExt cx="4475" cy="544"/>
          </a:xfrm>
        </p:grpSpPr>
        <p:graphicFrame>
          <p:nvGraphicFramePr>
            <p:cNvPr id="46086" name="Object 4"/>
            <p:cNvGraphicFramePr>
              <a:graphicFrameLocks noChangeAspect="1"/>
            </p:cNvGraphicFramePr>
            <p:nvPr/>
          </p:nvGraphicFramePr>
          <p:xfrm>
            <a:off x="642" y="1728"/>
            <a:ext cx="4475" cy="544"/>
          </p:xfrm>
          <a:graphic>
            <a:graphicData uri="http://schemas.openxmlformats.org/presentationml/2006/ole">
              <mc:AlternateContent xmlns:mc="http://schemas.openxmlformats.org/markup-compatibility/2006">
                <mc:Choice xmlns:v="urn:schemas-microsoft-com:vml" Requires="v">
                  <p:oleObj spid="_x0000_s62481" name="Equation" r:id="rId3" imgW="3238500" imgH="393700" progId="Equation.DSMT4">
                    <p:embed/>
                  </p:oleObj>
                </mc:Choice>
                <mc:Fallback>
                  <p:oleObj name="Equation" r:id="rId3" imgW="3238500" imgH="393700" progId="Equation.DSMT4">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 y="1728"/>
                          <a:ext cx="4475" cy="5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46087" name="Text Box 5"/>
            <p:cNvSpPr txBox="1">
              <a:spLocks noChangeArrowheads="1"/>
            </p:cNvSpPr>
            <p:nvPr/>
          </p:nvSpPr>
          <p:spPr bwMode="auto">
            <a:xfrm>
              <a:off x="960" y="1810"/>
              <a:ext cx="24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txBody>
            <a:bodyPr>
              <a:spAutoFit/>
            </a:bodyPr>
            <a:lstStyle>
              <a:lvl1pPr>
                <a:defRPr sz="2800">
                  <a:solidFill>
                    <a:schemeClr val="tx1"/>
                  </a:solidFill>
                  <a:latin typeface="Verdana" charset="0"/>
                  <a:ea typeface="ＭＳ Ｐゴシック" charset="0"/>
                </a:defRPr>
              </a:lvl1pPr>
              <a:lvl2pPr>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eaLnBrk="1" hangingPunct="1">
                <a:spcBef>
                  <a:spcPct val="50000"/>
                </a:spcBef>
              </a:pPr>
              <a:r>
                <a:rPr lang="en-US" sz="1400" b="1">
                  <a:cs typeface="Times New Roman" charset="0"/>
                </a:rPr>
                <a:t>¥</a:t>
              </a:r>
              <a:endParaRPr lang="en-US" sz="1400" b="1"/>
            </a:p>
          </p:txBody>
        </p:sp>
      </p:grpSp>
      <p:graphicFrame>
        <p:nvGraphicFramePr>
          <p:cNvPr id="374794" name="Object 10"/>
          <p:cNvGraphicFramePr>
            <a:graphicFrameLocks noChangeAspect="1"/>
          </p:cNvGraphicFramePr>
          <p:nvPr/>
        </p:nvGraphicFramePr>
        <p:xfrm>
          <a:off x="893763" y="4495800"/>
          <a:ext cx="7967662" cy="863600"/>
        </p:xfrm>
        <a:graphic>
          <a:graphicData uri="http://schemas.openxmlformats.org/presentationml/2006/ole">
            <mc:AlternateContent xmlns:mc="http://schemas.openxmlformats.org/markup-compatibility/2006">
              <mc:Choice xmlns:v="urn:schemas-microsoft-com:vml" Requires="v">
                <p:oleObj spid="_x0000_s62482" name="Equation" r:id="rId5" imgW="3632200" imgH="393700" progId="Equation.DSMT4">
                  <p:embed/>
                </p:oleObj>
              </mc:Choice>
              <mc:Fallback>
                <p:oleObj name="Equation" r:id="rId5" imgW="3632200" imgH="393700" progId="Equation.DSMT4">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3763" y="4495800"/>
                        <a:ext cx="7967662" cy="863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46085" name="Rectangle 12"/>
          <p:cNvSpPr>
            <a:spLocks noGrp="1" noChangeArrowheads="1"/>
          </p:cNvSpPr>
          <p:nvPr>
            <p:ph type="title" idx="4294967295"/>
          </p:nvPr>
        </p:nvSpPr>
        <p:spPr/>
        <p:txBody>
          <a:bodyPr lIns="91440" tIns="45720" rIns="91440" bIns="45720"/>
          <a:lstStyle/>
          <a:p>
            <a:pPr eaLnBrk="1" hangingPunct="1"/>
            <a:r>
              <a:rPr lang="en-US">
                <a:latin typeface="Verdana" charset="0"/>
              </a:rPr>
              <a:t>Foreign Exchange Rates &amp; Quotations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74794"/>
                                        </p:tgtEl>
                                        <p:attrNameLst>
                                          <p:attrName>style.visibility</p:attrName>
                                        </p:attrNameLst>
                                      </p:cBhvr>
                                      <p:to>
                                        <p:strVal val="visible"/>
                                      </p:to>
                                    </p:set>
                                    <p:anim calcmode="lin" valueType="num">
                                      <p:cBhvr additive="base">
                                        <p:cTn id="13" dur="500" fill="hold"/>
                                        <p:tgtEl>
                                          <p:spTgt spid="374794"/>
                                        </p:tgtEl>
                                        <p:attrNameLst>
                                          <p:attrName>ppt_x</p:attrName>
                                        </p:attrNameLst>
                                      </p:cBhvr>
                                      <p:tavLst>
                                        <p:tav tm="0">
                                          <p:val>
                                            <p:strVal val="0-#ppt_w/2"/>
                                          </p:val>
                                        </p:tav>
                                        <p:tav tm="100000">
                                          <p:val>
                                            <p:strVal val="#ppt_x"/>
                                          </p:val>
                                        </p:tav>
                                      </p:tavLst>
                                    </p:anim>
                                    <p:anim calcmode="lin" valueType="num">
                                      <p:cBhvr additive="base">
                                        <p:cTn id="14" dur="500" fill="hold"/>
                                        <p:tgtEl>
                                          <p:spTgt spid="37479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p:cNvSpPr>
            <a:spLocks noGrp="1" noChangeArrowheads="1"/>
          </p:cNvSpPr>
          <p:nvPr>
            <p:ph type="title" idx="4294967295"/>
          </p:nvPr>
        </p:nvSpPr>
        <p:spPr/>
        <p:txBody>
          <a:bodyPr lIns="91440" tIns="45720" rIns="91440" bIns="45720"/>
          <a:lstStyle/>
          <a:p>
            <a:pPr eaLnBrk="1" hangingPunct="1"/>
            <a:r>
              <a:rPr lang="en-US">
                <a:latin typeface="Verdana" charset="0"/>
              </a:rPr>
              <a:t>Summary of Learning Objectives</a:t>
            </a:r>
          </a:p>
        </p:txBody>
      </p:sp>
      <p:sp>
        <p:nvSpPr>
          <p:cNvPr id="47107"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The three functions of the foreign exchange market (FOREX) are to transfer purchasing power, provide credit, and minimize foreign exchange rate risk</a:t>
            </a:r>
          </a:p>
          <a:p>
            <a:pPr eaLnBrk="1" hangingPunct="1"/>
            <a:r>
              <a:rPr lang="en-US" sz="2400">
                <a:latin typeface="Verdana" charset="0"/>
              </a:rPr>
              <a:t>The FOREX is composed of two tiers: the interbank market and the client market.  Participants include bank and nonbank dealers, individuals and firms conducting commercial and investment functions, speculators and arbitragers, central banks and treasuries and foreign exchange brokers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6"/>
          <p:cNvSpPr>
            <a:spLocks noGrp="1" noChangeArrowheads="1"/>
          </p:cNvSpPr>
          <p:nvPr>
            <p:ph type="title" idx="4294967295"/>
          </p:nvPr>
        </p:nvSpPr>
        <p:spPr/>
        <p:txBody>
          <a:bodyPr lIns="91440" tIns="45720" rIns="91440" bIns="45720"/>
          <a:lstStyle/>
          <a:p>
            <a:pPr eaLnBrk="1" hangingPunct="1"/>
            <a:r>
              <a:rPr lang="en-US">
                <a:latin typeface="Verdana" charset="0"/>
              </a:rPr>
              <a:t>Summary of Learning Objectives</a:t>
            </a:r>
          </a:p>
        </p:txBody>
      </p:sp>
      <p:sp>
        <p:nvSpPr>
          <p:cNvPr id="48131" name="Rectangle 7"/>
          <p:cNvSpPr>
            <a:spLocks noGrp="1" noChangeArrowheads="1"/>
          </p:cNvSpPr>
          <p:nvPr>
            <p:ph type="body" idx="4294967295"/>
          </p:nvPr>
        </p:nvSpPr>
        <p:spPr/>
        <p:txBody>
          <a:bodyPr lIns="91440" tIns="45720" rIns="91440" bIns="45720"/>
          <a:lstStyle/>
          <a:p>
            <a:pPr eaLnBrk="1" hangingPunct="1">
              <a:lnSpc>
                <a:spcPct val="90000"/>
              </a:lnSpc>
            </a:pPr>
            <a:r>
              <a:rPr lang="en-US" sz="2400">
                <a:latin typeface="Verdana" charset="0"/>
              </a:rPr>
              <a:t>Geographically, the FOREX market spans the globe, with prices moving and currencies traded every hour of every business day</a:t>
            </a:r>
          </a:p>
          <a:p>
            <a:pPr eaLnBrk="1" hangingPunct="1">
              <a:lnSpc>
                <a:spcPct val="90000"/>
              </a:lnSpc>
            </a:pPr>
            <a:r>
              <a:rPr lang="en-US" sz="2400">
                <a:latin typeface="Verdana" charset="0"/>
              </a:rPr>
              <a:t>A foreign exchange </a:t>
            </a:r>
            <a:r>
              <a:rPr lang="en-US" sz="2400" i="1">
                <a:latin typeface="Verdana" charset="0"/>
              </a:rPr>
              <a:t>rate</a:t>
            </a:r>
            <a:r>
              <a:rPr lang="en-US" sz="2400">
                <a:latin typeface="Verdana" charset="0"/>
              </a:rPr>
              <a:t> is the price of one currency expressed in terms of another currency</a:t>
            </a:r>
          </a:p>
          <a:p>
            <a:pPr eaLnBrk="1" hangingPunct="1">
              <a:lnSpc>
                <a:spcPct val="90000"/>
              </a:lnSpc>
            </a:pPr>
            <a:r>
              <a:rPr lang="en-US" sz="2400">
                <a:latin typeface="Verdana" charset="0"/>
              </a:rPr>
              <a:t>A foreign exchange </a:t>
            </a:r>
            <a:r>
              <a:rPr lang="en-US" sz="2400" i="1">
                <a:latin typeface="Verdana" charset="0"/>
              </a:rPr>
              <a:t>quotation</a:t>
            </a:r>
            <a:r>
              <a:rPr lang="en-US" sz="2400">
                <a:latin typeface="Verdana" charset="0"/>
              </a:rPr>
              <a:t> is a statement of willingness to buy or sell currency at an announced price</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6"/>
          <p:cNvSpPr>
            <a:spLocks noGrp="1" noChangeArrowheads="1"/>
          </p:cNvSpPr>
          <p:nvPr>
            <p:ph type="title" idx="4294967295"/>
          </p:nvPr>
        </p:nvSpPr>
        <p:spPr/>
        <p:txBody>
          <a:bodyPr lIns="91440" tIns="45720" rIns="91440" bIns="45720"/>
          <a:lstStyle/>
          <a:p>
            <a:pPr eaLnBrk="1" hangingPunct="1"/>
            <a:r>
              <a:rPr lang="en-US">
                <a:latin typeface="Verdana" charset="0"/>
              </a:rPr>
              <a:t>Summary of Learning Objectives</a:t>
            </a:r>
          </a:p>
        </p:txBody>
      </p:sp>
      <p:sp>
        <p:nvSpPr>
          <p:cNvPr id="49155" name="Rectangle 7"/>
          <p:cNvSpPr>
            <a:spLocks noGrp="1" noChangeArrowheads="1"/>
          </p:cNvSpPr>
          <p:nvPr>
            <p:ph type="body" idx="4294967295"/>
          </p:nvPr>
        </p:nvSpPr>
        <p:spPr/>
        <p:txBody>
          <a:bodyPr lIns="91440" tIns="45720" rIns="91440" bIns="45720"/>
          <a:lstStyle/>
          <a:p>
            <a:pPr eaLnBrk="1" hangingPunct="1">
              <a:lnSpc>
                <a:spcPct val="90000"/>
              </a:lnSpc>
            </a:pPr>
            <a:r>
              <a:rPr lang="en-US" sz="2400">
                <a:latin typeface="Verdana" charset="0"/>
              </a:rPr>
              <a:t>Transactions within the FOREX market are executed either on a spot basis requiring delivery two days after the transaction or on a forward basis requiring settlement at some designated future date</a:t>
            </a:r>
          </a:p>
          <a:p>
            <a:pPr eaLnBrk="1" hangingPunct="1">
              <a:lnSpc>
                <a:spcPct val="90000"/>
              </a:lnSpc>
            </a:pPr>
            <a:r>
              <a:rPr lang="en-US" sz="2400" i="1">
                <a:latin typeface="Verdana" charset="0"/>
              </a:rPr>
              <a:t>European terms</a:t>
            </a:r>
            <a:r>
              <a:rPr lang="en-US" sz="2400">
                <a:latin typeface="Verdana" charset="0"/>
              </a:rPr>
              <a:t> quotations are the foreign currency price of one US dollar.  </a:t>
            </a:r>
            <a:r>
              <a:rPr lang="en-US" sz="2400" i="1">
                <a:latin typeface="Verdana" charset="0"/>
              </a:rPr>
              <a:t>American terms</a:t>
            </a:r>
            <a:r>
              <a:rPr lang="en-US" sz="2400">
                <a:latin typeface="Verdana" charset="0"/>
              </a:rPr>
              <a:t> are the dollar price of a foreign currency</a:t>
            </a:r>
          </a:p>
          <a:p>
            <a:pPr eaLnBrk="1" hangingPunct="1">
              <a:lnSpc>
                <a:spcPct val="90000"/>
              </a:lnSpc>
            </a:pPr>
            <a:endParaRPr lang="en-US" sz="2400">
              <a:latin typeface="Verdana" charset="0"/>
            </a:endParaRP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6"/>
          <p:cNvSpPr>
            <a:spLocks noGrp="1" noChangeArrowheads="1"/>
          </p:cNvSpPr>
          <p:nvPr>
            <p:ph type="title" idx="4294967295"/>
          </p:nvPr>
        </p:nvSpPr>
        <p:spPr/>
        <p:txBody>
          <a:bodyPr lIns="91440" tIns="45720" rIns="91440" bIns="45720"/>
          <a:lstStyle/>
          <a:p>
            <a:pPr eaLnBrk="1" hangingPunct="1"/>
            <a:r>
              <a:rPr lang="en-US">
                <a:latin typeface="Verdana" charset="0"/>
              </a:rPr>
              <a:t>Summary of Learning Objectives</a:t>
            </a:r>
          </a:p>
        </p:txBody>
      </p:sp>
      <p:sp>
        <p:nvSpPr>
          <p:cNvPr id="50179" name="Rectangle 7"/>
          <p:cNvSpPr>
            <a:spLocks noGrp="1" noChangeArrowheads="1"/>
          </p:cNvSpPr>
          <p:nvPr>
            <p:ph type="body" idx="4294967295"/>
          </p:nvPr>
        </p:nvSpPr>
        <p:spPr/>
        <p:txBody>
          <a:bodyPr lIns="91440" tIns="45720" rIns="91440" bIns="45720"/>
          <a:lstStyle/>
          <a:p>
            <a:pPr eaLnBrk="1" hangingPunct="1"/>
            <a:r>
              <a:rPr lang="en-US" sz="2400">
                <a:latin typeface="Verdana" charset="0"/>
              </a:rPr>
              <a:t>Quotations can also be</a:t>
            </a:r>
            <a:r>
              <a:rPr lang="en-US" sz="2400" i="1">
                <a:latin typeface="Verdana" charset="0"/>
              </a:rPr>
              <a:t> direct</a:t>
            </a:r>
            <a:r>
              <a:rPr lang="en-US" sz="2400">
                <a:latin typeface="Verdana" charset="0"/>
              </a:rPr>
              <a:t> or </a:t>
            </a:r>
            <a:r>
              <a:rPr lang="en-US" sz="2400" i="1">
                <a:latin typeface="Verdana" charset="0"/>
              </a:rPr>
              <a:t>indirect</a:t>
            </a:r>
            <a:r>
              <a:rPr lang="en-US" sz="2400">
                <a:latin typeface="Verdana" charset="0"/>
              </a:rPr>
              <a:t>.  A direct quote is the home currency price of a unit of foreign currency, while an indirect quote is the foreign currency price of a unit of the home currency</a:t>
            </a:r>
          </a:p>
          <a:p>
            <a:pPr eaLnBrk="1" hangingPunct="1"/>
            <a:r>
              <a:rPr lang="en-US" sz="2400">
                <a:latin typeface="Verdana" charset="0"/>
              </a:rPr>
              <a:t>Direct and indirect are </a:t>
            </a:r>
            <a:r>
              <a:rPr lang="en-US" sz="2400" i="1">
                <a:latin typeface="Verdana" charset="0"/>
              </a:rPr>
              <a:t>not </a:t>
            </a:r>
            <a:r>
              <a:rPr lang="en-US" sz="2400">
                <a:latin typeface="Verdana" charset="0"/>
              </a:rPr>
              <a:t>synonymous for American and European terms, because the home currency will change for calculation purposes </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4"/>
          <p:cNvSpPr>
            <a:spLocks noGrp="1" noChangeArrowheads="1"/>
          </p:cNvSpPr>
          <p:nvPr>
            <p:ph type="title" idx="4294967295"/>
          </p:nvPr>
        </p:nvSpPr>
        <p:spPr>
          <a:xfrm>
            <a:off x="1143000" y="228600"/>
            <a:ext cx="6843713" cy="914400"/>
          </a:xfrm>
        </p:spPr>
        <p:txBody>
          <a:bodyPr lIns="91440" tIns="45720" rIns="91440" bIns="45720"/>
          <a:lstStyle/>
          <a:p>
            <a:pPr eaLnBrk="1" hangingPunct="1"/>
            <a:r>
              <a:rPr lang="en-US">
                <a:latin typeface="Verdana" charset="0"/>
              </a:rPr>
              <a:t>Summary of Learning Objectives</a:t>
            </a:r>
          </a:p>
        </p:txBody>
      </p:sp>
      <p:sp>
        <p:nvSpPr>
          <p:cNvPr id="51203"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A cross rate is an exchange rate between two currencies, calculated from their common relationships with a third currency. When cross rates differ from the direct rates between two currencies, intermarket arbitrage</a:t>
            </a:r>
            <a:r>
              <a:rPr lang="en-US" sz="2400" i="1">
                <a:latin typeface="Verdana" charset="0"/>
              </a:rPr>
              <a:t> </a:t>
            </a:r>
            <a:r>
              <a:rPr lang="en-US" sz="2400">
                <a:latin typeface="Verdana" charset="0"/>
              </a:rPr>
              <a:t>is possible</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theme/theme1.xml><?xml version="1.0" encoding="utf-8"?>
<a:theme xmlns:a="http://schemas.openxmlformats.org/drawingml/2006/main" name="FMF_MOFF_05_0000_PP_C01">
  <a:themeElements>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Theme">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Verdana"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Verdana" charset="0"/>
            <a:ea typeface="ＭＳ Ｐゴシック" charset="0"/>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FMF_MOFF_05_0000_PP_C01.pot</Template>
  <TotalTime>51</TotalTime>
  <Words>1919</Words>
  <Application>Microsoft Macintosh PowerPoint</Application>
  <PresentationFormat>On-screen Show (4:3)</PresentationFormat>
  <Paragraphs>183</Paragraphs>
  <Slides>45</Slides>
  <Notes>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47" baseType="lpstr">
      <vt:lpstr>FMF_MOFF_05_0000_PP_C01</vt:lpstr>
      <vt:lpstr>Equation</vt:lpstr>
      <vt:lpstr>PowerPoint Presentation</vt:lpstr>
      <vt:lpstr>Learning Objectives</vt:lpstr>
      <vt:lpstr>Functions of the Foreign Exchange Market</vt:lpstr>
      <vt:lpstr>Structure of the Foreign Exchange Market</vt:lpstr>
      <vt:lpstr>Structure of the Foreign Exchange Market</vt:lpstr>
      <vt:lpstr>PowerPoint Presentation</vt:lpstr>
      <vt:lpstr>Structure of the Foreign Exchange Market</vt:lpstr>
      <vt:lpstr>Bank and Nonbank Dealers</vt:lpstr>
      <vt:lpstr>Individuals and Firms</vt:lpstr>
      <vt:lpstr>Speculators and Arbitragers</vt:lpstr>
      <vt:lpstr>Central Banks and Treasuries</vt:lpstr>
      <vt:lpstr>Foreign Exchange Brokers</vt:lpstr>
      <vt:lpstr>Continuous Linked Settlement</vt:lpstr>
      <vt:lpstr>Transactions in the Foreign Exchange Market</vt:lpstr>
      <vt:lpstr>PowerPoint Presentation</vt:lpstr>
      <vt:lpstr>PowerPoint Presentation</vt:lpstr>
      <vt:lpstr>PowerPoint Presentation</vt:lpstr>
      <vt:lpstr>Size of the Foreign Exchange Market</vt:lpstr>
      <vt:lpstr>PowerPoint Presentation</vt:lpstr>
      <vt:lpstr>PowerPoint Presentation</vt:lpstr>
      <vt:lpstr>PowerPoint Presentation</vt:lpstr>
      <vt:lpstr>Foreign Exchange Rates &amp; Quotations</vt:lpstr>
      <vt:lpstr>Foreign Exchange Rates and Quotations</vt:lpstr>
      <vt:lpstr>Foreign Exchange Rates and Quotations</vt:lpstr>
      <vt:lpstr>PowerPoint Presentation</vt:lpstr>
      <vt:lpstr>Foreign Exchange Rates &amp; Quotations</vt:lpstr>
      <vt:lpstr>Foreign Exchange Rates &amp; Quotations</vt:lpstr>
      <vt:lpstr>PowerPoint Presentation</vt:lpstr>
      <vt:lpstr>Exhibit 5.8  Exchange Rates: New York Closing Snapshot (cont.)</vt:lpstr>
      <vt:lpstr>Exhibit 5.8  Exchange Rates: New York Closing Snapshot (cont.)</vt:lpstr>
      <vt:lpstr>Foreign Exchange Rates &amp; Quotations</vt:lpstr>
      <vt:lpstr>Exhibit 5.9  Key Currency Cross Rates, Tuesday, January 3, 2014</vt:lpstr>
      <vt:lpstr>Intermarket Arbitrage</vt:lpstr>
      <vt:lpstr>PowerPoint Presentation</vt:lpstr>
      <vt:lpstr>Foreign Exchange Rates &amp; Quotations</vt:lpstr>
      <vt:lpstr>Foreign Exchange Rates &amp; Quotations</vt:lpstr>
      <vt:lpstr>Exhibit 5.11  Spot and Forward Quotations for the Euro and Japanese Yen</vt:lpstr>
      <vt:lpstr>Foreign Exchange Rates &amp; Quotations</vt:lpstr>
      <vt:lpstr>Foreign Exchange Rates &amp; Quotations</vt:lpstr>
      <vt:lpstr>Foreign Exchange Rates &amp; Quotations</vt:lpstr>
      <vt:lpstr>Summary of Learning Objectives</vt:lpstr>
      <vt:lpstr>Summary of Learning Objectives</vt:lpstr>
      <vt:lpstr>Summary of Learning Objectives</vt:lpstr>
      <vt:lpstr>Summary of Learning Objectives</vt:lpstr>
      <vt:lpstr>Summary of Learning Objectives</vt:lpstr>
    </vt:vector>
  </TitlesOfParts>
  <Manager/>
  <Company>Copyright ©2015 Pearson Education, Inc. All rights reserved.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dc:title>
  <dc:subject>Fundamentals of Multinational Finance, 5e </dc:subject>
  <dc:creator>Moffett, Stonehill, Eiteman </dc:creator>
  <cp:keywords/>
  <dc:description/>
  <cp:lastModifiedBy>Stephanie Lindsey</cp:lastModifiedBy>
  <cp:revision>7</cp:revision>
  <cp:lastPrinted>2008-10-27T20:14:13Z</cp:lastPrinted>
  <dcterms:created xsi:type="dcterms:W3CDTF">2014-08-21T20:56:03Z</dcterms:created>
  <dcterms:modified xsi:type="dcterms:W3CDTF">2014-09-11T10:20:35Z</dcterms:modified>
  <cp:category/>
</cp:coreProperties>
</file>