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324" r:id="rId3"/>
    <p:sldId id="340" r:id="rId4"/>
    <p:sldId id="315" r:id="rId5"/>
    <p:sldId id="306" r:id="rId6"/>
    <p:sldId id="313" r:id="rId7"/>
    <p:sldId id="322" r:id="rId8"/>
    <p:sldId id="308" r:id="rId9"/>
    <p:sldId id="335" r:id="rId10"/>
    <p:sldId id="339" r:id="rId11"/>
    <p:sldId id="341" r:id="rId12"/>
    <p:sldId id="342"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p:cViewPr varScale="1">
        <p:scale>
          <a:sx n="116" d="100"/>
          <a:sy n="116" d="100"/>
        </p:scale>
        <p:origin x="-1704" y="-11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E28E9899-D47E-40F9-88C0-BE06754F35BF}" type="datetimeFigureOut">
              <a:rPr lang="en-US" smtClean="0"/>
              <a:pPr/>
              <a:t>06/07/2018</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8C1F6225-A1AE-400F-837C-4F50194B888E}"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E28E9899-D47E-40F9-88C0-BE06754F35BF}" type="datetimeFigureOut">
              <a:rPr lang="en-US" smtClean="0"/>
              <a:pPr/>
              <a:t>06/07/2018</a:t>
            </a:fld>
            <a:endParaRPr lang="en-US"/>
          </a:p>
        </p:txBody>
      </p:sp>
      <p:sp>
        <p:nvSpPr>
          <p:cNvPr id="9" name="Slide Number Placeholder 8"/>
          <p:cNvSpPr>
            <a:spLocks noGrp="1"/>
          </p:cNvSpPr>
          <p:nvPr>
            <p:ph type="sldNum" sz="quarter" idx="15"/>
          </p:nvPr>
        </p:nvSpPr>
        <p:spPr/>
        <p:txBody>
          <a:bodyPr rtlCol="0"/>
          <a:lstStyle/>
          <a:p>
            <a:fld id="{8C1F6225-A1AE-400F-837C-4F50194B888E}"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E28E9899-D47E-40F9-88C0-BE06754F35BF}" type="datetimeFigureOut">
              <a:rPr lang="en-US" smtClean="0"/>
              <a:pPr/>
              <a:t>06/07/2018</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8C1F6225-A1AE-400F-837C-4F50194B888E}"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E28E9899-D47E-40F9-88C0-BE06754F35BF}" type="datetimeFigureOut">
              <a:rPr lang="en-US" smtClean="0"/>
              <a:pPr/>
              <a:t>06/07/2018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1F6225-A1AE-400F-837C-4F50194B888E}"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E28E9899-D47E-40F9-88C0-BE06754F35BF}" type="datetimeFigureOut">
              <a:rPr lang="en-US" smtClean="0"/>
              <a:pPr/>
              <a:t>06/07/2018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1F6225-A1AE-400F-837C-4F50194B888E}"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E28E9899-D47E-40F9-88C0-BE06754F35BF}" type="datetimeFigureOut">
              <a:rPr lang="en-US" smtClean="0"/>
              <a:pPr/>
              <a:t>06/07/2018</a:t>
            </a:fld>
            <a:endParaRPr lang="en-US"/>
          </a:p>
        </p:txBody>
      </p:sp>
      <p:sp>
        <p:nvSpPr>
          <p:cNvPr id="7" name="Slide Number Placeholder 6"/>
          <p:cNvSpPr>
            <a:spLocks noGrp="1"/>
          </p:cNvSpPr>
          <p:nvPr>
            <p:ph type="sldNum" sz="quarter" idx="11"/>
          </p:nvPr>
        </p:nvSpPr>
        <p:spPr/>
        <p:txBody>
          <a:bodyPr rtlCol="0"/>
          <a:lstStyle/>
          <a:p>
            <a:fld id="{8C1F6225-A1AE-400F-837C-4F50194B888E}"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8E9899-D47E-40F9-88C0-BE06754F35BF}" type="datetimeFigureOut">
              <a:rPr lang="en-US" smtClean="0"/>
              <a:pPr/>
              <a:t>06/07/2018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1F6225-A1AE-400F-837C-4F50194B888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E28E9899-D47E-40F9-88C0-BE06754F35BF}" type="datetimeFigureOut">
              <a:rPr lang="en-US" smtClean="0"/>
              <a:pPr/>
              <a:t>06/07/2018</a:t>
            </a:fld>
            <a:endParaRPr lang="en-US"/>
          </a:p>
        </p:txBody>
      </p:sp>
      <p:sp>
        <p:nvSpPr>
          <p:cNvPr id="22" name="Slide Number Placeholder 21"/>
          <p:cNvSpPr>
            <a:spLocks noGrp="1"/>
          </p:cNvSpPr>
          <p:nvPr>
            <p:ph type="sldNum" sz="quarter" idx="15"/>
          </p:nvPr>
        </p:nvSpPr>
        <p:spPr/>
        <p:txBody>
          <a:bodyPr rtlCol="0"/>
          <a:lstStyle/>
          <a:p>
            <a:fld id="{8C1F6225-A1AE-400F-837C-4F50194B888E}"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E28E9899-D47E-40F9-88C0-BE06754F35BF}" type="datetimeFigureOut">
              <a:rPr lang="en-US" smtClean="0"/>
              <a:pPr/>
              <a:t>06/07/2018</a:t>
            </a:fld>
            <a:endParaRPr lang="en-US"/>
          </a:p>
        </p:txBody>
      </p:sp>
      <p:sp>
        <p:nvSpPr>
          <p:cNvPr id="18" name="Slide Number Placeholder 17"/>
          <p:cNvSpPr>
            <a:spLocks noGrp="1"/>
          </p:cNvSpPr>
          <p:nvPr>
            <p:ph type="sldNum" sz="quarter" idx="11"/>
          </p:nvPr>
        </p:nvSpPr>
        <p:spPr/>
        <p:txBody>
          <a:bodyPr rtlCol="0"/>
          <a:lstStyle/>
          <a:p>
            <a:fld id="{8C1F6225-A1AE-400F-837C-4F50194B888E}"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28E9899-D47E-40F9-88C0-BE06754F35BF}" type="datetimeFigureOut">
              <a:rPr lang="en-US" smtClean="0"/>
              <a:pPr/>
              <a:t>06/07/2018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1F6225-A1AE-400F-837C-4F50194B888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28E9899-D47E-40F9-88C0-BE06754F35BF}" type="datetimeFigureOut">
              <a:rPr lang="en-US" smtClean="0"/>
              <a:pPr/>
              <a:t>06/07/2018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1F6225-A1AE-400F-837C-4F50194B888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E28E9899-D47E-40F9-88C0-BE06754F35BF}" type="datetimeFigureOut">
              <a:rPr lang="en-US" smtClean="0"/>
              <a:pPr/>
              <a:t>06/07/2018</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8C1F6225-A1AE-400F-837C-4F50194B888E}"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forbes.com/sites/simonmainwaring/2016/08/11/how-lego-rebuilt-itself-as-a-purposeful-and-sustainable-brand/" TargetMode="External"/><Relationship Id="rId7" Type="http://schemas.openxmlformats.org/officeDocument/2006/relationships/hyperlink" Target="https://www.ey.com/Publication/vwLUAssets/ey-if-brand-plus-trust-equal-value-how-are-you-solving-the-equation-infographic/$File/ey-if-brand-plus-trust-equal-value-how-are-you-solving-the-equation-infographic.pdf" TargetMode="External"/><Relationship Id="rId2" Type="http://schemas.openxmlformats.org/officeDocument/2006/relationships/hyperlink" Target="https://www.researchgate.net/publication/242341534_Corporate_social_responsibility_A_corporate_marketing_perspective" TargetMode="External"/><Relationship Id="rId1" Type="http://schemas.openxmlformats.org/officeDocument/2006/relationships/slideLayout" Target="../slideLayouts/slideLayout1.xml"/><Relationship Id="rId6" Type="http://schemas.openxmlformats.org/officeDocument/2006/relationships/hyperlink" Target="http://www.conecomm.com/research-blog/2017-csr-study" TargetMode="External"/><Relationship Id="rId5" Type="http://schemas.openxmlformats.org/officeDocument/2006/relationships/hyperlink" Target="https://www.forbes.com/sites/jamesberman/2014/04/20/the-three-essential-warren-buffett-quotes-to-live-by/" TargetMode="External"/><Relationship Id="rId4" Type="http://schemas.openxmlformats.org/officeDocument/2006/relationships/hyperlink" Target="https://www.forbes.com/sites/enriquedans/2015/09/27/volkswagen-and-the-failure-of-corporate-social-responsibility/"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slideshare.net/SridharChimalakonda/smart-citizen-responsibility-fusion-of-corporate-social-responsibility-and-consulting" TargetMode="External"/><Relationship Id="rId2" Type="http://schemas.openxmlformats.org/officeDocument/2006/relationships/hyperlink" Target="https://medium.com/unisonhq/top-5-challenges-shared-values-pros-face-in-running-their-csr-strategies-ad312d420936" TargetMode="External"/><Relationship Id="rId1" Type="http://schemas.openxmlformats.org/officeDocument/2006/relationships/slideLayout" Target="../slideLayouts/slideLayout1.xml"/><Relationship Id="rId5" Type="http://schemas.openxmlformats.org/officeDocument/2006/relationships/hyperlink" Target="https://www.mckinsey.com/featured-insights/leadership/making-the-most-of-corporate-social-responsibility" TargetMode="External"/><Relationship Id="rId4" Type="http://schemas.openxmlformats.org/officeDocument/2006/relationships/hyperlink" Target="http://csrpulse.com/top-6-challenges-for-todays-csr-execut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95000"/>
            <a:alpha val="0"/>
          </a:schemeClr>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2362200" y="762000"/>
            <a:ext cx="6400800" cy="1981200"/>
          </a:xfrm>
        </p:spPr>
        <p:txBody>
          <a:bodyPr>
            <a:noAutofit/>
          </a:bodyPr>
          <a:lstStyle/>
          <a:p>
            <a:r>
              <a:rPr lang="en-US" dirty="0" smtClean="0">
                <a:solidFill>
                  <a:schemeClr val="bg2">
                    <a:lumMod val="75000"/>
                  </a:schemeClr>
                </a:solidFill>
              </a:rPr>
              <a:t>CORPORATE SOCIAL RESPONSIBILITY (CSR) AND </a:t>
            </a:r>
            <a:r>
              <a:rPr lang="en-US" sz="3600" dirty="0" smtClean="0">
                <a:solidFill>
                  <a:schemeClr val="bg2">
                    <a:lumMod val="75000"/>
                  </a:schemeClr>
                </a:solidFill>
              </a:rPr>
              <a:t>its</a:t>
            </a:r>
            <a:r>
              <a:rPr lang="en-US" dirty="0" smtClean="0">
                <a:solidFill>
                  <a:schemeClr val="bg2">
                    <a:lumMod val="75000"/>
                  </a:schemeClr>
                </a:solidFill>
              </a:rPr>
              <a:t> </a:t>
            </a:r>
            <a:r>
              <a:rPr lang="en-US" dirty="0" smtClean="0">
                <a:solidFill>
                  <a:schemeClr val="bg2">
                    <a:lumMod val="75000"/>
                  </a:schemeClr>
                </a:solidFill>
              </a:rPr>
              <a:t>ISSUES IN CONTEMPORARY MARKETING</a:t>
            </a:r>
            <a:endParaRPr lang="en-US" dirty="0" smtClean="0">
              <a:solidFill>
                <a:schemeClr val="accent1">
                  <a:lumMod val="75000"/>
                </a:schemeClr>
              </a:solidFill>
            </a:endParaRPr>
          </a:p>
        </p:txBody>
      </p:sp>
      <p:sp>
        <p:nvSpPr>
          <p:cNvPr id="11" name="TextBox 10"/>
          <p:cNvSpPr txBox="1"/>
          <p:nvPr/>
        </p:nvSpPr>
        <p:spPr>
          <a:xfrm>
            <a:off x="2438400" y="3200400"/>
            <a:ext cx="5867400" cy="810478"/>
          </a:xfrm>
          <a:prstGeom prst="rect">
            <a:avLst/>
          </a:prstGeom>
          <a:solidFill>
            <a:schemeClr val="accent3">
              <a:lumMod val="40000"/>
              <a:lumOff val="60000"/>
            </a:schemeClr>
          </a:solidFill>
        </p:spPr>
        <p:txBody>
          <a:bodyPr wrap="square" rtlCol="0">
            <a:spAutoFit/>
          </a:bodyPr>
          <a:lstStyle/>
          <a:p>
            <a:r>
              <a:rPr lang="en-US" sz="2800" b="1" baseline="-25000" dirty="0" smtClean="0">
                <a:solidFill>
                  <a:schemeClr val="bg2">
                    <a:lumMod val="75000"/>
                  </a:schemeClr>
                </a:solidFill>
              </a:rPr>
              <a:t>MODULE: </a:t>
            </a:r>
            <a:r>
              <a:rPr lang="en-US" sz="2800" b="1" baseline="-25000" dirty="0" smtClean="0">
                <a:solidFill>
                  <a:schemeClr val="accent1">
                    <a:lumMod val="75000"/>
                  </a:schemeClr>
                </a:solidFill>
              </a:rPr>
              <a:t>Marketing Management</a:t>
            </a:r>
            <a:r>
              <a:rPr lang="en-US" sz="2800" b="1" baseline="-25000" dirty="0" smtClean="0">
                <a:solidFill>
                  <a:schemeClr val="bg2">
                    <a:lumMod val="60000"/>
                    <a:lumOff val="40000"/>
                  </a:schemeClr>
                </a:solidFill>
              </a:rPr>
              <a:t/>
            </a:r>
            <a:br>
              <a:rPr lang="en-US" sz="2800" b="1" baseline="-25000" dirty="0" smtClean="0">
                <a:solidFill>
                  <a:schemeClr val="bg2">
                    <a:lumMod val="60000"/>
                    <a:lumOff val="40000"/>
                  </a:schemeClr>
                </a:solidFill>
              </a:rPr>
            </a:br>
            <a:r>
              <a:rPr lang="en-US" sz="2800" b="1" baseline="-25000" dirty="0" smtClean="0">
                <a:solidFill>
                  <a:schemeClr val="bg2">
                    <a:lumMod val="75000"/>
                  </a:schemeClr>
                </a:solidFill>
              </a:rPr>
              <a:t>DATE: </a:t>
            </a:r>
            <a:r>
              <a:rPr lang="en-US" sz="2800" b="1" baseline="-25000" dirty="0" smtClean="0">
                <a:solidFill>
                  <a:schemeClr val="accent1">
                    <a:lumMod val="75000"/>
                  </a:schemeClr>
                </a:solidFill>
              </a:rPr>
              <a:t>06th July, 2018</a:t>
            </a:r>
            <a:endParaRPr lang="en-US" sz="2800" b="1" dirty="0"/>
          </a:p>
        </p:txBody>
      </p:sp>
      <p:sp>
        <p:nvSpPr>
          <p:cNvPr id="12" name="TextBox 11"/>
          <p:cNvSpPr txBox="1"/>
          <p:nvPr/>
        </p:nvSpPr>
        <p:spPr>
          <a:xfrm>
            <a:off x="2438400" y="4191000"/>
            <a:ext cx="5867400" cy="384721"/>
          </a:xfrm>
          <a:prstGeom prst="rect">
            <a:avLst/>
          </a:prstGeom>
          <a:solidFill>
            <a:schemeClr val="accent1">
              <a:lumMod val="40000"/>
              <a:lumOff val="60000"/>
            </a:schemeClr>
          </a:solidFill>
        </p:spPr>
        <p:txBody>
          <a:bodyPr wrap="square" rtlCol="0">
            <a:spAutoFit/>
          </a:bodyPr>
          <a:lstStyle/>
          <a:p>
            <a:r>
              <a:rPr lang="en-US" b="1" baseline="-25000" dirty="0" smtClean="0">
                <a:solidFill>
                  <a:schemeClr val="bg2">
                    <a:lumMod val="75000"/>
                  </a:schemeClr>
                </a:solidFill>
              </a:rPr>
              <a:t>SUBMITTED BY</a:t>
            </a:r>
            <a:r>
              <a:rPr lang="en-US" b="1" baseline="-25000" dirty="0" smtClean="0">
                <a:solidFill>
                  <a:schemeClr val="bg2">
                    <a:lumMod val="50000"/>
                  </a:schemeClr>
                </a:solidFill>
              </a:rPr>
              <a:t>: </a:t>
            </a:r>
            <a:r>
              <a:rPr lang="en-US" b="1" baseline="-25000" dirty="0" smtClean="0">
                <a:solidFill>
                  <a:schemeClr val="accent1">
                    <a:lumMod val="75000"/>
                  </a:schemeClr>
                </a:solidFill>
              </a:rPr>
              <a:t>Saeed Ahmed [ID: 1705946] </a:t>
            </a:r>
            <a:endParaRPr lang="en-US" b="1" baseline="-25000" dirty="0" smtClean="0">
              <a:solidFill>
                <a:schemeClr val="accent1">
                  <a:lumMod val="75000"/>
                </a:schemeClr>
              </a:solidFill>
            </a:endParaRPr>
          </a:p>
          <a:p>
            <a:endParaRPr lang="en-US" sz="1000" b="1" baseline="-25000" dirty="0" smtClean="0">
              <a:solidFill>
                <a:schemeClr val="accent1">
                  <a:lumMod val="7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slide(fromBottom)">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slide(fromBottom)">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1" grpId="0" animBg="1"/>
      <p:bldP spid="1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29" name="Picture 1"/>
          <p:cNvPicPr>
            <a:picLocks noChangeAspect="1" noChangeArrowheads="1"/>
          </p:cNvPicPr>
          <p:nvPr/>
        </p:nvPicPr>
        <p:blipFill>
          <a:blip r:embed="rId2" cstate="print"/>
          <a:srcRect/>
          <a:stretch>
            <a:fillRect/>
          </a:stretch>
        </p:blipFill>
        <p:spPr bwMode="auto">
          <a:xfrm>
            <a:off x="533400" y="1066800"/>
            <a:ext cx="2514600" cy="2262041"/>
          </a:xfrm>
          <a:prstGeom prst="rect">
            <a:avLst/>
          </a:prstGeom>
          <a:noFill/>
          <a:ln w="9525">
            <a:noFill/>
            <a:miter lim="800000"/>
            <a:headEnd/>
            <a:tailEnd/>
          </a:ln>
        </p:spPr>
      </p:pic>
      <p:pic>
        <p:nvPicPr>
          <p:cNvPr id="3" name="Picture 2"/>
          <p:cNvPicPr/>
          <p:nvPr/>
        </p:nvPicPr>
        <p:blipFill>
          <a:blip r:embed="rId3" cstate="print"/>
          <a:srcRect/>
          <a:stretch>
            <a:fillRect/>
          </a:stretch>
        </p:blipFill>
        <p:spPr bwMode="auto">
          <a:xfrm>
            <a:off x="2133600" y="4572000"/>
            <a:ext cx="4114800" cy="1524000"/>
          </a:xfrm>
          <a:prstGeom prst="rect">
            <a:avLst/>
          </a:prstGeom>
          <a:noFill/>
          <a:ln w="9525">
            <a:noFill/>
            <a:miter lim="800000"/>
            <a:headEnd/>
            <a:tailEnd/>
          </a:ln>
        </p:spPr>
      </p:pic>
      <p:sp>
        <p:nvSpPr>
          <p:cNvPr id="48130" name="Rectangle 2"/>
          <p:cNvSpPr>
            <a:spLocks noChangeArrowheads="1"/>
          </p:cNvSpPr>
          <p:nvPr/>
        </p:nvSpPr>
        <p:spPr bwMode="auto">
          <a:xfrm>
            <a:off x="3581400" y="2743200"/>
            <a:ext cx="4724400" cy="938719"/>
          </a:xfrm>
          <a:prstGeom prst="rect">
            <a:avLst/>
          </a:prstGeom>
          <a:solidFill>
            <a:schemeClr val="accent4">
              <a:lumMod val="40000"/>
              <a:lumOff val="60000"/>
            </a:schemeClr>
          </a:solid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algn="just" fontAlgn="base">
              <a:spcBef>
                <a:spcPct val="0"/>
              </a:spcBef>
              <a:spcAft>
                <a:spcPct val="0"/>
              </a:spcAft>
            </a:pPr>
            <a:r>
              <a:rPr kumimoji="0" lang="en-US" sz="1100" b="0" i="0" u="none" strike="noStrike" cap="none" normalizeH="0" baseline="0" dirty="0" smtClean="0">
                <a:ln>
                  <a:noFill/>
                </a:ln>
                <a:solidFill>
                  <a:schemeClr val="tx1"/>
                </a:solidFill>
                <a:effectLst/>
                <a:latin typeface="PalatinoLTStd-Roman"/>
                <a:ea typeface="Calibri" pitchFamily="34" charset="0"/>
                <a:cs typeface="Arial" pitchFamily="34" charset="0"/>
              </a:rPr>
              <a:t>Sustainable companies </a:t>
            </a:r>
            <a:r>
              <a:rPr lang="en-US" sz="1100" dirty="0" smtClean="0">
                <a:latin typeface="PalatinoLTStd-Roman"/>
                <a:ea typeface="Calibri" pitchFamily="34" charset="0"/>
                <a:cs typeface="Arial" pitchFamily="34" charset="0"/>
              </a:rPr>
              <a:t>adapt CSR practices and </a:t>
            </a:r>
            <a:r>
              <a:rPr kumimoji="0" lang="en-US" sz="1100" b="0" i="0" u="none" strike="noStrike" cap="none" normalizeH="0" baseline="0" dirty="0" smtClean="0">
                <a:ln>
                  <a:noFill/>
                </a:ln>
                <a:solidFill>
                  <a:schemeClr val="tx1"/>
                </a:solidFill>
                <a:effectLst/>
                <a:latin typeface="PalatinoLTStd-Roman"/>
                <a:ea typeface="Calibri" pitchFamily="34" charset="0"/>
                <a:cs typeface="Arial" pitchFamily="34" charset="0"/>
              </a:rPr>
              <a:t>create </a:t>
            </a:r>
            <a:r>
              <a:rPr kumimoji="0" lang="en-US" sz="1100" b="0" i="0" u="none" strike="noStrike" cap="none" normalizeH="0" baseline="0" dirty="0" smtClean="0">
                <a:ln>
                  <a:noFill/>
                </a:ln>
                <a:solidFill>
                  <a:schemeClr val="tx1"/>
                </a:solidFill>
                <a:effectLst/>
                <a:latin typeface="PalatinoLTStd-Roman"/>
                <a:ea typeface="Calibri" pitchFamily="34" charset="0"/>
                <a:cs typeface="Arial" pitchFamily="34" charset="0"/>
              </a:rPr>
              <a:t>value for customers through socially, environmentally,</a:t>
            </a:r>
            <a:r>
              <a:rPr lang="en-US" sz="900" dirty="0" smtClean="0">
                <a:latin typeface="Arial" pitchFamily="34" charset="0"/>
                <a:cs typeface="Arial" pitchFamily="34" charset="0"/>
              </a:rPr>
              <a:t> </a:t>
            </a:r>
            <a:r>
              <a:rPr kumimoji="0" lang="en-US" sz="1100" b="0" i="0" u="none" strike="noStrike" cap="none" normalizeH="0" baseline="0" dirty="0" smtClean="0">
                <a:ln>
                  <a:noFill/>
                </a:ln>
                <a:solidFill>
                  <a:schemeClr val="tx1"/>
                </a:solidFill>
                <a:effectLst/>
                <a:latin typeface="PalatinoLTStd-Roman"/>
                <a:ea typeface="Calibri" pitchFamily="34" charset="0"/>
                <a:cs typeface="Arial" pitchFamily="34" charset="0"/>
              </a:rPr>
              <a:t>and ethically responsible actions</a:t>
            </a:r>
            <a:r>
              <a:rPr lang="en-US" sz="1100" dirty="0" smtClean="0">
                <a:latin typeface="PalatinoLTStd-Roman"/>
                <a:ea typeface="Calibri" pitchFamily="34" charset="0"/>
                <a:cs typeface="Arial" pitchFamily="34" charset="0"/>
              </a:rPr>
              <a:t>, as also argued by my colleague Clements, S. (</a:t>
            </a:r>
            <a:r>
              <a:rPr lang="en-US" sz="1100" dirty="0" smtClean="0">
                <a:latin typeface="PalatinoLTStd-Roman"/>
                <a:ea typeface="Calibri" pitchFamily="34" charset="0"/>
                <a:cs typeface="Arial" pitchFamily="34" charset="0"/>
              </a:rPr>
              <a:t>2018). They </a:t>
            </a:r>
            <a:r>
              <a:rPr lang="en-US" sz="1100" dirty="0" smtClean="0"/>
              <a:t>meet </a:t>
            </a:r>
            <a:r>
              <a:rPr lang="en-US" sz="1100" dirty="0" smtClean="0"/>
              <a:t>the present needs of consumers and businesses while also preserving or enhancing the ability of future generations to meet their </a:t>
            </a:r>
            <a:r>
              <a:rPr lang="en-US" sz="1100" dirty="0" smtClean="0"/>
              <a:t>needs.</a:t>
            </a:r>
            <a:r>
              <a:rPr kumimoji="0" lang="en-US" sz="1100" b="0" i="0" u="none" strike="noStrike" cap="none" normalizeH="0" baseline="0" dirty="0" smtClean="0">
                <a:ln>
                  <a:noFill/>
                </a:ln>
                <a:solidFill>
                  <a:schemeClr val="tx1"/>
                </a:solidFill>
                <a:effectLst/>
                <a:latin typeface="PalatinoLTStd-Roman"/>
                <a:ea typeface="Calibri" pitchFamily="34" charset="0"/>
                <a:cs typeface="Arial" pitchFamily="34" charset="0"/>
              </a:rPr>
              <a:t> </a:t>
            </a:r>
            <a:r>
              <a:rPr lang="en-GB" sz="1100" b="1" baseline="30000" dirty="0" smtClean="0"/>
              <a:t>(1) </a:t>
            </a:r>
            <a:endParaRPr kumimoji="0" lang="en-US" sz="2800" b="0" i="0" u="none" strike="noStrike" cap="none" normalizeH="0" baseline="0" dirty="0" smtClean="0">
              <a:ln>
                <a:noFill/>
              </a:ln>
              <a:solidFill>
                <a:schemeClr val="tx1"/>
              </a:solidFill>
              <a:effectLst/>
              <a:latin typeface="Arial" pitchFamily="34" charset="0"/>
              <a:cs typeface="Arial" pitchFamily="34" charset="0"/>
            </a:endParaRPr>
          </a:p>
        </p:txBody>
      </p:sp>
      <p:sp>
        <p:nvSpPr>
          <p:cNvPr id="8194" name="AutoShape 2" descr="https://qph.ec.quoracdn.net/main-qimg-9fc3cba1232bafd8ab2a865f86bbcf69"/>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8" name="Rectangle 7"/>
          <p:cNvSpPr/>
          <p:nvPr/>
        </p:nvSpPr>
        <p:spPr>
          <a:xfrm>
            <a:off x="3581400" y="976461"/>
            <a:ext cx="4724400" cy="1461939"/>
          </a:xfrm>
          <a:prstGeom prst="rect">
            <a:avLst/>
          </a:prstGeom>
          <a:solidFill>
            <a:schemeClr val="tx2">
              <a:lumMod val="40000"/>
              <a:lumOff val="60000"/>
            </a:schemeClr>
          </a:solidFill>
        </p:spPr>
        <p:txBody>
          <a:bodyPr wrap="square">
            <a:spAutoFit/>
          </a:bodyPr>
          <a:lstStyle/>
          <a:p>
            <a:pPr algn="just"/>
            <a:r>
              <a:rPr lang="en-US" sz="1100" dirty="0" smtClean="0"/>
              <a:t>In recent years, </a:t>
            </a:r>
            <a:r>
              <a:rPr lang="en-US" sz="1100" dirty="0" smtClean="0"/>
              <a:t>businesses are focusing on </a:t>
            </a:r>
            <a:r>
              <a:rPr lang="en-US" sz="1100" dirty="0" smtClean="0"/>
              <a:t>corporate </a:t>
            </a:r>
            <a:r>
              <a:rPr lang="en-US" sz="1100" dirty="0" smtClean="0"/>
              <a:t>social responsibility (CSR) and </a:t>
            </a:r>
            <a:r>
              <a:rPr lang="en-US" sz="1100" dirty="0" smtClean="0"/>
              <a:t>sustainability where both seem to have a unified objective and they sense that this can ensure a </a:t>
            </a:r>
            <a:r>
              <a:rPr lang="en-US" sz="1100" dirty="0" smtClean="0"/>
              <a:t>company’s long term success, and sometimes even </a:t>
            </a:r>
            <a:r>
              <a:rPr lang="en-US" sz="1100" dirty="0" smtClean="0"/>
              <a:t>existence (</a:t>
            </a:r>
            <a:r>
              <a:rPr lang="en-US" sz="1100" dirty="0" err="1" smtClean="0"/>
              <a:t>Vaaland</a:t>
            </a:r>
            <a:r>
              <a:rPr lang="en-US" sz="1100" dirty="0" smtClean="0"/>
              <a:t> et al., 2008), </a:t>
            </a:r>
            <a:r>
              <a:rPr lang="en-US" sz="1100" dirty="0" smtClean="0"/>
              <a:t>Forward-thinking </a:t>
            </a:r>
            <a:r>
              <a:rPr lang="en-US" sz="1100" dirty="0" smtClean="0"/>
              <a:t>companies </a:t>
            </a:r>
            <a:r>
              <a:rPr lang="en-US" sz="1100" dirty="0" smtClean="0"/>
              <a:t>have taken </a:t>
            </a:r>
            <a:r>
              <a:rPr lang="en-US" sz="1100" dirty="0" smtClean="0"/>
              <a:t>a strategic approach to CSR, devoting unprecedented efforts and resources </a:t>
            </a:r>
            <a:r>
              <a:rPr lang="en-US" sz="1100" dirty="0" smtClean="0"/>
              <a:t>towards CSR in creating </a:t>
            </a:r>
            <a:r>
              <a:rPr lang="en-US" sz="1100" dirty="0" smtClean="0"/>
              <a:t>and maximizing </a:t>
            </a:r>
            <a:r>
              <a:rPr lang="en-US" sz="1100" dirty="0" smtClean="0"/>
              <a:t>what Porter and Kramer (2011) stated </a:t>
            </a:r>
            <a:r>
              <a:rPr lang="en-US" sz="1100" b="1" dirty="0" smtClean="0"/>
              <a:t>as ‘shared value</a:t>
            </a:r>
            <a:r>
              <a:rPr lang="en-US" sz="1100" dirty="0" smtClean="0"/>
              <a:t>’ i.e. value for both company and society.</a:t>
            </a:r>
            <a:r>
              <a:rPr lang="en-GB" sz="1100" b="1" baseline="30000" dirty="0" smtClean="0"/>
              <a:t> </a:t>
            </a:r>
            <a:r>
              <a:rPr lang="en-GB" sz="1100" b="1" baseline="30000" dirty="0" smtClean="0"/>
              <a:t>(2) </a:t>
            </a:r>
            <a:endParaRPr lang="en-US" sz="1100" dirty="0"/>
          </a:p>
        </p:txBody>
      </p:sp>
      <p:sp>
        <p:nvSpPr>
          <p:cNvPr id="9" name="TextBox 8"/>
          <p:cNvSpPr txBox="1"/>
          <p:nvPr/>
        </p:nvSpPr>
        <p:spPr>
          <a:xfrm>
            <a:off x="8255000" y="5816600"/>
            <a:ext cx="381000" cy="307777"/>
          </a:xfrm>
          <a:prstGeom prst="rect">
            <a:avLst/>
          </a:prstGeom>
          <a:noFill/>
        </p:spPr>
        <p:txBody>
          <a:bodyPr wrap="square" rtlCol="0">
            <a:spAutoFit/>
          </a:bodyPr>
          <a:lstStyle/>
          <a:p>
            <a:r>
              <a:rPr lang="en-US" sz="1400" b="1" dirty="0" smtClean="0"/>
              <a:t>1</a:t>
            </a:r>
            <a:endParaRPr lang="en-US" sz="1400" b="1" dirty="0"/>
          </a:p>
        </p:txBody>
      </p:sp>
      <p:sp>
        <p:nvSpPr>
          <p:cNvPr id="10" name="TextBox 9"/>
          <p:cNvSpPr txBox="1"/>
          <p:nvPr/>
        </p:nvSpPr>
        <p:spPr>
          <a:xfrm>
            <a:off x="457200" y="228600"/>
            <a:ext cx="8153400" cy="338554"/>
          </a:xfrm>
          <a:prstGeom prst="rect">
            <a:avLst/>
          </a:prstGeom>
          <a:noFill/>
        </p:spPr>
        <p:txBody>
          <a:bodyPr wrap="square" rtlCol="0">
            <a:spAutoFit/>
          </a:bodyPr>
          <a:lstStyle/>
          <a:p>
            <a:pPr algn="ctr"/>
            <a:r>
              <a:rPr lang="en-US" sz="1600" b="1" dirty="0" smtClean="0"/>
              <a:t>CORPORATE SOCIAL RESPONSIBILITY (CSR) AND SUSTAINABLE MARKETING</a:t>
            </a:r>
            <a:endParaRPr lang="en-US" sz="1600" b="1" dirty="0"/>
          </a:p>
        </p:txBody>
      </p:sp>
      <p:sp>
        <p:nvSpPr>
          <p:cNvPr id="11" name="TextBox 10"/>
          <p:cNvSpPr txBox="1"/>
          <p:nvPr/>
        </p:nvSpPr>
        <p:spPr>
          <a:xfrm>
            <a:off x="609600" y="3962400"/>
            <a:ext cx="7848600" cy="430887"/>
          </a:xfrm>
          <a:prstGeom prst="rect">
            <a:avLst/>
          </a:prstGeom>
          <a:solidFill>
            <a:schemeClr val="accent3">
              <a:lumMod val="40000"/>
              <a:lumOff val="60000"/>
            </a:schemeClr>
          </a:solidFill>
        </p:spPr>
        <p:txBody>
          <a:bodyPr wrap="square" rtlCol="0">
            <a:spAutoFit/>
          </a:bodyPr>
          <a:lstStyle/>
          <a:p>
            <a:r>
              <a:rPr lang="en-US" sz="1100" b="1" dirty="0" smtClean="0"/>
              <a:t>Corporations are moving from traditional marketing approach towards sustainable marketing concept to achieve a better brand image, competitive edge while aligning with consumer needs social values (as seen below).</a:t>
            </a:r>
            <a:r>
              <a:rPr lang="en-US" sz="1100" dirty="0" smtClean="0">
                <a:latin typeface="PalatinoLTStd-Roman"/>
                <a:ea typeface="Calibri" pitchFamily="34" charset="0"/>
                <a:cs typeface="Arial" pitchFamily="34" charset="0"/>
              </a:rPr>
              <a:t> </a:t>
            </a:r>
            <a:r>
              <a:rPr lang="en-GB" sz="1100" b="1" baseline="30000" dirty="0" smtClean="0"/>
              <a:t>(1) </a:t>
            </a:r>
            <a:endParaRPr lang="en-US" sz="11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linds(horizontal)">
                                      <p:cBhvr>
                                        <p:cTn id="7" dur="500"/>
                                        <p:tgtEl>
                                          <p:spTgt spid="10"/>
                                        </p:tgtEl>
                                      </p:cBhvr>
                                    </p:animEffect>
                                  </p:childTnLst>
                                </p:cTn>
                              </p:par>
                              <p:par>
                                <p:cTn id="8" presetID="3" presetClass="entr" presetSubtype="10" fill="hold" nodeType="withEffect">
                                  <p:stCondLst>
                                    <p:cond delay="0"/>
                                  </p:stCondLst>
                                  <p:childTnLst>
                                    <p:set>
                                      <p:cBhvr>
                                        <p:cTn id="9" dur="1" fill="hold">
                                          <p:stCondLst>
                                            <p:cond delay="0"/>
                                          </p:stCondLst>
                                        </p:cTn>
                                        <p:tgtEl>
                                          <p:spTgt spid="48129"/>
                                        </p:tgtEl>
                                        <p:attrNameLst>
                                          <p:attrName>style.visibility</p:attrName>
                                        </p:attrNameLst>
                                      </p:cBhvr>
                                      <p:to>
                                        <p:strVal val="visible"/>
                                      </p:to>
                                    </p:set>
                                    <p:animEffect transition="in" filter="blinds(horizontal)">
                                      <p:cBhvr>
                                        <p:cTn id="10" dur="500"/>
                                        <p:tgtEl>
                                          <p:spTgt spid="48129"/>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linds(horizontal)">
                                      <p:cBhvr>
                                        <p:cTn id="13" dur="500"/>
                                        <p:tgtEl>
                                          <p:spTgt spid="8"/>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48130"/>
                                        </p:tgtEl>
                                        <p:attrNameLst>
                                          <p:attrName>style.visibility</p:attrName>
                                        </p:attrNameLst>
                                      </p:cBhvr>
                                      <p:to>
                                        <p:strVal val="visible"/>
                                      </p:to>
                                    </p:set>
                                    <p:animEffect transition="in" filter="blinds(horizontal)">
                                      <p:cBhvr>
                                        <p:cTn id="16" dur="500"/>
                                        <p:tgtEl>
                                          <p:spTgt spid="48130"/>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blinds(horizontal)">
                                      <p:cBhvr>
                                        <p:cTn id="21" dur="500"/>
                                        <p:tgtEl>
                                          <p:spTgt spid="11"/>
                                        </p:tgtEl>
                                      </p:cBhvr>
                                    </p:animEffect>
                                  </p:childTnLst>
                                </p:cTn>
                              </p:par>
                              <p:par>
                                <p:cTn id="22" presetID="3" presetClass="entr" presetSubtype="10" fill="hold" nodeType="with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blinds(horizontal)">
                                      <p:cBhvr>
                                        <p:cTn id="2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animBg="1"/>
      <p:bldP spid="8" grpId="0" animBg="1"/>
      <p:bldP spid="10" grpId="0"/>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8255000" y="5816600"/>
            <a:ext cx="381000" cy="307777"/>
          </a:xfrm>
          <a:prstGeom prst="rect">
            <a:avLst/>
          </a:prstGeom>
          <a:noFill/>
        </p:spPr>
        <p:txBody>
          <a:bodyPr wrap="square" rtlCol="0">
            <a:spAutoFit/>
          </a:bodyPr>
          <a:lstStyle/>
          <a:p>
            <a:r>
              <a:rPr lang="en-US" sz="1400" b="1" dirty="0" smtClean="0"/>
              <a:t>2</a:t>
            </a:r>
            <a:endParaRPr lang="en-US" sz="1400" b="1" dirty="0"/>
          </a:p>
        </p:txBody>
      </p:sp>
      <p:sp>
        <p:nvSpPr>
          <p:cNvPr id="1025" name="Rectangle 1"/>
          <p:cNvSpPr>
            <a:spLocks noChangeArrowheads="1"/>
          </p:cNvSpPr>
          <p:nvPr/>
        </p:nvSpPr>
        <p:spPr bwMode="auto">
          <a:xfrm>
            <a:off x="457200" y="685800"/>
            <a:ext cx="7620000" cy="5693866"/>
          </a:xfrm>
          <a:prstGeom prst="rect">
            <a:avLst/>
          </a:prstGeom>
          <a:solidFill>
            <a:schemeClr val="accent3">
              <a:lumMod val="40000"/>
              <a:lumOff val="60000"/>
            </a:schemeClr>
          </a:solidFill>
          <a:ln w="9525">
            <a:noFill/>
            <a:miter lim="800000"/>
            <a:headEnd/>
            <a:tailEnd/>
          </a:ln>
          <a:effectLst/>
        </p:spPr>
        <p:txBody>
          <a:bodyPr vert="horz" wrap="square" lIns="91440" tIns="45720" rIns="91440" bIns="45720" numCol="1" anchor="ctr" anchorCtr="0" compatLnSpc="1">
            <a:prstTxWarp prst="textNoShape">
              <a:avLst/>
            </a:prstTxWarp>
            <a:spAutoFit/>
          </a:bodyPr>
          <a:lstStyle/>
          <a:p>
            <a:r>
              <a:rPr lang="en-US" sz="1200" dirty="0" smtClean="0"/>
              <a:t>Marketing concept</a:t>
            </a:r>
            <a:r>
              <a:rPr lang="en-US" sz="1200" i="1" dirty="0" smtClean="0"/>
              <a:t> </a:t>
            </a:r>
            <a:r>
              <a:rPr lang="en-US" sz="1200" dirty="0" smtClean="0"/>
              <a:t>is </a:t>
            </a:r>
            <a:r>
              <a:rPr lang="en-US" sz="1200" dirty="0" smtClean="0"/>
              <a:t>a philosophy of </a:t>
            </a:r>
            <a:r>
              <a:rPr lang="en-US" sz="1200" dirty="0" smtClean="0"/>
              <a:t>‘customer value’ </a:t>
            </a:r>
            <a:r>
              <a:rPr lang="en-US" sz="1200" dirty="0" smtClean="0"/>
              <a:t>and </a:t>
            </a:r>
            <a:r>
              <a:rPr lang="en-US" sz="1200" dirty="0" smtClean="0"/>
              <a:t>‘mutual gain’ for both organizations and consumers, but not </a:t>
            </a:r>
            <a:r>
              <a:rPr lang="en-US" sz="1200" dirty="0" smtClean="0"/>
              <a:t>all marketers follow </a:t>
            </a:r>
            <a:r>
              <a:rPr lang="en-US" sz="1200" dirty="0" smtClean="0"/>
              <a:t>this concept and use </a:t>
            </a:r>
            <a:r>
              <a:rPr lang="en-US" sz="1200" dirty="0" smtClean="0"/>
              <a:t>questionable marketing practices that serve their own rather than consumers’ interests</a:t>
            </a:r>
            <a:r>
              <a:rPr lang="en-US" sz="1200" dirty="0" smtClean="0"/>
              <a:t>. Marketing has created social issues as discussed below:</a:t>
            </a:r>
            <a:endParaRPr lang="en-US" sz="1200" b="1" dirty="0" smtClean="0">
              <a:solidFill>
                <a:schemeClr val="accent1">
                  <a:lumMod val="75000"/>
                </a:schemeClr>
              </a:solidFill>
              <a:latin typeface="Century Schoolbook (Body)"/>
            </a:endParaRPr>
          </a:p>
          <a:p>
            <a:endParaRPr lang="en-US" sz="1200" b="1" dirty="0" smtClean="0">
              <a:solidFill>
                <a:schemeClr val="accent1">
                  <a:lumMod val="75000"/>
                </a:schemeClr>
              </a:solidFill>
              <a:latin typeface="Century Schoolbook (Body)"/>
            </a:endParaRPr>
          </a:p>
          <a:p>
            <a:r>
              <a:rPr lang="en-US" sz="1200" b="1" dirty="0" smtClean="0">
                <a:solidFill>
                  <a:schemeClr val="accent1">
                    <a:lumMod val="75000"/>
                  </a:schemeClr>
                </a:solidFill>
                <a:latin typeface="Century Schoolbook (Body)"/>
              </a:rPr>
              <a:t>IMPACT ON INDIVIDUALS:</a:t>
            </a:r>
            <a:endParaRPr lang="en-US" sz="1200" b="1" dirty="0" smtClean="0">
              <a:solidFill>
                <a:schemeClr val="accent1">
                  <a:lumMod val="75000"/>
                </a:schemeClr>
              </a:solidFill>
              <a:latin typeface="Century Schoolbook (Body)"/>
            </a:endParaRPr>
          </a:p>
          <a:p>
            <a:r>
              <a:rPr lang="en-GB" sz="500" dirty="0" smtClean="0">
                <a:latin typeface="Century Schoolbook (Body)"/>
              </a:rPr>
              <a:t> </a:t>
            </a:r>
            <a:endParaRPr lang="en-US" sz="500" dirty="0" smtClean="0">
              <a:latin typeface="Century Schoolbook (Body)"/>
            </a:endParaRPr>
          </a:p>
          <a:p>
            <a:r>
              <a:rPr lang="en-US" sz="1200" dirty="0" smtClean="0">
                <a:latin typeface="Century Schoolbook (Body)"/>
              </a:rPr>
              <a:t>High </a:t>
            </a:r>
            <a:r>
              <a:rPr lang="en-US" sz="1200" dirty="0" smtClean="0">
                <a:latin typeface="Century Schoolbook (Body)"/>
              </a:rPr>
              <a:t>Prices: Extensive marketing causes prices to be higher than it usually should be, especially due to high distribution , advertisement, promotion and markup costs.</a:t>
            </a:r>
          </a:p>
          <a:p>
            <a:r>
              <a:rPr lang="en-US" sz="500" dirty="0" smtClean="0">
                <a:latin typeface="Century Schoolbook (Body)"/>
              </a:rPr>
              <a:t> </a:t>
            </a:r>
          </a:p>
          <a:p>
            <a:r>
              <a:rPr lang="en-US" sz="1200" dirty="0" smtClean="0">
                <a:latin typeface="Century Schoolbook (Body)"/>
              </a:rPr>
              <a:t>Misrepresentation: Corporations use deceptive marketing practices for promotion, packaging and pricing into luring customers which might not be as advertised.</a:t>
            </a:r>
          </a:p>
          <a:p>
            <a:r>
              <a:rPr lang="en-US" sz="500" dirty="0" smtClean="0">
                <a:latin typeface="Century Schoolbook (Body)"/>
              </a:rPr>
              <a:t> </a:t>
            </a:r>
          </a:p>
          <a:p>
            <a:r>
              <a:rPr lang="en-US" sz="1200" dirty="0" smtClean="0">
                <a:latin typeface="Century Schoolbook (Body)"/>
              </a:rPr>
              <a:t>Yell and Sell: Marketers specially use their smooth talk to persuade buyers into buying products which consumers don’t actually need and pitch products to consumers into successful sales through sense of consumer urgency</a:t>
            </a:r>
          </a:p>
          <a:p>
            <a:r>
              <a:rPr lang="en-US" sz="500" dirty="0" smtClean="0">
                <a:latin typeface="Century Schoolbook (Body)"/>
              </a:rPr>
              <a:t> </a:t>
            </a:r>
          </a:p>
          <a:p>
            <a:r>
              <a:rPr lang="en-US" sz="1200" dirty="0" smtClean="0">
                <a:latin typeface="Century Schoolbook (Body)"/>
              </a:rPr>
              <a:t>Substandard or unsafe products: Consumers are sold products which are either not of good quality or not safe for utilization.</a:t>
            </a:r>
          </a:p>
          <a:p>
            <a:r>
              <a:rPr lang="en-US" sz="500" dirty="0" smtClean="0">
                <a:latin typeface="Century Schoolbook (Body)"/>
              </a:rPr>
              <a:t> </a:t>
            </a:r>
          </a:p>
          <a:p>
            <a:r>
              <a:rPr lang="en-US" sz="1200" dirty="0" smtClean="0">
                <a:latin typeface="Century Schoolbook (Body)"/>
              </a:rPr>
              <a:t>Planned Obsolescence: Corporations tend to make their products obsolete before time, urging consumers to change their purchasing habit into buying their new product which adds little or no utility than the previous product.</a:t>
            </a:r>
          </a:p>
          <a:p>
            <a:r>
              <a:rPr lang="en-US" sz="1200" dirty="0" smtClean="0">
                <a:latin typeface="Century Schoolbook (Body)"/>
              </a:rPr>
              <a:t> </a:t>
            </a:r>
          </a:p>
          <a:p>
            <a:r>
              <a:rPr lang="en-US" sz="1200" dirty="0" smtClean="0">
                <a:latin typeface="Century Schoolbook (Body)"/>
              </a:rPr>
              <a:t> </a:t>
            </a:r>
            <a:r>
              <a:rPr lang="en-US" sz="1200" b="1" dirty="0" smtClean="0">
                <a:solidFill>
                  <a:schemeClr val="accent1">
                    <a:lumMod val="75000"/>
                  </a:schemeClr>
                </a:solidFill>
                <a:latin typeface="Century Schoolbook (Body)"/>
              </a:rPr>
              <a:t>IMPACT ON </a:t>
            </a:r>
            <a:r>
              <a:rPr lang="en-US" sz="1200" b="1" dirty="0" smtClean="0">
                <a:solidFill>
                  <a:schemeClr val="accent1">
                    <a:lumMod val="75000"/>
                  </a:schemeClr>
                </a:solidFill>
                <a:latin typeface="Century Schoolbook (Body)"/>
              </a:rPr>
              <a:t>SOCIETY:</a:t>
            </a:r>
            <a:endParaRPr lang="en-US" sz="1200" b="1" dirty="0" smtClean="0">
              <a:solidFill>
                <a:schemeClr val="accent1">
                  <a:lumMod val="75000"/>
                </a:schemeClr>
              </a:solidFill>
              <a:latin typeface="Century Schoolbook (Body)"/>
            </a:endParaRPr>
          </a:p>
          <a:p>
            <a:r>
              <a:rPr lang="en-US" sz="500" dirty="0" smtClean="0">
                <a:latin typeface="Century Schoolbook (Body)"/>
              </a:rPr>
              <a:t> </a:t>
            </a:r>
          </a:p>
          <a:p>
            <a:pPr>
              <a:buFont typeface="Arial" pitchFamily="34" charset="0"/>
              <a:buChar char="•"/>
            </a:pPr>
            <a:r>
              <a:rPr lang="en-US" sz="1200" dirty="0" smtClean="0">
                <a:latin typeface="Century Schoolbook (Body)"/>
              </a:rPr>
              <a:t> Excessive Materialism</a:t>
            </a:r>
            <a:r>
              <a:rPr lang="en-US" sz="1200" dirty="0" smtClean="0">
                <a:latin typeface="Century Schoolbook (Body)"/>
              </a:rPr>
              <a:t>: Too much marketing of a product has led to a materialistic lifestyle and has led to massive consumer purchases for things which they don’t actually need or in order to fit in their society. </a:t>
            </a:r>
            <a:endParaRPr lang="en-US" sz="1200" dirty="0" smtClean="0">
              <a:latin typeface="Century Schoolbook (Body)"/>
            </a:endParaRPr>
          </a:p>
          <a:p>
            <a:endParaRPr lang="en-US" sz="500" dirty="0" smtClean="0">
              <a:latin typeface="Century Schoolbook (Body)"/>
            </a:endParaRPr>
          </a:p>
          <a:p>
            <a:pPr>
              <a:buFont typeface="Arial" pitchFamily="34" charset="0"/>
              <a:buChar char="•"/>
            </a:pPr>
            <a:r>
              <a:rPr lang="en-US" sz="1200" dirty="0" smtClean="0">
                <a:latin typeface="Century Schoolbook (Body)"/>
              </a:rPr>
              <a:t> </a:t>
            </a:r>
            <a:r>
              <a:rPr lang="en-US" sz="1200" dirty="0" smtClean="0">
                <a:latin typeface="Century Schoolbook (Body)"/>
              </a:rPr>
              <a:t>Less Social benefits: </a:t>
            </a:r>
            <a:r>
              <a:rPr lang="en-US" sz="1200" dirty="0" smtClean="0">
                <a:latin typeface="Century Schoolbook (Body)"/>
              </a:rPr>
              <a:t>Overselling of goods made by private companies has led to drastic issues for public sector (such as cars increased sales of cars by organizations has caused traffic jams, air pollution, etc</a:t>
            </a:r>
            <a:r>
              <a:rPr lang="en-US" sz="1200" dirty="0" smtClean="0">
                <a:latin typeface="Century Schoolbook (Body)"/>
              </a:rPr>
              <a:t>.)</a:t>
            </a:r>
          </a:p>
          <a:p>
            <a:endParaRPr lang="en-US" sz="500" dirty="0" smtClean="0">
              <a:latin typeface="Century Schoolbook (Body)"/>
            </a:endParaRPr>
          </a:p>
          <a:p>
            <a:pPr>
              <a:buFont typeface="Arial" pitchFamily="34" charset="0"/>
              <a:buChar char="•"/>
            </a:pPr>
            <a:r>
              <a:rPr lang="en-US" sz="1200" dirty="0" smtClean="0">
                <a:latin typeface="Century Schoolbook (Body)"/>
              </a:rPr>
              <a:t> </a:t>
            </a:r>
            <a:r>
              <a:rPr lang="en-US" sz="1200" dirty="0" smtClean="0">
                <a:latin typeface="Century Schoolbook (Body)"/>
              </a:rPr>
              <a:t>Cultural Misalignment: </a:t>
            </a:r>
            <a:r>
              <a:rPr lang="en-US" sz="1200" dirty="0" smtClean="0">
                <a:latin typeface="Century Schoolbook (Body)"/>
              </a:rPr>
              <a:t>Corporations use all forms of extensive marketing through each possible media (print, paper, social, etc.) causing a tsunami of products and services which occupies space for public usage (email spam, billboards, telemarketing) and corrupts people minds with materialism (sex, power or status</a:t>
            </a:r>
            <a:r>
              <a:rPr lang="en-US" sz="1200" dirty="0" smtClean="0">
                <a:latin typeface="Century Schoolbook (Body)"/>
              </a:rPr>
              <a:t>). </a:t>
            </a:r>
            <a:r>
              <a:rPr lang="en-GB" sz="1200" b="1" baseline="30000" dirty="0" smtClean="0"/>
              <a:t>(1) </a:t>
            </a:r>
            <a:endParaRPr lang="en-US" sz="1200" b="1" dirty="0">
              <a:latin typeface="Century Schoolbook (Body)"/>
            </a:endParaRPr>
          </a:p>
        </p:txBody>
      </p:sp>
      <p:sp>
        <p:nvSpPr>
          <p:cNvPr id="8" name="TextBox 7"/>
          <p:cNvSpPr txBox="1"/>
          <p:nvPr/>
        </p:nvSpPr>
        <p:spPr>
          <a:xfrm>
            <a:off x="304800" y="152400"/>
            <a:ext cx="8153400" cy="338554"/>
          </a:xfrm>
          <a:prstGeom prst="rect">
            <a:avLst/>
          </a:prstGeom>
          <a:noFill/>
        </p:spPr>
        <p:txBody>
          <a:bodyPr wrap="square" rtlCol="0">
            <a:spAutoFit/>
          </a:bodyPr>
          <a:lstStyle/>
          <a:p>
            <a:pPr algn="ctr"/>
            <a:r>
              <a:rPr lang="en-US" sz="1600" b="1" dirty="0" smtClean="0"/>
              <a:t>SOCIAL ISSUES FOR MARKETING</a:t>
            </a:r>
            <a:endParaRPr lang="en-US" sz="1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slide(fromBottom)">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025"/>
                                        </p:tgtEl>
                                        <p:attrNameLst>
                                          <p:attrName>style.visibility</p:attrName>
                                        </p:attrNameLst>
                                      </p:cBhvr>
                                      <p:to>
                                        <p:strVal val="visible"/>
                                      </p:to>
                                    </p:set>
                                    <p:animEffect transition="in" filter="blinds(horizontal)">
                                      <p:cBhvr>
                                        <p:cTn id="12" dur="500"/>
                                        <p:tgtEl>
                                          <p:spTgt spid="10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5" grpId="0" animBg="1"/>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1" descr="C:\Users\s.ahmed\Desktop\Lego dumps shell - greenpeace.png"/>
          <p:cNvPicPr>
            <a:picLocks noChangeAspect="1" noChangeArrowheads="1"/>
          </p:cNvPicPr>
          <p:nvPr/>
        </p:nvPicPr>
        <p:blipFill>
          <a:blip r:embed="rId2" cstate="print"/>
          <a:srcRect/>
          <a:stretch>
            <a:fillRect/>
          </a:stretch>
        </p:blipFill>
        <p:spPr bwMode="auto">
          <a:xfrm>
            <a:off x="529046" y="1219200"/>
            <a:ext cx="2899954" cy="2743200"/>
          </a:xfrm>
          <a:prstGeom prst="rect">
            <a:avLst/>
          </a:prstGeom>
          <a:noFill/>
        </p:spPr>
      </p:pic>
      <p:sp>
        <p:nvSpPr>
          <p:cNvPr id="4" name="TextBox 3"/>
          <p:cNvSpPr txBox="1"/>
          <p:nvPr/>
        </p:nvSpPr>
        <p:spPr>
          <a:xfrm>
            <a:off x="457200" y="228600"/>
            <a:ext cx="8153400" cy="338554"/>
          </a:xfrm>
          <a:prstGeom prst="rect">
            <a:avLst/>
          </a:prstGeom>
          <a:noFill/>
        </p:spPr>
        <p:txBody>
          <a:bodyPr wrap="square" rtlCol="0">
            <a:spAutoFit/>
          </a:bodyPr>
          <a:lstStyle/>
          <a:p>
            <a:pPr algn="ctr"/>
            <a:r>
              <a:rPr lang="en-US" sz="1600" b="1" dirty="0" smtClean="0"/>
              <a:t>PROACTIVE CSR </a:t>
            </a:r>
            <a:r>
              <a:rPr lang="en-US" sz="1600" b="1" dirty="0" smtClean="0"/>
              <a:t>CREATES CORPORATE RESPONSIBLE LEADERS</a:t>
            </a:r>
            <a:endParaRPr lang="en-US" sz="1600" b="1" dirty="0"/>
          </a:p>
        </p:txBody>
      </p:sp>
      <p:sp>
        <p:nvSpPr>
          <p:cNvPr id="5" name="Rectangle 4"/>
          <p:cNvSpPr/>
          <p:nvPr/>
        </p:nvSpPr>
        <p:spPr>
          <a:xfrm>
            <a:off x="3810000" y="3048000"/>
            <a:ext cx="4876800" cy="1600200"/>
          </a:xfrm>
          <a:prstGeom prst="rect">
            <a:avLst/>
          </a:prstGeom>
          <a:solidFill>
            <a:schemeClr val="accent3">
              <a:lumMod val="40000"/>
              <a:lumOff val="60000"/>
            </a:schemeClr>
          </a:solidFill>
        </p:spPr>
        <p:txBody>
          <a:bodyPr wrap="square">
            <a:spAutoFit/>
          </a:bodyPr>
          <a:lstStyle/>
          <a:p>
            <a:pPr algn="just"/>
            <a:r>
              <a:rPr lang="en-US" sz="1200" dirty="0" smtClean="0"/>
              <a:t>A supreme example of a corporate responsible citizen is the toys company, </a:t>
            </a:r>
            <a:r>
              <a:rPr lang="en-US" sz="1200" b="1" dirty="0" smtClean="0"/>
              <a:t>LEGO </a:t>
            </a:r>
            <a:r>
              <a:rPr lang="en-US" sz="1200" dirty="0" smtClean="0"/>
              <a:t>which consistently ranks at top spot in CSR rankings. In 2014, Greenpeace (a NGO focused on environmental awareness) started a media campaign against Shell for their drilling project in the Arctic region which would cause harm to the natural environment. LEGO took a proactive step and ended their 50 years of relationship as a customer with Shell by not renewing their contract with them, behaving as a responsible brand. </a:t>
            </a:r>
            <a:r>
              <a:rPr lang="en-GB" sz="1050" b="1" baseline="30000" dirty="0" smtClean="0"/>
              <a:t>(4) </a:t>
            </a:r>
            <a:endParaRPr lang="en-US" sz="1200" dirty="0" smtClean="0"/>
          </a:p>
        </p:txBody>
      </p:sp>
      <p:pic>
        <p:nvPicPr>
          <p:cNvPr id="17410" name="Picture 2" descr="C:\Users\s.ahmed\Desktop\petsmart.jpg"/>
          <p:cNvPicPr>
            <a:picLocks noChangeAspect="1" noChangeArrowheads="1"/>
          </p:cNvPicPr>
          <p:nvPr/>
        </p:nvPicPr>
        <p:blipFill>
          <a:blip r:embed="rId3" cstate="print"/>
          <a:srcRect/>
          <a:stretch>
            <a:fillRect/>
          </a:stretch>
        </p:blipFill>
        <p:spPr bwMode="auto">
          <a:xfrm>
            <a:off x="5638800" y="5086350"/>
            <a:ext cx="2514600" cy="628650"/>
          </a:xfrm>
          <a:prstGeom prst="rect">
            <a:avLst/>
          </a:prstGeom>
          <a:noFill/>
        </p:spPr>
      </p:pic>
      <p:sp>
        <p:nvSpPr>
          <p:cNvPr id="7" name="Rectangle 6"/>
          <p:cNvSpPr/>
          <p:nvPr/>
        </p:nvSpPr>
        <p:spPr>
          <a:xfrm>
            <a:off x="457200" y="4711005"/>
            <a:ext cx="4800600" cy="1384995"/>
          </a:xfrm>
          <a:prstGeom prst="rect">
            <a:avLst/>
          </a:prstGeom>
          <a:solidFill>
            <a:schemeClr val="accent4">
              <a:lumMod val="40000"/>
              <a:lumOff val="60000"/>
            </a:schemeClr>
          </a:solidFill>
        </p:spPr>
        <p:txBody>
          <a:bodyPr wrap="square">
            <a:spAutoFit/>
          </a:bodyPr>
          <a:lstStyle/>
          <a:p>
            <a:pPr algn="just"/>
            <a:r>
              <a:rPr lang="en-US" sz="1200" dirty="0" smtClean="0"/>
              <a:t>In 2007, fatal poisoning of seventeen cats and dogs in the US through contaminated </a:t>
            </a:r>
            <a:r>
              <a:rPr lang="en-US" sz="1200" dirty="0" err="1" smtClean="0"/>
              <a:t>petfood</a:t>
            </a:r>
            <a:r>
              <a:rPr lang="en-US" sz="1200" dirty="0" smtClean="0"/>
              <a:t> led to big brands and supermarkets of announcing total product recall, where </a:t>
            </a:r>
            <a:r>
              <a:rPr lang="en-US" sz="1200" b="1" dirty="0" smtClean="0"/>
              <a:t>PETSMART</a:t>
            </a:r>
            <a:r>
              <a:rPr lang="en-US" sz="1200" dirty="0" smtClean="0"/>
              <a:t> continued to actively publicize this issue, flagging the problem to consumers and leading a more aggressive approach to differentiate themselves from their major competitors i.e. as </a:t>
            </a:r>
            <a:r>
              <a:rPr lang="en-US" sz="1200" dirty="0" err="1" smtClean="0"/>
              <a:t>Wal</a:t>
            </a:r>
            <a:r>
              <a:rPr lang="en-US" sz="1200" dirty="0" smtClean="0"/>
              <a:t>-mart</a:t>
            </a:r>
            <a:r>
              <a:rPr lang="en-US" sz="1200" dirty="0" smtClean="0"/>
              <a:t>, </a:t>
            </a:r>
            <a:r>
              <a:rPr lang="en-US" sz="1200" dirty="0" err="1" smtClean="0"/>
              <a:t>Krogers</a:t>
            </a:r>
            <a:r>
              <a:rPr lang="en-US" sz="1200" dirty="0" smtClean="0"/>
              <a:t>, etc. giving them a competitive advantage</a:t>
            </a:r>
            <a:r>
              <a:rPr lang="en-US" sz="1200" dirty="0" smtClean="0"/>
              <a:t>. </a:t>
            </a:r>
            <a:r>
              <a:rPr lang="en-GB" sz="1200" b="1" baseline="30000" dirty="0" smtClean="0"/>
              <a:t>(3) </a:t>
            </a:r>
            <a:endParaRPr lang="en-US" sz="1200" dirty="0" smtClean="0"/>
          </a:p>
        </p:txBody>
      </p:sp>
      <p:sp>
        <p:nvSpPr>
          <p:cNvPr id="8" name="Rectangle 1"/>
          <p:cNvSpPr>
            <a:spLocks noChangeArrowheads="1"/>
          </p:cNvSpPr>
          <p:nvPr/>
        </p:nvSpPr>
        <p:spPr bwMode="auto">
          <a:xfrm>
            <a:off x="3810000" y="838200"/>
            <a:ext cx="4800600" cy="2123658"/>
          </a:xfrm>
          <a:prstGeom prst="rect">
            <a:avLst/>
          </a:prstGeom>
          <a:solidFill>
            <a:schemeClr val="tx2">
              <a:lumMod val="40000"/>
              <a:lumOff val="60000"/>
            </a:schemeClr>
          </a:solid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lang="en-US" sz="1200" dirty="0" smtClean="0"/>
              <a:t>As per </a:t>
            </a:r>
            <a:r>
              <a:rPr lang="en-US" sz="1200" dirty="0" err="1" smtClean="0"/>
              <a:t>Caroll</a:t>
            </a:r>
            <a:r>
              <a:rPr lang="en-US" sz="1200" dirty="0" smtClean="0"/>
              <a:t> (1979), CSR adopted by organizations reflect the below four philosophies: </a:t>
            </a:r>
          </a:p>
          <a:p>
            <a:pPr marL="0" marR="0" lvl="0" indent="0" algn="just" defTabSz="914400" rtl="0" eaLnBrk="1" fontAlgn="base" latinLnBrk="0" hangingPunct="1">
              <a:lnSpc>
                <a:spcPct val="100000"/>
              </a:lnSpc>
              <a:spcBef>
                <a:spcPct val="0"/>
              </a:spcBef>
              <a:spcAft>
                <a:spcPct val="0"/>
              </a:spcAft>
              <a:buClrTx/>
              <a:buSzTx/>
              <a:buFontTx/>
              <a:buNone/>
              <a:tabLst/>
            </a:pPr>
            <a:r>
              <a:rPr lang="en-US" sz="1200" b="1" dirty="0" smtClean="0"/>
              <a:t>Reactive </a:t>
            </a:r>
            <a:r>
              <a:rPr lang="en-US" sz="1200" dirty="0" smtClean="0"/>
              <a:t>– firms that deny social responsibilities and do less than is required by society’s standards.</a:t>
            </a:r>
          </a:p>
          <a:p>
            <a:pPr marL="0" marR="0" lvl="0" indent="0" algn="just" defTabSz="914400" rtl="0" eaLnBrk="0" fontAlgn="base" latinLnBrk="0" hangingPunct="0">
              <a:lnSpc>
                <a:spcPct val="100000"/>
              </a:lnSpc>
              <a:spcBef>
                <a:spcPct val="0"/>
              </a:spcBef>
              <a:spcAft>
                <a:spcPct val="0"/>
              </a:spcAft>
              <a:buClrTx/>
              <a:buSzTx/>
              <a:buFontTx/>
              <a:buNone/>
              <a:tabLst/>
            </a:pPr>
            <a:r>
              <a:rPr lang="en-US" sz="1200" b="1" dirty="0" smtClean="0"/>
              <a:t>Defensive</a:t>
            </a:r>
            <a:r>
              <a:rPr lang="en-US" sz="1200" dirty="0" smtClean="0"/>
              <a:t> – firms act through meeting social responsibilities only to defend their own business interests, but do only what is required.</a:t>
            </a:r>
          </a:p>
          <a:p>
            <a:pPr marL="0" marR="0" lvl="0" indent="0" algn="just" defTabSz="914400" rtl="0" eaLnBrk="0" fontAlgn="base" latinLnBrk="0" hangingPunct="0">
              <a:lnSpc>
                <a:spcPct val="100000"/>
              </a:lnSpc>
              <a:spcBef>
                <a:spcPct val="0"/>
              </a:spcBef>
              <a:spcAft>
                <a:spcPct val="0"/>
              </a:spcAft>
              <a:buClrTx/>
              <a:buSzTx/>
              <a:buFontTx/>
              <a:buNone/>
              <a:tabLst/>
            </a:pPr>
            <a:r>
              <a:rPr lang="en-US" sz="1200" b="1" dirty="0" smtClean="0"/>
              <a:t>Accommodative</a:t>
            </a:r>
            <a:r>
              <a:rPr lang="en-US" sz="1200" dirty="0" smtClean="0"/>
              <a:t> – firms with a progressive stance to improving social responsiveness.</a:t>
            </a:r>
          </a:p>
          <a:p>
            <a:pPr lvl="0" algn="just" eaLnBrk="0" fontAlgn="base" hangingPunct="0">
              <a:spcBef>
                <a:spcPct val="0"/>
              </a:spcBef>
              <a:spcAft>
                <a:spcPct val="0"/>
              </a:spcAft>
            </a:pPr>
            <a:r>
              <a:rPr lang="en-US" sz="1200" b="1" dirty="0" smtClean="0"/>
              <a:t>Proactive</a:t>
            </a:r>
            <a:r>
              <a:rPr lang="en-US" sz="1200" dirty="0" smtClean="0"/>
              <a:t> – firms that anticipate future responsibilities and act beyond minimal requirements, ensuring that they meet or even exceed their responsibilities</a:t>
            </a:r>
            <a:r>
              <a:rPr lang="en-US" sz="1200" dirty="0" smtClean="0"/>
              <a:t>. </a:t>
            </a:r>
            <a:r>
              <a:rPr lang="en-GB" sz="1200" b="1" baseline="30000" dirty="0" smtClean="0"/>
              <a:t>(3) </a:t>
            </a:r>
            <a:endParaRPr lang="en-US" sz="1200" dirty="0" smtClean="0"/>
          </a:p>
        </p:txBody>
      </p:sp>
      <p:sp>
        <p:nvSpPr>
          <p:cNvPr id="9" name="TextBox 8"/>
          <p:cNvSpPr txBox="1"/>
          <p:nvPr/>
        </p:nvSpPr>
        <p:spPr>
          <a:xfrm>
            <a:off x="8255000" y="5816600"/>
            <a:ext cx="381000" cy="307777"/>
          </a:xfrm>
          <a:prstGeom prst="rect">
            <a:avLst/>
          </a:prstGeom>
          <a:noFill/>
        </p:spPr>
        <p:txBody>
          <a:bodyPr wrap="square" rtlCol="0">
            <a:spAutoFit/>
          </a:bodyPr>
          <a:lstStyle/>
          <a:p>
            <a:r>
              <a:rPr lang="en-US" sz="1400" b="1" dirty="0" smtClean="0"/>
              <a:t>3</a:t>
            </a:r>
            <a:endParaRPr lang="en-US" sz="1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lide(fromBottom)">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linds(horizont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par>
                                <p:cTn id="18" presetID="3" presetClass="entr" presetSubtype="10" fill="hold" nodeType="withEffect">
                                  <p:stCondLst>
                                    <p:cond delay="0"/>
                                  </p:stCondLst>
                                  <p:childTnLst>
                                    <p:set>
                                      <p:cBhvr>
                                        <p:cTn id="19" dur="1" fill="hold">
                                          <p:stCondLst>
                                            <p:cond delay="0"/>
                                          </p:stCondLst>
                                        </p:cTn>
                                        <p:tgtEl>
                                          <p:spTgt spid="17409"/>
                                        </p:tgtEl>
                                        <p:attrNameLst>
                                          <p:attrName>style.visibility</p:attrName>
                                        </p:attrNameLst>
                                      </p:cBhvr>
                                      <p:to>
                                        <p:strVal val="visible"/>
                                      </p:to>
                                    </p:set>
                                    <p:animEffect transition="in" filter="blinds(horizontal)">
                                      <p:cBhvr>
                                        <p:cTn id="20" dur="500"/>
                                        <p:tgtEl>
                                          <p:spTgt spid="17409"/>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blinds(horizontal)">
                                      <p:cBhvr>
                                        <p:cTn id="25" dur="500"/>
                                        <p:tgtEl>
                                          <p:spTgt spid="7"/>
                                        </p:tgtEl>
                                      </p:cBhvr>
                                    </p:animEffect>
                                  </p:childTnLst>
                                </p:cTn>
                              </p:par>
                              <p:par>
                                <p:cTn id="26" presetID="3" presetClass="entr" presetSubtype="10" fill="hold" nodeType="withEffect">
                                  <p:stCondLst>
                                    <p:cond delay="0"/>
                                  </p:stCondLst>
                                  <p:childTnLst>
                                    <p:set>
                                      <p:cBhvr>
                                        <p:cTn id="27" dur="1" fill="hold">
                                          <p:stCondLst>
                                            <p:cond delay="0"/>
                                          </p:stCondLst>
                                        </p:cTn>
                                        <p:tgtEl>
                                          <p:spTgt spid="17410"/>
                                        </p:tgtEl>
                                        <p:attrNameLst>
                                          <p:attrName>style.visibility</p:attrName>
                                        </p:attrNameLst>
                                      </p:cBhvr>
                                      <p:to>
                                        <p:strVal val="visible"/>
                                      </p:to>
                                    </p:set>
                                    <p:animEffect transition="in" filter="blinds(horizontal)">
                                      <p:cBhvr>
                                        <p:cTn id="28" dur="500"/>
                                        <p:tgtEl>
                                          <p:spTgt spid="174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7"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s.ahmed\Desktop\CSR presentation\VOA-News_Greenpeace-protest-VW_635.jpg"/>
          <p:cNvPicPr>
            <a:picLocks noChangeAspect="1" noChangeArrowheads="1"/>
          </p:cNvPicPr>
          <p:nvPr/>
        </p:nvPicPr>
        <p:blipFill>
          <a:blip r:embed="rId2" cstate="print"/>
          <a:srcRect/>
          <a:stretch>
            <a:fillRect/>
          </a:stretch>
        </p:blipFill>
        <p:spPr bwMode="auto">
          <a:xfrm>
            <a:off x="609600" y="889000"/>
            <a:ext cx="3396343" cy="1320800"/>
          </a:xfrm>
          <a:prstGeom prst="rect">
            <a:avLst/>
          </a:prstGeom>
          <a:noFill/>
        </p:spPr>
      </p:pic>
      <p:sp>
        <p:nvSpPr>
          <p:cNvPr id="3" name="TextBox 2"/>
          <p:cNvSpPr txBox="1"/>
          <p:nvPr/>
        </p:nvSpPr>
        <p:spPr>
          <a:xfrm>
            <a:off x="457200" y="228600"/>
            <a:ext cx="8153400" cy="369332"/>
          </a:xfrm>
          <a:prstGeom prst="rect">
            <a:avLst/>
          </a:prstGeom>
          <a:noFill/>
        </p:spPr>
        <p:txBody>
          <a:bodyPr wrap="square" rtlCol="0">
            <a:spAutoFit/>
          </a:bodyPr>
          <a:lstStyle/>
          <a:p>
            <a:pPr algn="ctr"/>
            <a:r>
              <a:rPr lang="en-US" b="1" dirty="0" smtClean="0"/>
              <a:t>HOW FAILING TO FOLLOW CSR HURT BIG BRANDS</a:t>
            </a:r>
            <a:endParaRPr lang="en-US" b="1" dirty="0"/>
          </a:p>
        </p:txBody>
      </p:sp>
      <p:sp>
        <p:nvSpPr>
          <p:cNvPr id="3076" name="AutoShape 4" descr="Image result for samsung Logo"/>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78" name="AutoShape 6" descr="Image result for samsung Logo"/>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80" name="AutoShape 8" descr="Image result for samsung Logo"/>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081" name="Picture 9"/>
          <p:cNvPicPr>
            <a:picLocks noChangeAspect="1" noChangeArrowheads="1"/>
          </p:cNvPicPr>
          <p:nvPr/>
        </p:nvPicPr>
        <p:blipFill>
          <a:blip r:embed="rId3" cstate="print"/>
          <a:srcRect/>
          <a:stretch>
            <a:fillRect/>
          </a:stretch>
        </p:blipFill>
        <p:spPr bwMode="auto">
          <a:xfrm>
            <a:off x="5444067" y="2743200"/>
            <a:ext cx="2709333" cy="914400"/>
          </a:xfrm>
          <a:prstGeom prst="rect">
            <a:avLst/>
          </a:prstGeom>
          <a:noFill/>
          <a:ln w="9525">
            <a:noFill/>
            <a:miter lim="800000"/>
            <a:headEnd/>
            <a:tailEnd/>
          </a:ln>
        </p:spPr>
      </p:pic>
      <p:sp>
        <p:nvSpPr>
          <p:cNvPr id="9" name="Rectangle 8"/>
          <p:cNvSpPr/>
          <p:nvPr/>
        </p:nvSpPr>
        <p:spPr>
          <a:xfrm>
            <a:off x="4343400" y="965537"/>
            <a:ext cx="4038600" cy="1015663"/>
          </a:xfrm>
          <a:prstGeom prst="rect">
            <a:avLst/>
          </a:prstGeom>
          <a:solidFill>
            <a:schemeClr val="accent4">
              <a:lumMod val="60000"/>
              <a:lumOff val="40000"/>
            </a:schemeClr>
          </a:solidFill>
        </p:spPr>
        <p:txBody>
          <a:bodyPr wrap="square">
            <a:spAutoFit/>
          </a:bodyPr>
          <a:lstStyle/>
          <a:p>
            <a:pPr algn="just"/>
            <a:r>
              <a:rPr lang="en-US" sz="1200" dirty="0" smtClean="0"/>
              <a:t>The Volkswagen case represents an example of absolute failure in terms of Corporate Social Responsibility (CSR) where the company was involved in a scandal when it </a:t>
            </a:r>
            <a:r>
              <a:rPr lang="en-US" sz="1200" dirty="0" smtClean="0"/>
              <a:t>deliberately set a design to circumvent </a:t>
            </a:r>
            <a:r>
              <a:rPr lang="en-US" sz="1200" dirty="0" smtClean="0"/>
              <a:t>emissions control to gain an unfair advantage over competitors. </a:t>
            </a:r>
            <a:r>
              <a:rPr lang="en-GB" sz="1200" b="1" baseline="30000" dirty="0" smtClean="0"/>
              <a:t>(5) </a:t>
            </a:r>
            <a:endParaRPr lang="en-US" sz="1200" dirty="0" smtClean="0">
              <a:latin typeface="Century Schoolbook (Body)"/>
            </a:endParaRPr>
          </a:p>
        </p:txBody>
      </p:sp>
      <p:sp>
        <p:nvSpPr>
          <p:cNvPr id="10" name="Rectangle 9"/>
          <p:cNvSpPr/>
          <p:nvPr/>
        </p:nvSpPr>
        <p:spPr>
          <a:xfrm>
            <a:off x="457200" y="2577405"/>
            <a:ext cx="4191000" cy="1384995"/>
          </a:xfrm>
          <a:prstGeom prst="rect">
            <a:avLst/>
          </a:prstGeom>
          <a:solidFill>
            <a:schemeClr val="accent1">
              <a:lumMod val="60000"/>
              <a:lumOff val="40000"/>
            </a:schemeClr>
          </a:solidFill>
        </p:spPr>
        <p:txBody>
          <a:bodyPr wrap="square">
            <a:spAutoFit/>
          </a:bodyPr>
          <a:lstStyle/>
          <a:p>
            <a:pPr algn="just"/>
            <a:r>
              <a:rPr lang="en-US" sz="1200" dirty="0" smtClean="0"/>
              <a:t>Between 2013 and 2015, Samsung Electronics remained near the top ranking  (26</a:t>
            </a:r>
            <a:r>
              <a:rPr lang="en-US" sz="1200" baseline="30000" dirty="0" smtClean="0"/>
              <a:t>th</a:t>
            </a:r>
            <a:r>
              <a:rPr lang="en-US" sz="1200" dirty="0" smtClean="0"/>
              <a:t>, 16</a:t>
            </a:r>
            <a:r>
              <a:rPr lang="en-US" sz="1200" baseline="30000" dirty="0" smtClean="0"/>
              <a:t>th</a:t>
            </a:r>
            <a:r>
              <a:rPr lang="en-US" sz="1200" dirty="0" smtClean="0"/>
              <a:t> and 20</a:t>
            </a:r>
            <a:r>
              <a:rPr lang="en-US" sz="1200" baseline="30000" dirty="0" smtClean="0"/>
              <a:t>th</a:t>
            </a:r>
            <a:r>
              <a:rPr lang="en-US" sz="1200" dirty="0" smtClean="0"/>
              <a:t> respectively) but dropped to 89</a:t>
            </a:r>
            <a:r>
              <a:rPr lang="en-US" sz="1200" baseline="30000" dirty="0" smtClean="0"/>
              <a:t>th</a:t>
            </a:r>
            <a:r>
              <a:rPr lang="en-US" sz="1200" dirty="0" smtClean="0"/>
              <a:t> in 2017 due to two major scandals, primarily the case of a senior Executive caught in a bribery scandal and secondly, failing to take proper safety measures for consumers with their faulty mobile phone batteries that exploded in some cases. </a:t>
            </a:r>
            <a:r>
              <a:rPr lang="en-GB" sz="1200" b="1" baseline="30000" dirty="0" smtClean="0"/>
              <a:t>(6) </a:t>
            </a:r>
            <a:endParaRPr lang="en-US" sz="1200" dirty="0" smtClean="0"/>
          </a:p>
        </p:txBody>
      </p:sp>
      <p:pic>
        <p:nvPicPr>
          <p:cNvPr id="1027" name="Picture 3"/>
          <p:cNvPicPr>
            <a:picLocks noChangeAspect="1" noChangeArrowheads="1"/>
          </p:cNvPicPr>
          <p:nvPr/>
        </p:nvPicPr>
        <p:blipFill>
          <a:blip r:embed="rId4" cstate="print"/>
          <a:srcRect/>
          <a:stretch>
            <a:fillRect/>
          </a:stretch>
        </p:blipFill>
        <p:spPr bwMode="auto">
          <a:xfrm>
            <a:off x="2514600" y="4343400"/>
            <a:ext cx="4038600" cy="1695996"/>
          </a:xfrm>
          <a:prstGeom prst="rect">
            <a:avLst/>
          </a:prstGeom>
          <a:noFill/>
          <a:ln w="9525">
            <a:noFill/>
            <a:miter lim="800000"/>
            <a:headEnd/>
            <a:tailEnd/>
          </a:ln>
        </p:spPr>
      </p:pic>
      <p:sp>
        <p:nvSpPr>
          <p:cNvPr id="12" name="TextBox 11"/>
          <p:cNvSpPr txBox="1"/>
          <p:nvPr/>
        </p:nvSpPr>
        <p:spPr>
          <a:xfrm>
            <a:off x="8255000" y="5816600"/>
            <a:ext cx="381000" cy="307777"/>
          </a:xfrm>
          <a:prstGeom prst="rect">
            <a:avLst/>
          </a:prstGeom>
          <a:noFill/>
        </p:spPr>
        <p:txBody>
          <a:bodyPr wrap="square" rtlCol="0">
            <a:spAutoFit/>
          </a:bodyPr>
          <a:lstStyle/>
          <a:p>
            <a:r>
              <a:rPr lang="en-US" sz="1400" b="1" dirty="0" smtClean="0"/>
              <a:t>4</a:t>
            </a:r>
            <a:endParaRPr lang="en-US" sz="1400" b="1" dirty="0"/>
          </a:p>
        </p:txBody>
      </p:sp>
      <p:sp>
        <p:nvSpPr>
          <p:cNvPr id="13" name="Rectangle 12"/>
          <p:cNvSpPr/>
          <p:nvPr/>
        </p:nvSpPr>
        <p:spPr>
          <a:xfrm>
            <a:off x="6629400" y="4419600"/>
            <a:ext cx="327334" cy="261610"/>
          </a:xfrm>
          <a:prstGeom prst="rect">
            <a:avLst/>
          </a:prstGeom>
        </p:spPr>
        <p:txBody>
          <a:bodyPr wrap="none">
            <a:spAutoFit/>
          </a:bodyPr>
          <a:lstStyle/>
          <a:p>
            <a:r>
              <a:rPr lang="en-GB" sz="1100" b="1" baseline="30000" dirty="0" smtClean="0"/>
              <a:t>(7) </a:t>
            </a:r>
            <a:endParaRPr lang="en-US" sz="11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slide(fromBottom)">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074"/>
                                        </p:tgtEl>
                                        <p:attrNameLst>
                                          <p:attrName>style.visibility</p:attrName>
                                        </p:attrNameLst>
                                      </p:cBhvr>
                                      <p:to>
                                        <p:strVal val="visible"/>
                                      </p:to>
                                    </p:set>
                                    <p:animEffect transition="in" filter="blinds(horizontal)">
                                      <p:cBhvr>
                                        <p:cTn id="12" dur="500"/>
                                        <p:tgtEl>
                                          <p:spTgt spid="3074"/>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blinds(horizontal)">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blinds(horizontal)">
                                      <p:cBhvr>
                                        <p:cTn id="20" dur="500"/>
                                        <p:tgtEl>
                                          <p:spTgt spid="10"/>
                                        </p:tgtEl>
                                      </p:cBhvr>
                                    </p:animEffect>
                                  </p:childTnLst>
                                </p:cTn>
                              </p:par>
                              <p:par>
                                <p:cTn id="21" presetID="3" presetClass="entr" presetSubtype="10" fill="hold" nodeType="withEffect">
                                  <p:stCondLst>
                                    <p:cond delay="0"/>
                                  </p:stCondLst>
                                  <p:childTnLst>
                                    <p:set>
                                      <p:cBhvr>
                                        <p:cTn id="22" dur="1" fill="hold">
                                          <p:stCondLst>
                                            <p:cond delay="0"/>
                                          </p:stCondLst>
                                        </p:cTn>
                                        <p:tgtEl>
                                          <p:spTgt spid="3081"/>
                                        </p:tgtEl>
                                        <p:attrNameLst>
                                          <p:attrName>style.visibility</p:attrName>
                                        </p:attrNameLst>
                                      </p:cBhvr>
                                      <p:to>
                                        <p:strVal val="visible"/>
                                      </p:to>
                                    </p:set>
                                    <p:animEffect transition="in" filter="blinds(horizontal)">
                                      <p:cBhvr>
                                        <p:cTn id="23" dur="500"/>
                                        <p:tgtEl>
                                          <p:spTgt spid="3081"/>
                                        </p:tgtEl>
                                      </p:cBhvr>
                                    </p:animEffec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nodeType="clickEffect">
                                  <p:stCondLst>
                                    <p:cond delay="0"/>
                                  </p:stCondLst>
                                  <p:childTnLst>
                                    <p:set>
                                      <p:cBhvr>
                                        <p:cTn id="27" dur="1" fill="hold">
                                          <p:stCondLst>
                                            <p:cond delay="0"/>
                                          </p:stCondLst>
                                        </p:cTn>
                                        <p:tgtEl>
                                          <p:spTgt spid="1027"/>
                                        </p:tgtEl>
                                        <p:attrNameLst>
                                          <p:attrName>style.visibility</p:attrName>
                                        </p:attrNameLst>
                                      </p:cBhvr>
                                      <p:to>
                                        <p:strVal val="visible"/>
                                      </p:to>
                                    </p:set>
                                    <p:animEffect transition="in" filter="blinds(horizontal)">
                                      <p:cBhvr>
                                        <p:cTn id="28" dur="500"/>
                                        <p:tgtEl>
                                          <p:spTgt spid="1027"/>
                                        </p:tgtEl>
                                      </p:cBhvr>
                                    </p:animEffect>
                                  </p:childTnLst>
                                </p:cTn>
                              </p:par>
                              <p:par>
                                <p:cTn id="29" presetID="3" presetClass="entr" presetSubtype="10" fill="hold" grpId="0" nodeType="with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blinds(horizontal)">
                                      <p:cBhvr>
                                        <p:cTn id="3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animBg="1"/>
      <p:bldP spid="10" grpId="0" animBg="1"/>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57200" y="228600"/>
            <a:ext cx="8153400" cy="369332"/>
          </a:xfrm>
          <a:prstGeom prst="rect">
            <a:avLst/>
          </a:prstGeom>
          <a:noFill/>
        </p:spPr>
        <p:txBody>
          <a:bodyPr wrap="square" rtlCol="0">
            <a:spAutoFit/>
          </a:bodyPr>
          <a:lstStyle/>
          <a:p>
            <a:pPr algn="ctr"/>
            <a:r>
              <a:rPr lang="en-US" b="1" dirty="0" smtClean="0"/>
              <a:t>INFOGRAPHICS &amp; SURVEYS </a:t>
            </a:r>
            <a:endParaRPr lang="en-US" b="1" dirty="0"/>
          </a:p>
        </p:txBody>
      </p:sp>
      <p:pic>
        <p:nvPicPr>
          <p:cNvPr id="5" name="Picture 2"/>
          <p:cNvPicPr>
            <a:picLocks noChangeAspect="1" noChangeArrowheads="1"/>
          </p:cNvPicPr>
          <p:nvPr/>
        </p:nvPicPr>
        <p:blipFill>
          <a:blip r:embed="rId2" cstate="print"/>
          <a:srcRect/>
          <a:stretch>
            <a:fillRect/>
          </a:stretch>
        </p:blipFill>
        <p:spPr bwMode="auto">
          <a:xfrm>
            <a:off x="1905000" y="4262651"/>
            <a:ext cx="5029200" cy="1528549"/>
          </a:xfrm>
          <a:prstGeom prst="rect">
            <a:avLst/>
          </a:prstGeom>
          <a:noFill/>
          <a:ln w="9525">
            <a:noFill/>
            <a:miter lim="800000"/>
            <a:headEnd/>
            <a:tailEnd/>
          </a:ln>
        </p:spPr>
      </p:pic>
      <p:sp>
        <p:nvSpPr>
          <p:cNvPr id="6" name="Rectangle 5"/>
          <p:cNvSpPr/>
          <p:nvPr/>
        </p:nvSpPr>
        <p:spPr>
          <a:xfrm>
            <a:off x="2590800" y="5943600"/>
            <a:ext cx="3657600" cy="261610"/>
          </a:xfrm>
          <a:prstGeom prst="rect">
            <a:avLst/>
          </a:prstGeom>
        </p:spPr>
        <p:txBody>
          <a:bodyPr wrap="square">
            <a:spAutoFit/>
          </a:bodyPr>
          <a:lstStyle/>
          <a:p>
            <a:r>
              <a:rPr lang="en-US" sz="1100" b="1" dirty="0" smtClean="0"/>
              <a:t>CSR study research conducted by Ernst </a:t>
            </a:r>
            <a:r>
              <a:rPr lang="en-US" sz="1100" b="1" dirty="0" smtClean="0"/>
              <a:t>&amp; Young </a:t>
            </a:r>
            <a:r>
              <a:rPr lang="en-GB" sz="1100" b="1" baseline="30000" dirty="0" smtClean="0"/>
              <a:t>(9)</a:t>
            </a:r>
            <a:r>
              <a:rPr lang="en-US" sz="1100" b="1" dirty="0" smtClean="0"/>
              <a:t> </a:t>
            </a:r>
            <a:endParaRPr lang="en-US" sz="1100" dirty="0"/>
          </a:p>
        </p:txBody>
      </p:sp>
      <p:pic>
        <p:nvPicPr>
          <p:cNvPr id="19457" name="Picture 1"/>
          <p:cNvPicPr>
            <a:picLocks noChangeAspect="1" noChangeArrowheads="1"/>
          </p:cNvPicPr>
          <p:nvPr/>
        </p:nvPicPr>
        <p:blipFill>
          <a:blip r:embed="rId3" cstate="print"/>
          <a:srcRect/>
          <a:stretch>
            <a:fillRect/>
          </a:stretch>
        </p:blipFill>
        <p:spPr bwMode="auto">
          <a:xfrm>
            <a:off x="4876800" y="762000"/>
            <a:ext cx="3581400" cy="2686050"/>
          </a:xfrm>
          <a:prstGeom prst="rect">
            <a:avLst/>
          </a:prstGeom>
          <a:noFill/>
          <a:ln w="9525">
            <a:noFill/>
            <a:miter lim="800000"/>
            <a:headEnd/>
            <a:tailEnd/>
          </a:ln>
        </p:spPr>
      </p:pic>
      <p:pic>
        <p:nvPicPr>
          <p:cNvPr id="9" name="Picture 8"/>
          <p:cNvPicPr>
            <a:picLocks noChangeAspect="1" noChangeArrowheads="1"/>
          </p:cNvPicPr>
          <p:nvPr/>
        </p:nvPicPr>
        <p:blipFill>
          <a:blip r:embed="rId4" cstate="print"/>
          <a:srcRect/>
          <a:stretch>
            <a:fillRect/>
          </a:stretch>
        </p:blipFill>
        <p:spPr bwMode="auto">
          <a:xfrm>
            <a:off x="609600" y="762000"/>
            <a:ext cx="3810000" cy="2721429"/>
          </a:xfrm>
          <a:prstGeom prst="rect">
            <a:avLst/>
          </a:prstGeom>
          <a:noFill/>
          <a:ln w="9525">
            <a:noFill/>
            <a:miter lim="800000"/>
            <a:headEnd/>
            <a:tailEnd/>
          </a:ln>
        </p:spPr>
      </p:pic>
      <p:sp>
        <p:nvSpPr>
          <p:cNvPr id="10" name="TextBox 9"/>
          <p:cNvSpPr txBox="1"/>
          <p:nvPr/>
        </p:nvSpPr>
        <p:spPr>
          <a:xfrm>
            <a:off x="8255000" y="5816600"/>
            <a:ext cx="381000" cy="307777"/>
          </a:xfrm>
          <a:prstGeom prst="rect">
            <a:avLst/>
          </a:prstGeom>
          <a:noFill/>
        </p:spPr>
        <p:txBody>
          <a:bodyPr wrap="square" rtlCol="0">
            <a:spAutoFit/>
          </a:bodyPr>
          <a:lstStyle/>
          <a:p>
            <a:r>
              <a:rPr lang="en-US" sz="1400" b="1" dirty="0" smtClean="0"/>
              <a:t>5</a:t>
            </a:r>
            <a:endParaRPr lang="en-US" sz="1400" b="1" dirty="0"/>
          </a:p>
        </p:txBody>
      </p:sp>
      <p:sp>
        <p:nvSpPr>
          <p:cNvPr id="11" name="Rectangle 10"/>
          <p:cNvSpPr/>
          <p:nvPr/>
        </p:nvSpPr>
        <p:spPr>
          <a:xfrm>
            <a:off x="1219200" y="3505200"/>
            <a:ext cx="6858000" cy="261610"/>
          </a:xfrm>
          <a:prstGeom prst="rect">
            <a:avLst/>
          </a:prstGeom>
        </p:spPr>
        <p:txBody>
          <a:bodyPr wrap="square">
            <a:spAutoFit/>
          </a:bodyPr>
          <a:lstStyle/>
          <a:p>
            <a:r>
              <a:rPr lang="en-US" sz="1100" b="1" dirty="0" smtClean="0"/>
              <a:t>CSR study published in “2017 Cone Communication CSR Study” by Cone Communications </a:t>
            </a:r>
            <a:r>
              <a:rPr lang="en-GB" sz="1100" b="1" baseline="30000" dirty="0" smtClean="0"/>
              <a:t>(8)</a:t>
            </a:r>
            <a:r>
              <a:rPr lang="en-US" sz="1100" b="1" dirty="0" smtClean="0"/>
              <a:t>   </a:t>
            </a:r>
            <a:endParaRPr lang="en-US" sz="1100" dirty="0"/>
          </a:p>
        </p:txBody>
      </p:sp>
      <p:sp>
        <p:nvSpPr>
          <p:cNvPr id="13" name="Rectangle 12"/>
          <p:cNvSpPr/>
          <p:nvPr/>
        </p:nvSpPr>
        <p:spPr>
          <a:xfrm>
            <a:off x="5715000" y="4343400"/>
            <a:ext cx="762000" cy="914400"/>
          </a:xfrm>
          <a:prstGeom prst="rect">
            <a:avLst/>
          </a:prstGeom>
          <a:no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a:xfrm>
            <a:off x="5029200" y="2895600"/>
            <a:ext cx="381000" cy="381000"/>
          </a:xfrm>
          <a:prstGeom prst="rect">
            <a:avLst/>
          </a:prstGeom>
          <a:no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029200" y="2209800"/>
            <a:ext cx="381000" cy="381000"/>
          </a:xfrm>
          <a:prstGeom prst="rect">
            <a:avLst/>
          </a:prstGeom>
          <a:noFill/>
          <a:ln w="127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a:off x="4495800" y="4343400"/>
            <a:ext cx="762000" cy="914400"/>
          </a:xfrm>
          <a:prstGeom prst="rect">
            <a:avLst/>
          </a:prstGeom>
          <a:noFill/>
          <a:ln w="127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p:cNvCxnSpPr>
            <a:stCxn id="16" idx="1"/>
          </p:cNvCxnSpPr>
          <p:nvPr/>
        </p:nvCxnSpPr>
        <p:spPr>
          <a:xfrm flipH="1">
            <a:off x="1143000" y="2400300"/>
            <a:ext cx="3886200" cy="1485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H="1" flipV="1">
            <a:off x="1143000" y="3886200"/>
            <a:ext cx="3352800" cy="762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flipV="1">
            <a:off x="5410200" y="3162300"/>
            <a:ext cx="2057400" cy="12573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flipH="1">
            <a:off x="6477000" y="4419600"/>
            <a:ext cx="990600" cy="381000"/>
          </a:xfrm>
          <a:prstGeom prst="line">
            <a:avLst/>
          </a:prstGeom>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152400" y="3657600"/>
            <a:ext cx="990600" cy="1384995"/>
          </a:xfrm>
          <a:prstGeom prst="rect">
            <a:avLst/>
          </a:prstGeom>
          <a:solidFill>
            <a:srgbClr val="FFFF00"/>
          </a:solidFill>
          <a:ln>
            <a:solidFill>
              <a:schemeClr val="tx1"/>
            </a:solidFill>
          </a:ln>
        </p:spPr>
        <p:txBody>
          <a:bodyPr wrap="square" rtlCol="0">
            <a:spAutoFit/>
          </a:bodyPr>
          <a:lstStyle/>
          <a:p>
            <a:r>
              <a:rPr lang="en-US" sz="1050" dirty="0" smtClean="0"/>
              <a:t> Above 80% consumers show that they would purchase from brands they don’t trust</a:t>
            </a:r>
            <a:endParaRPr lang="en-US" sz="1050" dirty="0"/>
          </a:p>
        </p:txBody>
      </p:sp>
      <p:sp>
        <p:nvSpPr>
          <p:cNvPr id="32" name="TextBox 31"/>
          <p:cNvSpPr txBox="1"/>
          <p:nvPr/>
        </p:nvSpPr>
        <p:spPr>
          <a:xfrm>
            <a:off x="7467600" y="4114800"/>
            <a:ext cx="1066800" cy="1384995"/>
          </a:xfrm>
          <a:prstGeom prst="rect">
            <a:avLst/>
          </a:prstGeom>
          <a:solidFill>
            <a:srgbClr val="FF0000"/>
          </a:solidFill>
          <a:ln>
            <a:solidFill>
              <a:schemeClr val="tx1"/>
            </a:solidFill>
          </a:ln>
        </p:spPr>
        <p:txBody>
          <a:bodyPr wrap="square" rtlCol="0">
            <a:spAutoFit/>
          </a:bodyPr>
          <a:lstStyle/>
          <a:p>
            <a:r>
              <a:rPr lang="en-US" sz="1050" dirty="0" smtClean="0"/>
              <a:t> Almost same percentage of consumers would refuse/boycott purchases from brands they don’t trust</a:t>
            </a:r>
            <a:endParaRPr lang="en-US" sz="105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slide(fromBottom)">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linds(horizontal)">
                                      <p:cBhvr>
                                        <p:cTn id="12" dur="500"/>
                                        <p:tgtEl>
                                          <p:spTgt spid="9"/>
                                        </p:tgtEl>
                                      </p:cBhvr>
                                    </p:animEffect>
                                  </p:childTnLst>
                                </p:cTn>
                              </p:par>
                              <p:par>
                                <p:cTn id="13" presetID="3" presetClass="entr" presetSubtype="10" fill="hold" nodeType="withEffect">
                                  <p:stCondLst>
                                    <p:cond delay="0"/>
                                  </p:stCondLst>
                                  <p:childTnLst>
                                    <p:set>
                                      <p:cBhvr>
                                        <p:cTn id="14" dur="1" fill="hold">
                                          <p:stCondLst>
                                            <p:cond delay="0"/>
                                          </p:stCondLst>
                                        </p:cTn>
                                        <p:tgtEl>
                                          <p:spTgt spid="19457"/>
                                        </p:tgtEl>
                                        <p:attrNameLst>
                                          <p:attrName>style.visibility</p:attrName>
                                        </p:attrNameLst>
                                      </p:cBhvr>
                                      <p:to>
                                        <p:strVal val="visible"/>
                                      </p:to>
                                    </p:set>
                                    <p:animEffect transition="in" filter="blinds(horizontal)">
                                      <p:cBhvr>
                                        <p:cTn id="15" dur="500"/>
                                        <p:tgtEl>
                                          <p:spTgt spid="19457"/>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blinds(horizontal)">
                                      <p:cBhvr>
                                        <p:cTn id="18" dur="500"/>
                                        <p:tgtEl>
                                          <p:spTgt spid="11"/>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blinds(horizontal)">
                                      <p:cBhvr>
                                        <p:cTn id="23" dur="500"/>
                                        <p:tgtEl>
                                          <p:spTgt spid="5"/>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blinds(horizontal)">
                                      <p:cBhvr>
                                        <p:cTn id="26" dur="500"/>
                                        <p:tgtEl>
                                          <p:spTgt spid="6"/>
                                        </p:tgtEl>
                                      </p:cBhvr>
                                    </p:animEffect>
                                  </p:childTnLst>
                                </p:cTn>
                              </p:par>
                            </p:childTnLst>
                          </p:cTn>
                        </p:par>
                      </p:childTnLst>
                    </p:cTn>
                  </p:par>
                  <p:par>
                    <p:cTn id="27" fill="hold">
                      <p:stCondLst>
                        <p:cond delay="indefinite"/>
                      </p:stCondLst>
                      <p:childTnLst>
                        <p:par>
                          <p:cTn id="28" fill="hold">
                            <p:stCondLst>
                              <p:cond delay="0"/>
                            </p:stCondLst>
                            <p:childTnLst>
                              <p:par>
                                <p:cTn id="29" presetID="3" presetClass="entr" presetSubtype="10" fill="hold" grpId="0" nodeType="clickEffect">
                                  <p:stCondLst>
                                    <p:cond delay="0"/>
                                  </p:stCondLst>
                                  <p:childTnLst>
                                    <p:set>
                                      <p:cBhvr>
                                        <p:cTn id="30" dur="1" fill="hold">
                                          <p:stCondLst>
                                            <p:cond delay="0"/>
                                          </p:stCondLst>
                                        </p:cTn>
                                        <p:tgtEl>
                                          <p:spTgt spid="32"/>
                                        </p:tgtEl>
                                        <p:attrNameLst>
                                          <p:attrName>style.visibility</p:attrName>
                                        </p:attrNameLst>
                                      </p:cBhvr>
                                      <p:to>
                                        <p:strVal val="visible"/>
                                      </p:to>
                                    </p:set>
                                    <p:animEffect transition="in" filter="blinds(horizontal)">
                                      <p:cBhvr>
                                        <p:cTn id="31" dur="500"/>
                                        <p:tgtEl>
                                          <p:spTgt spid="32"/>
                                        </p:tgtEl>
                                      </p:cBhvr>
                                    </p:animEffect>
                                  </p:childTnLst>
                                </p:cTn>
                              </p:par>
                              <p:par>
                                <p:cTn id="32" presetID="3" presetClass="entr" presetSubtype="10" fill="hold" nodeType="withEffect">
                                  <p:stCondLst>
                                    <p:cond delay="0"/>
                                  </p:stCondLst>
                                  <p:childTnLst>
                                    <p:set>
                                      <p:cBhvr>
                                        <p:cTn id="33" dur="1" fill="hold">
                                          <p:stCondLst>
                                            <p:cond delay="0"/>
                                          </p:stCondLst>
                                        </p:cTn>
                                        <p:tgtEl>
                                          <p:spTgt spid="23"/>
                                        </p:tgtEl>
                                        <p:attrNameLst>
                                          <p:attrName>style.visibility</p:attrName>
                                        </p:attrNameLst>
                                      </p:cBhvr>
                                      <p:to>
                                        <p:strVal val="visible"/>
                                      </p:to>
                                    </p:set>
                                    <p:animEffect transition="in" filter="blinds(horizontal)">
                                      <p:cBhvr>
                                        <p:cTn id="34" dur="500"/>
                                        <p:tgtEl>
                                          <p:spTgt spid="23"/>
                                        </p:tgtEl>
                                      </p:cBhvr>
                                    </p:animEffect>
                                  </p:childTnLst>
                                </p:cTn>
                              </p:par>
                              <p:par>
                                <p:cTn id="35" presetID="3" presetClass="entr" presetSubtype="10" fill="hold" nodeType="withEffect">
                                  <p:stCondLst>
                                    <p:cond delay="0"/>
                                  </p:stCondLst>
                                  <p:childTnLst>
                                    <p:set>
                                      <p:cBhvr>
                                        <p:cTn id="36" dur="1" fill="hold">
                                          <p:stCondLst>
                                            <p:cond delay="0"/>
                                          </p:stCondLst>
                                        </p:cTn>
                                        <p:tgtEl>
                                          <p:spTgt spid="26"/>
                                        </p:tgtEl>
                                        <p:attrNameLst>
                                          <p:attrName>style.visibility</p:attrName>
                                        </p:attrNameLst>
                                      </p:cBhvr>
                                      <p:to>
                                        <p:strVal val="visible"/>
                                      </p:to>
                                    </p:set>
                                    <p:animEffect transition="in" filter="blinds(horizontal)">
                                      <p:cBhvr>
                                        <p:cTn id="37" dur="500"/>
                                        <p:tgtEl>
                                          <p:spTgt spid="26"/>
                                        </p:tgtEl>
                                      </p:cBhvr>
                                    </p:animEffect>
                                  </p:childTnLst>
                                </p:cTn>
                              </p:par>
                              <p:par>
                                <p:cTn id="38" presetID="3" presetClass="entr" presetSubtype="10" fill="hold" grpId="0" nodeType="with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blinds(horizontal)">
                                      <p:cBhvr>
                                        <p:cTn id="40" dur="500"/>
                                        <p:tgtEl>
                                          <p:spTgt spid="13"/>
                                        </p:tgtEl>
                                      </p:cBhvr>
                                    </p:animEffect>
                                  </p:childTnLst>
                                </p:cTn>
                              </p:par>
                              <p:par>
                                <p:cTn id="41" presetID="3" presetClass="entr" presetSubtype="10" fill="hold" grpId="0" nodeType="withEffect">
                                  <p:stCondLst>
                                    <p:cond delay="0"/>
                                  </p:stCondLst>
                                  <p:childTnLst>
                                    <p:set>
                                      <p:cBhvr>
                                        <p:cTn id="42" dur="1" fill="hold">
                                          <p:stCondLst>
                                            <p:cond delay="0"/>
                                          </p:stCondLst>
                                        </p:cTn>
                                        <p:tgtEl>
                                          <p:spTgt spid="15"/>
                                        </p:tgtEl>
                                        <p:attrNameLst>
                                          <p:attrName>style.visibility</p:attrName>
                                        </p:attrNameLst>
                                      </p:cBhvr>
                                      <p:to>
                                        <p:strVal val="visible"/>
                                      </p:to>
                                    </p:set>
                                    <p:animEffect transition="in" filter="blinds(horizontal)">
                                      <p:cBhvr>
                                        <p:cTn id="43" dur="500"/>
                                        <p:tgtEl>
                                          <p:spTgt spid="15"/>
                                        </p:tgtEl>
                                      </p:cBhvr>
                                    </p:animEffect>
                                  </p:childTnLst>
                                </p:cTn>
                              </p:par>
                              <p:par>
                                <p:cTn id="44" presetID="3" presetClass="entr" presetSubtype="10" fill="hold" grpId="0" nodeType="withEffect">
                                  <p:stCondLst>
                                    <p:cond delay="0"/>
                                  </p:stCondLst>
                                  <p:childTnLst>
                                    <p:set>
                                      <p:cBhvr>
                                        <p:cTn id="45" dur="1" fill="hold">
                                          <p:stCondLst>
                                            <p:cond delay="0"/>
                                          </p:stCondLst>
                                        </p:cTn>
                                        <p:tgtEl>
                                          <p:spTgt spid="17"/>
                                        </p:tgtEl>
                                        <p:attrNameLst>
                                          <p:attrName>style.visibility</p:attrName>
                                        </p:attrNameLst>
                                      </p:cBhvr>
                                      <p:to>
                                        <p:strVal val="visible"/>
                                      </p:to>
                                    </p:set>
                                    <p:animEffect transition="in" filter="blinds(horizontal)">
                                      <p:cBhvr>
                                        <p:cTn id="46" dur="500"/>
                                        <p:tgtEl>
                                          <p:spTgt spid="17"/>
                                        </p:tgtEl>
                                      </p:cBhvr>
                                    </p:animEffect>
                                  </p:childTnLst>
                                </p:cTn>
                              </p:par>
                              <p:par>
                                <p:cTn id="47" presetID="3" presetClass="entr" presetSubtype="10" fill="hold" grpId="0" nodeType="with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blinds(horizontal)">
                                      <p:cBhvr>
                                        <p:cTn id="49" dur="500"/>
                                        <p:tgtEl>
                                          <p:spTgt spid="16"/>
                                        </p:tgtEl>
                                      </p:cBhvr>
                                    </p:animEffect>
                                  </p:childTnLst>
                                </p:cTn>
                              </p:par>
                              <p:par>
                                <p:cTn id="50" presetID="3" presetClass="entr" presetSubtype="10" fill="hold" nodeType="with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blinds(horizontal)">
                                      <p:cBhvr>
                                        <p:cTn id="52" dur="500"/>
                                        <p:tgtEl>
                                          <p:spTgt spid="19"/>
                                        </p:tgtEl>
                                      </p:cBhvr>
                                    </p:animEffect>
                                  </p:childTnLst>
                                </p:cTn>
                              </p:par>
                              <p:par>
                                <p:cTn id="53" presetID="3" presetClass="entr" presetSubtype="10" fill="hold" nodeType="withEffect">
                                  <p:stCondLst>
                                    <p:cond delay="0"/>
                                  </p:stCondLst>
                                  <p:childTnLst>
                                    <p:set>
                                      <p:cBhvr>
                                        <p:cTn id="54" dur="1" fill="hold">
                                          <p:stCondLst>
                                            <p:cond delay="0"/>
                                          </p:stCondLst>
                                        </p:cTn>
                                        <p:tgtEl>
                                          <p:spTgt spid="20"/>
                                        </p:tgtEl>
                                        <p:attrNameLst>
                                          <p:attrName>style.visibility</p:attrName>
                                        </p:attrNameLst>
                                      </p:cBhvr>
                                      <p:to>
                                        <p:strVal val="visible"/>
                                      </p:to>
                                    </p:set>
                                    <p:animEffect transition="in" filter="blinds(horizontal)">
                                      <p:cBhvr>
                                        <p:cTn id="55" dur="500"/>
                                        <p:tgtEl>
                                          <p:spTgt spid="20"/>
                                        </p:tgtEl>
                                      </p:cBhvr>
                                    </p:animEffect>
                                  </p:childTnLst>
                                </p:cTn>
                              </p:par>
                              <p:par>
                                <p:cTn id="56" presetID="3" presetClass="entr" presetSubtype="10" fill="hold" grpId="0" nodeType="withEffect">
                                  <p:stCondLst>
                                    <p:cond delay="0"/>
                                  </p:stCondLst>
                                  <p:childTnLst>
                                    <p:set>
                                      <p:cBhvr>
                                        <p:cTn id="57" dur="1" fill="hold">
                                          <p:stCondLst>
                                            <p:cond delay="0"/>
                                          </p:stCondLst>
                                        </p:cTn>
                                        <p:tgtEl>
                                          <p:spTgt spid="31"/>
                                        </p:tgtEl>
                                        <p:attrNameLst>
                                          <p:attrName>style.visibility</p:attrName>
                                        </p:attrNameLst>
                                      </p:cBhvr>
                                      <p:to>
                                        <p:strVal val="visible"/>
                                      </p:to>
                                    </p:set>
                                    <p:animEffect transition="in" filter="blinds(horizontal)">
                                      <p:cBhvr>
                                        <p:cTn id="58"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1" grpId="0"/>
      <p:bldP spid="13" grpId="0" animBg="1"/>
      <p:bldP spid="15" grpId="0" animBg="1"/>
      <p:bldP spid="16" grpId="0" animBg="1"/>
      <p:bldP spid="17" grpId="0" animBg="1"/>
      <p:bldP spid="31" grpId="0" animBg="1"/>
      <p:bldP spid="3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55000" y="5816600"/>
            <a:ext cx="381000" cy="307777"/>
          </a:xfrm>
          <a:prstGeom prst="rect">
            <a:avLst/>
          </a:prstGeom>
          <a:noFill/>
        </p:spPr>
        <p:txBody>
          <a:bodyPr wrap="square" rtlCol="0">
            <a:spAutoFit/>
          </a:bodyPr>
          <a:lstStyle/>
          <a:p>
            <a:r>
              <a:rPr lang="en-US" sz="1400" b="1" dirty="0" smtClean="0"/>
              <a:t>6</a:t>
            </a:r>
            <a:endParaRPr lang="en-US" sz="1400" b="1" dirty="0"/>
          </a:p>
        </p:txBody>
      </p:sp>
      <p:sp>
        <p:nvSpPr>
          <p:cNvPr id="4" name="Rectangle 1"/>
          <p:cNvSpPr>
            <a:spLocks noChangeArrowheads="1"/>
          </p:cNvSpPr>
          <p:nvPr/>
        </p:nvSpPr>
        <p:spPr bwMode="auto">
          <a:xfrm>
            <a:off x="4648200" y="3810000"/>
            <a:ext cx="3886200" cy="1866528"/>
          </a:xfrm>
          <a:prstGeom prst="rect">
            <a:avLst/>
          </a:prstGeom>
          <a:solidFill>
            <a:schemeClr val="accent3">
              <a:lumMod val="40000"/>
              <a:lumOff val="60000"/>
            </a:schemeClr>
          </a:solid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fontAlgn="base">
              <a:spcBef>
                <a:spcPct val="0"/>
              </a:spcBef>
              <a:spcAft>
                <a:spcPct val="0"/>
              </a:spcAft>
            </a:pPr>
            <a:r>
              <a:rPr lang="en-US" sz="1200" dirty="0" smtClean="0">
                <a:latin typeface="Century Schoolbook (Body)"/>
                <a:ea typeface="Calibri" pitchFamily="34" charset="0"/>
                <a:cs typeface="StoneSerif"/>
              </a:rPr>
              <a:t>Kramer introduce a critically important distinction between responsive CSR and</a:t>
            </a:r>
            <a:r>
              <a:rPr lang="en-US" sz="1200" dirty="0" smtClean="0">
                <a:latin typeface="Century Schoolbook (Body)"/>
                <a:cs typeface="Arial" pitchFamily="34" charset="0"/>
              </a:rPr>
              <a:t> </a:t>
            </a:r>
            <a:r>
              <a:rPr lang="en-US" sz="1200" dirty="0" smtClean="0">
                <a:latin typeface="Century Schoolbook (Body)"/>
                <a:ea typeface="Calibri" pitchFamily="34" charset="0"/>
                <a:cs typeface="StoneSerif"/>
              </a:rPr>
              <a:t>strategic CSR, suggesting it is through strategic CSR that a company can make the greatest social impact while also achieving the greatest competitive benefits. </a:t>
            </a:r>
            <a:r>
              <a:rPr lang="en-GB" sz="1200" b="1" baseline="30000" dirty="0" smtClean="0"/>
              <a:t>(3) </a:t>
            </a:r>
            <a:endParaRPr lang="en-US" sz="1200" dirty="0" smtClean="0">
              <a:latin typeface="Century Schoolbook (Body)"/>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US" sz="500" dirty="0" smtClean="0">
              <a:latin typeface="Century Schoolbook (Body)"/>
              <a:ea typeface="Calibri" pitchFamily="34" charset="0"/>
              <a:cs typeface="StoneSerif"/>
            </a:endParaRPr>
          </a:p>
          <a:p>
            <a:pPr marL="0" marR="0" lvl="0" indent="0" algn="just" defTabSz="914400" rtl="0" eaLnBrk="1" fontAlgn="base" latinLnBrk="0" hangingPunct="1">
              <a:lnSpc>
                <a:spcPct val="100000"/>
              </a:lnSpc>
              <a:spcBef>
                <a:spcPct val="0"/>
              </a:spcBef>
              <a:spcAft>
                <a:spcPct val="0"/>
              </a:spcAft>
              <a:buClrTx/>
              <a:buSzTx/>
              <a:buFontTx/>
              <a:buNone/>
              <a:tabLst/>
            </a:pPr>
            <a:r>
              <a:rPr lang="en-US" sz="1200" dirty="0" smtClean="0">
                <a:latin typeface="Century Schoolbook (Body)"/>
                <a:ea typeface="Calibri" pitchFamily="34" charset="0"/>
                <a:cs typeface="StoneSerif"/>
              </a:rPr>
              <a:t>For an organization to assess its social impacts through a progressive CSR approach, the diagram (on left side) indicates why prioritizing ‘Strategic’ rather than ‘responsive’ CSR would yield long term returns.</a:t>
            </a:r>
            <a:endParaRPr lang="en-US" sz="1200" dirty="0" smtClean="0">
              <a:latin typeface="Century Schoolbook (Body)"/>
              <a:ea typeface="Calibri" pitchFamily="34" charset="0"/>
              <a:cs typeface="StoneSerif"/>
            </a:endParaRPr>
          </a:p>
        </p:txBody>
      </p:sp>
      <p:pic>
        <p:nvPicPr>
          <p:cNvPr id="5" name="Picture 2"/>
          <p:cNvPicPr>
            <a:picLocks noChangeAspect="1" noChangeArrowheads="1"/>
          </p:cNvPicPr>
          <p:nvPr/>
        </p:nvPicPr>
        <p:blipFill>
          <a:blip r:embed="rId2" cstate="print"/>
          <a:srcRect/>
          <a:stretch>
            <a:fillRect/>
          </a:stretch>
        </p:blipFill>
        <p:spPr bwMode="auto">
          <a:xfrm>
            <a:off x="457200" y="3657600"/>
            <a:ext cx="3962400" cy="2487168"/>
          </a:xfrm>
          <a:prstGeom prst="rect">
            <a:avLst/>
          </a:prstGeom>
          <a:noFill/>
          <a:ln w="9525">
            <a:noFill/>
            <a:miter lim="800000"/>
            <a:headEnd/>
            <a:tailEnd/>
          </a:ln>
        </p:spPr>
      </p:pic>
      <p:sp>
        <p:nvSpPr>
          <p:cNvPr id="6" name="Rectangle 5"/>
          <p:cNvSpPr/>
          <p:nvPr/>
        </p:nvSpPr>
        <p:spPr>
          <a:xfrm>
            <a:off x="1219200" y="4191000"/>
            <a:ext cx="609600" cy="1676400"/>
          </a:xfrm>
          <a:prstGeom prst="rect">
            <a:avLst/>
          </a:prstGeom>
          <a:no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1219200" y="6172200"/>
            <a:ext cx="2438400" cy="261610"/>
          </a:xfrm>
          <a:prstGeom prst="rect">
            <a:avLst/>
          </a:prstGeom>
        </p:spPr>
        <p:txBody>
          <a:bodyPr wrap="square">
            <a:spAutoFit/>
          </a:bodyPr>
          <a:lstStyle/>
          <a:p>
            <a:r>
              <a:rPr lang="en-US" sz="1100" b="1" dirty="0" smtClean="0"/>
              <a:t>Responsive and Strategic CSR </a:t>
            </a:r>
            <a:r>
              <a:rPr lang="en-GB" sz="1100" b="1" baseline="30000" dirty="0" smtClean="0"/>
              <a:t>(3) </a:t>
            </a:r>
            <a:endParaRPr lang="en-US" sz="1100" dirty="0"/>
          </a:p>
        </p:txBody>
      </p:sp>
      <p:sp>
        <p:nvSpPr>
          <p:cNvPr id="8" name="TextBox 7"/>
          <p:cNvSpPr txBox="1"/>
          <p:nvPr/>
        </p:nvSpPr>
        <p:spPr>
          <a:xfrm>
            <a:off x="457200" y="3242846"/>
            <a:ext cx="8153400" cy="338554"/>
          </a:xfrm>
          <a:prstGeom prst="rect">
            <a:avLst/>
          </a:prstGeom>
          <a:noFill/>
        </p:spPr>
        <p:txBody>
          <a:bodyPr wrap="square" rtlCol="0">
            <a:spAutoFit/>
          </a:bodyPr>
          <a:lstStyle/>
          <a:p>
            <a:pPr algn="ctr"/>
            <a:r>
              <a:rPr lang="en-US" sz="1600" b="1" dirty="0" smtClean="0"/>
              <a:t>MOVING FROM RESPONSIVE TO STRATEGIC CSR</a:t>
            </a:r>
            <a:endParaRPr lang="en-US" sz="1600" b="1" dirty="0"/>
          </a:p>
        </p:txBody>
      </p:sp>
      <p:sp>
        <p:nvSpPr>
          <p:cNvPr id="9" name="TextBox 8"/>
          <p:cNvSpPr txBox="1"/>
          <p:nvPr/>
        </p:nvSpPr>
        <p:spPr>
          <a:xfrm>
            <a:off x="228600" y="152400"/>
            <a:ext cx="8153400" cy="338554"/>
          </a:xfrm>
          <a:prstGeom prst="rect">
            <a:avLst/>
          </a:prstGeom>
          <a:noFill/>
        </p:spPr>
        <p:txBody>
          <a:bodyPr wrap="square" rtlCol="0">
            <a:spAutoFit/>
          </a:bodyPr>
          <a:lstStyle/>
          <a:p>
            <a:pPr algn="ctr"/>
            <a:r>
              <a:rPr lang="en-US" sz="1600" b="1" dirty="0" smtClean="0"/>
              <a:t>EXAMPLE OF CSR PROJECTS SHOWING SHORT AND LONG TERM BENEFITS</a:t>
            </a:r>
            <a:endParaRPr lang="en-US" sz="1600" b="1" dirty="0"/>
          </a:p>
        </p:txBody>
      </p:sp>
      <p:pic>
        <p:nvPicPr>
          <p:cNvPr id="4097" name="Picture 1"/>
          <p:cNvPicPr>
            <a:picLocks noChangeAspect="1" noChangeArrowheads="1"/>
          </p:cNvPicPr>
          <p:nvPr/>
        </p:nvPicPr>
        <p:blipFill>
          <a:blip r:embed="rId3" cstate="print"/>
          <a:srcRect/>
          <a:stretch>
            <a:fillRect/>
          </a:stretch>
        </p:blipFill>
        <p:spPr bwMode="auto">
          <a:xfrm>
            <a:off x="168656" y="533400"/>
            <a:ext cx="4250944" cy="2438400"/>
          </a:xfrm>
          <a:prstGeom prst="rect">
            <a:avLst/>
          </a:prstGeom>
          <a:noFill/>
          <a:ln w="9525">
            <a:noFill/>
            <a:miter lim="800000"/>
            <a:headEnd/>
            <a:tailEnd/>
          </a:ln>
        </p:spPr>
      </p:pic>
      <p:pic>
        <p:nvPicPr>
          <p:cNvPr id="4098" name="Picture 2"/>
          <p:cNvPicPr>
            <a:picLocks noChangeAspect="1" noChangeArrowheads="1"/>
          </p:cNvPicPr>
          <p:nvPr/>
        </p:nvPicPr>
        <p:blipFill>
          <a:blip r:embed="rId4" cstate="print"/>
          <a:srcRect/>
          <a:stretch>
            <a:fillRect/>
          </a:stretch>
        </p:blipFill>
        <p:spPr bwMode="auto">
          <a:xfrm>
            <a:off x="4495800" y="533400"/>
            <a:ext cx="4176712" cy="2438400"/>
          </a:xfrm>
          <a:prstGeom prst="rect">
            <a:avLst/>
          </a:prstGeom>
          <a:noFill/>
          <a:ln w="9525">
            <a:noFill/>
            <a:miter lim="800000"/>
            <a:headEnd/>
            <a:tailEnd/>
          </a:ln>
        </p:spPr>
      </p:pic>
      <p:sp>
        <p:nvSpPr>
          <p:cNvPr id="12" name="Rectangle 11"/>
          <p:cNvSpPr/>
          <p:nvPr/>
        </p:nvSpPr>
        <p:spPr>
          <a:xfrm>
            <a:off x="914400" y="533400"/>
            <a:ext cx="2057400" cy="228600"/>
          </a:xfrm>
          <a:prstGeom prst="rect">
            <a:avLst/>
          </a:prstGeom>
          <a:no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5257800" y="533400"/>
            <a:ext cx="2133600" cy="228600"/>
          </a:xfrm>
          <a:prstGeom prst="rect">
            <a:avLst/>
          </a:prstGeom>
          <a:no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p:cNvPicPr>
            <a:picLocks noChangeAspect="1" noChangeArrowheads="1"/>
          </p:cNvPicPr>
          <p:nvPr/>
        </p:nvPicPr>
        <p:blipFill>
          <a:blip r:embed="rId5" cstate="print"/>
          <a:srcRect/>
          <a:stretch>
            <a:fillRect/>
          </a:stretch>
        </p:blipFill>
        <p:spPr bwMode="auto">
          <a:xfrm>
            <a:off x="2476500" y="2971800"/>
            <a:ext cx="4305300" cy="215265"/>
          </a:xfrm>
          <a:prstGeom prst="rect">
            <a:avLst/>
          </a:prstGeom>
          <a:noFill/>
          <a:ln w="9525">
            <a:noFill/>
            <a:miter lim="800000"/>
            <a:headEnd/>
            <a:tailEnd/>
          </a:ln>
        </p:spPr>
      </p:pic>
      <p:sp>
        <p:nvSpPr>
          <p:cNvPr id="18" name="Rectangle 17"/>
          <p:cNvSpPr/>
          <p:nvPr/>
        </p:nvSpPr>
        <p:spPr>
          <a:xfrm>
            <a:off x="6728810" y="2946484"/>
            <a:ext cx="407484" cy="253916"/>
          </a:xfrm>
          <a:prstGeom prst="rect">
            <a:avLst/>
          </a:prstGeom>
        </p:spPr>
        <p:txBody>
          <a:bodyPr wrap="none">
            <a:spAutoFit/>
          </a:bodyPr>
          <a:lstStyle/>
          <a:p>
            <a:r>
              <a:rPr lang="en-US" sz="1050" b="1" dirty="0" smtClean="0"/>
              <a:t> </a:t>
            </a:r>
            <a:r>
              <a:rPr lang="en-GB" sz="1050" b="1" baseline="30000" dirty="0" smtClean="0"/>
              <a:t>(15) </a:t>
            </a:r>
            <a:endParaRPr lang="en-US" sz="105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slide(fromBottom)">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098"/>
                                        </p:tgtEl>
                                        <p:attrNameLst>
                                          <p:attrName>style.visibility</p:attrName>
                                        </p:attrNameLst>
                                      </p:cBhvr>
                                      <p:to>
                                        <p:strVal val="visible"/>
                                      </p:to>
                                    </p:set>
                                    <p:animEffect transition="in" filter="blinds(horizontal)">
                                      <p:cBhvr>
                                        <p:cTn id="12" dur="500"/>
                                        <p:tgtEl>
                                          <p:spTgt spid="4098"/>
                                        </p:tgtEl>
                                      </p:cBhvr>
                                    </p:animEffect>
                                  </p:childTnLst>
                                </p:cTn>
                              </p:par>
                              <p:par>
                                <p:cTn id="13" presetID="3" presetClass="entr" presetSubtype="10" fill="hold" nodeType="withEffect">
                                  <p:stCondLst>
                                    <p:cond delay="0"/>
                                  </p:stCondLst>
                                  <p:childTnLst>
                                    <p:set>
                                      <p:cBhvr>
                                        <p:cTn id="14" dur="1" fill="hold">
                                          <p:stCondLst>
                                            <p:cond delay="0"/>
                                          </p:stCondLst>
                                        </p:cTn>
                                        <p:tgtEl>
                                          <p:spTgt spid="4097"/>
                                        </p:tgtEl>
                                        <p:attrNameLst>
                                          <p:attrName>style.visibility</p:attrName>
                                        </p:attrNameLst>
                                      </p:cBhvr>
                                      <p:to>
                                        <p:strVal val="visible"/>
                                      </p:to>
                                    </p:set>
                                    <p:animEffect transition="in" filter="blinds(horizontal)">
                                      <p:cBhvr>
                                        <p:cTn id="15" dur="500"/>
                                        <p:tgtEl>
                                          <p:spTgt spid="4097"/>
                                        </p:tgtEl>
                                      </p:cBhvr>
                                    </p:animEffect>
                                  </p:childTnLst>
                                </p:cTn>
                              </p:par>
                              <p:par>
                                <p:cTn id="16" presetID="3" presetClass="entr" presetSubtype="10" fill="hold" nodeType="withEffect">
                                  <p:stCondLst>
                                    <p:cond delay="0"/>
                                  </p:stCondLst>
                                  <p:childTnLst>
                                    <p:set>
                                      <p:cBhvr>
                                        <p:cTn id="17" dur="1" fill="hold">
                                          <p:stCondLst>
                                            <p:cond delay="0"/>
                                          </p:stCondLst>
                                        </p:cTn>
                                        <p:tgtEl>
                                          <p:spTgt spid="4100"/>
                                        </p:tgtEl>
                                        <p:attrNameLst>
                                          <p:attrName>style.visibility</p:attrName>
                                        </p:attrNameLst>
                                      </p:cBhvr>
                                      <p:to>
                                        <p:strVal val="visible"/>
                                      </p:to>
                                    </p:set>
                                    <p:animEffect transition="in" filter="blinds(horizontal)">
                                      <p:cBhvr>
                                        <p:cTn id="18" dur="500"/>
                                        <p:tgtEl>
                                          <p:spTgt spid="4100"/>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blinds(horizontal)">
                                      <p:cBhvr>
                                        <p:cTn id="21" dur="500"/>
                                        <p:tgtEl>
                                          <p:spTgt spid="18"/>
                                        </p:tgtEl>
                                      </p:cBhvr>
                                    </p:animEffect>
                                  </p:childTnLst>
                                </p:cTn>
                              </p:par>
                            </p:childTnLst>
                          </p:cTn>
                        </p:par>
                      </p:childTnLst>
                    </p:cTn>
                  </p:par>
                  <p:par>
                    <p:cTn id="22" fill="hold">
                      <p:stCondLst>
                        <p:cond delay="indefinite"/>
                      </p:stCondLst>
                      <p:childTnLst>
                        <p:par>
                          <p:cTn id="23" fill="hold">
                            <p:stCondLst>
                              <p:cond delay="0"/>
                            </p:stCondLst>
                            <p:childTnLst>
                              <p:par>
                                <p:cTn id="24" presetID="3" presetClass="entr" presetSubtype="10"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blinds(horizontal)">
                                      <p:cBhvr>
                                        <p:cTn id="26" dur="500"/>
                                        <p:tgtEl>
                                          <p:spTgt spid="12"/>
                                        </p:tgtEl>
                                      </p:cBhvr>
                                    </p:animEffect>
                                  </p:childTnLst>
                                </p:cTn>
                              </p:par>
                              <p:par>
                                <p:cTn id="27" presetID="3" presetClass="entr" presetSubtype="1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blinds(horizontal)">
                                      <p:cBhvr>
                                        <p:cTn id="29" dur="500"/>
                                        <p:tgtEl>
                                          <p:spTgt spid="13"/>
                                        </p:tgtEl>
                                      </p:cBhvr>
                                    </p:animEffect>
                                  </p:childTnLst>
                                </p:cTn>
                              </p:par>
                            </p:childTnLst>
                          </p:cTn>
                        </p:par>
                      </p:childTnLst>
                    </p:cTn>
                  </p:par>
                  <p:par>
                    <p:cTn id="30" fill="hold">
                      <p:stCondLst>
                        <p:cond delay="indefinite"/>
                      </p:stCondLst>
                      <p:childTnLst>
                        <p:par>
                          <p:cTn id="31" fill="hold">
                            <p:stCondLst>
                              <p:cond delay="0"/>
                            </p:stCondLst>
                            <p:childTnLst>
                              <p:par>
                                <p:cTn id="32" presetID="12" presetClass="entr" presetSubtype="4"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slide(fromBottom)">
                                      <p:cBhvr>
                                        <p:cTn id="34" dur="500"/>
                                        <p:tgtEl>
                                          <p:spTgt spid="8"/>
                                        </p:tgtEl>
                                      </p:cBhvr>
                                    </p:animEffect>
                                  </p:childTnLst>
                                </p:cTn>
                              </p:par>
                            </p:childTnLst>
                          </p:cTn>
                        </p:par>
                      </p:childTnLst>
                    </p:cTn>
                  </p:par>
                  <p:par>
                    <p:cTn id="35" fill="hold">
                      <p:stCondLst>
                        <p:cond delay="indefinite"/>
                      </p:stCondLst>
                      <p:childTnLst>
                        <p:par>
                          <p:cTn id="36" fill="hold">
                            <p:stCondLst>
                              <p:cond delay="0"/>
                            </p:stCondLst>
                            <p:childTnLst>
                              <p:par>
                                <p:cTn id="37" presetID="3" presetClass="entr" presetSubtype="10" fill="hold" nodeType="clickEffect">
                                  <p:stCondLst>
                                    <p:cond delay="0"/>
                                  </p:stCondLst>
                                  <p:childTnLst>
                                    <p:set>
                                      <p:cBhvr>
                                        <p:cTn id="38" dur="1" fill="hold">
                                          <p:stCondLst>
                                            <p:cond delay="0"/>
                                          </p:stCondLst>
                                        </p:cTn>
                                        <p:tgtEl>
                                          <p:spTgt spid="5"/>
                                        </p:tgtEl>
                                        <p:attrNameLst>
                                          <p:attrName>style.visibility</p:attrName>
                                        </p:attrNameLst>
                                      </p:cBhvr>
                                      <p:to>
                                        <p:strVal val="visible"/>
                                      </p:to>
                                    </p:set>
                                    <p:animEffect transition="in" filter="blinds(horizontal)">
                                      <p:cBhvr>
                                        <p:cTn id="39" dur="500"/>
                                        <p:tgtEl>
                                          <p:spTgt spid="5"/>
                                        </p:tgtEl>
                                      </p:cBhvr>
                                    </p:animEffect>
                                  </p:childTnLst>
                                </p:cTn>
                              </p:par>
                              <p:par>
                                <p:cTn id="40" presetID="3" presetClass="entr" presetSubtype="10" fill="hold" grpId="0" nodeType="with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blinds(horizontal)">
                                      <p:cBhvr>
                                        <p:cTn id="42" dur="500"/>
                                        <p:tgtEl>
                                          <p:spTgt spid="7"/>
                                        </p:tgtEl>
                                      </p:cBhvr>
                                    </p:animEffect>
                                  </p:childTnLst>
                                </p:cTn>
                              </p:par>
                              <p:par>
                                <p:cTn id="43" presetID="3" presetClass="entr" presetSubtype="10" fill="hold" grpId="0" nodeType="withEffect">
                                  <p:stCondLst>
                                    <p:cond delay="0"/>
                                  </p:stCondLst>
                                  <p:childTnLst>
                                    <p:set>
                                      <p:cBhvr>
                                        <p:cTn id="44" dur="1" fill="hold">
                                          <p:stCondLst>
                                            <p:cond delay="0"/>
                                          </p:stCondLst>
                                        </p:cTn>
                                        <p:tgtEl>
                                          <p:spTgt spid="4"/>
                                        </p:tgtEl>
                                        <p:attrNameLst>
                                          <p:attrName>style.visibility</p:attrName>
                                        </p:attrNameLst>
                                      </p:cBhvr>
                                      <p:to>
                                        <p:strVal val="visible"/>
                                      </p:to>
                                    </p:set>
                                    <p:animEffect transition="in" filter="blinds(horizontal)">
                                      <p:cBhvr>
                                        <p:cTn id="45" dur="500"/>
                                        <p:tgtEl>
                                          <p:spTgt spid="4"/>
                                        </p:tgtEl>
                                      </p:cBhvr>
                                    </p:animEffect>
                                  </p:childTnLst>
                                </p:cTn>
                              </p:par>
                            </p:childTnLst>
                          </p:cTn>
                        </p:par>
                      </p:childTnLst>
                    </p:cTn>
                  </p:par>
                  <p:par>
                    <p:cTn id="46" fill="hold">
                      <p:stCondLst>
                        <p:cond delay="indefinite"/>
                      </p:stCondLst>
                      <p:childTnLst>
                        <p:par>
                          <p:cTn id="47" fill="hold">
                            <p:stCondLst>
                              <p:cond delay="0"/>
                            </p:stCondLst>
                            <p:childTnLst>
                              <p:par>
                                <p:cTn id="48" presetID="3" presetClass="entr" presetSubtype="10" fill="hold" grpId="0" nodeType="clickEffect">
                                  <p:stCondLst>
                                    <p:cond delay="0"/>
                                  </p:stCondLst>
                                  <p:childTnLst>
                                    <p:set>
                                      <p:cBhvr>
                                        <p:cTn id="49" dur="1" fill="hold">
                                          <p:stCondLst>
                                            <p:cond delay="0"/>
                                          </p:stCondLst>
                                        </p:cTn>
                                        <p:tgtEl>
                                          <p:spTgt spid="6"/>
                                        </p:tgtEl>
                                        <p:attrNameLst>
                                          <p:attrName>style.visibility</p:attrName>
                                        </p:attrNameLst>
                                      </p:cBhvr>
                                      <p:to>
                                        <p:strVal val="visible"/>
                                      </p:to>
                                    </p:set>
                                    <p:animEffect transition="in" filter="blinds(horizontal)">
                                      <p:cBhvr>
                                        <p:cTn id="5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p:bldP spid="8" grpId="0"/>
      <p:bldP spid="9" grpId="0"/>
      <p:bldP spid="12" grpId="0" animBg="1"/>
      <p:bldP spid="13" grpId="0" animBg="1"/>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3400" y="1776987"/>
            <a:ext cx="3657600" cy="3447098"/>
          </a:xfrm>
          <a:prstGeom prst="rect">
            <a:avLst/>
          </a:prstGeom>
          <a:solidFill>
            <a:schemeClr val="tx2">
              <a:lumMod val="40000"/>
              <a:lumOff val="60000"/>
            </a:schemeClr>
          </a:solidFill>
        </p:spPr>
        <p:txBody>
          <a:bodyPr wrap="square">
            <a:spAutoFit/>
          </a:bodyPr>
          <a:lstStyle/>
          <a:p>
            <a:pPr>
              <a:buFont typeface="Arial" pitchFamily="34" charset="0"/>
              <a:buChar char="•"/>
            </a:pPr>
            <a:r>
              <a:rPr lang="en-US" sz="1200" dirty="0" smtClean="0">
                <a:solidFill>
                  <a:schemeClr val="bg1"/>
                </a:solidFill>
              </a:rPr>
              <a:t>     Lack of community </a:t>
            </a:r>
            <a:r>
              <a:rPr lang="en-US" sz="1200" dirty="0" smtClean="0">
                <a:solidFill>
                  <a:schemeClr val="bg1"/>
                </a:solidFill>
              </a:rPr>
              <a:t>involvement</a:t>
            </a:r>
          </a:p>
          <a:p>
            <a:endParaRPr lang="en-US" sz="500" dirty="0" smtClean="0">
              <a:solidFill>
                <a:schemeClr val="bg1"/>
              </a:solidFill>
            </a:endParaRPr>
          </a:p>
          <a:p>
            <a:pPr>
              <a:buFont typeface="Arial" pitchFamily="34" charset="0"/>
              <a:buChar char="•"/>
            </a:pPr>
            <a:r>
              <a:rPr lang="en-US" sz="1200" dirty="0" smtClean="0">
                <a:solidFill>
                  <a:schemeClr val="bg1"/>
                </a:solidFill>
              </a:rPr>
              <a:t>     Lack of local build capacity </a:t>
            </a:r>
            <a:r>
              <a:rPr lang="en-US" sz="1200" dirty="0" smtClean="0">
                <a:solidFill>
                  <a:schemeClr val="bg1"/>
                </a:solidFill>
              </a:rPr>
              <a:t>growth</a:t>
            </a:r>
          </a:p>
          <a:p>
            <a:pPr>
              <a:buFont typeface="Arial" pitchFamily="34" charset="0"/>
              <a:buChar char="•"/>
            </a:pPr>
            <a:endParaRPr lang="en-US" sz="500" dirty="0" smtClean="0">
              <a:solidFill>
                <a:schemeClr val="bg1"/>
              </a:solidFill>
            </a:endParaRPr>
          </a:p>
          <a:p>
            <a:pPr>
              <a:buFont typeface="Arial" pitchFamily="34" charset="0"/>
              <a:buChar char="•"/>
            </a:pPr>
            <a:r>
              <a:rPr lang="en-US" sz="1200" dirty="0" smtClean="0">
                <a:solidFill>
                  <a:schemeClr val="bg1"/>
                </a:solidFill>
              </a:rPr>
              <a:t>     Issues of </a:t>
            </a:r>
            <a:r>
              <a:rPr lang="en-US" sz="1200" dirty="0" smtClean="0">
                <a:solidFill>
                  <a:schemeClr val="bg1"/>
                </a:solidFill>
              </a:rPr>
              <a:t>transparency</a:t>
            </a:r>
          </a:p>
          <a:p>
            <a:pPr>
              <a:buFont typeface="Arial" pitchFamily="34" charset="0"/>
              <a:buChar char="•"/>
            </a:pPr>
            <a:endParaRPr lang="en-US" sz="500" dirty="0" smtClean="0">
              <a:solidFill>
                <a:schemeClr val="bg1"/>
              </a:solidFill>
            </a:endParaRPr>
          </a:p>
          <a:p>
            <a:pPr>
              <a:buFont typeface="Arial" pitchFamily="34" charset="0"/>
              <a:buChar char="•"/>
            </a:pPr>
            <a:r>
              <a:rPr lang="en-US" sz="1200" dirty="0" smtClean="0">
                <a:solidFill>
                  <a:schemeClr val="bg1"/>
                </a:solidFill>
              </a:rPr>
              <a:t>     Lack of </a:t>
            </a:r>
            <a:r>
              <a:rPr lang="en-US" sz="1200" dirty="0" smtClean="0">
                <a:solidFill>
                  <a:schemeClr val="bg1"/>
                </a:solidFill>
              </a:rPr>
              <a:t>Integration</a:t>
            </a:r>
          </a:p>
          <a:p>
            <a:pPr>
              <a:buFont typeface="Arial" pitchFamily="34" charset="0"/>
              <a:buChar char="•"/>
            </a:pPr>
            <a:endParaRPr lang="en-US" sz="500" dirty="0" smtClean="0">
              <a:solidFill>
                <a:schemeClr val="bg1"/>
              </a:solidFill>
            </a:endParaRPr>
          </a:p>
          <a:p>
            <a:pPr>
              <a:buFont typeface="Arial" pitchFamily="34" charset="0"/>
              <a:buChar char="•"/>
            </a:pPr>
            <a:r>
              <a:rPr lang="en-US" sz="1200" dirty="0" smtClean="0">
                <a:solidFill>
                  <a:schemeClr val="bg1"/>
                </a:solidFill>
              </a:rPr>
              <a:t>     Non- availability of </a:t>
            </a:r>
            <a:r>
              <a:rPr lang="en-US" sz="1200" dirty="0" smtClean="0">
                <a:solidFill>
                  <a:schemeClr val="bg1"/>
                </a:solidFill>
              </a:rPr>
              <a:t>NGO’s</a:t>
            </a:r>
          </a:p>
          <a:p>
            <a:pPr>
              <a:buFont typeface="Arial" pitchFamily="34" charset="0"/>
              <a:buChar char="•"/>
            </a:pPr>
            <a:endParaRPr lang="en-US" sz="500" dirty="0" smtClean="0">
              <a:solidFill>
                <a:schemeClr val="bg1"/>
              </a:solidFill>
            </a:endParaRPr>
          </a:p>
          <a:p>
            <a:pPr>
              <a:buFont typeface="Arial" pitchFamily="34" charset="0"/>
              <a:buChar char="•"/>
            </a:pPr>
            <a:r>
              <a:rPr lang="en-US" sz="1200" dirty="0" smtClean="0">
                <a:solidFill>
                  <a:schemeClr val="bg1"/>
                </a:solidFill>
              </a:rPr>
              <a:t>     Lack of </a:t>
            </a:r>
            <a:r>
              <a:rPr lang="en-US" sz="1200" dirty="0" smtClean="0">
                <a:solidFill>
                  <a:schemeClr val="bg1"/>
                </a:solidFill>
              </a:rPr>
              <a:t>resources</a:t>
            </a:r>
          </a:p>
          <a:p>
            <a:pPr>
              <a:buFont typeface="Arial" pitchFamily="34" charset="0"/>
              <a:buChar char="•"/>
            </a:pPr>
            <a:endParaRPr lang="en-US" sz="500" dirty="0" smtClean="0">
              <a:solidFill>
                <a:schemeClr val="bg1"/>
              </a:solidFill>
            </a:endParaRPr>
          </a:p>
          <a:p>
            <a:pPr>
              <a:buFont typeface="Arial" pitchFamily="34" charset="0"/>
              <a:buChar char="•"/>
            </a:pPr>
            <a:r>
              <a:rPr lang="en-US" sz="1200" dirty="0" smtClean="0">
                <a:solidFill>
                  <a:schemeClr val="bg1"/>
                </a:solidFill>
              </a:rPr>
              <a:t>     Unable to properly communicate </a:t>
            </a:r>
            <a:r>
              <a:rPr lang="en-US" sz="1200" dirty="0" smtClean="0">
                <a:solidFill>
                  <a:schemeClr val="bg1"/>
                </a:solidFill>
              </a:rPr>
              <a:t>or</a:t>
            </a:r>
            <a:r>
              <a:rPr lang="en-US" sz="1200" dirty="0" smtClean="0">
                <a:solidFill>
                  <a:schemeClr val="bg1"/>
                </a:solidFill>
              </a:rPr>
              <a:t> </a:t>
            </a:r>
            <a:r>
              <a:rPr lang="en-US" sz="1200" dirty="0" smtClean="0">
                <a:solidFill>
                  <a:schemeClr val="bg1"/>
                </a:solidFill>
              </a:rPr>
              <a:t>explain </a:t>
            </a:r>
          </a:p>
          <a:p>
            <a:r>
              <a:rPr lang="en-US" sz="1200" dirty="0" smtClean="0">
                <a:solidFill>
                  <a:schemeClr val="bg1"/>
                </a:solidFill>
              </a:rPr>
              <a:t>      </a:t>
            </a:r>
            <a:r>
              <a:rPr lang="en-US" sz="1200" dirty="0" smtClean="0">
                <a:solidFill>
                  <a:schemeClr val="bg1"/>
                </a:solidFill>
              </a:rPr>
              <a:t>CSR </a:t>
            </a:r>
            <a:r>
              <a:rPr lang="en-US" sz="1200" dirty="0" smtClean="0">
                <a:solidFill>
                  <a:schemeClr val="bg1"/>
                </a:solidFill>
              </a:rPr>
              <a:t>agenda to </a:t>
            </a:r>
            <a:r>
              <a:rPr lang="en-US" sz="1200" dirty="0" smtClean="0">
                <a:solidFill>
                  <a:schemeClr val="bg1"/>
                </a:solidFill>
              </a:rPr>
              <a:t>stakeholders</a:t>
            </a:r>
          </a:p>
          <a:p>
            <a:endParaRPr lang="en-US" sz="500" dirty="0" smtClean="0">
              <a:solidFill>
                <a:schemeClr val="bg1"/>
              </a:solidFill>
            </a:endParaRPr>
          </a:p>
          <a:p>
            <a:pPr>
              <a:buFont typeface="Arial" pitchFamily="34" charset="0"/>
              <a:buChar char="•"/>
            </a:pPr>
            <a:r>
              <a:rPr lang="en-US" sz="1200" dirty="0" smtClean="0">
                <a:solidFill>
                  <a:schemeClr val="bg1"/>
                </a:solidFill>
              </a:rPr>
              <a:t>     Non-availability of </a:t>
            </a:r>
            <a:r>
              <a:rPr lang="en-US" sz="1200" dirty="0" smtClean="0">
                <a:solidFill>
                  <a:schemeClr val="bg1"/>
                </a:solidFill>
              </a:rPr>
              <a:t>clear </a:t>
            </a:r>
            <a:r>
              <a:rPr lang="en-US" sz="1200" dirty="0" smtClean="0">
                <a:solidFill>
                  <a:schemeClr val="bg1"/>
                </a:solidFill>
              </a:rPr>
              <a:t>CSR </a:t>
            </a:r>
            <a:r>
              <a:rPr lang="en-US" sz="1200" dirty="0" smtClean="0">
                <a:solidFill>
                  <a:schemeClr val="bg1"/>
                </a:solidFill>
              </a:rPr>
              <a:t>g</a:t>
            </a:r>
            <a:r>
              <a:rPr lang="en-US" sz="1200" dirty="0" smtClean="0">
                <a:solidFill>
                  <a:schemeClr val="bg1"/>
                </a:solidFill>
              </a:rPr>
              <a:t>uidelines</a:t>
            </a:r>
          </a:p>
          <a:p>
            <a:pPr>
              <a:buFont typeface="Arial" pitchFamily="34" charset="0"/>
              <a:buChar char="•"/>
            </a:pPr>
            <a:endParaRPr lang="en-US" sz="500" dirty="0" smtClean="0">
              <a:solidFill>
                <a:schemeClr val="bg1"/>
              </a:solidFill>
            </a:endParaRPr>
          </a:p>
          <a:p>
            <a:pPr>
              <a:buFont typeface="Arial" pitchFamily="34" charset="0"/>
              <a:buChar char="•"/>
            </a:pPr>
            <a:r>
              <a:rPr lang="en-US" sz="1200" dirty="0" smtClean="0">
                <a:solidFill>
                  <a:schemeClr val="bg1"/>
                </a:solidFill>
              </a:rPr>
              <a:t>     Accountability and liability </a:t>
            </a:r>
            <a:r>
              <a:rPr lang="en-US" sz="1200" dirty="0" smtClean="0">
                <a:solidFill>
                  <a:schemeClr val="bg1"/>
                </a:solidFill>
              </a:rPr>
              <a:t>of companies </a:t>
            </a:r>
          </a:p>
          <a:p>
            <a:r>
              <a:rPr lang="en-US" sz="1200" dirty="0" smtClean="0">
                <a:solidFill>
                  <a:schemeClr val="bg1"/>
                </a:solidFill>
              </a:rPr>
              <a:t> </a:t>
            </a:r>
            <a:r>
              <a:rPr lang="en-US" sz="1200" dirty="0" smtClean="0">
                <a:solidFill>
                  <a:schemeClr val="bg1"/>
                </a:solidFill>
              </a:rPr>
              <a:t>     </a:t>
            </a:r>
            <a:r>
              <a:rPr lang="en-US" sz="1200" dirty="0" smtClean="0">
                <a:solidFill>
                  <a:schemeClr val="bg1"/>
                </a:solidFill>
              </a:rPr>
              <a:t>towards </a:t>
            </a:r>
            <a:r>
              <a:rPr lang="en-US" sz="1200" dirty="0" smtClean="0">
                <a:solidFill>
                  <a:schemeClr val="bg1"/>
                </a:solidFill>
              </a:rPr>
              <a:t>CSR </a:t>
            </a:r>
            <a:r>
              <a:rPr lang="en-US" sz="1200" dirty="0" smtClean="0">
                <a:solidFill>
                  <a:schemeClr val="bg1"/>
                </a:solidFill>
              </a:rPr>
              <a:t>agenda </a:t>
            </a:r>
            <a:r>
              <a:rPr lang="en-US" sz="1200" dirty="0" smtClean="0">
                <a:solidFill>
                  <a:schemeClr val="bg1"/>
                </a:solidFill>
              </a:rPr>
              <a:t>once  </a:t>
            </a:r>
            <a:r>
              <a:rPr lang="en-US" sz="1200" dirty="0" smtClean="0">
                <a:solidFill>
                  <a:schemeClr val="bg1"/>
                </a:solidFill>
              </a:rPr>
              <a:t>set</a:t>
            </a:r>
          </a:p>
          <a:p>
            <a:endParaRPr lang="en-US" sz="500" dirty="0" smtClean="0">
              <a:solidFill>
                <a:schemeClr val="bg1"/>
              </a:solidFill>
            </a:endParaRPr>
          </a:p>
          <a:p>
            <a:pPr>
              <a:buFont typeface="Arial" pitchFamily="34" charset="0"/>
              <a:buChar char="•"/>
            </a:pPr>
            <a:r>
              <a:rPr lang="en-US" sz="1200" dirty="0" smtClean="0">
                <a:solidFill>
                  <a:schemeClr val="bg1"/>
                </a:solidFill>
              </a:rPr>
              <a:t>     Lack of consensus on implementing CSR </a:t>
            </a:r>
            <a:endParaRPr lang="en-US" sz="1200" dirty="0" smtClean="0">
              <a:solidFill>
                <a:schemeClr val="bg1"/>
              </a:solidFill>
            </a:endParaRPr>
          </a:p>
          <a:p>
            <a:r>
              <a:rPr lang="en-US" sz="1200" dirty="0" smtClean="0">
                <a:solidFill>
                  <a:schemeClr val="bg1"/>
                </a:solidFill>
              </a:rPr>
              <a:t> </a:t>
            </a:r>
            <a:r>
              <a:rPr lang="en-US" sz="1200" dirty="0" smtClean="0">
                <a:solidFill>
                  <a:schemeClr val="bg1"/>
                </a:solidFill>
              </a:rPr>
              <a:t>     </a:t>
            </a:r>
            <a:r>
              <a:rPr lang="en-US" sz="1200" dirty="0" smtClean="0">
                <a:solidFill>
                  <a:schemeClr val="bg1"/>
                </a:solidFill>
              </a:rPr>
              <a:t>measures</a:t>
            </a:r>
          </a:p>
          <a:p>
            <a:endParaRPr lang="en-US" sz="500" dirty="0" smtClean="0">
              <a:solidFill>
                <a:schemeClr val="bg1"/>
              </a:solidFill>
            </a:endParaRPr>
          </a:p>
          <a:p>
            <a:pPr>
              <a:buFont typeface="Arial" pitchFamily="34" charset="0"/>
              <a:buChar char="•"/>
            </a:pPr>
            <a:r>
              <a:rPr lang="en-US" sz="1200" dirty="0" smtClean="0">
                <a:solidFill>
                  <a:schemeClr val="bg1"/>
                </a:solidFill>
              </a:rPr>
              <a:t>     </a:t>
            </a:r>
            <a:r>
              <a:rPr lang="en-US" sz="1200" dirty="0" smtClean="0">
                <a:solidFill>
                  <a:schemeClr val="bg1"/>
                </a:solidFill>
              </a:rPr>
              <a:t>Benchmarking</a:t>
            </a:r>
            <a:endParaRPr lang="en-US" sz="1200" dirty="0" smtClean="0">
              <a:solidFill>
                <a:schemeClr val="bg1"/>
              </a:solidFill>
            </a:endParaRPr>
          </a:p>
        </p:txBody>
      </p:sp>
      <p:sp>
        <p:nvSpPr>
          <p:cNvPr id="4" name="Rectangle 3"/>
          <p:cNvSpPr/>
          <p:nvPr/>
        </p:nvSpPr>
        <p:spPr>
          <a:xfrm>
            <a:off x="4267200" y="1776984"/>
            <a:ext cx="3962400" cy="3480816"/>
          </a:xfrm>
          <a:prstGeom prst="rect">
            <a:avLst/>
          </a:prstGeom>
          <a:solidFill>
            <a:schemeClr val="accent3">
              <a:lumMod val="40000"/>
              <a:lumOff val="60000"/>
            </a:schemeClr>
          </a:solidFill>
        </p:spPr>
        <p:txBody>
          <a:bodyPr wrap="square">
            <a:spAutoFit/>
          </a:bodyPr>
          <a:lstStyle/>
          <a:p>
            <a:pPr>
              <a:buFont typeface="Arial" pitchFamily="34" charset="0"/>
              <a:buChar char="•"/>
            </a:pPr>
            <a:r>
              <a:rPr lang="en-US" sz="1200" dirty="0" smtClean="0"/>
              <a:t>     Finding the right CSR </a:t>
            </a:r>
            <a:r>
              <a:rPr lang="en-US" sz="1200" dirty="0" smtClean="0"/>
              <a:t>strategy</a:t>
            </a:r>
          </a:p>
          <a:p>
            <a:pPr>
              <a:buFont typeface="Arial" pitchFamily="34" charset="0"/>
              <a:buChar char="•"/>
            </a:pPr>
            <a:endParaRPr lang="en-US" sz="500" dirty="0" smtClean="0"/>
          </a:p>
          <a:p>
            <a:pPr>
              <a:buFont typeface="Arial" pitchFamily="34" charset="0"/>
              <a:buChar char="•"/>
            </a:pPr>
            <a:r>
              <a:rPr lang="en-US" sz="1200" dirty="0" smtClean="0"/>
              <a:t>     Organizational </a:t>
            </a:r>
            <a:r>
              <a:rPr lang="en-US" sz="1200" dirty="0" smtClean="0"/>
              <a:t>challenges</a:t>
            </a:r>
          </a:p>
          <a:p>
            <a:pPr>
              <a:buFont typeface="Arial" pitchFamily="34" charset="0"/>
              <a:buChar char="•"/>
            </a:pPr>
            <a:endParaRPr lang="en-US" sz="500" dirty="0" smtClean="0"/>
          </a:p>
          <a:p>
            <a:pPr>
              <a:buFont typeface="Arial" pitchFamily="34" charset="0"/>
              <a:buChar char="•"/>
            </a:pPr>
            <a:r>
              <a:rPr lang="en-US" sz="1200" dirty="0" smtClean="0"/>
              <a:t>     Lack of </a:t>
            </a:r>
            <a:r>
              <a:rPr lang="en-US" sz="1200" dirty="0" smtClean="0"/>
              <a:t>buy-in </a:t>
            </a:r>
            <a:r>
              <a:rPr lang="en-US" sz="1200" dirty="0" smtClean="0"/>
              <a:t>from </a:t>
            </a:r>
            <a:r>
              <a:rPr lang="en-US" sz="1200" dirty="0" smtClean="0"/>
              <a:t>senior </a:t>
            </a:r>
            <a:r>
              <a:rPr lang="en-US" sz="1200" dirty="0" smtClean="0"/>
              <a:t>management and </a:t>
            </a:r>
          </a:p>
          <a:p>
            <a:r>
              <a:rPr lang="en-US" sz="1200" dirty="0" smtClean="0"/>
              <a:t>       </a:t>
            </a:r>
            <a:r>
              <a:rPr lang="en-US" sz="1200" dirty="0" smtClean="0"/>
              <a:t>employees</a:t>
            </a:r>
          </a:p>
          <a:p>
            <a:endParaRPr lang="en-US" sz="500" dirty="0" smtClean="0"/>
          </a:p>
          <a:p>
            <a:pPr>
              <a:buFont typeface="Arial" pitchFamily="34" charset="0"/>
              <a:buChar char="•"/>
            </a:pPr>
            <a:r>
              <a:rPr lang="en-US" sz="1200" dirty="0" smtClean="0"/>
              <a:t>     Identification of relevant social </a:t>
            </a:r>
            <a:r>
              <a:rPr lang="en-US" sz="1200" dirty="0" smtClean="0"/>
              <a:t>challenges</a:t>
            </a:r>
          </a:p>
          <a:p>
            <a:pPr>
              <a:buFont typeface="Arial" pitchFamily="34" charset="0"/>
              <a:buChar char="•"/>
            </a:pPr>
            <a:endParaRPr lang="en-US" sz="500" dirty="0" smtClean="0"/>
          </a:p>
          <a:p>
            <a:pPr>
              <a:buFont typeface="Arial" pitchFamily="34" charset="0"/>
              <a:buChar char="•"/>
            </a:pPr>
            <a:r>
              <a:rPr lang="en-US" sz="1200" dirty="0" smtClean="0"/>
              <a:t>     Transforming social challenges to business </a:t>
            </a:r>
          </a:p>
          <a:p>
            <a:r>
              <a:rPr lang="en-US" sz="1200" dirty="0" smtClean="0"/>
              <a:t>       </a:t>
            </a:r>
            <a:r>
              <a:rPr lang="en-US" sz="1200" dirty="0" smtClean="0"/>
              <a:t>opportunities</a:t>
            </a:r>
          </a:p>
          <a:p>
            <a:endParaRPr lang="en-US" sz="500" dirty="0" smtClean="0"/>
          </a:p>
          <a:p>
            <a:pPr>
              <a:buFont typeface="Arial" pitchFamily="34" charset="0"/>
              <a:buChar char="•"/>
            </a:pPr>
            <a:r>
              <a:rPr lang="en-US" sz="1200" dirty="0" smtClean="0"/>
              <a:t>     Lack of evaluation </a:t>
            </a:r>
            <a:r>
              <a:rPr lang="en-US" sz="1200" dirty="0" smtClean="0"/>
              <a:t>metrics</a:t>
            </a:r>
          </a:p>
          <a:p>
            <a:pPr>
              <a:buFont typeface="Arial" pitchFamily="34" charset="0"/>
              <a:buChar char="•"/>
            </a:pPr>
            <a:endParaRPr lang="en-US" sz="500" dirty="0" smtClean="0"/>
          </a:p>
          <a:p>
            <a:pPr>
              <a:buFont typeface="Arial" pitchFamily="34" charset="0"/>
              <a:buChar char="•"/>
            </a:pPr>
            <a:r>
              <a:rPr lang="en-US" sz="1200" dirty="0" smtClean="0"/>
              <a:t>     Stakeholder </a:t>
            </a:r>
            <a:r>
              <a:rPr lang="en-US" sz="1200" dirty="0" smtClean="0"/>
              <a:t>engagement</a:t>
            </a:r>
          </a:p>
          <a:p>
            <a:pPr>
              <a:buFont typeface="Arial" pitchFamily="34" charset="0"/>
              <a:buChar char="•"/>
            </a:pPr>
            <a:endParaRPr lang="en-US" sz="500" dirty="0" smtClean="0"/>
          </a:p>
          <a:p>
            <a:pPr>
              <a:buFont typeface="Arial" pitchFamily="34" charset="0"/>
              <a:buChar char="•"/>
            </a:pPr>
            <a:r>
              <a:rPr lang="en-US" sz="1200" dirty="0" smtClean="0"/>
              <a:t>     Lack of understanding for ‘shared value’ </a:t>
            </a:r>
          </a:p>
          <a:p>
            <a:r>
              <a:rPr lang="en-US" sz="1200" dirty="0" smtClean="0"/>
              <a:t>      between stakeholders and </a:t>
            </a:r>
            <a:r>
              <a:rPr lang="en-US" sz="1200" dirty="0" smtClean="0"/>
              <a:t>brand</a:t>
            </a:r>
          </a:p>
          <a:p>
            <a:endParaRPr lang="en-US" sz="500" dirty="0" smtClean="0"/>
          </a:p>
          <a:p>
            <a:pPr>
              <a:buFont typeface="Arial" pitchFamily="34" charset="0"/>
              <a:buChar char="•"/>
            </a:pPr>
            <a:r>
              <a:rPr lang="en-US" sz="1200" dirty="0" smtClean="0"/>
              <a:t>     Lack of trust, Long term commitment and risk </a:t>
            </a:r>
          </a:p>
          <a:p>
            <a:r>
              <a:rPr lang="en-US" sz="1200" dirty="0" smtClean="0"/>
              <a:t>      </a:t>
            </a:r>
            <a:r>
              <a:rPr lang="en-US" sz="1200" dirty="0" smtClean="0"/>
              <a:t>management</a:t>
            </a:r>
          </a:p>
          <a:p>
            <a:endParaRPr lang="en-US" sz="500" dirty="0" smtClean="0"/>
          </a:p>
          <a:p>
            <a:pPr>
              <a:buFont typeface="Arial" pitchFamily="34" charset="0"/>
              <a:buChar char="•"/>
            </a:pPr>
            <a:r>
              <a:rPr lang="en-US" sz="1200" dirty="0" smtClean="0"/>
              <a:t>     Recognition </a:t>
            </a:r>
            <a:r>
              <a:rPr lang="en-US" sz="1200" dirty="0" smtClean="0"/>
              <a:t>of perceived benefits</a:t>
            </a:r>
            <a:endParaRPr lang="en-US" sz="1200" dirty="0" smtClean="0"/>
          </a:p>
        </p:txBody>
      </p:sp>
      <p:sp>
        <p:nvSpPr>
          <p:cNvPr id="6" name="Rectangle 5"/>
          <p:cNvSpPr/>
          <p:nvPr/>
        </p:nvSpPr>
        <p:spPr>
          <a:xfrm>
            <a:off x="1371600" y="240268"/>
            <a:ext cx="5867400" cy="307777"/>
          </a:xfrm>
          <a:prstGeom prst="rect">
            <a:avLst/>
          </a:prstGeom>
        </p:spPr>
        <p:txBody>
          <a:bodyPr wrap="square">
            <a:spAutoFit/>
          </a:bodyPr>
          <a:lstStyle/>
          <a:p>
            <a:pPr algn="ctr"/>
            <a:r>
              <a:rPr lang="en-US" sz="1400" b="1" dirty="0" smtClean="0"/>
              <a:t>MAJOR CSR </a:t>
            </a:r>
            <a:r>
              <a:rPr lang="en-US" sz="1400" b="1" dirty="0" smtClean="0"/>
              <a:t>CHALLENGES FOR IMPLEMENTATION</a:t>
            </a:r>
            <a:endParaRPr lang="en-US" sz="1400" b="1" dirty="0"/>
          </a:p>
        </p:txBody>
      </p:sp>
      <p:sp>
        <p:nvSpPr>
          <p:cNvPr id="7" name="TextBox 6"/>
          <p:cNvSpPr txBox="1"/>
          <p:nvPr/>
        </p:nvSpPr>
        <p:spPr>
          <a:xfrm>
            <a:off x="8255000" y="5816600"/>
            <a:ext cx="381000" cy="307777"/>
          </a:xfrm>
          <a:prstGeom prst="rect">
            <a:avLst/>
          </a:prstGeom>
          <a:noFill/>
        </p:spPr>
        <p:txBody>
          <a:bodyPr wrap="square" rtlCol="0">
            <a:spAutoFit/>
          </a:bodyPr>
          <a:lstStyle/>
          <a:p>
            <a:r>
              <a:rPr lang="en-US" sz="1400" b="1" dirty="0" smtClean="0"/>
              <a:t>7</a:t>
            </a:r>
            <a:endParaRPr lang="en-US" sz="1400" b="1" dirty="0"/>
          </a:p>
        </p:txBody>
      </p:sp>
      <p:sp>
        <p:nvSpPr>
          <p:cNvPr id="9" name="TextBox 8"/>
          <p:cNvSpPr txBox="1"/>
          <p:nvPr/>
        </p:nvSpPr>
        <p:spPr>
          <a:xfrm>
            <a:off x="533400" y="1447800"/>
            <a:ext cx="3657600" cy="307777"/>
          </a:xfrm>
          <a:prstGeom prst="rect">
            <a:avLst/>
          </a:prstGeom>
          <a:solidFill>
            <a:schemeClr val="bg1">
              <a:lumMod val="75000"/>
            </a:schemeClr>
          </a:solidFill>
        </p:spPr>
        <p:txBody>
          <a:bodyPr wrap="square" rtlCol="0">
            <a:spAutoFit/>
          </a:bodyPr>
          <a:lstStyle/>
          <a:p>
            <a:r>
              <a:rPr lang="en-US" sz="1400" b="1" dirty="0" smtClean="0">
                <a:solidFill>
                  <a:schemeClr val="accent1">
                    <a:lumMod val="75000"/>
                  </a:schemeClr>
                </a:solidFill>
              </a:rPr>
              <a:t>TRADITIONAL</a:t>
            </a:r>
            <a:endParaRPr lang="en-US" sz="1400" b="1" dirty="0">
              <a:solidFill>
                <a:schemeClr val="accent1">
                  <a:lumMod val="75000"/>
                </a:schemeClr>
              </a:solidFill>
            </a:endParaRPr>
          </a:p>
        </p:txBody>
      </p:sp>
      <p:sp>
        <p:nvSpPr>
          <p:cNvPr id="10" name="TextBox 9"/>
          <p:cNvSpPr txBox="1"/>
          <p:nvPr/>
        </p:nvSpPr>
        <p:spPr>
          <a:xfrm>
            <a:off x="4267200" y="1444823"/>
            <a:ext cx="3962400" cy="307777"/>
          </a:xfrm>
          <a:prstGeom prst="rect">
            <a:avLst/>
          </a:prstGeom>
          <a:solidFill>
            <a:schemeClr val="bg1">
              <a:lumMod val="75000"/>
            </a:schemeClr>
          </a:solidFill>
        </p:spPr>
        <p:txBody>
          <a:bodyPr wrap="square" rtlCol="0">
            <a:spAutoFit/>
          </a:bodyPr>
          <a:lstStyle/>
          <a:p>
            <a:r>
              <a:rPr lang="en-US" sz="1400" b="1" dirty="0" smtClean="0">
                <a:solidFill>
                  <a:schemeClr val="accent3">
                    <a:lumMod val="50000"/>
                  </a:schemeClr>
                </a:solidFill>
              </a:rPr>
              <a:t>EMERGING</a:t>
            </a:r>
            <a:endParaRPr lang="en-US" b="1" dirty="0">
              <a:solidFill>
                <a:schemeClr val="accent3">
                  <a:lumMod val="50000"/>
                </a:schemeClr>
              </a:solidFill>
            </a:endParaRPr>
          </a:p>
        </p:txBody>
      </p:sp>
      <p:sp>
        <p:nvSpPr>
          <p:cNvPr id="11" name="Rectangle 10"/>
          <p:cNvSpPr/>
          <p:nvPr/>
        </p:nvSpPr>
        <p:spPr>
          <a:xfrm>
            <a:off x="7391400" y="990600"/>
            <a:ext cx="819455" cy="276999"/>
          </a:xfrm>
          <a:prstGeom prst="rect">
            <a:avLst/>
          </a:prstGeom>
        </p:spPr>
        <p:txBody>
          <a:bodyPr wrap="none">
            <a:spAutoFit/>
          </a:bodyPr>
          <a:lstStyle/>
          <a:p>
            <a:r>
              <a:rPr lang="en-GB" sz="1200" b="1" baseline="30000" dirty="0" smtClean="0"/>
              <a:t>(</a:t>
            </a:r>
            <a:r>
              <a:rPr lang="en-GB" sz="1200" b="1" baseline="30000" dirty="0" smtClean="0"/>
              <a:t>13) </a:t>
            </a:r>
            <a:r>
              <a:rPr lang="en-GB" sz="1200" b="1" baseline="30000" dirty="0" smtClean="0"/>
              <a:t>(</a:t>
            </a:r>
            <a:r>
              <a:rPr lang="en-GB" sz="1200" b="1" baseline="30000" dirty="0" smtClean="0"/>
              <a:t>14) </a:t>
            </a:r>
            <a:r>
              <a:rPr lang="en-GB" sz="1200" b="1" baseline="30000" dirty="0" smtClean="0"/>
              <a:t>(15)</a:t>
            </a:r>
            <a:r>
              <a:rPr lang="en-GB" sz="1200" b="1" baseline="30000" dirty="0" smtClean="0"/>
              <a:t> </a:t>
            </a:r>
            <a:endParaRPr lang="en-US" sz="1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slide(fromBottom)">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linds(horizontal)">
                                      <p:cBhvr>
                                        <p:cTn id="12" dur="500"/>
                                        <p:tgtEl>
                                          <p:spTgt spid="9"/>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blinds(horizontal)">
                                      <p:cBhvr>
                                        <p:cTn id="15" dur="500"/>
                                        <p:tgtEl>
                                          <p:spTgt spid="10"/>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blinds(horizontal)">
                                      <p:cBhvr>
                                        <p:cTn id="18" dur="500"/>
                                        <p:tgtEl>
                                          <p:spTgt spid="3"/>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linds(horizontal)">
                                      <p:cBhvr>
                                        <p:cTn id="21" dur="500"/>
                                        <p:tgtEl>
                                          <p:spTgt spid="4"/>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blinds(horizontal)">
                                      <p:cBhvr>
                                        <p:cTn id="2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p:bldP spid="9" grpId="0" animBg="1"/>
      <p:bldP spid="10" grpId="0" animBg="1"/>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71600" y="209490"/>
            <a:ext cx="6248400" cy="307777"/>
          </a:xfrm>
          <a:prstGeom prst="rect">
            <a:avLst/>
          </a:prstGeom>
        </p:spPr>
        <p:txBody>
          <a:bodyPr wrap="square">
            <a:spAutoFit/>
          </a:bodyPr>
          <a:lstStyle/>
          <a:p>
            <a:r>
              <a:rPr lang="en-US" sz="1400" b="1" dirty="0" smtClean="0"/>
              <a:t>CSR IMPLEMENTATION FOR </a:t>
            </a:r>
            <a:r>
              <a:rPr lang="en-US" sz="1400" b="1" dirty="0" smtClean="0"/>
              <a:t>MARKETERS AND ORGANIZATIONS</a:t>
            </a:r>
          </a:p>
        </p:txBody>
      </p:sp>
      <p:sp>
        <p:nvSpPr>
          <p:cNvPr id="3" name="Rectangle 2"/>
          <p:cNvSpPr/>
          <p:nvPr/>
        </p:nvSpPr>
        <p:spPr>
          <a:xfrm>
            <a:off x="457200" y="609601"/>
            <a:ext cx="8153400" cy="1954381"/>
          </a:xfrm>
          <a:prstGeom prst="rect">
            <a:avLst/>
          </a:prstGeom>
        </p:spPr>
        <p:txBody>
          <a:bodyPr wrap="square">
            <a:spAutoFit/>
          </a:bodyPr>
          <a:lstStyle/>
          <a:p>
            <a:pPr algn="just"/>
            <a:r>
              <a:rPr lang="en-US" sz="1200" dirty="0" smtClean="0">
                <a:latin typeface="Arial" pitchFamily="34" charset="0"/>
                <a:cs typeface="Arial" pitchFamily="34" charset="0"/>
              </a:rPr>
              <a:t>     CSR guiding principles that can be adopted by Marketing functions and organizations are as follows:</a:t>
            </a:r>
          </a:p>
          <a:p>
            <a:pPr algn="just"/>
            <a:endParaRPr lang="en-US" sz="600" dirty="0" smtClean="0">
              <a:latin typeface="Arial" pitchFamily="34" charset="0"/>
              <a:cs typeface="Arial" pitchFamily="34" charset="0"/>
            </a:endParaRPr>
          </a:p>
          <a:p>
            <a:pPr marL="228600" indent="-228600" algn="just">
              <a:buFont typeface="+mj-lt"/>
              <a:buAutoNum type="arabicPeriod"/>
            </a:pPr>
            <a:r>
              <a:rPr lang="en-US" sz="1200" b="1" dirty="0" smtClean="0">
                <a:solidFill>
                  <a:schemeClr val="tx2"/>
                </a:solidFill>
                <a:latin typeface="Arial" pitchFamily="34" charset="0"/>
                <a:cs typeface="Arial" pitchFamily="34" charset="0"/>
              </a:rPr>
              <a:t>IDENTIFY:</a:t>
            </a:r>
          </a:p>
          <a:p>
            <a:pPr marL="228600" indent="-228600" algn="just"/>
            <a:endParaRPr lang="en-US" sz="400" b="1" dirty="0" smtClean="0">
              <a:solidFill>
                <a:schemeClr val="tx2"/>
              </a:solidFill>
              <a:latin typeface="Arial" pitchFamily="34" charset="0"/>
              <a:cs typeface="Arial" pitchFamily="34" charset="0"/>
            </a:endParaRPr>
          </a:p>
          <a:p>
            <a:pPr marL="228600" indent="-228600" algn="just">
              <a:buFont typeface="Arial" pitchFamily="34" charset="0"/>
              <a:buChar char="•"/>
            </a:pPr>
            <a:r>
              <a:rPr lang="en-US" sz="1200" b="1" dirty="0" smtClean="0">
                <a:latin typeface="Arial" pitchFamily="34" charset="0"/>
                <a:cs typeface="Arial" pitchFamily="34" charset="0"/>
              </a:rPr>
              <a:t>Focus:</a:t>
            </a:r>
            <a:r>
              <a:rPr lang="en-US" sz="1200" dirty="0" smtClean="0">
                <a:latin typeface="Arial" pitchFamily="34" charset="0"/>
                <a:cs typeface="Arial" pitchFamily="34" charset="0"/>
              </a:rPr>
              <a:t> Resources are limited, so organizations should avail greatest opportunities from areas where the business significantly interacts with and can impact significantly i.e. society.</a:t>
            </a:r>
          </a:p>
          <a:p>
            <a:pPr marL="228600" indent="-228600" algn="just"/>
            <a:r>
              <a:rPr lang="en-US" sz="500" dirty="0" smtClean="0">
                <a:latin typeface="Arial" pitchFamily="34" charset="0"/>
                <a:cs typeface="Arial" pitchFamily="34" charset="0"/>
              </a:rPr>
              <a:t> </a:t>
            </a:r>
          </a:p>
          <a:p>
            <a:pPr marL="228600" indent="-228600" algn="just">
              <a:buFont typeface="Arial" pitchFamily="34" charset="0"/>
              <a:buChar char="•"/>
            </a:pPr>
            <a:r>
              <a:rPr lang="en-US" sz="1200" b="1" dirty="0" smtClean="0">
                <a:latin typeface="Arial" pitchFamily="34" charset="0"/>
                <a:cs typeface="Arial" pitchFamily="34" charset="0"/>
              </a:rPr>
              <a:t>Understand:</a:t>
            </a:r>
            <a:r>
              <a:rPr lang="en-US" sz="1200" dirty="0" smtClean="0">
                <a:latin typeface="Arial" pitchFamily="34" charset="0"/>
                <a:cs typeface="Arial" pitchFamily="34" charset="0"/>
              </a:rPr>
              <a:t> After selecting a chosen area of opportunity, a proper understanding of the benefits (business and societal) to be gained is required for mutual value creation </a:t>
            </a:r>
          </a:p>
          <a:p>
            <a:pPr marL="228600" indent="-228600" algn="just"/>
            <a:endParaRPr lang="en-US" sz="500" dirty="0" smtClean="0">
              <a:latin typeface="Arial" pitchFamily="34" charset="0"/>
              <a:cs typeface="Arial" pitchFamily="34" charset="0"/>
            </a:endParaRPr>
          </a:p>
          <a:p>
            <a:pPr marL="228600" indent="-228600" algn="just">
              <a:buFont typeface="Arial" pitchFamily="34" charset="0"/>
              <a:buChar char="•"/>
            </a:pPr>
            <a:r>
              <a:rPr lang="en-US" sz="1200" b="1" dirty="0" smtClean="0">
                <a:latin typeface="Arial" pitchFamily="34" charset="0"/>
                <a:cs typeface="Arial" pitchFamily="34" charset="0"/>
              </a:rPr>
              <a:t>Partnership:</a:t>
            </a:r>
            <a:r>
              <a:rPr lang="en-US" sz="1200" dirty="0" smtClean="0">
                <a:latin typeface="Arial" pitchFamily="34" charset="0"/>
                <a:cs typeface="Arial" pitchFamily="34" charset="0"/>
              </a:rPr>
              <a:t> Positive relationship needs to be constructed with stakeholders who can benefit from core business activities/capabilities and where the organization can also benefit in return, creating a win-win situation. </a:t>
            </a:r>
          </a:p>
          <a:p>
            <a:pPr marL="228600" indent="-228600" algn="just"/>
            <a:endParaRPr lang="en-US" sz="500" dirty="0" smtClean="0">
              <a:latin typeface="Arial" pitchFamily="34" charset="0"/>
              <a:cs typeface="Arial" pitchFamily="34" charset="0"/>
            </a:endParaRPr>
          </a:p>
        </p:txBody>
      </p:sp>
      <p:sp>
        <p:nvSpPr>
          <p:cNvPr id="6" name="TextBox 5"/>
          <p:cNvSpPr txBox="1"/>
          <p:nvPr/>
        </p:nvSpPr>
        <p:spPr>
          <a:xfrm>
            <a:off x="8255000" y="5816600"/>
            <a:ext cx="381000" cy="307777"/>
          </a:xfrm>
          <a:prstGeom prst="rect">
            <a:avLst/>
          </a:prstGeom>
          <a:noFill/>
        </p:spPr>
        <p:txBody>
          <a:bodyPr wrap="square" rtlCol="0">
            <a:spAutoFit/>
          </a:bodyPr>
          <a:lstStyle/>
          <a:p>
            <a:r>
              <a:rPr lang="en-US" sz="1400" b="1" dirty="0" smtClean="0"/>
              <a:t>8</a:t>
            </a:r>
            <a:endParaRPr lang="en-US" sz="1400" b="1" dirty="0"/>
          </a:p>
        </p:txBody>
      </p:sp>
      <p:sp>
        <p:nvSpPr>
          <p:cNvPr id="8" name="Rectangle 7"/>
          <p:cNvSpPr/>
          <p:nvPr/>
        </p:nvSpPr>
        <p:spPr>
          <a:xfrm>
            <a:off x="457200" y="2509897"/>
            <a:ext cx="8153400" cy="1985159"/>
          </a:xfrm>
          <a:prstGeom prst="rect">
            <a:avLst/>
          </a:prstGeom>
        </p:spPr>
        <p:txBody>
          <a:bodyPr wrap="square">
            <a:spAutoFit/>
          </a:bodyPr>
          <a:lstStyle/>
          <a:p>
            <a:pPr marL="228600" indent="-228600" algn="just">
              <a:buAutoNum type="arabicPeriod" startAt="2"/>
            </a:pPr>
            <a:r>
              <a:rPr lang="en-US" sz="1200" b="1" dirty="0" smtClean="0">
                <a:solidFill>
                  <a:schemeClr val="tx2"/>
                </a:solidFill>
                <a:latin typeface="Arial" pitchFamily="34" charset="0"/>
                <a:cs typeface="Arial" pitchFamily="34" charset="0"/>
              </a:rPr>
              <a:t>PLAN</a:t>
            </a:r>
            <a:r>
              <a:rPr lang="en-US" sz="1200" b="1" dirty="0" smtClean="0">
                <a:solidFill>
                  <a:schemeClr val="tx2"/>
                </a:solidFill>
                <a:latin typeface="Arial" pitchFamily="34" charset="0"/>
                <a:cs typeface="Arial" pitchFamily="34" charset="0"/>
              </a:rPr>
              <a:t>:</a:t>
            </a:r>
          </a:p>
          <a:p>
            <a:pPr marL="228600" indent="-228600" algn="just">
              <a:buFont typeface="Arial" pitchFamily="34" charset="0"/>
              <a:buChar char="•"/>
            </a:pPr>
            <a:endParaRPr lang="en-US" sz="500" b="1" dirty="0" smtClean="0">
              <a:latin typeface="Arial" pitchFamily="34" charset="0"/>
              <a:cs typeface="Arial" pitchFamily="34" charset="0"/>
            </a:endParaRPr>
          </a:p>
          <a:p>
            <a:pPr marL="228600" indent="-228600" algn="just">
              <a:buFont typeface="Arial" pitchFamily="34" charset="0"/>
              <a:buChar char="•"/>
            </a:pPr>
            <a:r>
              <a:rPr lang="en-US" sz="1200" b="1" dirty="0" smtClean="0">
                <a:latin typeface="Arial" pitchFamily="34" charset="0"/>
                <a:cs typeface="Arial" pitchFamily="34" charset="0"/>
              </a:rPr>
              <a:t>Schedule: </a:t>
            </a:r>
            <a:r>
              <a:rPr lang="en-US" sz="1200" dirty="0" smtClean="0">
                <a:latin typeface="Arial" pitchFamily="34" charset="0"/>
                <a:cs typeface="Arial" pitchFamily="34" charset="0"/>
              </a:rPr>
              <a:t>Smart partnering and buy-in of concerned stakeholders (external and internal) is required for the objective of gaining mutual benefit and long term success. Furthermore, it is required  to build a business case where this strategic initiative is seen as an investment with proper evaluation done in its prioritization, planning, resourcing, and monitoring phases.</a:t>
            </a:r>
          </a:p>
          <a:p>
            <a:pPr marL="228600" indent="-228600" algn="just">
              <a:buFont typeface="Arial" pitchFamily="34" charset="0"/>
              <a:buChar char="•"/>
            </a:pPr>
            <a:endParaRPr lang="en-US" sz="500" b="1" dirty="0" smtClean="0">
              <a:latin typeface="Arial" pitchFamily="34" charset="0"/>
              <a:cs typeface="Arial" pitchFamily="34" charset="0"/>
            </a:endParaRPr>
          </a:p>
          <a:p>
            <a:pPr marL="228600" indent="-228600" algn="just">
              <a:buFont typeface="Arial" pitchFamily="34" charset="0"/>
              <a:buChar char="•"/>
            </a:pPr>
            <a:r>
              <a:rPr lang="en-US" sz="1200" b="1" dirty="0" smtClean="0">
                <a:latin typeface="Arial" pitchFamily="34" charset="0"/>
                <a:cs typeface="Arial" pitchFamily="34" charset="0"/>
              </a:rPr>
              <a:t>Assess: </a:t>
            </a:r>
            <a:r>
              <a:rPr lang="en-US" sz="1200" dirty="0" smtClean="0">
                <a:latin typeface="Arial" pitchFamily="34" charset="0"/>
                <a:cs typeface="Arial" pitchFamily="34" charset="0"/>
              </a:rPr>
              <a:t>Some benefits will be tangible (e.g. revenue from gaining access to a new market) while others will be equally significant, but intangible (e.g. enhancing employee morale). Both needs to be assessed before proceeding further.</a:t>
            </a:r>
          </a:p>
          <a:p>
            <a:pPr marL="228600" indent="-228600" algn="just">
              <a:buFont typeface="Arial" pitchFamily="34" charset="0"/>
              <a:buChar char="•"/>
            </a:pPr>
            <a:endParaRPr lang="en-US" sz="500" b="1" dirty="0" smtClean="0">
              <a:latin typeface="Arial" pitchFamily="34" charset="0"/>
              <a:cs typeface="Arial" pitchFamily="34" charset="0"/>
            </a:endParaRPr>
          </a:p>
          <a:p>
            <a:pPr marL="228600" indent="-228600" algn="just">
              <a:buFont typeface="Arial" pitchFamily="34" charset="0"/>
              <a:buChar char="•"/>
            </a:pPr>
            <a:r>
              <a:rPr lang="en-US" sz="1200" b="1" dirty="0" smtClean="0">
                <a:latin typeface="Arial" pitchFamily="34" charset="0"/>
                <a:cs typeface="Arial" pitchFamily="34" charset="0"/>
              </a:rPr>
              <a:t>Share: </a:t>
            </a:r>
            <a:r>
              <a:rPr lang="en-US" sz="1200" dirty="0" smtClean="0">
                <a:latin typeface="Arial" pitchFamily="34" charset="0"/>
                <a:cs typeface="Arial" pitchFamily="34" charset="0"/>
              </a:rPr>
              <a:t>Management should be clear about how benefits will be shared between the business and society. </a:t>
            </a:r>
          </a:p>
        </p:txBody>
      </p:sp>
      <p:sp>
        <p:nvSpPr>
          <p:cNvPr id="9" name="Rectangle 8"/>
          <p:cNvSpPr/>
          <p:nvPr/>
        </p:nvSpPr>
        <p:spPr>
          <a:xfrm>
            <a:off x="457200" y="4513183"/>
            <a:ext cx="8153400" cy="1354217"/>
          </a:xfrm>
          <a:prstGeom prst="rect">
            <a:avLst/>
          </a:prstGeom>
        </p:spPr>
        <p:txBody>
          <a:bodyPr wrap="square">
            <a:spAutoFit/>
          </a:bodyPr>
          <a:lstStyle/>
          <a:p>
            <a:pPr marL="228600" indent="-228600" algn="just"/>
            <a:r>
              <a:rPr lang="en-US" sz="1200" b="1" dirty="0" smtClean="0">
                <a:solidFill>
                  <a:schemeClr val="tx2"/>
                </a:solidFill>
                <a:latin typeface="Arial" pitchFamily="34" charset="0"/>
                <a:cs typeface="Arial" pitchFamily="34" charset="0"/>
              </a:rPr>
              <a:t>3.   EXECUTE:</a:t>
            </a:r>
          </a:p>
          <a:p>
            <a:pPr marL="228600" indent="-228600" algn="just">
              <a:buFont typeface="Arial" pitchFamily="34" charset="0"/>
              <a:buChar char="•"/>
            </a:pPr>
            <a:endParaRPr lang="en-US" sz="500" b="1" dirty="0" smtClean="0">
              <a:latin typeface="Arial" pitchFamily="34" charset="0"/>
              <a:cs typeface="Arial" pitchFamily="34" charset="0"/>
            </a:endParaRPr>
          </a:p>
          <a:p>
            <a:pPr marL="228600" indent="-228600" algn="just">
              <a:buFont typeface="Arial" pitchFamily="34" charset="0"/>
              <a:buChar char="•"/>
            </a:pPr>
            <a:r>
              <a:rPr lang="en-US" sz="1200" b="1" dirty="0" smtClean="0">
                <a:latin typeface="Arial" pitchFamily="34" charset="0"/>
                <a:cs typeface="Arial" pitchFamily="34" charset="0"/>
              </a:rPr>
              <a:t>Commit: </a:t>
            </a:r>
            <a:r>
              <a:rPr lang="en-US" sz="1200" dirty="0" smtClean="0">
                <a:latin typeface="Arial" pitchFamily="34" charset="0"/>
                <a:cs typeface="Arial" pitchFamily="34" charset="0"/>
              </a:rPr>
              <a:t>Business Leaders who need to partner </a:t>
            </a:r>
            <a:r>
              <a:rPr lang="en-US" sz="1200" dirty="0" smtClean="0">
                <a:latin typeface="Arial" pitchFamily="34" charset="0"/>
                <a:cs typeface="Arial" pitchFamily="34" charset="0"/>
              </a:rPr>
              <a:t>must </a:t>
            </a:r>
            <a:r>
              <a:rPr lang="en-US" sz="1200" dirty="0" smtClean="0">
                <a:latin typeface="Arial" pitchFamily="34" charset="0"/>
                <a:cs typeface="Arial" pitchFamily="34" charset="0"/>
              </a:rPr>
              <a:t>have a long-term mindset backed up by solid promises and measurable actions. Initiatives taken must demonstrate added value to both shareholders and stakeholders over time.</a:t>
            </a:r>
          </a:p>
          <a:p>
            <a:pPr marL="228600" indent="-228600" algn="just">
              <a:buFont typeface="Arial" pitchFamily="34" charset="0"/>
              <a:buChar char="•"/>
            </a:pPr>
            <a:endParaRPr lang="en-US" sz="500" b="1" dirty="0" smtClean="0">
              <a:latin typeface="Arial" pitchFamily="34" charset="0"/>
              <a:cs typeface="Arial" pitchFamily="34" charset="0"/>
            </a:endParaRPr>
          </a:p>
          <a:p>
            <a:pPr marL="228600" indent="-228600" algn="just">
              <a:buFont typeface="Arial" pitchFamily="34" charset="0"/>
              <a:buChar char="•"/>
            </a:pPr>
            <a:r>
              <a:rPr lang="en-US" sz="1200" b="1" dirty="0" smtClean="0">
                <a:latin typeface="Arial" pitchFamily="34" charset="0"/>
                <a:cs typeface="Arial" pitchFamily="34" charset="0"/>
              </a:rPr>
              <a:t>Engage: </a:t>
            </a:r>
            <a:r>
              <a:rPr lang="en-US" sz="1200" dirty="0" smtClean="0">
                <a:latin typeface="Arial" pitchFamily="34" charset="0"/>
                <a:cs typeface="Arial" pitchFamily="34" charset="0"/>
              </a:rPr>
              <a:t>Employees can become greatest assets if their values resonate with organizational values, hence creating positive employee engagement which can help in attracting and retaining skilled employees</a:t>
            </a:r>
            <a:r>
              <a:rPr lang="en-US" sz="1200" dirty="0" smtClean="0">
                <a:latin typeface="Arial" pitchFamily="34" charset="0"/>
                <a:cs typeface="Arial" pitchFamily="34" charset="0"/>
              </a:rPr>
              <a:t>.</a:t>
            </a:r>
            <a:r>
              <a:rPr lang="en-US" sz="1200" dirty="0" smtClean="0"/>
              <a:t> </a:t>
            </a:r>
            <a:r>
              <a:rPr lang="en-GB" sz="1200" b="1" baseline="30000" dirty="0" smtClean="0"/>
              <a:t>(15) </a:t>
            </a:r>
            <a:endParaRPr lang="en-US" sz="1200" b="1"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lide(fromBottom)">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linds(horizontal)">
                                      <p:cBhvr>
                                        <p:cTn id="18" dur="500"/>
                                        <p:tgtEl>
                                          <p:spTgt spid="3">
                                            <p:txEl>
                                              <p:pRg st="4" end="4"/>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blinds(horizontal)">
                                      <p:cBhvr>
                                        <p:cTn id="21" dur="500"/>
                                        <p:tgtEl>
                                          <p:spTgt spid="3">
                                            <p:txEl>
                                              <p:pRg st="5" end="5"/>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blinds(horizontal)">
                                      <p:cBhvr>
                                        <p:cTn id="24" dur="500"/>
                                        <p:tgtEl>
                                          <p:spTgt spid="3">
                                            <p:txEl>
                                              <p:pRg st="6" end="6"/>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blinds(horizontal)">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8">
                                            <p:txEl>
                                              <p:pRg st="0" end="0"/>
                                            </p:txEl>
                                          </p:spTgt>
                                        </p:tgtEl>
                                        <p:attrNameLst>
                                          <p:attrName>style.visibility</p:attrName>
                                        </p:attrNameLst>
                                      </p:cBhvr>
                                      <p:to>
                                        <p:strVal val="visible"/>
                                      </p:to>
                                    </p:set>
                                    <p:animEffect transition="in" filter="blinds(horizontal)">
                                      <p:cBhvr>
                                        <p:cTn id="32" dur="500"/>
                                        <p:tgtEl>
                                          <p:spTgt spid="8">
                                            <p:txEl>
                                              <p:pRg st="0" end="0"/>
                                            </p:txEl>
                                          </p:spTgt>
                                        </p:tgtEl>
                                      </p:cBhvr>
                                    </p:animEffect>
                                  </p:childTnLst>
                                </p:cTn>
                              </p:par>
                              <p:par>
                                <p:cTn id="33" presetID="3" presetClass="entr" presetSubtype="10" fill="hold" nodeType="withEffect">
                                  <p:stCondLst>
                                    <p:cond delay="0"/>
                                  </p:stCondLst>
                                  <p:childTnLst>
                                    <p:set>
                                      <p:cBhvr>
                                        <p:cTn id="34" dur="1" fill="hold">
                                          <p:stCondLst>
                                            <p:cond delay="0"/>
                                          </p:stCondLst>
                                        </p:cTn>
                                        <p:tgtEl>
                                          <p:spTgt spid="8">
                                            <p:txEl>
                                              <p:pRg st="2" end="2"/>
                                            </p:txEl>
                                          </p:spTgt>
                                        </p:tgtEl>
                                        <p:attrNameLst>
                                          <p:attrName>style.visibility</p:attrName>
                                        </p:attrNameLst>
                                      </p:cBhvr>
                                      <p:to>
                                        <p:strVal val="visible"/>
                                      </p:to>
                                    </p:set>
                                    <p:animEffect transition="in" filter="blinds(horizontal)">
                                      <p:cBhvr>
                                        <p:cTn id="35" dur="500"/>
                                        <p:tgtEl>
                                          <p:spTgt spid="8">
                                            <p:txEl>
                                              <p:pRg st="2" end="2"/>
                                            </p:txEl>
                                          </p:spTgt>
                                        </p:tgtEl>
                                      </p:cBhvr>
                                    </p:animEffect>
                                  </p:childTnLst>
                                </p:cTn>
                              </p:par>
                              <p:par>
                                <p:cTn id="36" presetID="3" presetClass="entr" presetSubtype="10" fill="hold" nodeType="withEffect">
                                  <p:stCondLst>
                                    <p:cond delay="0"/>
                                  </p:stCondLst>
                                  <p:childTnLst>
                                    <p:set>
                                      <p:cBhvr>
                                        <p:cTn id="37" dur="1" fill="hold">
                                          <p:stCondLst>
                                            <p:cond delay="0"/>
                                          </p:stCondLst>
                                        </p:cTn>
                                        <p:tgtEl>
                                          <p:spTgt spid="8">
                                            <p:txEl>
                                              <p:pRg st="4" end="4"/>
                                            </p:txEl>
                                          </p:spTgt>
                                        </p:tgtEl>
                                        <p:attrNameLst>
                                          <p:attrName>style.visibility</p:attrName>
                                        </p:attrNameLst>
                                      </p:cBhvr>
                                      <p:to>
                                        <p:strVal val="visible"/>
                                      </p:to>
                                    </p:set>
                                    <p:animEffect transition="in" filter="blinds(horizontal)">
                                      <p:cBhvr>
                                        <p:cTn id="38" dur="500"/>
                                        <p:tgtEl>
                                          <p:spTgt spid="8">
                                            <p:txEl>
                                              <p:pRg st="4" end="4"/>
                                            </p:txEl>
                                          </p:spTgt>
                                        </p:tgtEl>
                                      </p:cBhvr>
                                    </p:animEffect>
                                  </p:childTnLst>
                                </p:cTn>
                              </p:par>
                              <p:par>
                                <p:cTn id="39" presetID="3" presetClass="entr" presetSubtype="10" fill="hold" nodeType="withEffect">
                                  <p:stCondLst>
                                    <p:cond delay="0"/>
                                  </p:stCondLst>
                                  <p:childTnLst>
                                    <p:set>
                                      <p:cBhvr>
                                        <p:cTn id="40" dur="1" fill="hold">
                                          <p:stCondLst>
                                            <p:cond delay="0"/>
                                          </p:stCondLst>
                                        </p:cTn>
                                        <p:tgtEl>
                                          <p:spTgt spid="8">
                                            <p:txEl>
                                              <p:pRg st="6" end="6"/>
                                            </p:txEl>
                                          </p:spTgt>
                                        </p:tgtEl>
                                        <p:attrNameLst>
                                          <p:attrName>style.visibility</p:attrName>
                                        </p:attrNameLst>
                                      </p:cBhvr>
                                      <p:to>
                                        <p:strVal val="visible"/>
                                      </p:to>
                                    </p:set>
                                    <p:animEffect transition="in" filter="blinds(horizontal)">
                                      <p:cBhvr>
                                        <p:cTn id="41" dur="500"/>
                                        <p:tgtEl>
                                          <p:spTgt spid="8">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3" presetClass="entr" presetSubtype="10" fill="hold" nodeType="clickEffect">
                                  <p:stCondLst>
                                    <p:cond delay="0"/>
                                  </p:stCondLst>
                                  <p:childTnLst>
                                    <p:set>
                                      <p:cBhvr>
                                        <p:cTn id="45" dur="1" fill="hold">
                                          <p:stCondLst>
                                            <p:cond delay="0"/>
                                          </p:stCondLst>
                                        </p:cTn>
                                        <p:tgtEl>
                                          <p:spTgt spid="9">
                                            <p:txEl>
                                              <p:pRg st="0" end="0"/>
                                            </p:txEl>
                                          </p:spTgt>
                                        </p:tgtEl>
                                        <p:attrNameLst>
                                          <p:attrName>style.visibility</p:attrName>
                                        </p:attrNameLst>
                                      </p:cBhvr>
                                      <p:to>
                                        <p:strVal val="visible"/>
                                      </p:to>
                                    </p:set>
                                    <p:animEffect transition="in" filter="blinds(horizontal)">
                                      <p:cBhvr>
                                        <p:cTn id="46" dur="500"/>
                                        <p:tgtEl>
                                          <p:spTgt spid="9">
                                            <p:txEl>
                                              <p:pRg st="0" end="0"/>
                                            </p:txEl>
                                          </p:spTgt>
                                        </p:tgtEl>
                                      </p:cBhvr>
                                    </p:animEffect>
                                  </p:childTnLst>
                                </p:cTn>
                              </p:par>
                              <p:par>
                                <p:cTn id="47" presetID="3" presetClass="entr" presetSubtype="10" fill="hold" nodeType="withEffect">
                                  <p:stCondLst>
                                    <p:cond delay="0"/>
                                  </p:stCondLst>
                                  <p:childTnLst>
                                    <p:set>
                                      <p:cBhvr>
                                        <p:cTn id="48" dur="1" fill="hold">
                                          <p:stCondLst>
                                            <p:cond delay="0"/>
                                          </p:stCondLst>
                                        </p:cTn>
                                        <p:tgtEl>
                                          <p:spTgt spid="9">
                                            <p:txEl>
                                              <p:pRg st="2" end="2"/>
                                            </p:txEl>
                                          </p:spTgt>
                                        </p:tgtEl>
                                        <p:attrNameLst>
                                          <p:attrName>style.visibility</p:attrName>
                                        </p:attrNameLst>
                                      </p:cBhvr>
                                      <p:to>
                                        <p:strVal val="visible"/>
                                      </p:to>
                                    </p:set>
                                    <p:animEffect transition="in" filter="blinds(horizontal)">
                                      <p:cBhvr>
                                        <p:cTn id="49" dur="500"/>
                                        <p:tgtEl>
                                          <p:spTgt spid="9">
                                            <p:txEl>
                                              <p:pRg st="2" end="2"/>
                                            </p:txEl>
                                          </p:spTgt>
                                        </p:tgtEl>
                                      </p:cBhvr>
                                    </p:animEffect>
                                  </p:childTnLst>
                                </p:cTn>
                              </p:par>
                              <p:par>
                                <p:cTn id="50" presetID="3" presetClass="entr" presetSubtype="10" fill="hold" nodeType="withEffect">
                                  <p:stCondLst>
                                    <p:cond delay="0"/>
                                  </p:stCondLst>
                                  <p:childTnLst>
                                    <p:set>
                                      <p:cBhvr>
                                        <p:cTn id="51" dur="1" fill="hold">
                                          <p:stCondLst>
                                            <p:cond delay="0"/>
                                          </p:stCondLst>
                                        </p:cTn>
                                        <p:tgtEl>
                                          <p:spTgt spid="9">
                                            <p:txEl>
                                              <p:pRg st="4" end="4"/>
                                            </p:txEl>
                                          </p:spTgt>
                                        </p:tgtEl>
                                        <p:attrNameLst>
                                          <p:attrName>style.visibility</p:attrName>
                                        </p:attrNameLst>
                                      </p:cBhvr>
                                      <p:to>
                                        <p:strVal val="visible"/>
                                      </p:to>
                                    </p:set>
                                    <p:animEffect transition="in" filter="blinds(horizontal)">
                                      <p:cBhvr>
                                        <p:cTn id="52"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29000" y="2721114"/>
            <a:ext cx="3810000" cy="707886"/>
          </a:xfrm>
          <a:prstGeom prst="rect">
            <a:avLst/>
          </a:prstGeom>
          <a:noFill/>
        </p:spPr>
        <p:txBody>
          <a:bodyPr wrap="square" rtlCol="0">
            <a:spAutoFit/>
          </a:bodyPr>
          <a:lstStyle/>
          <a:p>
            <a:r>
              <a:rPr lang="en-US" sz="4000" b="1" dirty="0" smtClean="0">
                <a:solidFill>
                  <a:schemeClr val="tx2"/>
                </a:solidFill>
              </a:rPr>
              <a:t>THANK YOU !</a:t>
            </a:r>
            <a:endParaRPr lang="en-US" sz="4000" b="1" dirty="0">
              <a:solidFill>
                <a:schemeClr val="tx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lide(fromBottom)">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4600" y="152401"/>
            <a:ext cx="6324600" cy="6553199"/>
          </a:xfrm>
          <a:prstGeom prst="rect">
            <a:avLst/>
          </a:prstGeom>
          <a:noFill/>
        </p:spPr>
        <p:txBody>
          <a:bodyPr wrap="square" rtlCol="0">
            <a:spAutoFit/>
          </a:bodyPr>
          <a:lstStyle/>
          <a:p>
            <a:r>
              <a:rPr lang="en-US" sz="1400" b="1" dirty="0" smtClean="0">
                <a:solidFill>
                  <a:schemeClr val="tx2"/>
                </a:solidFill>
              </a:rPr>
              <a:t>References:</a:t>
            </a:r>
          </a:p>
          <a:p>
            <a:endParaRPr lang="en-GB" sz="1200" dirty="0" smtClean="0"/>
          </a:p>
          <a:p>
            <a:pPr marL="228600" indent="-228600">
              <a:buAutoNum type="arabicParenBoth"/>
            </a:pPr>
            <a:r>
              <a:rPr lang="en-GB" sz="1200" dirty="0" err="1" smtClean="0"/>
              <a:t>Kotler</a:t>
            </a:r>
            <a:r>
              <a:rPr lang="en-GB" sz="1200" dirty="0" smtClean="0"/>
              <a:t>, P. &amp; Armstrong, G. (2016). Principles of Marketing: Global Edition (16</a:t>
            </a:r>
            <a:r>
              <a:rPr lang="en-GB" sz="1200" baseline="30000" dirty="0" smtClean="0"/>
              <a:t>th</a:t>
            </a:r>
            <a:r>
              <a:rPr lang="en-GB" sz="1200" dirty="0" smtClean="0"/>
              <a:t> Edition</a:t>
            </a:r>
            <a:r>
              <a:rPr lang="en-GB" sz="1200" dirty="0" smtClean="0"/>
              <a:t>). </a:t>
            </a:r>
            <a:r>
              <a:rPr lang="en-GB" sz="1200" dirty="0" smtClean="0"/>
              <a:t>Harlow: Pearson Education Limited</a:t>
            </a:r>
            <a:r>
              <a:rPr lang="en-GB" sz="1200" dirty="0" smtClean="0"/>
              <a:t>.</a:t>
            </a:r>
          </a:p>
          <a:p>
            <a:pPr marL="228600" indent="-228600">
              <a:buAutoNum type="arabicParenBoth"/>
            </a:pPr>
            <a:endParaRPr lang="en-GB" sz="1200" b="1" dirty="0" smtClean="0">
              <a:solidFill>
                <a:schemeClr val="tx2"/>
              </a:solidFill>
            </a:endParaRPr>
          </a:p>
          <a:p>
            <a:pPr marL="228600" indent="-228600">
              <a:buAutoNum type="arabicParenBoth"/>
            </a:pPr>
            <a:r>
              <a:rPr lang="en-US" sz="1200" dirty="0" smtClean="0"/>
              <a:t>Hildebrand, D. , </a:t>
            </a:r>
            <a:r>
              <a:rPr lang="en-US" sz="1200" dirty="0" err="1" smtClean="0"/>
              <a:t>Sen</a:t>
            </a:r>
            <a:r>
              <a:rPr lang="en-US" sz="1200" dirty="0" smtClean="0"/>
              <a:t>, S. &amp; Bhattacharya, CB. (2011). “Corporate social responsibility: A marketing perspective” from European </a:t>
            </a:r>
            <a:r>
              <a:rPr lang="en-US" sz="1200" dirty="0" smtClean="0"/>
              <a:t>Journal of </a:t>
            </a:r>
            <a:r>
              <a:rPr lang="en-US" sz="1200" dirty="0" smtClean="0"/>
              <a:t>Marketing</a:t>
            </a:r>
            <a:r>
              <a:rPr lang="en-US" sz="1200" dirty="0" smtClean="0"/>
              <a:t>: </a:t>
            </a:r>
            <a:r>
              <a:rPr lang="en-US" sz="1200" dirty="0" smtClean="0">
                <a:hlinkClick r:id="rId2"/>
              </a:rPr>
              <a:t>https://</a:t>
            </a:r>
            <a:r>
              <a:rPr lang="en-US" sz="1200" dirty="0" smtClean="0">
                <a:hlinkClick r:id="rId2"/>
              </a:rPr>
              <a:t>www.researchgate.net/publication/242341534_Corporate_social_responsibility_A_corporate_marketing_perspective</a:t>
            </a:r>
            <a:endParaRPr lang="en-US" sz="1200" dirty="0" smtClean="0"/>
          </a:p>
          <a:p>
            <a:pPr marL="228600" indent="-228600">
              <a:buAutoNum type="arabicParenBoth"/>
            </a:pPr>
            <a:endParaRPr lang="en-US" sz="1200" dirty="0" smtClean="0"/>
          </a:p>
          <a:p>
            <a:pPr marL="228600" indent="-228600">
              <a:buFontTx/>
              <a:buAutoNum type="arabicParenBoth"/>
            </a:pPr>
            <a:r>
              <a:rPr lang="en-GB" sz="1200" dirty="0" smtClean="0"/>
              <a:t>Hooley</a:t>
            </a:r>
            <a:r>
              <a:rPr lang="en-GB" sz="1200" dirty="0" smtClean="0"/>
              <a:t>, G., </a:t>
            </a:r>
            <a:r>
              <a:rPr lang="en-GB" sz="1200" dirty="0" err="1" smtClean="0"/>
              <a:t>Piercey</a:t>
            </a:r>
            <a:r>
              <a:rPr lang="en-GB" sz="1200" dirty="0" smtClean="0"/>
              <a:t>, N. F. &amp; </a:t>
            </a:r>
            <a:r>
              <a:rPr lang="en-GB" sz="1200" dirty="0" err="1" smtClean="0"/>
              <a:t>Nicoulaud</a:t>
            </a:r>
            <a:r>
              <a:rPr lang="en-GB" sz="1200" dirty="0" smtClean="0"/>
              <a:t>, B. (2008). Marketing strategy and competitive positioning (4</a:t>
            </a:r>
            <a:r>
              <a:rPr lang="en-GB" sz="1200" baseline="30000" dirty="0" smtClean="0"/>
              <a:t>th</a:t>
            </a:r>
            <a:r>
              <a:rPr lang="en-GB" sz="1200" dirty="0" smtClean="0"/>
              <a:t> Edition). Harlow: Pearson Education Limited</a:t>
            </a:r>
            <a:r>
              <a:rPr lang="en-GB" sz="1200" dirty="0" smtClean="0"/>
              <a:t>.</a:t>
            </a:r>
          </a:p>
          <a:p>
            <a:pPr marL="228600" indent="-228600">
              <a:buFontTx/>
              <a:buAutoNum type="arabicParenBoth"/>
            </a:pPr>
            <a:endParaRPr lang="en-GB" sz="1200" dirty="0" smtClean="0"/>
          </a:p>
          <a:p>
            <a:pPr marL="228600" indent="-228600">
              <a:buFontTx/>
              <a:buAutoNum type="arabicParenBoth"/>
            </a:pPr>
            <a:r>
              <a:rPr lang="en-US" sz="1200" dirty="0" smtClean="0"/>
              <a:t>Mainwaring, S. </a:t>
            </a:r>
            <a:r>
              <a:rPr lang="en-US" sz="1200" dirty="0" smtClean="0"/>
              <a:t>(</a:t>
            </a:r>
            <a:r>
              <a:rPr lang="en-US" sz="1200" dirty="0" smtClean="0"/>
              <a:t>2016). “</a:t>
            </a:r>
            <a:r>
              <a:rPr lang="en-US" sz="1200" dirty="0" smtClean="0"/>
              <a:t>How Lego Rebuilt Itself As A Purposeful And Sustainable </a:t>
            </a:r>
            <a:r>
              <a:rPr lang="en-US" sz="1200" dirty="0" smtClean="0"/>
              <a:t>Brand” </a:t>
            </a:r>
            <a:r>
              <a:rPr lang="en-US" sz="1200" dirty="0" smtClean="0"/>
              <a:t>from </a:t>
            </a:r>
            <a:r>
              <a:rPr lang="en-US" sz="1200" dirty="0" smtClean="0"/>
              <a:t>Forbes: </a:t>
            </a:r>
            <a:r>
              <a:rPr lang="en-US" sz="1200" dirty="0" smtClean="0">
                <a:hlinkClick r:id="rId3"/>
              </a:rPr>
              <a:t>https</a:t>
            </a:r>
            <a:r>
              <a:rPr lang="en-US" sz="1200" dirty="0" smtClean="0">
                <a:hlinkClick r:id="rId3"/>
              </a:rPr>
              <a:t>://www.forbes.com/sites/simonmainwaring/2016/08/11/how-lego-rebuilt-itself-as-a-purposeful-and-sustainable-brand/#</a:t>
            </a:r>
            <a:r>
              <a:rPr lang="en-US" sz="1200" dirty="0" smtClean="0">
                <a:hlinkClick r:id="rId3"/>
              </a:rPr>
              <a:t>10759c9f6f3c</a:t>
            </a:r>
            <a:endParaRPr lang="en-US" sz="1200" dirty="0" smtClean="0"/>
          </a:p>
          <a:p>
            <a:pPr marL="228600" indent="-228600">
              <a:buFontTx/>
              <a:buAutoNum type="arabicParenBoth"/>
            </a:pPr>
            <a:endParaRPr lang="en-US" sz="1200" dirty="0" smtClean="0"/>
          </a:p>
          <a:p>
            <a:pPr marL="228600" indent="-228600">
              <a:buFontTx/>
              <a:buAutoNum type="arabicParenBoth"/>
            </a:pPr>
            <a:r>
              <a:rPr lang="en-US" sz="1200" dirty="0" err="1" smtClean="0"/>
              <a:t>Dans</a:t>
            </a:r>
            <a:r>
              <a:rPr lang="en-US" sz="1200" dirty="0" smtClean="0"/>
              <a:t>, E. (2015) </a:t>
            </a:r>
            <a:r>
              <a:rPr lang="en-US" sz="1200" dirty="0" smtClean="0">
                <a:hlinkClick r:id="rId4"/>
              </a:rPr>
              <a:t>“</a:t>
            </a:r>
            <a:r>
              <a:rPr lang="en-US" sz="1200" dirty="0" smtClean="0"/>
              <a:t>Volkswagen And The Failure Of Corporate Social </a:t>
            </a:r>
            <a:r>
              <a:rPr lang="en-US" sz="1200" dirty="0" smtClean="0"/>
              <a:t>Responsibility” from Forbes: </a:t>
            </a:r>
            <a:r>
              <a:rPr lang="en-US" sz="1200" dirty="0" smtClean="0">
                <a:hlinkClick r:id="rId4"/>
              </a:rPr>
              <a:t>https</a:t>
            </a:r>
            <a:r>
              <a:rPr lang="en-US" sz="1200" dirty="0" smtClean="0">
                <a:hlinkClick r:id="rId4"/>
              </a:rPr>
              <a:t>://</a:t>
            </a:r>
            <a:r>
              <a:rPr lang="en-US" sz="1200" dirty="0" smtClean="0">
                <a:hlinkClick r:id="rId4"/>
              </a:rPr>
              <a:t>www.forbes.com/sites/enriquedans/2015/09/27/volkswagen-and-the-failure-of-corporate-social-responsibility/</a:t>
            </a:r>
            <a:endParaRPr lang="en-US" sz="1200" dirty="0" smtClean="0"/>
          </a:p>
          <a:p>
            <a:pPr marL="228600" indent="-228600">
              <a:buFontTx/>
              <a:buAutoNum type="arabicParenBoth"/>
            </a:pPr>
            <a:endParaRPr lang="en-US" sz="1200" dirty="0" smtClean="0"/>
          </a:p>
          <a:p>
            <a:pPr marL="228600" indent="-228600">
              <a:buFontTx/>
              <a:buAutoNum type="arabicParenBoth"/>
            </a:pPr>
            <a:r>
              <a:rPr lang="en-US" sz="1200" dirty="0" smtClean="0"/>
              <a:t>Wan, L. </a:t>
            </a:r>
            <a:r>
              <a:rPr lang="en-US" sz="1200" dirty="0" smtClean="0"/>
              <a:t>(</a:t>
            </a:r>
            <a:r>
              <a:rPr lang="en-US" sz="1200" dirty="0" smtClean="0"/>
              <a:t>2017</a:t>
            </a:r>
            <a:r>
              <a:rPr lang="en-US" sz="1200" dirty="0" smtClean="0"/>
              <a:t>) </a:t>
            </a:r>
            <a:r>
              <a:rPr lang="en-US" sz="1200" dirty="0" smtClean="0">
                <a:hlinkClick r:id="rId4"/>
              </a:rPr>
              <a:t>“</a:t>
            </a:r>
            <a:r>
              <a:rPr lang="en-US" sz="1200" dirty="0" smtClean="0"/>
              <a:t>Samsung Electronics plummets in global CSR rankings” from </a:t>
            </a:r>
            <a:r>
              <a:rPr lang="en-US" sz="1200" dirty="0" err="1" smtClean="0"/>
              <a:t>Hankyoreh</a:t>
            </a:r>
            <a:r>
              <a:rPr lang="en-US" sz="1200" dirty="0" smtClean="0"/>
              <a:t>: </a:t>
            </a:r>
            <a:r>
              <a:rPr lang="en-US" sz="1200" dirty="0" smtClean="0"/>
              <a:t>http://english.hani.co.kr/arti/english_edition/e_business/811843.html </a:t>
            </a:r>
            <a:endParaRPr lang="en-US" sz="1200" dirty="0" smtClean="0"/>
          </a:p>
          <a:p>
            <a:pPr marL="228600" indent="-228600">
              <a:buFontTx/>
              <a:buAutoNum type="arabicParenBoth"/>
            </a:pPr>
            <a:endParaRPr lang="en-US" sz="1200" dirty="0" smtClean="0"/>
          </a:p>
          <a:p>
            <a:pPr marL="228600" indent="-228600">
              <a:buFontTx/>
              <a:buAutoNum type="arabicParenBoth"/>
            </a:pPr>
            <a:r>
              <a:rPr lang="en-US" sz="1200" dirty="0" smtClean="0"/>
              <a:t>Berman, J. (2014). “The </a:t>
            </a:r>
            <a:r>
              <a:rPr lang="en-US" sz="1200" dirty="0" smtClean="0"/>
              <a:t>Three Essential Warren Buffett Quotes To Live </a:t>
            </a:r>
            <a:r>
              <a:rPr lang="en-US" sz="1200" dirty="0" smtClean="0"/>
              <a:t>By” from Forbes: </a:t>
            </a:r>
            <a:r>
              <a:rPr lang="en-US" sz="1200" dirty="0" smtClean="0">
                <a:hlinkClick r:id="rId5"/>
              </a:rPr>
              <a:t>https</a:t>
            </a:r>
            <a:r>
              <a:rPr lang="en-US" sz="1200" dirty="0" smtClean="0">
                <a:hlinkClick r:id="rId5"/>
              </a:rPr>
              <a:t>://www.forbes.com/sites/jamesberman/2014/04/20/the-three-essential-warren-buffett-quotes-to-live-by/#</a:t>
            </a:r>
            <a:r>
              <a:rPr lang="en-US" sz="1200" dirty="0" smtClean="0">
                <a:hlinkClick r:id="rId5"/>
              </a:rPr>
              <a:t>2fc953b96543</a:t>
            </a:r>
            <a:endParaRPr lang="en-US" sz="1200" dirty="0" smtClean="0"/>
          </a:p>
          <a:p>
            <a:pPr marL="228600" indent="-228600">
              <a:buFontTx/>
              <a:buAutoNum type="arabicParenBoth"/>
            </a:pPr>
            <a:endParaRPr lang="en-US" sz="1200" dirty="0" smtClean="0"/>
          </a:p>
          <a:p>
            <a:pPr marL="228600" indent="-228600">
              <a:buFontTx/>
              <a:buAutoNum type="arabicParenBoth"/>
            </a:pPr>
            <a:r>
              <a:rPr lang="en-US" sz="1200" dirty="0" smtClean="0"/>
              <a:t>Cone Communications </a:t>
            </a:r>
            <a:r>
              <a:rPr lang="en-US" sz="1200" dirty="0" smtClean="0"/>
              <a:t>(</a:t>
            </a:r>
            <a:r>
              <a:rPr lang="en-US" sz="1200" dirty="0" smtClean="0"/>
              <a:t>2017). “</a:t>
            </a:r>
            <a:r>
              <a:rPr lang="en-US" sz="1200" dirty="0" smtClean="0"/>
              <a:t>2017 Cone Communications CSR </a:t>
            </a:r>
            <a:r>
              <a:rPr lang="en-US" sz="1200" dirty="0" smtClean="0"/>
              <a:t>Study ” </a:t>
            </a:r>
            <a:r>
              <a:rPr lang="en-US" sz="1200" dirty="0" smtClean="0"/>
              <a:t>from </a:t>
            </a:r>
            <a:r>
              <a:rPr lang="en-US" sz="1200" dirty="0" smtClean="0"/>
              <a:t>Cone </a:t>
            </a:r>
            <a:r>
              <a:rPr lang="en-US" sz="1200" dirty="0" err="1" smtClean="0"/>
              <a:t>Communcations</a:t>
            </a:r>
            <a:r>
              <a:rPr lang="en-US" sz="1200" dirty="0" smtClean="0"/>
              <a:t>: </a:t>
            </a:r>
            <a:r>
              <a:rPr lang="en-US" sz="1200" dirty="0" smtClean="0">
                <a:hlinkClick r:id="rId6"/>
              </a:rPr>
              <a:t>http://</a:t>
            </a:r>
            <a:r>
              <a:rPr lang="en-US" sz="1200" dirty="0" smtClean="0">
                <a:hlinkClick r:id="rId6"/>
              </a:rPr>
              <a:t>www.conecomm.com/research-blog/2017-csr-study</a:t>
            </a:r>
            <a:endParaRPr lang="en-US" sz="1200" dirty="0" smtClean="0"/>
          </a:p>
          <a:p>
            <a:pPr marL="228600" indent="-228600">
              <a:buFontTx/>
              <a:buAutoNum type="arabicParenBoth"/>
            </a:pPr>
            <a:endParaRPr lang="en-US" sz="1200" dirty="0" smtClean="0"/>
          </a:p>
          <a:p>
            <a:pPr marL="228600" indent="-228600">
              <a:buFontTx/>
              <a:buAutoNum type="arabicParenBoth"/>
            </a:pPr>
            <a:r>
              <a:rPr lang="en-US" sz="1200" dirty="0" smtClean="0"/>
              <a:t>Ernst &amp; Young (2017</a:t>
            </a:r>
            <a:r>
              <a:rPr lang="en-US" sz="1200" dirty="0" smtClean="0"/>
              <a:t>). “If brand + trust = value, how are you solving the equation?” from </a:t>
            </a:r>
            <a:r>
              <a:rPr lang="en-US" sz="1200" dirty="0" smtClean="0"/>
              <a:t>EY: </a:t>
            </a:r>
            <a:r>
              <a:rPr lang="en-US" sz="1200" dirty="0" smtClean="0">
                <a:hlinkClick r:id="rId7"/>
              </a:rPr>
              <a:t>https://www.ey.com/Publication/vwLUAssets/ey-if-brand-plus-trust-equal-value-how-are-you-solving-the-equation-infographic/$</a:t>
            </a:r>
            <a:r>
              <a:rPr lang="en-US" sz="1200" dirty="0" smtClean="0">
                <a:hlinkClick r:id="rId7"/>
              </a:rPr>
              <a:t>File/ey-if-brand-plus-trust-equal-value-how-are-you-solving-the-equation-infographic.pdf</a:t>
            </a:r>
            <a:endParaRPr lang="en-US" sz="1200"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4600" y="152401"/>
            <a:ext cx="6324600" cy="3416320"/>
          </a:xfrm>
          <a:prstGeom prst="rect">
            <a:avLst/>
          </a:prstGeom>
          <a:noFill/>
        </p:spPr>
        <p:txBody>
          <a:bodyPr wrap="square" rtlCol="0">
            <a:spAutoFit/>
          </a:bodyPr>
          <a:lstStyle/>
          <a:p>
            <a:r>
              <a:rPr lang="en-GB" sz="1200" dirty="0" smtClean="0"/>
              <a:t>(12) </a:t>
            </a:r>
            <a:r>
              <a:rPr lang="en-US" sz="1200" dirty="0" err="1" smtClean="0"/>
              <a:t>Chimalakonda</a:t>
            </a:r>
            <a:r>
              <a:rPr lang="en-US" sz="1200" dirty="0" smtClean="0"/>
              <a:t>, S. (2014). “</a:t>
            </a:r>
            <a:r>
              <a:rPr lang="en-US" sz="1200" dirty="0" smtClean="0"/>
              <a:t>Smart Citizen Responsibility - Fusion of Corporate Social </a:t>
            </a:r>
            <a:endParaRPr lang="en-US" sz="1200" dirty="0" smtClean="0"/>
          </a:p>
          <a:p>
            <a:r>
              <a:rPr lang="en-US" sz="1200" dirty="0" smtClean="0"/>
              <a:t> </a:t>
            </a:r>
            <a:r>
              <a:rPr lang="en-US" sz="1200" dirty="0" smtClean="0"/>
              <a:t>     Responsibility </a:t>
            </a:r>
            <a:r>
              <a:rPr lang="en-US" sz="1200" dirty="0" smtClean="0"/>
              <a:t>and </a:t>
            </a:r>
            <a:r>
              <a:rPr lang="en-US" sz="1200" dirty="0" smtClean="0"/>
              <a:t>Consulting” </a:t>
            </a:r>
            <a:r>
              <a:rPr lang="en-US" sz="1200" dirty="0" smtClean="0"/>
              <a:t>from </a:t>
            </a:r>
            <a:r>
              <a:rPr lang="en-US" sz="1200" dirty="0" smtClean="0"/>
              <a:t> </a:t>
            </a:r>
            <a:r>
              <a:rPr lang="en-US" sz="1200" dirty="0" err="1" smtClean="0"/>
              <a:t>Slideshare</a:t>
            </a:r>
            <a:r>
              <a:rPr lang="en-US" sz="1200" dirty="0" smtClean="0"/>
              <a:t>:</a:t>
            </a:r>
            <a:endParaRPr lang="en-US" sz="1200" dirty="0" smtClean="0">
              <a:hlinkClick r:id="rId2"/>
            </a:endParaRPr>
          </a:p>
          <a:p>
            <a:pPr marL="228600" indent="-228600"/>
            <a:r>
              <a:rPr lang="en-US" sz="1200" dirty="0" smtClean="0"/>
              <a:t>  </a:t>
            </a:r>
            <a:r>
              <a:rPr lang="en-US" sz="1200" dirty="0" smtClean="0"/>
              <a:t>    </a:t>
            </a:r>
            <a:r>
              <a:rPr lang="en-US" sz="1200" dirty="0" smtClean="0">
                <a:hlinkClick r:id="rId3"/>
              </a:rPr>
              <a:t>https://www.slideshare.net/SridharChimalakonda/smart-citizen-responsibility-fusion-of-corporate-social-responsibility-and-consulting</a:t>
            </a:r>
            <a:endParaRPr lang="en-US" sz="1200" dirty="0" smtClean="0"/>
          </a:p>
          <a:p>
            <a:pPr marL="228600" indent="-228600">
              <a:buAutoNum type="arabicParenBoth"/>
            </a:pPr>
            <a:endParaRPr lang="en-GB" sz="1200" b="1" dirty="0" smtClean="0">
              <a:solidFill>
                <a:schemeClr val="tx2"/>
              </a:solidFill>
            </a:endParaRPr>
          </a:p>
          <a:p>
            <a:pPr marL="228600" indent="-228600"/>
            <a:r>
              <a:rPr lang="en-US" sz="1200" dirty="0" smtClean="0"/>
              <a:t>(13) </a:t>
            </a:r>
            <a:r>
              <a:rPr lang="en-US" sz="1200" dirty="0" err="1" smtClean="0"/>
              <a:t>Chutz</a:t>
            </a:r>
            <a:r>
              <a:rPr lang="en-US" sz="1200" dirty="0" smtClean="0"/>
              <a:t>, B. </a:t>
            </a:r>
            <a:r>
              <a:rPr lang="en-US" sz="1200" dirty="0" smtClean="0"/>
              <a:t>(</a:t>
            </a:r>
            <a:r>
              <a:rPr lang="en-US" sz="1200" dirty="0" smtClean="0"/>
              <a:t>2016). “Top 5 Challenges Shared Values Pros Face In Running Their CSR Strategies” from </a:t>
            </a:r>
            <a:r>
              <a:rPr lang="en-US" sz="1200" dirty="0" smtClean="0"/>
              <a:t>Medium: </a:t>
            </a:r>
            <a:r>
              <a:rPr lang="en-US" sz="1200" dirty="0" smtClean="0">
                <a:hlinkClick r:id="rId2"/>
              </a:rPr>
              <a:t>https</a:t>
            </a:r>
            <a:r>
              <a:rPr lang="en-US" sz="1200" dirty="0" smtClean="0">
                <a:hlinkClick r:id="rId2"/>
              </a:rPr>
              <a:t>://medium.com/unisonhq/top-5-challenges-shared-values-pros-face-in-running-their-csr-strategies-ad312d420936</a:t>
            </a:r>
            <a:endParaRPr lang="en-US" sz="1200" dirty="0" smtClean="0"/>
          </a:p>
          <a:p>
            <a:pPr marL="228600" indent="-228600">
              <a:buAutoNum type="arabicParenBoth"/>
            </a:pPr>
            <a:endParaRPr lang="en-US" sz="1200" dirty="0" smtClean="0"/>
          </a:p>
          <a:p>
            <a:r>
              <a:rPr lang="en-GB" sz="1200" dirty="0" smtClean="0"/>
              <a:t>(</a:t>
            </a:r>
            <a:r>
              <a:rPr lang="en-GB" sz="1200" dirty="0" smtClean="0"/>
              <a:t>14) </a:t>
            </a:r>
            <a:r>
              <a:rPr lang="en-US" sz="1200" dirty="0" smtClean="0"/>
              <a:t>CSR Pulse (2014). “</a:t>
            </a:r>
            <a:r>
              <a:rPr lang="en-US" sz="1200" dirty="0" smtClean="0"/>
              <a:t>Top 6 Challenges For Today’s CSR </a:t>
            </a:r>
            <a:r>
              <a:rPr lang="en-US" sz="1200" dirty="0" smtClean="0"/>
              <a:t>Executive” </a:t>
            </a:r>
            <a:r>
              <a:rPr lang="en-US" sz="1200" dirty="0" smtClean="0"/>
              <a:t>from </a:t>
            </a:r>
            <a:r>
              <a:rPr lang="en-US" sz="1200" dirty="0" smtClean="0"/>
              <a:t> </a:t>
            </a:r>
          </a:p>
          <a:p>
            <a:r>
              <a:rPr lang="en-US" sz="1200" dirty="0" smtClean="0"/>
              <a:t> </a:t>
            </a:r>
            <a:r>
              <a:rPr lang="en-US" sz="1200" dirty="0" smtClean="0"/>
              <a:t>       CSR Pulse:</a:t>
            </a:r>
            <a:r>
              <a:rPr lang="en-GB" sz="1200" dirty="0" smtClean="0"/>
              <a:t> </a:t>
            </a:r>
            <a:r>
              <a:rPr lang="en-US" sz="1200" dirty="0" smtClean="0">
                <a:hlinkClick r:id="rId4"/>
              </a:rPr>
              <a:t>http</a:t>
            </a:r>
            <a:r>
              <a:rPr lang="en-US" sz="1200" dirty="0" smtClean="0">
                <a:hlinkClick r:id="rId4"/>
              </a:rPr>
              <a:t>://csrpulse.com/top-6-challenges-for-todays-csr-executive/</a:t>
            </a:r>
            <a:endParaRPr lang="en-US" sz="1200" dirty="0" smtClean="0"/>
          </a:p>
          <a:p>
            <a:pPr marL="228600" indent="-228600">
              <a:buFontTx/>
              <a:buAutoNum type="arabicParenBoth"/>
            </a:pPr>
            <a:endParaRPr lang="en-GB" sz="1200" dirty="0" smtClean="0"/>
          </a:p>
          <a:p>
            <a:pPr marL="228600" indent="-228600"/>
            <a:r>
              <a:rPr lang="en-GB" sz="1200" dirty="0" smtClean="0"/>
              <a:t>(</a:t>
            </a:r>
            <a:r>
              <a:rPr lang="en-GB" sz="1200" dirty="0" smtClean="0"/>
              <a:t>15) </a:t>
            </a:r>
            <a:r>
              <a:rPr lang="en-US" sz="1200" dirty="0" smtClean="0"/>
              <a:t>Keys. T., et al (2009). “Making the most of Corporate Social Responsibility” </a:t>
            </a:r>
            <a:r>
              <a:rPr lang="en-US" sz="1200" dirty="0" smtClean="0"/>
              <a:t>from </a:t>
            </a:r>
            <a:r>
              <a:rPr lang="en-US" sz="1200" dirty="0" err="1" smtClean="0"/>
              <a:t>Mckinsey</a:t>
            </a:r>
            <a:r>
              <a:rPr lang="en-US" sz="1200" dirty="0" smtClean="0"/>
              <a:t> &amp; Company:</a:t>
            </a:r>
            <a:r>
              <a:rPr lang="en-GB" sz="1200" dirty="0" smtClean="0"/>
              <a:t> </a:t>
            </a:r>
            <a:r>
              <a:rPr lang="en-US" sz="1200" dirty="0" smtClean="0">
                <a:hlinkClick r:id="rId5"/>
              </a:rPr>
              <a:t>https://</a:t>
            </a:r>
            <a:r>
              <a:rPr lang="en-US" sz="1200" dirty="0" smtClean="0">
                <a:hlinkClick r:id="rId5"/>
              </a:rPr>
              <a:t>www.mckinsey.com/featured-insights/leadership/making-the-most-of-corporate-social-responsibility</a:t>
            </a:r>
            <a:endParaRPr lang="en-US" sz="1200" dirty="0" smtClean="0"/>
          </a:p>
          <a:p>
            <a:pPr marL="228600" indent="-228600"/>
            <a:endParaRPr lang="en-US" sz="1200" dirty="0" smtClean="0"/>
          </a:p>
          <a:p>
            <a:pPr marL="228600" indent="-228600"/>
            <a:endParaRPr lang="en-GB" sz="1200" dirty="0" smtClean="0"/>
          </a:p>
          <a:p>
            <a:pPr marL="228600" indent="-228600"/>
            <a:endParaRPr lang="en-US" sz="1200" dirty="0"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3067</TotalTime>
  <Words>1565</Words>
  <Application>Microsoft Office PowerPoint</Application>
  <PresentationFormat>On-screen Show (4:3)</PresentationFormat>
  <Paragraphs>165</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Oriel</vt:lpstr>
      <vt:lpstr>CORPORATE SOCIAL RESPONSIBILITY (CSR) AND its ISSUES IN CONTEMPORARY MARKETING</vt:lpstr>
      <vt:lpstr>Slide 2</vt:lpstr>
      <vt:lpstr>Slide 3</vt:lpstr>
      <vt:lpstr>Slide 4</vt:lpstr>
      <vt:lpstr>Slide 5</vt:lpstr>
      <vt:lpstr>Slide 6</vt:lpstr>
      <vt:lpstr>Slide 7</vt:lpstr>
      <vt:lpstr>Slide 8</vt:lpstr>
      <vt:lpstr>Slide 9</vt:lpstr>
      <vt:lpstr>Slide 10</vt:lpstr>
      <vt:lpstr>Slide 11</vt:lpstr>
      <vt:lpstr>Slide 12</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s.ahmed</dc:creator>
  <cp:lastModifiedBy>s.ahmed</cp:lastModifiedBy>
  <cp:revision>261</cp:revision>
  <dcterms:created xsi:type="dcterms:W3CDTF">2018-07-02T12:57:31Z</dcterms:created>
  <dcterms:modified xsi:type="dcterms:W3CDTF">2018-07-06T18:46:47Z</dcterms:modified>
</cp:coreProperties>
</file>