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1"/>
  </p:sldMasterIdLst>
  <p:notesMasterIdLst>
    <p:notesMasterId r:id="rId11"/>
  </p:notesMasterIdLst>
  <p:sldIdLst>
    <p:sldId id="256" r:id="rId2"/>
    <p:sldId id="258" r:id="rId3"/>
    <p:sldId id="260" r:id="rId4"/>
    <p:sldId id="261" r:id="rId5"/>
    <p:sldId id="262" r:id="rId6"/>
    <p:sldId id="263" r:id="rId7"/>
    <p:sldId id="264" r:id="rId8"/>
    <p:sldId id="265" r:id="rId9"/>
    <p:sldId id="266"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348" autoAdjust="0"/>
  </p:normalViewPr>
  <p:slideViewPr>
    <p:cSldViewPr snapToGrid="0" snapToObjects="1">
      <p:cViewPr varScale="1">
        <p:scale>
          <a:sx n="56" d="100"/>
          <a:sy n="56" d="100"/>
        </p:scale>
        <p:origin x="180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2A29EE-5DA7-4DBA-A6EC-2187FE4C3CD3}" type="datetimeFigureOut">
              <a:rPr lang="en-GB" smtClean="0"/>
              <a:t>05/11/2018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A4E162-7F01-435D-82C2-B640E129C41F}" type="slidenum">
              <a:rPr lang="en-GB" smtClean="0"/>
              <a:t>‹#›</a:t>
            </a:fld>
            <a:endParaRPr lang="en-GB"/>
          </a:p>
        </p:txBody>
      </p:sp>
    </p:spTree>
    <p:extLst>
      <p:ext uri="{BB962C8B-B14F-4D97-AF65-F5344CB8AC3E}">
        <p14:creationId xmlns:p14="http://schemas.microsoft.com/office/powerpoint/2010/main" val="1488605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and welcome.</a:t>
            </a:r>
          </a:p>
          <a:p>
            <a:r>
              <a:rPr lang="en-GB" sz="1200" kern="1200" dirty="0">
                <a:solidFill>
                  <a:schemeClr val="tx1"/>
                </a:solidFill>
                <a:effectLst/>
                <a:latin typeface="+mn-lt"/>
                <a:ea typeface="+mn-ea"/>
                <a:cs typeface="+mn-cs"/>
              </a:rPr>
              <a:t>I’m Farida. My team members are Mr Abu </a:t>
            </a:r>
            <a:r>
              <a:rPr lang="en-GB" sz="1200" kern="1200" dirty="0" err="1">
                <a:solidFill>
                  <a:schemeClr val="tx1"/>
                </a:solidFill>
                <a:effectLst/>
                <a:latin typeface="+mn-lt"/>
                <a:ea typeface="+mn-ea"/>
                <a:cs typeface="+mn-cs"/>
              </a:rPr>
              <a:t>Eusuf</a:t>
            </a:r>
            <a:r>
              <a:rPr lang="en-GB" sz="1200" kern="1200" dirty="0">
                <a:solidFill>
                  <a:schemeClr val="tx1"/>
                </a:solidFill>
                <a:effectLst/>
                <a:latin typeface="+mn-lt"/>
                <a:ea typeface="+mn-ea"/>
                <a:cs typeface="+mn-cs"/>
              </a:rPr>
              <a:t>, Mr </a:t>
            </a:r>
            <a:r>
              <a:rPr lang="en-GB" sz="1200" kern="1200" dirty="0" err="1">
                <a:solidFill>
                  <a:schemeClr val="tx1"/>
                </a:solidFill>
                <a:effectLst/>
                <a:latin typeface="+mn-lt"/>
                <a:ea typeface="+mn-ea"/>
                <a:cs typeface="+mn-cs"/>
              </a:rPr>
              <a:t>Shazul</a:t>
            </a:r>
            <a:r>
              <a:rPr lang="en-GB" sz="1200" kern="1200" dirty="0">
                <a:solidFill>
                  <a:schemeClr val="tx1"/>
                </a:solidFill>
                <a:effectLst/>
                <a:latin typeface="+mn-lt"/>
                <a:ea typeface="+mn-ea"/>
                <a:cs typeface="+mn-cs"/>
              </a:rPr>
              <a:t> Miah, Mr </a:t>
            </a:r>
            <a:r>
              <a:rPr lang="en-GB" sz="1200" kern="1200" dirty="0" err="1">
                <a:solidFill>
                  <a:schemeClr val="tx1"/>
                </a:solidFill>
                <a:effectLst/>
                <a:latin typeface="+mn-lt"/>
                <a:ea typeface="+mn-ea"/>
                <a:cs typeface="+mn-cs"/>
              </a:rPr>
              <a:t>Mohon</a:t>
            </a:r>
            <a:r>
              <a:rPr lang="en-GB" sz="1200" kern="1200" dirty="0">
                <a:solidFill>
                  <a:schemeClr val="tx1"/>
                </a:solidFill>
                <a:effectLst/>
                <a:latin typeface="+mn-lt"/>
                <a:ea typeface="+mn-ea"/>
                <a:cs typeface="+mn-cs"/>
              </a:rPr>
              <a:t> Uddin and Mr </a:t>
            </a:r>
            <a:r>
              <a:rPr lang="en-GB" sz="1200" kern="1200" dirty="0" err="1">
                <a:solidFill>
                  <a:schemeClr val="tx1"/>
                </a:solidFill>
                <a:effectLst/>
                <a:latin typeface="+mn-lt"/>
                <a:ea typeface="+mn-ea"/>
                <a:cs typeface="+mn-cs"/>
              </a:rPr>
              <a:t>Gezim</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Rrapi</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We are here today to deliver a training session on:</a:t>
            </a:r>
          </a:p>
          <a:p>
            <a:r>
              <a:rPr lang="en-GB" sz="1200" kern="1200" dirty="0">
                <a:solidFill>
                  <a:schemeClr val="tx1"/>
                </a:solidFill>
                <a:effectLst/>
                <a:latin typeface="+mn-lt"/>
                <a:ea typeface="+mn-ea"/>
                <a:cs typeface="+mn-cs"/>
              </a:rPr>
              <a:t>“How to use teamwork theories to improve the performance of you team”</a:t>
            </a:r>
          </a:p>
          <a:p>
            <a:r>
              <a:rPr lang="en-GB" sz="1200" kern="1200" dirty="0">
                <a:solidFill>
                  <a:schemeClr val="tx1"/>
                </a:solidFill>
                <a:effectLst/>
                <a:latin typeface="+mn-lt"/>
                <a:ea typeface="+mn-ea"/>
                <a:cs typeface="+mn-cs"/>
              </a:rPr>
              <a:t>During the course of the presentation the theories and models developed by renowned thinkers of the ages Dr Meredith Belbin and Dr Bruce Tuckman will be covered.</a:t>
            </a:r>
          </a:p>
          <a:p>
            <a:r>
              <a:rPr lang="en-GB" sz="1200" kern="1200" dirty="0">
                <a:solidFill>
                  <a:schemeClr val="tx1"/>
                </a:solidFill>
                <a:effectLst/>
                <a:latin typeface="+mn-lt"/>
                <a:ea typeface="+mn-ea"/>
                <a:cs typeface="+mn-cs"/>
              </a:rPr>
              <a:t>This will include the following topics: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Differences between groups and Teams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Characteristics of effective teams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Group dynamics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Effective Conflict handling and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Reward and recognition.</a:t>
            </a:r>
          </a:p>
          <a:p>
            <a:r>
              <a:rPr lang="en-GB" sz="1200" kern="1200" dirty="0">
                <a:solidFill>
                  <a:schemeClr val="tx1"/>
                </a:solidFill>
                <a:effectLst/>
                <a:latin typeface="+mn-lt"/>
                <a:ea typeface="+mn-ea"/>
                <a:cs typeface="+mn-cs"/>
              </a:rPr>
              <a:t>Illustrated by workplace examples. As there are only 20 minutes we would welcome comments and questions at the end.</a:t>
            </a:r>
          </a:p>
          <a:p>
            <a:endParaRPr lang="en-GB" dirty="0"/>
          </a:p>
        </p:txBody>
      </p:sp>
      <p:sp>
        <p:nvSpPr>
          <p:cNvPr id="4" name="Slide Number Placeholder 3"/>
          <p:cNvSpPr>
            <a:spLocks noGrp="1"/>
          </p:cNvSpPr>
          <p:nvPr>
            <p:ph type="sldNum" sz="quarter" idx="5"/>
          </p:nvPr>
        </p:nvSpPr>
        <p:spPr/>
        <p:txBody>
          <a:bodyPr/>
          <a:lstStyle/>
          <a:p>
            <a:fld id="{13A4E162-7F01-435D-82C2-B640E129C41F}" type="slidenum">
              <a:rPr lang="en-GB" smtClean="0"/>
              <a:t>1</a:t>
            </a:fld>
            <a:endParaRPr lang="en-GB"/>
          </a:p>
        </p:txBody>
      </p:sp>
    </p:spTree>
    <p:extLst>
      <p:ext uri="{BB962C8B-B14F-4D97-AF65-F5344CB8AC3E}">
        <p14:creationId xmlns:p14="http://schemas.microsoft.com/office/powerpoint/2010/main" val="21385286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current economic climate, the concept of ‘Team work’ is being adopted as common practice by many businesses and organisations. It is highly valued and equated with success. </a:t>
            </a:r>
            <a:r>
              <a:rPr lang="en-GB" sz="1200" b="0" i="0" kern="1200" dirty="0">
                <a:solidFill>
                  <a:schemeClr val="tx1"/>
                </a:solidFill>
                <a:effectLst/>
                <a:latin typeface="+mn-lt"/>
                <a:ea typeface="+mn-ea"/>
                <a:cs typeface="+mn-cs"/>
              </a:rPr>
              <a:t>(Griffiths and Dunham, 2015)</a:t>
            </a:r>
          </a:p>
          <a:p>
            <a:r>
              <a:rPr lang="en-GB" sz="1200" kern="1200" dirty="0">
                <a:solidFill>
                  <a:schemeClr val="tx1"/>
                </a:solidFill>
                <a:effectLst/>
                <a:latin typeface="+mn-lt"/>
                <a:ea typeface="+mn-ea"/>
                <a:cs typeface="+mn-cs"/>
              </a:rPr>
              <a:t>The ability to work with and bring together individuals to form effective groups and teams in order to improve efficiency and performance is essential to the role of managers.</a:t>
            </a:r>
          </a:p>
          <a:p>
            <a:endParaRPr lang="en-GB" dirty="0"/>
          </a:p>
        </p:txBody>
      </p:sp>
      <p:sp>
        <p:nvSpPr>
          <p:cNvPr id="4" name="Slide Number Placeholder 3"/>
          <p:cNvSpPr>
            <a:spLocks noGrp="1"/>
          </p:cNvSpPr>
          <p:nvPr>
            <p:ph type="sldNum" sz="quarter" idx="5"/>
          </p:nvPr>
        </p:nvSpPr>
        <p:spPr/>
        <p:txBody>
          <a:bodyPr/>
          <a:lstStyle/>
          <a:p>
            <a:fld id="{13A4E162-7F01-435D-82C2-B640E129C41F}" type="slidenum">
              <a:rPr lang="en-GB" smtClean="0"/>
              <a:t>2</a:t>
            </a:fld>
            <a:endParaRPr lang="en-GB"/>
          </a:p>
        </p:txBody>
      </p:sp>
    </p:spTree>
    <p:extLst>
      <p:ext uri="{BB962C8B-B14F-4D97-AF65-F5344CB8AC3E}">
        <p14:creationId xmlns:p14="http://schemas.microsoft.com/office/powerpoint/2010/main" val="28138781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 what is meant by teams and groups?</a:t>
            </a:r>
          </a:p>
          <a:p>
            <a:r>
              <a:rPr lang="en-GB" sz="1200" kern="1200" dirty="0">
                <a:solidFill>
                  <a:schemeClr val="tx1"/>
                </a:solidFill>
                <a:effectLst/>
                <a:latin typeface="+mn-lt"/>
                <a:ea typeface="+mn-ea"/>
                <a:cs typeface="+mn-cs"/>
              </a:rPr>
              <a:t>According to </a:t>
            </a:r>
            <a:r>
              <a:rPr lang="en-GB" sz="1200" b="0" i="0" kern="1200" dirty="0">
                <a:solidFill>
                  <a:schemeClr val="tx1"/>
                </a:solidFill>
                <a:effectLst/>
                <a:latin typeface="+mn-lt"/>
                <a:ea typeface="+mn-ea"/>
                <a:cs typeface="+mn-cs"/>
              </a:rPr>
              <a:t>(BusinessDictionary.com, 2018), </a:t>
            </a:r>
            <a:r>
              <a:rPr lang="en-GB" sz="1200" kern="1200" dirty="0">
                <a:solidFill>
                  <a:schemeClr val="tx1"/>
                </a:solidFill>
                <a:effectLst/>
                <a:latin typeface="+mn-lt"/>
                <a:ea typeface="+mn-ea"/>
                <a:cs typeface="+mn-cs"/>
              </a:rPr>
              <a:t>Teams comprise of a number of individuals with complimentary skills who work together to achieve common goals.</a:t>
            </a:r>
          </a:p>
          <a:p>
            <a:endParaRPr lang="en-GB" dirty="0"/>
          </a:p>
        </p:txBody>
      </p:sp>
      <p:sp>
        <p:nvSpPr>
          <p:cNvPr id="4" name="Slide Number Placeholder 3"/>
          <p:cNvSpPr>
            <a:spLocks noGrp="1"/>
          </p:cNvSpPr>
          <p:nvPr>
            <p:ph type="sldNum" sz="quarter" idx="5"/>
          </p:nvPr>
        </p:nvSpPr>
        <p:spPr/>
        <p:txBody>
          <a:bodyPr/>
          <a:lstStyle/>
          <a:p>
            <a:fld id="{13A4E162-7F01-435D-82C2-B640E129C41F}" type="slidenum">
              <a:rPr lang="en-GB" smtClean="0"/>
              <a:t>3</a:t>
            </a:fld>
            <a:endParaRPr lang="en-GB"/>
          </a:p>
        </p:txBody>
      </p:sp>
    </p:spTree>
    <p:extLst>
      <p:ext uri="{BB962C8B-B14F-4D97-AF65-F5344CB8AC3E}">
        <p14:creationId xmlns:p14="http://schemas.microsoft.com/office/powerpoint/2010/main" val="3585197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Groups are defined as several individuals that meet regularly and influence each other to accomplish given tasks. </a:t>
            </a:r>
            <a:r>
              <a:rPr lang="en-GB" sz="1200" b="0" i="0" kern="1200" dirty="0">
                <a:solidFill>
                  <a:schemeClr val="tx1"/>
                </a:solidFill>
                <a:effectLst/>
                <a:latin typeface="+mn-lt"/>
                <a:ea typeface="+mn-ea"/>
                <a:cs typeface="+mn-cs"/>
              </a:rPr>
              <a:t>(Referenceforbusiness.com, 2018)</a:t>
            </a:r>
            <a:endParaRPr lang="en-GB" dirty="0"/>
          </a:p>
        </p:txBody>
      </p:sp>
      <p:sp>
        <p:nvSpPr>
          <p:cNvPr id="4" name="Slide Number Placeholder 3"/>
          <p:cNvSpPr>
            <a:spLocks noGrp="1"/>
          </p:cNvSpPr>
          <p:nvPr>
            <p:ph type="sldNum" sz="quarter" idx="5"/>
          </p:nvPr>
        </p:nvSpPr>
        <p:spPr/>
        <p:txBody>
          <a:bodyPr/>
          <a:lstStyle/>
          <a:p>
            <a:fld id="{13A4E162-7F01-435D-82C2-B640E129C41F}" type="slidenum">
              <a:rPr lang="en-GB" smtClean="0"/>
              <a:t>4</a:t>
            </a:fld>
            <a:endParaRPr lang="en-GB"/>
          </a:p>
        </p:txBody>
      </p:sp>
    </p:spTree>
    <p:extLst>
      <p:ext uri="{BB962C8B-B14F-4D97-AF65-F5344CB8AC3E}">
        <p14:creationId xmlns:p14="http://schemas.microsoft.com/office/powerpoint/2010/main" val="2532435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Although groups and teams share some similarities, and some scholars suggest “they are actually nearly the same thing.” (Muchinsky, 2003) There are many differences:</a:t>
            </a:r>
          </a:p>
          <a:p>
            <a:r>
              <a:rPr lang="en-GB" sz="1200" kern="1200" dirty="0">
                <a:solidFill>
                  <a:schemeClr val="tx1"/>
                </a:solidFill>
                <a:effectLst/>
                <a:latin typeface="+mn-lt"/>
                <a:ea typeface="+mn-ea"/>
                <a:cs typeface="+mn-cs"/>
              </a:rPr>
              <a:t> In groups there are several individuals that are connected by common interests whereas teams are several individuals that work together, co-ordinating, collaborating and committed to creating a ‘synergy’ in order to achieve success.</a:t>
            </a:r>
          </a:p>
          <a:p>
            <a:r>
              <a:rPr lang="en-GB" sz="1200" kern="1200" dirty="0">
                <a:solidFill>
                  <a:schemeClr val="tx1"/>
                </a:solidFill>
                <a:effectLst/>
                <a:latin typeface="+mn-lt"/>
                <a:ea typeface="+mn-ea"/>
                <a:cs typeface="+mn-cs"/>
              </a:rPr>
              <a:t> Groups may or may not share common goals, aiming to advance their own individual goals whereas teams share common goals working collectively in order to achieve them.</a:t>
            </a:r>
          </a:p>
          <a:p>
            <a:r>
              <a:rPr lang="en-GB" sz="1200" kern="1200" dirty="0">
                <a:solidFill>
                  <a:schemeClr val="tx1"/>
                </a:solidFill>
                <a:effectLst/>
                <a:latin typeface="+mn-lt"/>
                <a:ea typeface="+mn-ea"/>
                <a:cs typeface="+mn-cs"/>
              </a:rPr>
              <a:t> In groups each individual has their own agenda, they are not accountable whereas teams depend on each other, they feel responsible and put the interest of the team objective before their own. (Surbhi, 2015)</a:t>
            </a:r>
          </a:p>
          <a:p>
            <a:r>
              <a:rPr lang="en-GB" sz="1200" kern="1200" dirty="0">
                <a:solidFill>
                  <a:schemeClr val="tx1"/>
                </a:solidFill>
                <a:effectLst/>
                <a:latin typeface="+mn-lt"/>
                <a:ea typeface="+mn-ea"/>
                <a:cs typeface="+mn-cs"/>
              </a:rPr>
              <a:t> In groups individuals might not be known to each other whereas teams know one another. They support and motivate each other, building on strengths and minimising weaknesses.</a:t>
            </a:r>
          </a:p>
          <a:p>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13A4E162-7F01-435D-82C2-B640E129C41F}" type="slidenum">
              <a:rPr lang="en-GB" smtClean="0"/>
              <a:t>5</a:t>
            </a:fld>
            <a:endParaRPr lang="en-GB"/>
          </a:p>
        </p:txBody>
      </p:sp>
    </p:spTree>
    <p:extLst>
      <p:ext uri="{BB962C8B-B14F-4D97-AF65-F5344CB8AC3E}">
        <p14:creationId xmlns:p14="http://schemas.microsoft.com/office/powerpoint/2010/main" val="3329403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groups individuals tend to work independently, tasks are not delegated whereas in teams, tasks are delegated according to individual skill set. (Sisson, 2013)</a:t>
            </a:r>
          </a:p>
          <a:p>
            <a:r>
              <a:rPr lang="en-GB" sz="1200" kern="1200" dirty="0">
                <a:solidFill>
                  <a:schemeClr val="tx1"/>
                </a:solidFill>
                <a:effectLst/>
                <a:latin typeface="+mn-lt"/>
                <a:ea typeface="+mn-ea"/>
                <a:cs typeface="+mn-cs"/>
              </a:rPr>
              <a:t>A few examples of groups would be; departments in organisations (IT), unions (teachers/trade), social and cultural groups (BME) etc.</a:t>
            </a:r>
          </a:p>
          <a:p>
            <a:r>
              <a:rPr lang="en-GB" sz="1200" kern="1200" dirty="0">
                <a:solidFill>
                  <a:schemeClr val="tx1"/>
                </a:solidFill>
                <a:effectLst/>
                <a:latin typeface="+mn-lt"/>
                <a:ea typeface="+mn-ea"/>
                <a:cs typeface="+mn-cs"/>
              </a:rPr>
              <a:t>Teams would be; committees, task forces, operational/multi-agency/management teams, sports teams (Football, cricket, Rugby) etc.</a:t>
            </a:r>
          </a:p>
          <a:p>
            <a:r>
              <a:rPr lang="en-GB" sz="1200" kern="1200" dirty="0">
                <a:solidFill>
                  <a:schemeClr val="tx1"/>
                </a:solidFill>
                <a:effectLst/>
                <a:latin typeface="+mn-lt"/>
                <a:ea typeface="+mn-ea"/>
                <a:cs typeface="+mn-cs"/>
              </a:rPr>
              <a:t>To illustrate the differences, an example could be that in rugby, the fans would be groups and the players a team. Examples personal to me would be that I’m a member of a minority ethnic group as I am from Bangladesh. ’’At work I’m part of a group of health advocates with the University Health Board providing support to health professionals and different communities. When I’m called out for an assignment at the hospital for example I work as a team with doctors and nurses to provide medical care to patients.</a:t>
            </a:r>
          </a:p>
          <a:p>
            <a:endParaRPr lang="en-GB" dirty="0"/>
          </a:p>
        </p:txBody>
      </p:sp>
      <p:sp>
        <p:nvSpPr>
          <p:cNvPr id="4" name="Slide Number Placeholder 3"/>
          <p:cNvSpPr>
            <a:spLocks noGrp="1"/>
          </p:cNvSpPr>
          <p:nvPr>
            <p:ph type="sldNum" sz="quarter" idx="5"/>
          </p:nvPr>
        </p:nvSpPr>
        <p:spPr/>
        <p:txBody>
          <a:bodyPr/>
          <a:lstStyle/>
          <a:p>
            <a:fld id="{13A4E162-7F01-435D-82C2-B640E129C41F}" type="slidenum">
              <a:rPr lang="en-GB" smtClean="0"/>
              <a:t>6</a:t>
            </a:fld>
            <a:endParaRPr lang="en-GB"/>
          </a:p>
        </p:txBody>
      </p:sp>
    </p:spTree>
    <p:extLst>
      <p:ext uri="{BB962C8B-B14F-4D97-AF65-F5344CB8AC3E}">
        <p14:creationId xmlns:p14="http://schemas.microsoft.com/office/powerpoint/2010/main" val="309642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Over the years a lot of research has been conducted by many scholars, looking at the behaviour of groups and teams. They have developed theories and models that can be utilized to improve team performance. Such as: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Belbin’s Team Roles (1991)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Tuckman’s Stages of Group Development (1965)</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Hackman Model of Team Effectiveness (2009)</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Katzenbach and Smith Model (1993)</a:t>
            </a:r>
          </a:p>
          <a:p>
            <a:r>
              <a:rPr lang="en-GB" sz="1200" kern="1200" dirty="0">
                <a:solidFill>
                  <a:schemeClr val="tx1"/>
                </a:solidFill>
                <a:effectLst/>
                <a:latin typeface="+mn-lt"/>
                <a:ea typeface="+mn-ea"/>
                <a:cs typeface="+mn-cs"/>
              </a:rPr>
              <a:t>I will now pass you on to Abu </a:t>
            </a:r>
            <a:r>
              <a:rPr lang="en-GB" sz="1200" kern="1200" dirty="0" err="1">
                <a:solidFill>
                  <a:schemeClr val="tx1"/>
                </a:solidFill>
                <a:effectLst/>
                <a:latin typeface="+mn-lt"/>
                <a:ea typeface="+mn-ea"/>
                <a:cs typeface="+mn-cs"/>
              </a:rPr>
              <a:t>Eusuf</a:t>
            </a:r>
            <a:r>
              <a:rPr lang="en-GB" sz="1200" kern="1200" dirty="0">
                <a:solidFill>
                  <a:schemeClr val="tx1"/>
                </a:solidFill>
                <a:effectLst/>
                <a:latin typeface="+mn-lt"/>
                <a:ea typeface="+mn-ea"/>
                <a:cs typeface="+mn-cs"/>
              </a:rPr>
              <a:t> to elaborate further.</a:t>
            </a:r>
          </a:p>
          <a:p>
            <a:r>
              <a:rPr lang="en-GB" sz="1200" kern="1200" dirty="0">
                <a:solidFill>
                  <a:schemeClr val="tx1"/>
                </a:solidFill>
                <a:effectLst/>
                <a:latin typeface="+mn-lt"/>
                <a:ea typeface="+mn-ea"/>
                <a:cs typeface="+mn-cs"/>
              </a:rPr>
              <a:t>Thankyou.</a:t>
            </a:r>
          </a:p>
          <a:p>
            <a:endParaRPr lang="en-GB" dirty="0"/>
          </a:p>
        </p:txBody>
      </p:sp>
      <p:sp>
        <p:nvSpPr>
          <p:cNvPr id="4" name="Slide Number Placeholder 3"/>
          <p:cNvSpPr>
            <a:spLocks noGrp="1"/>
          </p:cNvSpPr>
          <p:nvPr>
            <p:ph type="sldNum" sz="quarter" idx="5"/>
          </p:nvPr>
        </p:nvSpPr>
        <p:spPr/>
        <p:txBody>
          <a:bodyPr/>
          <a:lstStyle/>
          <a:p>
            <a:fld id="{13A4E162-7F01-435D-82C2-B640E129C41F}" type="slidenum">
              <a:rPr lang="en-GB" smtClean="0"/>
              <a:t>7</a:t>
            </a:fld>
            <a:endParaRPr lang="en-GB"/>
          </a:p>
        </p:txBody>
      </p:sp>
    </p:spTree>
    <p:extLst>
      <p:ext uri="{BB962C8B-B14F-4D97-AF65-F5344CB8AC3E}">
        <p14:creationId xmlns:p14="http://schemas.microsoft.com/office/powerpoint/2010/main" val="13773752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Thankyou </a:t>
            </a:r>
            <a:r>
              <a:rPr lang="en-GB" sz="1200" kern="1200" dirty="0" err="1">
                <a:solidFill>
                  <a:schemeClr val="tx1"/>
                </a:solidFill>
                <a:effectLst/>
                <a:latin typeface="+mn-lt"/>
                <a:ea typeface="+mn-ea"/>
                <a:cs typeface="+mn-cs"/>
              </a:rPr>
              <a:t>Gezim</a:t>
            </a:r>
            <a:r>
              <a:rPr lang="en-GB" sz="1200" kern="1200" dirty="0">
                <a:solidFill>
                  <a:schemeClr val="tx1"/>
                </a:solidFill>
                <a:effectLst/>
                <a:latin typeface="+mn-lt"/>
                <a:ea typeface="+mn-ea"/>
                <a:cs typeface="+mn-cs"/>
              </a:rPr>
              <a:t>. To conclude with a few points:</a:t>
            </a:r>
          </a:p>
          <a:p>
            <a:r>
              <a:rPr lang="en-GB" sz="1200" kern="1200" dirty="0">
                <a:solidFill>
                  <a:schemeClr val="tx1"/>
                </a:solidFill>
                <a:effectLst/>
                <a:latin typeface="+mn-lt"/>
                <a:ea typeface="+mn-ea"/>
                <a:cs typeface="+mn-cs"/>
              </a:rPr>
              <a:t>Groups share common characteristics and a team share common goals. A team is a group but not every group is a team.</a:t>
            </a:r>
          </a:p>
          <a:p>
            <a:r>
              <a:rPr lang="en-GB" sz="1200" kern="1200" dirty="0">
                <a:solidFill>
                  <a:schemeClr val="tx1"/>
                </a:solidFill>
                <a:effectLst/>
                <a:latin typeface="+mn-lt"/>
                <a:ea typeface="+mn-ea"/>
                <a:cs typeface="+mn-cs"/>
              </a:rPr>
              <a:t>A positive group dynamic leads to trust and making decisions together producing success. A poor group dynamic leads to weak leadership and excessive difference to authority. Be proactive ,but resist jumping to conclusions. Use humour to alleviate the burden of confrontation. Reward and recognition plays an important role in motivating the team performance and the company’s achievements.</a:t>
            </a:r>
          </a:p>
          <a:p>
            <a:r>
              <a:rPr lang="en-GB" sz="1200" kern="1200" dirty="0">
                <a:solidFill>
                  <a:schemeClr val="tx1"/>
                </a:solidFill>
                <a:effectLst/>
                <a:latin typeface="+mn-lt"/>
                <a:ea typeface="+mn-ea"/>
                <a:cs typeface="+mn-cs"/>
              </a:rPr>
              <a:t>Thankyou everyone for listening. Please give a few moments to fill out our evaluation forms.</a:t>
            </a:r>
          </a:p>
          <a:p>
            <a:endParaRPr lang="en-GB" dirty="0"/>
          </a:p>
        </p:txBody>
      </p:sp>
      <p:sp>
        <p:nvSpPr>
          <p:cNvPr id="4" name="Slide Number Placeholder 3"/>
          <p:cNvSpPr>
            <a:spLocks noGrp="1"/>
          </p:cNvSpPr>
          <p:nvPr>
            <p:ph type="sldNum" sz="quarter" idx="5"/>
          </p:nvPr>
        </p:nvSpPr>
        <p:spPr/>
        <p:txBody>
          <a:bodyPr/>
          <a:lstStyle/>
          <a:p>
            <a:fld id="{13A4E162-7F01-435D-82C2-B640E129C41F}" type="slidenum">
              <a:rPr lang="en-GB" smtClean="0"/>
              <a:t>8</a:t>
            </a:fld>
            <a:endParaRPr lang="en-GB"/>
          </a:p>
        </p:txBody>
      </p:sp>
    </p:spTree>
    <p:extLst>
      <p:ext uri="{BB962C8B-B14F-4D97-AF65-F5344CB8AC3E}">
        <p14:creationId xmlns:p14="http://schemas.microsoft.com/office/powerpoint/2010/main" val="147442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CC888B-D9F9-4E54-B722-F151A9F45E9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E36636D-D922-432D-A958-524484B5923D}" type="datetimeFigureOut">
              <a:rPr lang="en-US" smtClean="0"/>
              <a:pPr/>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a:p>
        </p:txBody>
      </p:sp>
      <p:sp>
        <p:nvSpPr>
          <p:cNvPr id="7" name="Title 6"/>
          <p:cNvSpPr>
            <a:spLocks noGrp="1"/>
          </p:cNvSpPr>
          <p:nvPr>
            <p:ph type="title"/>
          </p:nvPr>
        </p:nvSpPr>
        <p:spPr/>
        <p:txBody>
          <a:bodyPr/>
          <a:lstStyle/>
          <a:p>
            <a:r>
              <a:rPr lang="en-GB"/>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E36636D-D922-432D-A958-524484B5923D}" type="datetimeFigureOut">
              <a:rPr lang="en-US" smtClean="0"/>
              <a:pPr/>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5" name="Date Placeholder 4"/>
          <p:cNvSpPr>
            <a:spLocks noGrp="1"/>
          </p:cNvSpPr>
          <p:nvPr>
            <p:ph type="dt" sz="half" idx="10"/>
          </p:nvPr>
        </p:nvSpPr>
        <p:spPr/>
        <p:txBody>
          <a:bodyPr/>
          <a:lstStyle/>
          <a:p>
            <a:fld id="{8E36636D-D922-432D-A958-524484B5923D}" type="datetimeFigureOut">
              <a:rPr lang="en-US" smtClean="0"/>
              <a:pPr/>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a:p>
        </p:txBody>
      </p:sp>
      <p:sp>
        <p:nvSpPr>
          <p:cNvPr id="9" name="Content Placeholder 8"/>
          <p:cNvSpPr>
            <a:spLocks noGrp="1"/>
          </p:cNvSpPr>
          <p:nvPr>
            <p:ph sz="quarter" idx="13"/>
          </p:nvPr>
        </p:nvSpPr>
        <p:spPr>
          <a:xfrm>
            <a:off x="676655" y="2679192"/>
            <a:ext cx="3822192" cy="3447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E36636D-D922-432D-A958-524484B5923D}" type="datetimeFigureOut">
              <a:rPr lang="en-US" smtClean="0"/>
              <a:pPr/>
              <a:t>11/5/2018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F28FB93-0A08-4E7D-8E63-9EFA29F1E093}"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E36636D-D922-432D-A958-524484B5923D}" type="datetimeFigureOut">
              <a:rPr lang="en-US" smtClean="0"/>
              <a:pPr/>
              <a:t>11/5/2018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F28FB93-0A08-4E7D-8E63-9EFA29F1E093}"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8E36636D-D922-432D-A958-524484B5923D}" type="datetimeFigureOut">
              <a:rPr lang="en-US" smtClean="0"/>
              <a:pPr/>
              <a:t>11/5/2018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F28FB93-0A08-4E7D-8E63-9EFA29F1E09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8E36636D-D922-432D-A958-524484B5923D}" type="datetimeFigureOut">
              <a:rPr lang="en-US" smtClean="0"/>
              <a:pPr/>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smtClean="0"/>
              <a:pPr/>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E36636D-D922-432D-A958-524484B5923D}" type="datetimeFigureOut">
              <a:rPr lang="en-US" smtClean="0"/>
              <a:pPr/>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8E36636D-D922-432D-A958-524484B5923D}" type="datetimeFigureOut">
              <a:rPr lang="en-US" smtClean="0"/>
              <a:pPr/>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8E36636D-D922-432D-A958-524484B5923D}" type="datetimeFigureOut">
              <a:rPr lang="en-US" smtClean="0"/>
              <a:pPr/>
              <a:t>11/5/2018</a:t>
            </a:fld>
            <a:endParaRPr lang="en-US"/>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US" dirty="0"/>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DF28FB93-0A08-4E7D-8E63-9EFA29F1E093}" type="slidenum">
              <a:rPr lang="en-US" smtClean="0"/>
              <a:pPr/>
              <a:t>‹#›</a:t>
            </a:fld>
            <a:endParaRPr lang="en-US"/>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935586"/>
            <a:ext cx="7772400" cy="2581256"/>
          </a:xfrm>
        </p:spPr>
        <p:txBody>
          <a:bodyPr>
            <a:normAutofit fontScale="90000"/>
          </a:bodyPr>
          <a:lstStyle/>
          <a:p>
            <a:r>
              <a:rPr lang="en-GB" dirty="0">
                <a:cs typeface="Candara"/>
              </a:rPr>
              <a:t>How to use teamwork theories to improve the performance of your team </a:t>
            </a:r>
            <a:br>
              <a:rPr lang="en-GB" dirty="0">
                <a:cs typeface="Candara"/>
              </a:rPr>
            </a:br>
            <a:br>
              <a:rPr lang="en-GB" dirty="0">
                <a:cs typeface="Candara"/>
              </a:rPr>
            </a:br>
            <a:r>
              <a:rPr lang="en-GB" dirty="0">
                <a:cs typeface="Candara"/>
              </a:rPr>
              <a:t>Farida Khatun-Miah</a:t>
            </a:r>
            <a:br>
              <a:rPr lang="en-GB" dirty="0">
                <a:cs typeface="Candara"/>
              </a:rPr>
            </a:br>
            <a:r>
              <a:rPr lang="en-GB" dirty="0">
                <a:cs typeface="Candara"/>
              </a:rPr>
              <a:t>1712712</a:t>
            </a:r>
            <a:br>
              <a:rPr lang="en-US" dirty="0">
                <a:cs typeface="Candara"/>
              </a:rPr>
            </a:br>
            <a:endParaRPr lang="en-GB" dirty="0"/>
          </a:p>
        </p:txBody>
      </p:sp>
    </p:spTree>
    <p:extLst>
      <p:ext uri="{BB962C8B-B14F-4D97-AF65-F5344CB8AC3E}">
        <p14:creationId xmlns:p14="http://schemas.microsoft.com/office/powerpoint/2010/main" val="48387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827508"/>
            <a:ext cx="8229600" cy="3535191"/>
          </a:xfrm>
        </p:spPr>
        <p:txBody>
          <a:bodyPr>
            <a:noAutofit/>
          </a:bodyPr>
          <a:lstStyle/>
          <a:p>
            <a:pPr algn="ctr"/>
            <a:r>
              <a:rPr lang="en-GB" sz="2800" dirty="0"/>
              <a:t>The concept of  “Team working” has been adopted as common practice by many businesses and organisations. (Griffiths, B. A. and Dunham, E. B. 2015)</a:t>
            </a:r>
          </a:p>
          <a:p>
            <a:pPr algn="ctr"/>
            <a:r>
              <a:rPr lang="en-GB" sz="2800" dirty="0"/>
              <a:t>The ability to work with and bring together individuals to form effective groups, and teams to improve efficiency and performance is essential to the role of managers</a:t>
            </a:r>
            <a:endParaRPr lang="en-US" sz="2800" dirty="0"/>
          </a:p>
          <a:p>
            <a:pPr algn="ctr"/>
            <a:endParaRPr lang="en-GB" sz="2800" dirty="0"/>
          </a:p>
        </p:txBody>
      </p:sp>
      <p:sp>
        <p:nvSpPr>
          <p:cNvPr id="2" name="Title 1"/>
          <p:cNvSpPr>
            <a:spLocks noGrp="1"/>
          </p:cNvSpPr>
          <p:nvPr>
            <p:ph type="title"/>
          </p:nvPr>
        </p:nvSpPr>
        <p:spPr>
          <a:xfrm>
            <a:off x="457200" y="495301"/>
            <a:ext cx="8229600" cy="1252728"/>
          </a:xfrm>
        </p:spPr>
        <p:txBody>
          <a:bodyPr>
            <a:normAutofit fontScale="90000"/>
          </a:bodyPr>
          <a:lstStyle/>
          <a:p>
            <a:r>
              <a:rPr lang="en-GB" dirty="0"/>
              <a:t>Team work </a:t>
            </a:r>
            <a:br>
              <a:rPr lang="en-GB" dirty="0"/>
            </a:br>
            <a:endParaRPr lang="en-US" dirty="0"/>
          </a:p>
        </p:txBody>
      </p:sp>
    </p:spTree>
    <p:extLst>
      <p:ext uri="{BB962C8B-B14F-4D97-AF65-F5344CB8AC3E}">
        <p14:creationId xmlns:p14="http://schemas.microsoft.com/office/powerpoint/2010/main" val="4137032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72067" y="2789278"/>
            <a:ext cx="7408333" cy="2486107"/>
          </a:xfrm>
        </p:spPr>
        <p:txBody>
          <a:bodyPr>
            <a:noAutofit/>
          </a:bodyPr>
          <a:lstStyle/>
          <a:p>
            <a:pPr algn="ctr">
              <a:lnSpc>
                <a:spcPct val="107000"/>
              </a:lnSpc>
              <a:spcAft>
                <a:spcPts val="800"/>
              </a:spcAft>
            </a:pPr>
            <a:r>
              <a:rPr lang="en-GB" sz="2800" dirty="0">
                <a:ea typeface="Calibri"/>
                <a:cs typeface="Times New Roman"/>
              </a:rPr>
              <a:t>Teams comprise of a number of individuals with complimentary skills who work together to achieve common goals. (Business Dictionary, 2018)</a:t>
            </a:r>
          </a:p>
          <a:p>
            <a:pPr>
              <a:lnSpc>
                <a:spcPct val="107000"/>
              </a:lnSpc>
              <a:spcAft>
                <a:spcPts val="800"/>
              </a:spcAft>
            </a:pPr>
            <a:endParaRPr lang="en-GB" sz="3600" dirty="0">
              <a:latin typeface="Calibri"/>
              <a:ea typeface="Calibri"/>
              <a:cs typeface="Times New Roman"/>
            </a:endParaRPr>
          </a:p>
          <a:p>
            <a:pPr>
              <a:lnSpc>
                <a:spcPct val="107000"/>
              </a:lnSpc>
              <a:spcAft>
                <a:spcPts val="800"/>
              </a:spcAft>
            </a:pPr>
            <a:endParaRPr lang="en-GB" sz="3600" dirty="0">
              <a:latin typeface="Calibri"/>
              <a:ea typeface="Calibri"/>
              <a:cs typeface="Times New Roman"/>
            </a:endParaRPr>
          </a:p>
          <a:p>
            <a:pPr marL="0" indent="0">
              <a:lnSpc>
                <a:spcPct val="107000"/>
              </a:lnSpc>
              <a:spcAft>
                <a:spcPts val="800"/>
              </a:spcAft>
              <a:buNone/>
            </a:pPr>
            <a:r>
              <a:rPr lang="en-GB" sz="3600" dirty="0">
                <a:latin typeface="Calibri"/>
                <a:ea typeface="Calibri"/>
                <a:cs typeface="Times New Roman"/>
              </a:rPr>
              <a:t>  </a:t>
            </a:r>
            <a:endParaRPr lang="en-US" sz="3600" dirty="0"/>
          </a:p>
        </p:txBody>
      </p:sp>
      <p:sp>
        <p:nvSpPr>
          <p:cNvPr id="2" name="Title 1"/>
          <p:cNvSpPr>
            <a:spLocks noGrp="1"/>
          </p:cNvSpPr>
          <p:nvPr>
            <p:ph type="title"/>
          </p:nvPr>
        </p:nvSpPr>
        <p:spPr/>
        <p:txBody>
          <a:bodyPr>
            <a:normAutofit/>
          </a:bodyPr>
          <a:lstStyle/>
          <a:p>
            <a:r>
              <a:rPr lang="en-GB" sz="4000" dirty="0"/>
              <a:t>What is a team? </a:t>
            </a:r>
            <a:endParaRPr lang="en-US" sz="4000" dirty="0"/>
          </a:p>
        </p:txBody>
      </p:sp>
    </p:spTree>
    <p:extLst>
      <p:ext uri="{BB962C8B-B14F-4D97-AF65-F5344CB8AC3E}">
        <p14:creationId xmlns:p14="http://schemas.microsoft.com/office/powerpoint/2010/main" val="3212773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72067" y="2675467"/>
            <a:ext cx="7408333" cy="3450696"/>
          </a:xfrm>
        </p:spPr>
        <p:txBody>
          <a:bodyPr/>
          <a:lstStyle/>
          <a:p>
            <a:pPr algn="ctr"/>
            <a:r>
              <a:rPr lang="en-GB" sz="2800" dirty="0"/>
              <a:t>Groups can be defined as several individuals that meet regularly and influence each other to accomplish given tasks. (Reference for Business, 2018)</a:t>
            </a:r>
          </a:p>
          <a:p>
            <a:endParaRPr lang="en-GB" sz="2800" dirty="0"/>
          </a:p>
          <a:p>
            <a:pPr marL="0" indent="0">
              <a:buNone/>
            </a:pPr>
            <a:endParaRPr lang="en-GB" sz="2800" dirty="0"/>
          </a:p>
          <a:p>
            <a:pPr marL="0" indent="0">
              <a:buNone/>
            </a:pPr>
            <a:r>
              <a:rPr lang="en-GB" sz="2800" dirty="0"/>
              <a:t>  </a:t>
            </a:r>
            <a:endParaRPr lang="en-US" dirty="0"/>
          </a:p>
        </p:txBody>
      </p:sp>
      <p:sp>
        <p:nvSpPr>
          <p:cNvPr id="2" name="Title 1"/>
          <p:cNvSpPr>
            <a:spLocks noGrp="1"/>
          </p:cNvSpPr>
          <p:nvPr>
            <p:ph type="title"/>
          </p:nvPr>
        </p:nvSpPr>
        <p:spPr>
          <a:xfrm>
            <a:off x="457200" y="439928"/>
            <a:ext cx="8229600" cy="1252728"/>
          </a:xfrm>
        </p:spPr>
        <p:txBody>
          <a:bodyPr>
            <a:normAutofit fontScale="90000"/>
          </a:bodyPr>
          <a:lstStyle/>
          <a:p>
            <a:r>
              <a:rPr lang="en-GB" dirty="0"/>
              <a:t>What is a group?</a:t>
            </a:r>
            <a:br>
              <a:rPr lang="en-GB" dirty="0"/>
            </a:br>
            <a:endParaRPr lang="en-US" dirty="0"/>
          </a:p>
        </p:txBody>
      </p:sp>
    </p:spTree>
    <p:extLst>
      <p:ext uri="{BB962C8B-B14F-4D97-AF65-F5344CB8AC3E}">
        <p14:creationId xmlns:p14="http://schemas.microsoft.com/office/powerpoint/2010/main" val="1233467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074" y="354202"/>
            <a:ext cx="8353425" cy="2027047"/>
          </a:xfrm>
        </p:spPr>
        <p:txBody>
          <a:bodyPr>
            <a:noAutofit/>
          </a:bodyPr>
          <a:lstStyle/>
          <a:p>
            <a:r>
              <a:rPr lang="en-GB" sz="4000" dirty="0">
                <a:ea typeface="Calibri"/>
                <a:cs typeface="Times New Roman"/>
              </a:rPr>
              <a:t>What are the differences between a group and a team?</a:t>
            </a:r>
            <a:br>
              <a:rPr lang="en-GB" sz="4000" dirty="0">
                <a:ea typeface="Calibri"/>
                <a:cs typeface="Times New Roman"/>
              </a:rPr>
            </a:br>
            <a:endParaRPr lang="en-US" sz="4000" dirty="0"/>
          </a:p>
        </p:txBody>
      </p:sp>
      <p:grpSp>
        <p:nvGrpSpPr>
          <p:cNvPr id="7" name="Group 6"/>
          <p:cNvGrpSpPr/>
          <p:nvPr/>
        </p:nvGrpSpPr>
        <p:grpSpPr>
          <a:xfrm>
            <a:off x="1146175" y="3054350"/>
            <a:ext cx="6243362" cy="2463801"/>
            <a:chOff x="1146175" y="2520949"/>
            <a:chExt cx="6243362" cy="2463801"/>
          </a:xfrm>
        </p:grpSpPr>
        <p:pic>
          <p:nvPicPr>
            <p:cNvPr id="4" name="Picture 3"/>
            <p:cNvPicPr>
              <a:picLocks noChangeAspect="1"/>
            </p:cNvPicPr>
            <p:nvPr/>
          </p:nvPicPr>
          <p:blipFill rotWithShape="1">
            <a:blip r:embed="rId3"/>
            <a:srcRect b="28872"/>
            <a:stretch/>
          </p:blipFill>
          <p:spPr>
            <a:xfrm>
              <a:off x="1146175" y="2520949"/>
              <a:ext cx="6243362" cy="2463801"/>
            </a:xfrm>
            <a:prstGeom prst="rect">
              <a:avLst/>
            </a:prstGeom>
          </p:spPr>
        </p:pic>
        <p:sp>
          <p:nvSpPr>
            <p:cNvPr id="5" name="Oval 4"/>
            <p:cNvSpPr/>
            <p:nvPr/>
          </p:nvSpPr>
          <p:spPr>
            <a:xfrm>
              <a:off x="2428875" y="4286251"/>
              <a:ext cx="285750" cy="317500"/>
            </a:xfrm>
            <a:prstGeom prst="ellipse">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8475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285173455"/>
              </p:ext>
            </p:extLst>
          </p:nvPr>
        </p:nvGraphicFramePr>
        <p:xfrm>
          <a:off x="476250" y="2740169"/>
          <a:ext cx="8210550" cy="3461388"/>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095750">
                  <a:extLst>
                    <a:ext uri="{9D8B030D-6E8A-4147-A177-3AD203B41FA5}">
                      <a16:colId xmlns:a16="http://schemas.microsoft.com/office/drawing/2014/main" val="20001"/>
                    </a:ext>
                  </a:extLst>
                </a:gridCol>
              </a:tblGrid>
              <a:tr h="576898">
                <a:tc>
                  <a:txBody>
                    <a:bodyPr/>
                    <a:lstStyle/>
                    <a:p>
                      <a:pPr algn="ctr">
                        <a:lnSpc>
                          <a:spcPct val="107000"/>
                        </a:lnSpc>
                        <a:spcAft>
                          <a:spcPts val="0"/>
                        </a:spcAft>
                      </a:pPr>
                      <a:r>
                        <a:rPr lang="en-GB" sz="1800" b="1" dirty="0">
                          <a:effectLst/>
                          <a:latin typeface="+mn-lt"/>
                          <a:ea typeface="Calibri"/>
                          <a:cs typeface="Times New Roman"/>
                        </a:rPr>
                        <a:t>Group</a:t>
                      </a:r>
                      <a:endParaRPr lang="en-GB" sz="1800" dirty="0">
                        <a:effectLst/>
                        <a:latin typeface="+mn-lt"/>
                        <a:ea typeface="Calibri"/>
                        <a:cs typeface="Times New Roman"/>
                      </a:endParaRPr>
                    </a:p>
                  </a:txBody>
                  <a:tcPr marL="68580" marR="68580" marT="0" marB="0"/>
                </a:tc>
                <a:tc>
                  <a:txBody>
                    <a:bodyPr/>
                    <a:lstStyle/>
                    <a:p>
                      <a:pPr algn="ctr">
                        <a:lnSpc>
                          <a:spcPct val="107000"/>
                        </a:lnSpc>
                        <a:spcAft>
                          <a:spcPts val="0"/>
                        </a:spcAft>
                      </a:pPr>
                      <a:r>
                        <a:rPr lang="en-GB" sz="1800" b="1">
                          <a:effectLst/>
                          <a:latin typeface="+mn-lt"/>
                          <a:ea typeface="Calibri"/>
                          <a:cs typeface="Times New Roman"/>
                        </a:rPr>
                        <a:t>Team</a:t>
                      </a:r>
                      <a:endParaRPr lang="en-GB" sz="1800">
                        <a:effectLst/>
                        <a:latin typeface="+mn-lt"/>
                        <a:ea typeface="Calibri"/>
                        <a:cs typeface="Times New Roman"/>
                      </a:endParaRPr>
                    </a:p>
                  </a:txBody>
                  <a:tcPr marL="68580" marR="68580" marT="0" marB="0"/>
                </a:tc>
                <a:extLst>
                  <a:ext uri="{0D108BD9-81ED-4DB2-BD59-A6C34878D82A}">
                    <a16:rowId xmlns:a16="http://schemas.microsoft.com/office/drawing/2014/main" val="10000"/>
                  </a:ext>
                </a:extLst>
              </a:tr>
              <a:tr h="576898">
                <a:tc>
                  <a:txBody>
                    <a:bodyPr/>
                    <a:lstStyle/>
                    <a:p>
                      <a:pPr algn="l">
                        <a:lnSpc>
                          <a:spcPct val="107000"/>
                        </a:lnSpc>
                        <a:spcAft>
                          <a:spcPts val="0"/>
                        </a:spcAft>
                      </a:pPr>
                      <a:r>
                        <a:rPr lang="en-GB" sz="1800" dirty="0">
                          <a:effectLst/>
                          <a:latin typeface="+mn-lt"/>
                          <a:ea typeface="Calibri"/>
                          <a:cs typeface="Times New Roman"/>
                        </a:rPr>
                        <a:t>Several individuals that are connected by common interests</a:t>
                      </a:r>
                    </a:p>
                  </a:txBody>
                  <a:tcPr marL="68580" marR="68580" marT="0" marB="0"/>
                </a:tc>
                <a:tc>
                  <a:txBody>
                    <a:bodyPr/>
                    <a:lstStyle/>
                    <a:p>
                      <a:pPr algn="l">
                        <a:lnSpc>
                          <a:spcPct val="107000"/>
                        </a:lnSpc>
                        <a:spcAft>
                          <a:spcPts val="0"/>
                        </a:spcAft>
                      </a:pPr>
                      <a:r>
                        <a:rPr lang="en-GB" sz="1800" dirty="0">
                          <a:effectLst/>
                          <a:latin typeface="+mn-lt"/>
                          <a:ea typeface="Calibri"/>
                          <a:cs typeface="Times New Roman"/>
                        </a:rPr>
                        <a:t>Several individuals that work together</a:t>
                      </a:r>
                    </a:p>
                  </a:txBody>
                  <a:tcPr marL="68580" marR="68580" marT="0" marB="0"/>
                </a:tc>
                <a:extLst>
                  <a:ext uri="{0D108BD9-81ED-4DB2-BD59-A6C34878D82A}">
                    <a16:rowId xmlns:a16="http://schemas.microsoft.com/office/drawing/2014/main" val="10001"/>
                  </a:ext>
                </a:extLst>
              </a:tr>
              <a:tr h="576898">
                <a:tc>
                  <a:txBody>
                    <a:bodyPr/>
                    <a:lstStyle/>
                    <a:p>
                      <a:pPr algn="l">
                        <a:lnSpc>
                          <a:spcPct val="107000"/>
                        </a:lnSpc>
                        <a:spcAft>
                          <a:spcPts val="0"/>
                        </a:spcAft>
                      </a:pPr>
                      <a:r>
                        <a:rPr lang="en-GB" sz="1800" dirty="0">
                          <a:effectLst/>
                          <a:latin typeface="+mn-lt"/>
                          <a:ea typeface="Calibri"/>
                          <a:cs typeface="Times New Roman"/>
                        </a:rPr>
                        <a:t>Might not share common goals</a:t>
                      </a:r>
                    </a:p>
                  </a:txBody>
                  <a:tcPr marL="68580" marR="68580" marT="0" marB="0"/>
                </a:tc>
                <a:tc>
                  <a:txBody>
                    <a:bodyPr/>
                    <a:lstStyle/>
                    <a:p>
                      <a:pPr algn="l">
                        <a:lnSpc>
                          <a:spcPct val="107000"/>
                        </a:lnSpc>
                        <a:spcAft>
                          <a:spcPts val="0"/>
                        </a:spcAft>
                      </a:pPr>
                      <a:r>
                        <a:rPr lang="en-GB" sz="1800">
                          <a:effectLst/>
                          <a:latin typeface="+mn-lt"/>
                          <a:ea typeface="Calibri"/>
                          <a:cs typeface="Times New Roman"/>
                        </a:rPr>
                        <a:t>Share common goals</a:t>
                      </a:r>
                    </a:p>
                  </a:txBody>
                  <a:tcPr marL="68580" marR="68580" marT="0" marB="0"/>
                </a:tc>
                <a:extLst>
                  <a:ext uri="{0D108BD9-81ED-4DB2-BD59-A6C34878D82A}">
                    <a16:rowId xmlns:a16="http://schemas.microsoft.com/office/drawing/2014/main" val="10002"/>
                  </a:ext>
                </a:extLst>
              </a:tr>
              <a:tr h="576898">
                <a:tc>
                  <a:txBody>
                    <a:bodyPr/>
                    <a:lstStyle/>
                    <a:p>
                      <a:pPr algn="l">
                        <a:lnSpc>
                          <a:spcPct val="107000"/>
                        </a:lnSpc>
                        <a:spcAft>
                          <a:spcPts val="0"/>
                        </a:spcAft>
                      </a:pPr>
                      <a:r>
                        <a:rPr lang="en-GB" sz="1800" dirty="0">
                          <a:effectLst/>
                          <a:latin typeface="+mn-lt"/>
                          <a:ea typeface="Calibri"/>
                          <a:cs typeface="Times New Roman"/>
                        </a:rPr>
                        <a:t>Each individual has own agenda</a:t>
                      </a:r>
                    </a:p>
                  </a:txBody>
                  <a:tcPr marL="68580" marR="68580" marT="0" marB="0"/>
                </a:tc>
                <a:tc>
                  <a:txBody>
                    <a:bodyPr/>
                    <a:lstStyle/>
                    <a:p>
                      <a:pPr algn="l">
                        <a:lnSpc>
                          <a:spcPct val="107000"/>
                        </a:lnSpc>
                        <a:spcAft>
                          <a:spcPts val="0"/>
                        </a:spcAft>
                      </a:pPr>
                      <a:r>
                        <a:rPr lang="en-GB" sz="1800">
                          <a:effectLst/>
                          <a:latin typeface="+mn-lt"/>
                          <a:ea typeface="Calibri"/>
                          <a:cs typeface="Times New Roman"/>
                        </a:rPr>
                        <a:t>Individuals depend on each other</a:t>
                      </a:r>
                    </a:p>
                  </a:txBody>
                  <a:tcPr marL="68580" marR="68580" marT="0" marB="0"/>
                </a:tc>
                <a:extLst>
                  <a:ext uri="{0D108BD9-81ED-4DB2-BD59-A6C34878D82A}">
                    <a16:rowId xmlns:a16="http://schemas.microsoft.com/office/drawing/2014/main" val="10003"/>
                  </a:ext>
                </a:extLst>
              </a:tr>
              <a:tr h="576898">
                <a:tc>
                  <a:txBody>
                    <a:bodyPr/>
                    <a:lstStyle/>
                    <a:p>
                      <a:pPr algn="l">
                        <a:lnSpc>
                          <a:spcPct val="107000"/>
                        </a:lnSpc>
                        <a:spcAft>
                          <a:spcPts val="0"/>
                        </a:spcAft>
                      </a:pPr>
                      <a:r>
                        <a:rPr lang="en-GB" sz="1800">
                          <a:effectLst/>
                          <a:latin typeface="+mn-lt"/>
                          <a:ea typeface="Calibri"/>
                          <a:cs typeface="Times New Roman"/>
                        </a:rPr>
                        <a:t>Individuals might not be known to each other</a:t>
                      </a:r>
                    </a:p>
                  </a:txBody>
                  <a:tcPr marL="68580" marR="68580" marT="0" marB="0"/>
                </a:tc>
                <a:tc>
                  <a:txBody>
                    <a:bodyPr/>
                    <a:lstStyle/>
                    <a:p>
                      <a:pPr algn="l">
                        <a:lnSpc>
                          <a:spcPct val="107000"/>
                        </a:lnSpc>
                        <a:spcAft>
                          <a:spcPts val="0"/>
                        </a:spcAft>
                      </a:pPr>
                      <a:r>
                        <a:rPr lang="en-GB" sz="1800">
                          <a:effectLst/>
                          <a:latin typeface="+mn-lt"/>
                          <a:ea typeface="Calibri"/>
                          <a:cs typeface="Times New Roman"/>
                        </a:rPr>
                        <a:t>Individuals know each other’s strengths and weaknesses</a:t>
                      </a:r>
                    </a:p>
                  </a:txBody>
                  <a:tcPr marL="68580" marR="68580" marT="0" marB="0"/>
                </a:tc>
                <a:extLst>
                  <a:ext uri="{0D108BD9-81ED-4DB2-BD59-A6C34878D82A}">
                    <a16:rowId xmlns:a16="http://schemas.microsoft.com/office/drawing/2014/main" val="10004"/>
                  </a:ext>
                </a:extLst>
              </a:tr>
              <a:tr h="576898">
                <a:tc>
                  <a:txBody>
                    <a:bodyPr/>
                    <a:lstStyle/>
                    <a:p>
                      <a:pPr algn="l">
                        <a:lnSpc>
                          <a:spcPct val="107000"/>
                        </a:lnSpc>
                        <a:spcAft>
                          <a:spcPts val="0"/>
                        </a:spcAft>
                      </a:pPr>
                      <a:r>
                        <a:rPr lang="en-GB" sz="1800" dirty="0">
                          <a:effectLst/>
                          <a:latin typeface="+mn-lt"/>
                          <a:ea typeface="Calibri"/>
                          <a:cs typeface="Times New Roman"/>
                        </a:rPr>
                        <a:t>Tasks are not delegated</a:t>
                      </a:r>
                    </a:p>
                  </a:txBody>
                  <a:tcPr marL="68580" marR="68580" marT="0" marB="0"/>
                </a:tc>
                <a:tc>
                  <a:txBody>
                    <a:bodyPr/>
                    <a:lstStyle/>
                    <a:p>
                      <a:pPr algn="l">
                        <a:lnSpc>
                          <a:spcPct val="107000"/>
                        </a:lnSpc>
                        <a:spcAft>
                          <a:spcPts val="0"/>
                        </a:spcAft>
                      </a:pPr>
                      <a:r>
                        <a:rPr lang="en-GB" sz="1800" dirty="0">
                          <a:effectLst/>
                          <a:latin typeface="+mn-lt"/>
                          <a:ea typeface="Calibri"/>
                          <a:cs typeface="Times New Roman"/>
                        </a:rPr>
                        <a:t>Tasks are delegated according to individual skill set</a:t>
                      </a:r>
                    </a:p>
                  </a:txBody>
                  <a:tcPr marL="68580" marR="68580" marT="0" marB="0"/>
                </a:tc>
                <a:extLst>
                  <a:ext uri="{0D108BD9-81ED-4DB2-BD59-A6C34878D82A}">
                    <a16:rowId xmlns:a16="http://schemas.microsoft.com/office/drawing/2014/main" val="10005"/>
                  </a:ext>
                </a:extLst>
              </a:tr>
            </a:tbl>
          </a:graphicData>
        </a:graphic>
      </p:graphicFrame>
      <p:sp>
        <p:nvSpPr>
          <p:cNvPr id="2" name="Title 1"/>
          <p:cNvSpPr>
            <a:spLocks noGrp="1"/>
          </p:cNvSpPr>
          <p:nvPr>
            <p:ph type="title"/>
          </p:nvPr>
        </p:nvSpPr>
        <p:spPr>
          <a:xfrm>
            <a:off x="476250" y="964692"/>
            <a:ext cx="8229600" cy="1252728"/>
          </a:xfrm>
        </p:spPr>
        <p:txBody>
          <a:bodyPr>
            <a:normAutofit fontScale="90000"/>
          </a:bodyPr>
          <a:lstStyle/>
          <a:p>
            <a:r>
              <a:rPr lang="en-GB" dirty="0">
                <a:ea typeface="Calibri"/>
                <a:cs typeface="Times New Roman"/>
              </a:rPr>
              <a:t>What are the differences between a group and a team?</a:t>
            </a:r>
            <a:br>
              <a:rPr lang="en-GB" dirty="0">
                <a:ea typeface="Calibri"/>
                <a:cs typeface="Times New Roman"/>
              </a:rPr>
            </a:br>
            <a:br>
              <a:rPr lang="en-GB" dirty="0">
                <a:ea typeface="Calibri"/>
                <a:cs typeface="Times New Roman"/>
              </a:rPr>
            </a:br>
            <a:endParaRPr lang="en-US" dirty="0"/>
          </a:p>
        </p:txBody>
      </p:sp>
    </p:spTree>
    <p:extLst>
      <p:ext uri="{BB962C8B-B14F-4D97-AF65-F5344CB8AC3E}">
        <p14:creationId xmlns:p14="http://schemas.microsoft.com/office/powerpoint/2010/main" val="2458024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1625" y="2951578"/>
            <a:ext cx="8385175" cy="2745838"/>
          </a:xfrm>
        </p:spPr>
        <p:txBody>
          <a:bodyPr>
            <a:noAutofit/>
          </a:bodyPr>
          <a:lstStyle/>
          <a:p>
            <a:pPr algn="ctr"/>
            <a:r>
              <a:rPr lang="en-GB" sz="2800" dirty="0"/>
              <a:t>Belbin’s Team Roles (1991)   </a:t>
            </a:r>
          </a:p>
          <a:p>
            <a:pPr algn="ctr"/>
            <a:r>
              <a:rPr lang="en-GB" sz="2800" dirty="0"/>
              <a:t>Tuckman’s stages of Group development (1965)</a:t>
            </a:r>
          </a:p>
          <a:p>
            <a:pPr algn="ctr"/>
            <a:r>
              <a:rPr lang="en-GB" sz="2800" dirty="0"/>
              <a:t>The Hackman Model of Team Effectiveness (2009)</a:t>
            </a:r>
          </a:p>
          <a:p>
            <a:pPr algn="ctr"/>
            <a:r>
              <a:rPr lang="en-GB" sz="2800" dirty="0"/>
              <a:t>The Katzenbach and Smith Model (1993)</a:t>
            </a:r>
          </a:p>
          <a:p>
            <a:endParaRPr lang="en-US" sz="2800" dirty="0"/>
          </a:p>
        </p:txBody>
      </p:sp>
      <p:sp>
        <p:nvSpPr>
          <p:cNvPr id="2" name="Title 1"/>
          <p:cNvSpPr>
            <a:spLocks noGrp="1"/>
          </p:cNvSpPr>
          <p:nvPr>
            <p:ph type="title"/>
          </p:nvPr>
        </p:nvSpPr>
        <p:spPr>
          <a:xfrm>
            <a:off x="457200" y="463648"/>
            <a:ext cx="8229600" cy="1143000"/>
          </a:xfrm>
        </p:spPr>
        <p:txBody>
          <a:bodyPr>
            <a:normAutofit fontScale="90000"/>
          </a:bodyPr>
          <a:lstStyle/>
          <a:p>
            <a:r>
              <a:rPr lang="en-GB" dirty="0"/>
              <a:t>Team working Theories and Models</a:t>
            </a:r>
            <a:br>
              <a:rPr lang="en-GB" dirty="0"/>
            </a:br>
            <a:endParaRPr lang="en-US" dirty="0"/>
          </a:p>
        </p:txBody>
      </p:sp>
    </p:spTree>
    <p:extLst>
      <p:ext uri="{BB962C8B-B14F-4D97-AF65-F5344CB8AC3E}">
        <p14:creationId xmlns:p14="http://schemas.microsoft.com/office/powerpoint/2010/main" val="1696646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CA64C31-FE8D-4130-805C-93D30C6D1B48}"/>
              </a:ext>
            </a:extLst>
          </p:cNvPr>
          <p:cNvSpPr>
            <a:spLocks noGrp="1"/>
          </p:cNvSpPr>
          <p:nvPr>
            <p:ph idx="1"/>
          </p:nvPr>
        </p:nvSpPr>
        <p:spPr>
          <a:xfrm>
            <a:off x="872067" y="3039872"/>
            <a:ext cx="7408333" cy="2637028"/>
          </a:xfrm>
        </p:spPr>
        <p:txBody>
          <a:bodyPr>
            <a:normAutofit/>
          </a:bodyPr>
          <a:lstStyle/>
          <a:p>
            <a:pPr algn="ctr"/>
            <a:r>
              <a:rPr lang="en-GB" sz="2800" dirty="0"/>
              <a:t>To conclude Groups share common characteristics and a Team share common goals.</a:t>
            </a:r>
          </a:p>
          <a:p>
            <a:pPr algn="ctr"/>
            <a:r>
              <a:rPr lang="en-GB" sz="2800" dirty="0"/>
              <a:t>A Team is a Group but not every Group is a Team</a:t>
            </a:r>
          </a:p>
          <a:p>
            <a:endParaRPr lang="en-GB" dirty="0"/>
          </a:p>
        </p:txBody>
      </p:sp>
      <p:sp>
        <p:nvSpPr>
          <p:cNvPr id="3" name="Title 2">
            <a:extLst>
              <a:ext uri="{FF2B5EF4-FFF2-40B4-BE49-F238E27FC236}">
                <a16:creationId xmlns:a16="http://schemas.microsoft.com/office/drawing/2014/main" id="{1E752CF1-F713-499B-9EA8-F18B1AFB5978}"/>
              </a:ext>
            </a:extLst>
          </p:cNvPr>
          <p:cNvSpPr>
            <a:spLocks noGrp="1"/>
          </p:cNvSpPr>
          <p:nvPr>
            <p:ph type="title"/>
          </p:nvPr>
        </p:nvSpPr>
        <p:spPr/>
        <p:txBody>
          <a:bodyPr>
            <a:normAutofit/>
          </a:bodyPr>
          <a:lstStyle/>
          <a:p>
            <a:r>
              <a:rPr lang="en-GB" sz="4000" dirty="0"/>
              <a:t>Conclusion</a:t>
            </a:r>
          </a:p>
        </p:txBody>
      </p:sp>
    </p:spTree>
    <p:extLst>
      <p:ext uri="{BB962C8B-B14F-4D97-AF65-F5344CB8AC3E}">
        <p14:creationId xmlns:p14="http://schemas.microsoft.com/office/powerpoint/2010/main" val="2816751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6B51235-102F-4AC9-8F88-0D7DB6CDCBF7}"/>
              </a:ext>
            </a:extLst>
          </p:cNvPr>
          <p:cNvSpPr>
            <a:spLocks noGrp="1"/>
          </p:cNvSpPr>
          <p:nvPr>
            <p:ph idx="1"/>
          </p:nvPr>
        </p:nvSpPr>
        <p:spPr>
          <a:xfrm>
            <a:off x="50800" y="2675466"/>
            <a:ext cx="8994725" cy="4034823"/>
          </a:xfrm>
        </p:spPr>
        <p:txBody>
          <a:bodyPr>
            <a:normAutofit fontScale="62500" lnSpcReduction="20000"/>
          </a:bodyPr>
          <a:lstStyle/>
          <a:p>
            <a:r>
              <a:rPr lang="en-GB" dirty="0"/>
              <a:t>Belbin, R. (1981). </a:t>
            </a:r>
            <a:r>
              <a:rPr lang="en-GB" i="1" dirty="0"/>
              <a:t>Management teams: Why they succeed or fail</a:t>
            </a:r>
            <a:r>
              <a:rPr lang="en-GB" dirty="0"/>
              <a:t>. London: Heinemann.</a:t>
            </a:r>
          </a:p>
          <a:p>
            <a:r>
              <a:rPr lang="en-GB" dirty="0"/>
              <a:t>BusinessDictionary.com. (2018). </a:t>
            </a:r>
            <a:r>
              <a:rPr lang="en-GB" i="1" dirty="0"/>
              <a:t>What is a team</a:t>
            </a:r>
            <a:r>
              <a:rPr lang="en-GB" dirty="0"/>
              <a:t>. [online] Available at: http://www.businessdictionary.com/definition/team.html [Accessed 23 Oct. 2018].</a:t>
            </a:r>
          </a:p>
          <a:p>
            <a:r>
              <a:rPr lang="en-GB" dirty="0"/>
              <a:t>Griffiths, B. and Dunham, E. (2015). </a:t>
            </a:r>
            <a:r>
              <a:rPr lang="en-GB" i="1" dirty="0"/>
              <a:t>Working in teams</a:t>
            </a:r>
            <a:r>
              <a:rPr lang="en-GB" dirty="0"/>
              <a:t>. Thousand Oaks: SAGE Publications</a:t>
            </a:r>
          </a:p>
          <a:p>
            <a:r>
              <a:rPr lang="en-GB" dirty="0"/>
              <a:t>Katzenbach, J.R &amp; Smith, D.K (1993) “The discipline of teams”, Harvard Business Review, 71, March-April, 111-46</a:t>
            </a:r>
          </a:p>
          <a:p>
            <a:r>
              <a:rPr lang="en-GB" dirty="0"/>
              <a:t>Maund, A., Schriek, M. and Tinkler, P. (2017). </a:t>
            </a:r>
            <a:r>
              <a:rPr lang="en-GB" i="1" dirty="0"/>
              <a:t>Certificate in higher education: Skills for the workplace</a:t>
            </a:r>
            <a:r>
              <a:rPr lang="en-GB" dirty="0"/>
              <a:t>. London: SAGE Publications, p.7.</a:t>
            </a:r>
          </a:p>
          <a:p>
            <a:r>
              <a:rPr lang="en-GB" dirty="0"/>
              <a:t>Morgan, P. (2017). </a:t>
            </a:r>
            <a:r>
              <a:rPr lang="en-GB" i="1" dirty="0"/>
              <a:t>Business student's guide to study and employability</a:t>
            </a:r>
            <a:r>
              <a:rPr lang="en-GB" dirty="0"/>
              <a:t>. London: SAGE Publications, p.203-207</a:t>
            </a:r>
          </a:p>
          <a:p>
            <a:r>
              <a:rPr lang="en-GB" dirty="0"/>
              <a:t>Muchinsky, P. (2003). </a:t>
            </a:r>
            <a:r>
              <a:rPr lang="en-GB" i="1" dirty="0"/>
              <a:t>Psychology applied to work</a:t>
            </a:r>
            <a:r>
              <a:rPr lang="en-GB" dirty="0"/>
              <a:t>. 7th ed. Pacific Grove, CA: Brooks-Cole.</a:t>
            </a:r>
          </a:p>
          <a:p>
            <a:r>
              <a:rPr lang="en-GB" dirty="0"/>
              <a:t>Referenceforbusiness.com. (2018). </a:t>
            </a:r>
            <a:r>
              <a:rPr lang="en-GB" i="1" dirty="0"/>
              <a:t>Reference For Business - </a:t>
            </a:r>
            <a:r>
              <a:rPr lang="en-GB" i="1" dirty="0" err="1"/>
              <a:t>Encyclopedia</a:t>
            </a:r>
            <a:r>
              <a:rPr lang="en-GB" i="1" dirty="0"/>
              <a:t> of Small Business, Business Biographies, Business Plans, and </a:t>
            </a:r>
            <a:r>
              <a:rPr lang="en-GB" i="1" dirty="0" err="1"/>
              <a:t>Encyclopedia</a:t>
            </a:r>
            <a:r>
              <a:rPr lang="en-GB" i="1" dirty="0"/>
              <a:t> of American Industries</a:t>
            </a:r>
            <a:r>
              <a:rPr lang="en-GB" dirty="0"/>
              <a:t>. [online] Available at: https://www.referenceforbusiness.com/ [Accessed 23 Oct. 2018].</a:t>
            </a:r>
          </a:p>
          <a:p>
            <a:r>
              <a:rPr lang="en-GB" dirty="0"/>
              <a:t>Sisson, J. (2013). </a:t>
            </a:r>
            <a:r>
              <a:rPr lang="en-GB" i="1" dirty="0"/>
              <a:t>The difference between a group and a team</a:t>
            </a:r>
            <a:r>
              <a:rPr lang="en-GB" dirty="0"/>
              <a:t>. [online] Bizjournals.com. Available at: https://www.bizjournals.com/bizjournals/how-to/growth-strategies/2013/06/the-difference-between-a-group-and-a.html [Accessed 23 Oct. 2018].</a:t>
            </a:r>
          </a:p>
          <a:p>
            <a:r>
              <a:rPr lang="en-GB" dirty="0"/>
              <a:t>Surbhi, S. (2015). </a:t>
            </a:r>
            <a:r>
              <a:rPr lang="en-GB" i="1" dirty="0"/>
              <a:t>Difference Between Group and Team</a:t>
            </a:r>
            <a:r>
              <a:rPr lang="en-GB" dirty="0"/>
              <a:t>. [online] Key Differences. Available at: https://keydifferences.com/difference-between-group-and-team.html [Accessed 24 Oct. 2018]. </a:t>
            </a:r>
          </a:p>
          <a:p>
            <a:endParaRPr lang="en-GB" dirty="0"/>
          </a:p>
        </p:txBody>
      </p:sp>
      <p:sp>
        <p:nvSpPr>
          <p:cNvPr id="3" name="Title 2">
            <a:extLst>
              <a:ext uri="{FF2B5EF4-FFF2-40B4-BE49-F238E27FC236}">
                <a16:creationId xmlns:a16="http://schemas.microsoft.com/office/drawing/2014/main" id="{436630E0-5C2B-4086-A147-CBBD438707EB}"/>
              </a:ext>
            </a:extLst>
          </p:cNvPr>
          <p:cNvSpPr>
            <a:spLocks noGrp="1"/>
          </p:cNvSpPr>
          <p:nvPr>
            <p:ph type="title"/>
          </p:nvPr>
        </p:nvSpPr>
        <p:spPr/>
        <p:txBody>
          <a:bodyPr/>
          <a:lstStyle/>
          <a:p>
            <a:r>
              <a:rPr lang="en-GB" dirty="0"/>
              <a:t>References</a:t>
            </a:r>
          </a:p>
        </p:txBody>
      </p:sp>
    </p:spTree>
    <p:extLst>
      <p:ext uri="{BB962C8B-B14F-4D97-AF65-F5344CB8AC3E}">
        <p14:creationId xmlns:p14="http://schemas.microsoft.com/office/powerpoint/2010/main" val="17965026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Waveform.thmx</Template>
  <TotalTime>251</TotalTime>
  <Words>1120</Words>
  <Application>Microsoft Office PowerPoint</Application>
  <PresentationFormat>On-screen Show (4:3)</PresentationFormat>
  <Paragraphs>93</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Candara</vt:lpstr>
      <vt:lpstr>Symbol</vt:lpstr>
      <vt:lpstr>Times New Roman</vt:lpstr>
      <vt:lpstr>Waveform</vt:lpstr>
      <vt:lpstr>How to use teamwork theories to improve the performance of your team   Farida Khatun-Miah 1712712 </vt:lpstr>
      <vt:lpstr>Team work  </vt:lpstr>
      <vt:lpstr>What is a team? </vt:lpstr>
      <vt:lpstr>What is a group? </vt:lpstr>
      <vt:lpstr>What are the differences between a group and a team? </vt:lpstr>
      <vt:lpstr>What are the differences between a group and a team?  </vt:lpstr>
      <vt:lpstr>Team working Theories and Models </vt:lpstr>
      <vt:lpstr>Conclusion</vt:lpstr>
      <vt:lpstr>References</vt:lpstr>
    </vt:vector>
  </TitlesOfParts>
  <Company>X452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work  Nov 5th 2018</dc:title>
  <dc:creator>S Khatun</dc:creator>
  <cp:lastModifiedBy>Farida Khatun-Miah</cp:lastModifiedBy>
  <cp:revision>25</cp:revision>
  <dcterms:created xsi:type="dcterms:W3CDTF">2018-10-24T22:03:12Z</dcterms:created>
  <dcterms:modified xsi:type="dcterms:W3CDTF">2018-11-05T21:36:59Z</dcterms:modified>
</cp:coreProperties>
</file>