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35"/>
  </p:notesMasterIdLst>
  <p:sldIdLst>
    <p:sldId id="364" r:id="rId5"/>
    <p:sldId id="363" r:id="rId6"/>
    <p:sldId id="365" r:id="rId7"/>
    <p:sldId id="366" r:id="rId8"/>
    <p:sldId id="373" r:id="rId9"/>
    <p:sldId id="389" r:id="rId10"/>
    <p:sldId id="390" r:id="rId11"/>
    <p:sldId id="391" r:id="rId12"/>
    <p:sldId id="392" r:id="rId13"/>
    <p:sldId id="374" r:id="rId14"/>
    <p:sldId id="375" r:id="rId15"/>
    <p:sldId id="376" r:id="rId16"/>
    <p:sldId id="382" r:id="rId17"/>
    <p:sldId id="383" r:id="rId18"/>
    <p:sldId id="384" r:id="rId19"/>
    <p:sldId id="385" r:id="rId20"/>
    <p:sldId id="386" r:id="rId21"/>
    <p:sldId id="377" r:id="rId22"/>
    <p:sldId id="378" r:id="rId23"/>
    <p:sldId id="379" r:id="rId24"/>
    <p:sldId id="380" r:id="rId25"/>
    <p:sldId id="367" r:id="rId26"/>
    <p:sldId id="393" r:id="rId27"/>
    <p:sldId id="368" r:id="rId28"/>
    <p:sldId id="369" r:id="rId29"/>
    <p:sldId id="370" r:id="rId30"/>
    <p:sldId id="371" r:id="rId31"/>
    <p:sldId id="372" r:id="rId32"/>
    <p:sldId id="388" r:id="rId33"/>
    <p:sldId id="387"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7" d="100"/>
          <a:sy n="97"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20DBA5-4D0C-4F81-B63A-5F2439E0AA3E}" type="datetimeFigureOut">
              <a:rPr lang="en-GB" smtClean="0"/>
              <a:t>20/05/2026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CAC01A-DEAD-4807-8F61-FFCF9A146398}" type="slidenum">
              <a:rPr lang="en-GB" smtClean="0"/>
              <a:t>‹#›</a:t>
            </a:fld>
            <a:endParaRPr lang="en-GB"/>
          </a:p>
        </p:txBody>
      </p:sp>
    </p:spTree>
    <p:extLst>
      <p:ext uri="{BB962C8B-B14F-4D97-AF65-F5344CB8AC3E}">
        <p14:creationId xmlns:p14="http://schemas.microsoft.com/office/powerpoint/2010/main" val="3050259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C8723D5-058E-4F95-BC1A-76365AE1AC7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09051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D87B6C4-DF6E-42C7-9E59-42C4FA554A89}" type="datetimeFigureOut">
              <a:rPr lang="en-GB" smtClean="0"/>
              <a:t>20/05/2026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552699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87B6C4-DF6E-42C7-9E59-42C4FA554A89}"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1214983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87B6C4-DF6E-42C7-9E59-42C4FA554A89}"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322691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806116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87B6C4-DF6E-42C7-9E59-42C4FA554A89}" type="datetimeFigureOut">
              <a:rPr lang="en-GB" smtClean="0"/>
              <a:t>20/05/2026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398431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87B6C4-DF6E-42C7-9E59-42C4FA554A89}" type="datetimeFigureOut">
              <a:rPr lang="en-GB" smtClean="0"/>
              <a:t>20/05/2026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2823296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87B6C4-DF6E-42C7-9E59-42C4FA554A89}" type="datetimeFigureOut">
              <a:rPr lang="en-GB" smtClean="0"/>
              <a:t>20/05/2026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212470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1734783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2947697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1443707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1836421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14905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87B6C4-DF6E-42C7-9E59-42C4FA554A89}"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629123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D87B6C4-DF6E-42C7-9E59-42C4FA554A89}" type="datetimeFigureOut">
              <a:rPr lang="en-GB" smtClean="0"/>
              <a:t>20/05/2026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3680610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D87B6C4-DF6E-42C7-9E59-42C4FA554A89}" type="datetimeFigureOut">
              <a:rPr lang="en-GB" smtClean="0"/>
              <a:t>20/05/2026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941284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87B6C4-DF6E-42C7-9E59-42C4FA554A89}"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3913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87B6C4-DF6E-42C7-9E59-42C4FA554A89}"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E907C-C754-4D1F-A23B-F0DE0AD96E44}" type="slidenum">
              <a:rPr lang="en-GB" smtClean="0"/>
              <a:t>‹#›</a:t>
            </a:fld>
            <a:endParaRPr lang="en-GB"/>
          </a:p>
        </p:txBody>
      </p:sp>
    </p:spTree>
    <p:extLst>
      <p:ext uri="{BB962C8B-B14F-4D97-AF65-F5344CB8AC3E}">
        <p14:creationId xmlns:p14="http://schemas.microsoft.com/office/powerpoint/2010/main" val="3950384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D87B6C4-DF6E-42C7-9E59-42C4FA554A89}" type="datetimeFigureOut">
              <a:rPr lang="en-GB" smtClean="0"/>
              <a:t>20/05/2026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E7DE907C-C754-4D1F-A23B-F0DE0AD96E44}" type="slidenum">
              <a:rPr lang="en-GB" smtClean="0"/>
              <a:t>‹#›</a:t>
            </a:fld>
            <a:endParaRPr lang="en-GB"/>
          </a:p>
        </p:txBody>
      </p:sp>
    </p:spTree>
    <p:extLst>
      <p:ext uri="{BB962C8B-B14F-4D97-AF65-F5344CB8AC3E}">
        <p14:creationId xmlns:p14="http://schemas.microsoft.com/office/powerpoint/2010/main" val="1141059616"/>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m4nwQUor7y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theguardian.com/business/ng-interactive/2015/sep/23/volkswagen-emissions-scandal-explained-diesel-car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bcnews.com/tech/social-media/timeline-facebook-s-privacy-issues-its-responses-n85965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apa.org/research-practice/standards-guidelin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uwtsd.ac.uk/media/2041/download?attachmen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180600202421" TargetMode="External"/><Relationship Id="rId2" Type="http://schemas.openxmlformats.org/officeDocument/2006/relationships/hyperlink" Target="https://librarysearch.uwtsd.ac.uk/permalink/44WHELF_UWTSD/1pbrh66/alma99100313060202421"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681209" y="-1924493"/>
            <a:ext cx="10829581" cy="6313856"/>
          </a:xfrm>
        </p:spPr>
        <p:txBody>
          <a:bodyPr rtlCol="0">
            <a:normAutofit fontScale="90000"/>
          </a:bodyPr>
          <a:lstStyle/>
          <a:p>
            <a:pPr algn="ctr">
              <a:defRPr/>
            </a:pP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br>
              <a:rPr lang="en-GB" altLang="en-US" sz="4000" b="1">
                <a:effectLst>
                  <a:outerShdw blurRad="38100" dist="38100" dir="2700000" algn="tl">
                    <a:srgbClr val="000000">
                      <a:alpha val="43137"/>
                    </a:srgbClr>
                  </a:outerShdw>
                </a:effectLst>
              </a:rPr>
            </a:br>
            <a:r>
              <a:rPr lang="en-GB" altLang="en-US" sz="4000" b="1">
                <a:effectLst>
                  <a:outerShdw blurRad="38100" dist="38100" dir="2700000" algn="tl">
                    <a:srgbClr val="000000">
                      <a:alpha val="43137"/>
                    </a:srgbClr>
                  </a:outerShdw>
                </a:effectLst>
                <a:latin typeface="Myriad Pro"/>
              </a:rPr>
              <a:t>Research Methods for Business – LCLM 6004</a:t>
            </a:r>
            <a:br>
              <a:rPr lang="en-GB" altLang="en-US" sz="4000" b="1">
                <a:effectLst>
                  <a:outerShdw blurRad="38100" dist="38100" dir="2700000" algn="tl">
                    <a:srgbClr val="000000">
                      <a:alpha val="43137"/>
                    </a:srgbClr>
                  </a:outerShdw>
                </a:effectLst>
                <a:latin typeface="Myriad Pro"/>
              </a:rPr>
            </a:br>
            <a:br>
              <a:rPr lang="en-GB" altLang="en-US" sz="4000" b="1">
                <a:effectLst>
                  <a:outerShdw blurRad="38100" dist="38100" dir="2700000" algn="tl">
                    <a:srgbClr val="000000">
                      <a:alpha val="43137"/>
                    </a:srgbClr>
                  </a:outerShdw>
                </a:effectLst>
                <a:latin typeface="Myriad Pro"/>
              </a:rPr>
            </a:br>
            <a:r>
              <a:rPr lang="en-GB" altLang="en-US" sz="4000" b="1">
                <a:effectLst>
                  <a:outerShdw blurRad="38100" dist="38100" dir="2700000" algn="tl">
                    <a:srgbClr val="000000">
                      <a:alpha val="43137"/>
                    </a:srgbClr>
                  </a:outerShdw>
                </a:effectLst>
                <a:latin typeface="Myriad Pro"/>
              </a:rPr>
              <a:t>Week 2 :</a:t>
            </a:r>
            <a:br>
              <a:rPr lang="en-GB" altLang="en-US" sz="4000" b="1">
                <a:effectLst>
                  <a:outerShdw blurRad="38100" dist="38100" dir="2700000" algn="tl">
                    <a:srgbClr val="000000">
                      <a:alpha val="43137"/>
                    </a:srgbClr>
                  </a:outerShdw>
                </a:effectLst>
                <a:latin typeface="Myriad Pro"/>
              </a:rPr>
            </a:br>
            <a:r>
              <a:rPr lang="en-GB" altLang="en-US" sz="4000" b="1">
                <a:effectLst>
                  <a:outerShdw blurRad="38100" dist="38100" dir="2700000" algn="tl">
                    <a:srgbClr val="000000">
                      <a:alpha val="43137"/>
                    </a:srgbClr>
                  </a:outerShdw>
                </a:effectLst>
                <a:latin typeface="Myriad Pro"/>
              </a:rPr>
              <a:t>Ethics in Business Research</a:t>
            </a:r>
            <a:br>
              <a:rPr lang="en-GB" altLang="en-US" sz="3100" b="1">
                <a:effectLst>
                  <a:outerShdw blurRad="38100" dist="38100" dir="2700000" algn="tl">
                    <a:srgbClr val="000000">
                      <a:alpha val="43137"/>
                    </a:srgbClr>
                  </a:outerShdw>
                </a:effectLst>
                <a:latin typeface="Myriad Pro"/>
              </a:rPr>
            </a:br>
            <a:br>
              <a:rPr lang="en-GB" altLang="en-US" sz="3100" b="1">
                <a:effectLst>
                  <a:outerShdw blurRad="38100" dist="38100" dir="2700000" algn="tl">
                    <a:srgbClr val="000000">
                      <a:alpha val="43137"/>
                    </a:srgbClr>
                  </a:outerShdw>
                </a:effectLst>
                <a:latin typeface="Myriad Pro"/>
              </a:rPr>
            </a:br>
            <a:br>
              <a:rPr lang="en-GB" altLang="en-US" sz="2400"/>
            </a:br>
            <a:br>
              <a:rPr lang="en-GB" altLang="en-US" sz="1800"/>
            </a:br>
            <a:br>
              <a:rPr lang="en-GB" sz="8800" b="1"/>
            </a:br>
            <a:br>
              <a:rPr lang="en-GB" sz="4000" b="1" u="sng"/>
            </a:br>
            <a:br>
              <a:rPr lang="en-GB" sz="4000" b="1">
                <a:effectLst>
                  <a:outerShdw blurRad="38100" dist="38100" dir="2700000" algn="tl">
                    <a:srgbClr val="000000">
                      <a:alpha val="43137"/>
                    </a:srgbClr>
                  </a:outerShdw>
                </a:effectLst>
                <a:cs typeface="Arial" panose="020B0604020202020204" pitchFamily="34" charset="0"/>
              </a:rPr>
            </a:br>
            <a:br>
              <a:rPr lang="en-GB" altLang="en-US" sz="2000"/>
            </a:br>
            <a:br>
              <a:rPr lang="en-GB" altLang="en-US" sz="400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02349"/>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876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3F88D-8472-2ECB-57CD-8C9CD7533782}"/>
              </a:ext>
            </a:extLst>
          </p:cNvPr>
          <p:cNvSpPr>
            <a:spLocks noGrp="1"/>
          </p:cNvSpPr>
          <p:nvPr>
            <p:ph type="title"/>
          </p:nvPr>
        </p:nvSpPr>
        <p:spPr/>
        <p:txBody>
          <a:bodyPr/>
          <a:lstStyle/>
          <a:p>
            <a:r>
              <a:rPr lang="en-GB" dirty="0"/>
              <a:t>Last week…We explored</a:t>
            </a:r>
          </a:p>
        </p:txBody>
      </p:sp>
      <p:sp>
        <p:nvSpPr>
          <p:cNvPr id="3" name="Content Placeholder 2">
            <a:extLst>
              <a:ext uri="{FF2B5EF4-FFF2-40B4-BE49-F238E27FC236}">
                <a16:creationId xmlns:a16="http://schemas.microsoft.com/office/drawing/2014/main" id="{D454C6EE-B830-61D3-48C5-15E422217668}"/>
              </a:ext>
            </a:extLst>
          </p:cNvPr>
          <p:cNvSpPr>
            <a:spLocks noGrp="1"/>
          </p:cNvSpPr>
          <p:nvPr>
            <p:ph idx="1"/>
          </p:nvPr>
        </p:nvSpPr>
        <p:spPr>
          <a:xfrm>
            <a:off x="339213" y="1825625"/>
            <a:ext cx="11014587" cy="3978275"/>
          </a:xfrm>
        </p:spPr>
        <p:txBody>
          <a:bodyPr/>
          <a:lstStyle/>
          <a:p>
            <a:pPr eaLnBrk="0" fontAlgn="base" hangingPunct="0">
              <a:spcBef>
                <a:spcPct val="0"/>
              </a:spcBef>
              <a:spcAft>
                <a:spcPct val="0"/>
              </a:spcAft>
              <a:buFont typeface="Wingdings" panose="05000000000000000000" pitchFamily="2" charset="2"/>
              <a:buChar char="Ø"/>
            </a:pPr>
            <a:r>
              <a:rPr lang="en-GB" altLang="zh-CN" sz="2800" dirty="0">
                <a:solidFill>
                  <a:schemeClr val="tx1"/>
                </a:solidFill>
                <a:latin typeface="Myriad Pro"/>
                <a:ea typeface="Arial" panose="020B0604020202020204" pitchFamily="34" charset="0"/>
              </a:rPr>
              <a:t>What business research is and how it differs from decision support systems and business intelligence systems.</a:t>
            </a:r>
          </a:p>
          <a:p>
            <a:pPr eaLnBrk="0" fontAlgn="base" hangingPunct="0">
              <a:spcBef>
                <a:spcPct val="0"/>
              </a:spcBef>
              <a:spcAft>
                <a:spcPct val="0"/>
              </a:spcAft>
              <a:buFont typeface="Wingdings" panose="05000000000000000000" pitchFamily="2" charset="2"/>
              <a:buChar char="Ø"/>
            </a:pPr>
            <a:r>
              <a:rPr kumimoji="0" lang="en-GB" altLang="zh-CN" sz="2800" i="0" u="none" strike="noStrike" cap="none" normalizeH="0" dirty="0">
                <a:ln>
                  <a:noFill/>
                </a:ln>
                <a:solidFill>
                  <a:schemeClr val="tx1"/>
                </a:solidFill>
                <a:effectLst/>
                <a:latin typeface="Myriad Pro"/>
                <a:ea typeface="Arial" panose="020B0604020202020204" pitchFamily="34" charset="0"/>
              </a:rPr>
              <a:t>Where business </a:t>
            </a:r>
            <a:r>
              <a:rPr lang="en-GB" altLang="zh-CN" dirty="0">
                <a:solidFill>
                  <a:schemeClr val="tx1"/>
                </a:solidFill>
                <a:latin typeface="Myriad Pro"/>
                <a:ea typeface="Arial" panose="020B0604020202020204" pitchFamily="34" charset="0"/>
              </a:rPr>
              <a:t>c</a:t>
            </a:r>
            <a:r>
              <a:rPr kumimoji="0" lang="en-GB" altLang="zh-CN" sz="2800" i="0" u="none" strike="noStrike" cap="none" normalizeH="0" dirty="0">
                <a:ln>
                  <a:noFill/>
                </a:ln>
                <a:solidFill>
                  <a:schemeClr val="tx1"/>
                </a:solidFill>
                <a:effectLst/>
                <a:latin typeface="Myriad Pro"/>
                <a:ea typeface="Arial" panose="020B0604020202020204" pitchFamily="34" charset="0"/>
              </a:rPr>
              <a:t>ollects </a:t>
            </a:r>
            <a:r>
              <a:rPr lang="en-GB" altLang="zh-CN" dirty="0">
                <a:solidFill>
                  <a:schemeClr val="tx1"/>
                </a:solidFill>
                <a:latin typeface="Myriad Pro"/>
                <a:ea typeface="Arial" panose="020B0604020202020204" pitchFamily="34" charset="0"/>
              </a:rPr>
              <a:t>r</a:t>
            </a:r>
            <a:r>
              <a:rPr kumimoji="0" lang="en-GB" altLang="zh-CN" sz="2800" i="0" u="none" strike="noStrike" cap="none" normalizeH="0" dirty="0">
                <a:ln>
                  <a:noFill/>
                </a:ln>
                <a:solidFill>
                  <a:schemeClr val="tx1"/>
                </a:solidFill>
                <a:effectLst/>
                <a:latin typeface="Myriad Pro"/>
                <a:ea typeface="Arial" panose="020B0604020202020204" pitchFamily="34" charset="0"/>
              </a:rPr>
              <a:t>esearch </a:t>
            </a:r>
            <a:r>
              <a:rPr lang="en-GB" altLang="zh-CN" dirty="0">
                <a:solidFill>
                  <a:schemeClr val="tx1"/>
                </a:solidFill>
                <a:latin typeface="Myriad Pro"/>
                <a:ea typeface="Arial" panose="020B0604020202020204" pitchFamily="34" charset="0"/>
              </a:rPr>
              <a:t>i</a:t>
            </a:r>
            <a:r>
              <a:rPr kumimoji="0" lang="en-GB" altLang="zh-CN" sz="2800" i="0" u="none" strike="noStrike" cap="none" normalizeH="0" dirty="0">
                <a:ln>
                  <a:noFill/>
                </a:ln>
                <a:solidFill>
                  <a:schemeClr val="tx1"/>
                </a:solidFill>
                <a:effectLst/>
                <a:latin typeface="Myriad Pro"/>
                <a:ea typeface="Arial" panose="020B0604020202020204" pitchFamily="34" charset="0"/>
              </a:rPr>
              <a:t>nformation</a:t>
            </a:r>
          </a:p>
          <a:p>
            <a:pPr eaLnBrk="0" fontAlgn="base" hangingPunct="0">
              <a:spcBef>
                <a:spcPct val="0"/>
              </a:spcBef>
              <a:spcAft>
                <a:spcPct val="0"/>
              </a:spcAft>
              <a:buFont typeface="Wingdings" panose="05000000000000000000" pitchFamily="2" charset="2"/>
              <a:buChar char="Ø"/>
            </a:pPr>
            <a:r>
              <a:rPr lang="en-GB" altLang="zh-CN" sz="2800" dirty="0">
                <a:solidFill>
                  <a:schemeClr val="tx1"/>
                </a:solidFill>
                <a:latin typeface="Myriad Pro"/>
                <a:ea typeface="Arial" panose="020B0604020202020204" pitchFamily="34" charset="0"/>
              </a:rPr>
              <a:t>Some characteristics of a good </a:t>
            </a:r>
            <a:r>
              <a:rPr lang="en-GB" altLang="zh-CN" dirty="0">
                <a:solidFill>
                  <a:schemeClr val="tx1"/>
                </a:solidFill>
                <a:latin typeface="Myriad Pro"/>
                <a:ea typeface="Arial" panose="020B0604020202020204" pitchFamily="34" charset="0"/>
              </a:rPr>
              <a:t>b</a:t>
            </a:r>
            <a:r>
              <a:rPr lang="en-GB" altLang="zh-CN" sz="2800" dirty="0">
                <a:solidFill>
                  <a:schemeClr val="tx1"/>
                </a:solidFill>
                <a:latin typeface="Myriad Pro"/>
                <a:ea typeface="Arial" panose="020B0604020202020204" pitchFamily="34" charset="0"/>
              </a:rPr>
              <a:t>usiness </a:t>
            </a:r>
            <a:r>
              <a:rPr lang="en-GB" altLang="zh-CN" dirty="0">
                <a:solidFill>
                  <a:schemeClr val="tx1"/>
                </a:solidFill>
                <a:latin typeface="Myriad Pro"/>
                <a:ea typeface="Arial" panose="020B0604020202020204" pitchFamily="34" charset="0"/>
              </a:rPr>
              <a:t>r</a:t>
            </a:r>
            <a:r>
              <a:rPr lang="en-GB" altLang="zh-CN" sz="2800" dirty="0">
                <a:solidFill>
                  <a:schemeClr val="tx1"/>
                </a:solidFill>
                <a:latin typeface="Myriad Pro"/>
                <a:ea typeface="Arial" panose="020B0604020202020204" pitchFamily="34" charset="0"/>
              </a:rPr>
              <a:t>esearch</a:t>
            </a:r>
          </a:p>
          <a:p>
            <a:pPr eaLnBrk="0" fontAlgn="base" hangingPunct="0">
              <a:spcBef>
                <a:spcPct val="0"/>
              </a:spcBef>
              <a:spcAft>
                <a:spcPct val="0"/>
              </a:spcAft>
              <a:buFont typeface="Wingdings" panose="05000000000000000000" pitchFamily="2" charset="2"/>
              <a:buChar char="Ø"/>
            </a:pPr>
            <a:r>
              <a:rPr lang="en-GB" altLang="zh-CN" dirty="0">
                <a:solidFill>
                  <a:schemeClr val="tx1"/>
                </a:solidFill>
                <a:latin typeface="Myriad Pro"/>
                <a:ea typeface="Arial" panose="020B0604020202020204" pitchFamily="34" charset="0"/>
              </a:rPr>
              <a:t>Some a</a:t>
            </a:r>
            <a:r>
              <a:rPr kumimoji="0" lang="en-GB" altLang="zh-CN" sz="2800" i="0" u="none" strike="noStrike" cap="none" normalizeH="0" dirty="0">
                <a:ln>
                  <a:noFill/>
                </a:ln>
                <a:solidFill>
                  <a:schemeClr val="tx1"/>
                </a:solidFill>
                <a:effectLst/>
                <a:latin typeface="Myriad Pro"/>
                <a:ea typeface="Arial" panose="020B0604020202020204" pitchFamily="34" charset="0"/>
              </a:rPr>
              <a:t>ctions that </a:t>
            </a:r>
            <a:r>
              <a:rPr lang="en-GB" altLang="zh-CN" dirty="0">
                <a:solidFill>
                  <a:schemeClr val="tx1"/>
                </a:solidFill>
                <a:latin typeface="Myriad Pro"/>
                <a:ea typeface="Arial" panose="020B0604020202020204" pitchFamily="34" charset="0"/>
              </a:rPr>
              <a:t>h</a:t>
            </a:r>
            <a:r>
              <a:rPr kumimoji="0" lang="en-GB" altLang="zh-CN" sz="2800" i="0" u="none" strike="noStrike" cap="none" normalizeH="0" dirty="0">
                <a:ln>
                  <a:noFill/>
                </a:ln>
                <a:solidFill>
                  <a:schemeClr val="tx1"/>
                </a:solidFill>
                <a:effectLst/>
                <a:latin typeface="Myriad Pro"/>
                <a:ea typeface="Arial" panose="020B0604020202020204" pitchFamily="34" charset="0"/>
              </a:rPr>
              <a:t>elp </a:t>
            </a:r>
            <a:r>
              <a:rPr lang="en-GB" altLang="zh-CN" dirty="0">
                <a:solidFill>
                  <a:schemeClr val="tx1"/>
                </a:solidFill>
                <a:latin typeface="Myriad Pro"/>
                <a:ea typeface="Arial" panose="020B0604020202020204" pitchFamily="34" charset="0"/>
              </a:rPr>
              <a:t>e</a:t>
            </a:r>
            <a:r>
              <a:rPr kumimoji="0" lang="en-GB" altLang="zh-CN" sz="2800" i="0" u="none" strike="noStrike" cap="none" normalizeH="0" dirty="0">
                <a:ln>
                  <a:noFill/>
                </a:ln>
                <a:solidFill>
                  <a:schemeClr val="tx1"/>
                </a:solidFill>
                <a:effectLst/>
                <a:latin typeface="Myriad Pro"/>
                <a:ea typeface="Arial" panose="020B0604020202020204" pitchFamily="34" charset="0"/>
              </a:rPr>
              <a:t>nsure </a:t>
            </a:r>
            <a:r>
              <a:rPr lang="en-GB" altLang="zh-CN" dirty="0">
                <a:solidFill>
                  <a:schemeClr val="tx1"/>
                </a:solidFill>
                <a:latin typeface="Myriad Pro"/>
                <a:ea typeface="Arial" panose="020B0604020202020204" pitchFamily="34" charset="0"/>
              </a:rPr>
              <a:t>g</a:t>
            </a:r>
            <a:r>
              <a:rPr kumimoji="0" lang="en-GB" altLang="zh-CN" sz="2800" i="0" u="none" strike="noStrike" cap="none" normalizeH="0" dirty="0">
                <a:ln>
                  <a:noFill/>
                </a:ln>
                <a:solidFill>
                  <a:schemeClr val="tx1"/>
                </a:solidFill>
                <a:effectLst/>
                <a:latin typeface="Myriad Pro"/>
                <a:ea typeface="Arial" panose="020B0604020202020204" pitchFamily="34" charset="0"/>
              </a:rPr>
              <a:t>ood </a:t>
            </a:r>
            <a:r>
              <a:rPr lang="en-GB" altLang="zh-CN" dirty="0">
                <a:solidFill>
                  <a:schemeClr val="tx1"/>
                </a:solidFill>
                <a:latin typeface="Myriad Pro"/>
                <a:ea typeface="Arial" panose="020B0604020202020204" pitchFamily="34" charset="0"/>
              </a:rPr>
              <a:t>b</a:t>
            </a:r>
            <a:r>
              <a:rPr kumimoji="0" lang="en-GB" altLang="zh-CN" sz="2800" i="0" u="none" strike="noStrike" cap="none" normalizeH="0" dirty="0">
                <a:ln>
                  <a:noFill/>
                </a:ln>
                <a:solidFill>
                  <a:schemeClr val="tx1"/>
                </a:solidFill>
                <a:effectLst/>
                <a:latin typeface="Myriad Pro"/>
                <a:ea typeface="Arial" panose="020B0604020202020204" pitchFamily="34" charset="0"/>
              </a:rPr>
              <a:t>usiness </a:t>
            </a:r>
            <a:r>
              <a:rPr lang="en-GB" altLang="zh-CN" dirty="0">
                <a:solidFill>
                  <a:schemeClr val="tx1"/>
                </a:solidFill>
                <a:latin typeface="Myriad Pro"/>
                <a:ea typeface="Arial" panose="020B0604020202020204" pitchFamily="34" charset="0"/>
              </a:rPr>
              <a:t>r</a:t>
            </a:r>
            <a:r>
              <a:rPr kumimoji="0" lang="en-GB" altLang="zh-CN" sz="2800" i="0" u="none" strike="noStrike" cap="none" normalizeH="0" dirty="0">
                <a:ln>
                  <a:noFill/>
                </a:ln>
                <a:solidFill>
                  <a:schemeClr val="tx1"/>
                </a:solidFill>
                <a:effectLst/>
                <a:latin typeface="Myriad Pro"/>
                <a:ea typeface="Arial" panose="020B0604020202020204" pitchFamily="34" charset="0"/>
              </a:rPr>
              <a:t>esearch</a:t>
            </a:r>
          </a:p>
          <a:p>
            <a:pPr eaLnBrk="0" fontAlgn="base" hangingPunct="0">
              <a:spcBef>
                <a:spcPct val="0"/>
              </a:spcBef>
              <a:spcAft>
                <a:spcPct val="0"/>
              </a:spcAft>
              <a:buFont typeface="Wingdings" panose="05000000000000000000" pitchFamily="2" charset="2"/>
              <a:buChar char="Ø"/>
            </a:pPr>
            <a:r>
              <a:rPr lang="en-GB" altLang="zh-CN" sz="2800" dirty="0">
                <a:solidFill>
                  <a:schemeClr val="tx1"/>
                </a:solidFill>
                <a:latin typeface="Myriad Pro"/>
                <a:ea typeface="Arial" panose="020B0604020202020204" pitchFamily="34" charset="0"/>
              </a:rPr>
              <a:t>The nature of the research process.</a:t>
            </a:r>
            <a:endParaRPr lang="en-GB" altLang="zh-CN" dirty="0">
              <a:solidFill>
                <a:schemeClr val="tx1"/>
              </a:solidFill>
              <a:latin typeface="Myriad Pro"/>
              <a:ea typeface="Arial" panose="020B0604020202020204" pitchFamily="34" charset="0"/>
            </a:endParaRPr>
          </a:p>
          <a:p>
            <a:pPr eaLnBrk="0" fontAlgn="base" hangingPunct="0">
              <a:spcBef>
                <a:spcPct val="0"/>
              </a:spcBef>
              <a:spcAft>
                <a:spcPct val="0"/>
              </a:spcAft>
              <a:buFont typeface="Wingdings" panose="05000000000000000000" pitchFamily="2" charset="2"/>
              <a:buChar char="Ø"/>
            </a:pPr>
            <a:r>
              <a:rPr lang="en-GB" sz="2800" dirty="0"/>
              <a:t>Factors that </a:t>
            </a:r>
            <a:r>
              <a:rPr lang="en-GB" dirty="0"/>
              <a:t>s</a:t>
            </a:r>
            <a:r>
              <a:rPr lang="en-GB" sz="2800" dirty="0"/>
              <a:t>timulate </a:t>
            </a:r>
            <a:r>
              <a:rPr lang="en-GB" dirty="0"/>
              <a:t>i</a:t>
            </a:r>
            <a:r>
              <a:rPr lang="en-GB" sz="2800" dirty="0"/>
              <a:t>nterest </a:t>
            </a:r>
            <a:r>
              <a:rPr lang="en-GB" dirty="0"/>
              <a:t>i</a:t>
            </a:r>
            <a:r>
              <a:rPr lang="en-GB" sz="2800" dirty="0"/>
              <a:t>n </a:t>
            </a:r>
            <a:r>
              <a:rPr lang="en-GB" dirty="0"/>
              <a:t>s</a:t>
            </a:r>
            <a:r>
              <a:rPr lang="en-GB" sz="2800" dirty="0"/>
              <a:t>tudying </a:t>
            </a:r>
            <a:r>
              <a:rPr lang="en-GB" dirty="0"/>
              <a:t>r</a:t>
            </a:r>
            <a:r>
              <a:rPr lang="en-GB" sz="2800" dirty="0"/>
              <a:t>esearch </a:t>
            </a:r>
            <a:r>
              <a:rPr lang="en-GB" dirty="0"/>
              <a:t>m</a:t>
            </a:r>
            <a:r>
              <a:rPr lang="en-GB" sz="2800" dirty="0"/>
              <a:t>ethods </a:t>
            </a:r>
            <a:r>
              <a:rPr lang="en-GB" dirty="0"/>
              <a:t>f</a:t>
            </a:r>
            <a:r>
              <a:rPr lang="en-GB" sz="2800" dirty="0"/>
              <a:t>or </a:t>
            </a:r>
            <a:r>
              <a:rPr lang="en-GB" dirty="0"/>
              <a:t>b</a:t>
            </a:r>
            <a:r>
              <a:rPr lang="en-GB" sz="2800" dirty="0"/>
              <a:t>usiness</a:t>
            </a:r>
            <a:endParaRPr kumimoji="0" lang="en-GB" altLang="zh-CN" sz="2800" i="0" u="none" strike="noStrike" cap="none" normalizeH="0" dirty="0">
              <a:ln>
                <a:noFill/>
              </a:ln>
              <a:solidFill>
                <a:srgbClr val="000000"/>
              </a:solidFill>
              <a:effectLst/>
              <a:latin typeface="Myriad Pro"/>
              <a:ea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ED53416B-C2CA-C72D-CB99-95F48BA5B93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2172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580F-BE18-15C7-2C19-F91B1EAEF418}"/>
              </a:ext>
            </a:extLst>
          </p:cNvPr>
          <p:cNvSpPr>
            <a:spLocks noGrp="1"/>
          </p:cNvSpPr>
          <p:nvPr>
            <p:ph type="title"/>
          </p:nvPr>
        </p:nvSpPr>
        <p:spPr/>
        <p:txBody>
          <a:bodyPr/>
          <a:lstStyle/>
          <a:p>
            <a:r>
              <a:rPr lang="en-GB" dirty="0"/>
              <a:t>This week: Learning outcomes</a:t>
            </a:r>
          </a:p>
        </p:txBody>
      </p:sp>
      <p:sp>
        <p:nvSpPr>
          <p:cNvPr id="3" name="Content Placeholder 2">
            <a:extLst>
              <a:ext uri="{FF2B5EF4-FFF2-40B4-BE49-F238E27FC236}">
                <a16:creationId xmlns:a16="http://schemas.microsoft.com/office/drawing/2014/main" id="{00C89BEA-11B8-3F2B-F30E-E1489B2248A7}"/>
              </a:ext>
            </a:extLst>
          </p:cNvPr>
          <p:cNvSpPr>
            <a:spLocks noGrp="1"/>
          </p:cNvSpPr>
          <p:nvPr>
            <p:ph idx="1"/>
          </p:nvPr>
        </p:nvSpPr>
        <p:spPr>
          <a:xfrm>
            <a:off x="723900" y="1560154"/>
            <a:ext cx="10629900" cy="3978275"/>
          </a:xfrm>
        </p:spPr>
        <p:txBody>
          <a:bodyPr/>
          <a:lstStyle/>
          <a:p>
            <a:pPr marL="0" indent="0">
              <a:buNone/>
            </a:pPr>
            <a:r>
              <a:rPr lang="en-GB" dirty="0"/>
              <a:t>Upon completion of this lecture, you will understand:</a:t>
            </a:r>
          </a:p>
          <a:p>
            <a:pPr marL="514350" indent="-514350">
              <a:buAutoNum type="arabicPeriod"/>
            </a:pPr>
            <a:r>
              <a:rPr lang="en-GB" dirty="0"/>
              <a:t>What issues are covered in research ethics</a:t>
            </a:r>
          </a:p>
          <a:p>
            <a:pPr marL="514350" indent="-514350">
              <a:buAutoNum type="arabicPeriod"/>
            </a:pPr>
            <a:r>
              <a:rPr lang="en-GB" dirty="0"/>
              <a:t>The goal of “no harm” for all research activities and what constitutes “no harm” for participant, researcher, and research sponsor.</a:t>
            </a:r>
          </a:p>
          <a:p>
            <a:pPr marL="514350" indent="-514350">
              <a:buAutoNum type="arabicPeriod"/>
            </a:pPr>
            <a:r>
              <a:rPr lang="en-GB" dirty="0"/>
              <a:t>The different ethical dilemmas and responsibilities- of researchers, sponsors</a:t>
            </a:r>
          </a:p>
          <a:p>
            <a:pPr marL="514350" indent="-514350">
              <a:buAutoNum type="arabicPeriod"/>
            </a:pPr>
            <a:r>
              <a:rPr lang="en-GB" dirty="0"/>
              <a:t>The role of ethical codes of conduct in professional associations.</a:t>
            </a:r>
          </a:p>
        </p:txBody>
      </p:sp>
      <p:pic>
        <p:nvPicPr>
          <p:cNvPr id="4" name="Picture 3">
            <a:extLst>
              <a:ext uri="{FF2B5EF4-FFF2-40B4-BE49-F238E27FC236}">
                <a16:creationId xmlns:a16="http://schemas.microsoft.com/office/drawing/2014/main" id="{ADCD7AE5-1275-EAC8-3EE9-DABEFE351A7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9024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FF2B-6BC7-CE5B-2E32-72AEC8459E9C}"/>
              </a:ext>
            </a:extLst>
          </p:cNvPr>
          <p:cNvSpPr>
            <a:spLocks noGrp="1"/>
          </p:cNvSpPr>
          <p:nvPr>
            <p:ph type="title"/>
          </p:nvPr>
        </p:nvSpPr>
        <p:spPr>
          <a:xfrm>
            <a:off x="723900" y="114300"/>
            <a:ext cx="10629900" cy="844346"/>
          </a:xfrm>
        </p:spPr>
        <p:txBody>
          <a:bodyPr/>
          <a:lstStyle/>
          <a:p>
            <a:r>
              <a:rPr lang="en-GB" dirty="0"/>
              <a:t>What are research ethics?</a:t>
            </a:r>
          </a:p>
        </p:txBody>
      </p:sp>
      <p:sp>
        <p:nvSpPr>
          <p:cNvPr id="3" name="Content Placeholder 2">
            <a:extLst>
              <a:ext uri="{FF2B5EF4-FFF2-40B4-BE49-F238E27FC236}">
                <a16:creationId xmlns:a16="http://schemas.microsoft.com/office/drawing/2014/main" id="{948B3588-0BF9-634B-8E7A-4EA5892D98E6}"/>
              </a:ext>
            </a:extLst>
          </p:cNvPr>
          <p:cNvSpPr>
            <a:spLocks noGrp="1"/>
          </p:cNvSpPr>
          <p:nvPr>
            <p:ph idx="1"/>
          </p:nvPr>
        </p:nvSpPr>
        <p:spPr>
          <a:xfrm>
            <a:off x="723900" y="997411"/>
            <a:ext cx="10629900" cy="3978275"/>
          </a:xfrm>
        </p:spPr>
        <p:txBody>
          <a:bodyPr>
            <a:normAutofit/>
          </a:bodyPr>
          <a:lstStyle/>
          <a:p>
            <a:pPr marL="0" indent="0">
              <a:buNone/>
            </a:pPr>
            <a:r>
              <a:rPr lang="en-GB" dirty="0">
                <a:solidFill>
                  <a:srgbClr val="FF0000"/>
                </a:solidFill>
              </a:rPr>
              <a:t>Ethics are norms or standards of behaviour that guide moral choices about our behaviour and our relationships with others.</a:t>
            </a:r>
          </a:p>
          <a:p>
            <a:pPr marL="0" indent="0">
              <a:buNone/>
            </a:pPr>
            <a:r>
              <a:rPr lang="en-GB" dirty="0"/>
              <a:t>The goal of ethics in research is to ensure that no one </a:t>
            </a:r>
            <a:r>
              <a:rPr lang="en-GB" dirty="0">
                <a:solidFill>
                  <a:srgbClr val="FF0000"/>
                </a:solidFill>
              </a:rPr>
              <a:t>is harmed or suffers adverse consequences </a:t>
            </a:r>
            <a:r>
              <a:rPr lang="en-GB" dirty="0"/>
              <a:t>from research activities - this objective is usually achieved.</a:t>
            </a:r>
          </a:p>
          <a:p>
            <a:pPr marL="0" indent="0">
              <a:buNone/>
            </a:pPr>
            <a:r>
              <a:rPr lang="en-GB" dirty="0"/>
              <a:t>However, unethical activities are pervasive and include </a:t>
            </a:r>
            <a:r>
              <a:rPr lang="en-GB" dirty="0">
                <a:solidFill>
                  <a:srgbClr val="FF0000"/>
                </a:solidFill>
              </a:rPr>
              <a:t>violating nondisclosure agreements, breaking participant confidentiality, misrepresenting results, deceiving people, using invoicing irregularities, corrupting participants, avoiding legal liability</a:t>
            </a:r>
            <a:r>
              <a:rPr lang="en-GB" dirty="0"/>
              <a:t>, and more.</a:t>
            </a:r>
          </a:p>
          <a:p>
            <a:pPr marL="0" indent="0">
              <a:buNone/>
            </a:pPr>
            <a:endParaRPr lang="en-GB" dirty="0"/>
          </a:p>
        </p:txBody>
      </p:sp>
      <p:pic>
        <p:nvPicPr>
          <p:cNvPr id="4" name="Picture 3">
            <a:extLst>
              <a:ext uri="{FF2B5EF4-FFF2-40B4-BE49-F238E27FC236}">
                <a16:creationId xmlns:a16="http://schemas.microsoft.com/office/drawing/2014/main" id="{0228FD9B-173B-98B9-C4ED-F7CA67C8102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43244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F58BB-07F4-4660-6259-1AC57576655D}"/>
              </a:ext>
            </a:extLst>
          </p:cNvPr>
          <p:cNvSpPr>
            <a:spLocks noGrp="1"/>
          </p:cNvSpPr>
          <p:nvPr>
            <p:ph type="title"/>
          </p:nvPr>
        </p:nvSpPr>
        <p:spPr/>
        <p:txBody>
          <a:bodyPr/>
          <a:lstStyle/>
          <a:p>
            <a:r>
              <a:rPr lang="en-GB" dirty="0"/>
              <a:t>Video: what are Ethics (13 minutes)</a:t>
            </a:r>
          </a:p>
        </p:txBody>
      </p:sp>
      <p:sp>
        <p:nvSpPr>
          <p:cNvPr id="3" name="Content Placeholder 2">
            <a:extLst>
              <a:ext uri="{FF2B5EF4-FFF2-40B4-BE49-F238E27FC236}">
                <a16:creationId xmlns:a16="http://schemas.microsoft.com/office/drawing/2014/main" id="{833A4D95-EC49-39D3-BF8E-46796A402727}"/>
              </a:ext>
            </a:extLst>
          </p:cNvPr>
          <p:cNvSpPr>
            <a:spLocks noGrp="1"/>
          </p:cNvSpPr>
          <p:nvPr>
            <p:ph idx="1"/>
          </p:nvPr>
        </p:nvSpPr>
        <p:spPr>
          <a:xfrm>
            <a:off x="723900" y="2275451"/>
            <a:ext cx="10629900" cy="1153549"/>
          </a:xfrm>
        </p:spPr>
        <p:txBody>
          <a:bodyPr/>
          <a:lstStyle/>
          <a:p>
            <a:pPr marL="0" indent="0">
              <a:buNone/>
            </a:pPr>
            <a:r>
              <a:rPr lang="en-GB" dirty="0">
                <a:hlinkClick r:id="rId2"/>
              </a:rPr>
              <a:t>https://www.youtube.com/watch?v=m4nwQUor7yI</a:t>
            </a:r>
            <a:endParaRPr lang="en-GB" dirty="0"/>
          </a:p>
          <a:p>
            <a:pPr marL="0" indent="0">
              <a:buNone/>
            </a:pPr>
            <a:endParaRPr lang="en-GB" dirty="0"/>
          </a:p>
        </p:txBody>
      </p:sp>
      <p:pic>
        <p:nvPicPr>
          <p:cNvPr id="4" name="Picture 3">
            <a:extLst>
              <a:ext uri="{FF2B5EF4-FFF2-40B4-BE49-F238E27FC236}">
                <a16:creationId xmlns:a16="http://schemas.microsoft.com/office/drawing/2014/main" id="{37A880DE-8A5F-EBE1-28C7-4D7F864D3752}"/>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381385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25E6E5-8899-9584-C699-1455EF7B7FBC}"/>
              </a:ext>
            </a:extLst>
          </p:cNvPr>
          <p:cNvSpPr txBox="1"/>
          <p:nvPr/>
        </p:nvSpPr>
        <p:spPr>
          <a:xfrm>
            <a:off x="589936" y="441207"/>
            <a:ext cx="11434916" cy="6647974"/>
          </a:xfrm>
          <a:prstGeom prst="rect">
            <a:avLst/>
          </a:prstGeom>
          <a:noFill/>
        </p:spPr>
        <p:txBody>
          <a:bodyPr wrap="square">
            <a:spAutoFit/>
          </a:bodyPr>
          <a:lstStyle/>
          <a:p>
            <a:pPr>
              <a:buNone/>
            </a:pPr>
            <a:r>
              <a:rPr lang="en-GB" sz="2400" b="1" dirty="0"/>
              <a:t>1. What is the main purpose of ethics in business research?</a:t>
            </a:r>
          </a:p>
          <a:p>
            <a:r>
              <a:rPr lang="en-GB" sz="2400" dirty="0" err="1"/>
              <a:t>A.To</a:t>
            </a:r>
            <a:r>
              <a:rPr lang="en-GB" sz="2400" dirty="0"/>
              <a:t> increase profits</a:t>
            </a:r>
            <a:br>
              <a:rPr lang="en-GB" sz="2400" dirty="0"/>
            </a:br>
            <a:r>
              <a:rPr lang="en-GB" sz="2400" dirty="0"/>
              <a:t>B. To protect participants and ensure honesty</a:t>
            </a:r>
            <a:br>
              <a:rPr lang="en-GB" sz="2400" dirty="0"/>
            </a:br>
            <a:r>
              <a:rPr lang="en-GB" sz="2400" dirty="0"/>
              <a:t>C. To reduce research costs</a:t>
            </a:r>
            <a:br>
              <a:rPr lang="en-GB" sz="2400" dirty="0"/>
            </a:br>
            <a:r>
              <a:rPr lang="en-GB" sz="2400" dirty="0"/>
              <a:t>D. To advertise products</a:t>
            </a:r>
          </a:p>
          <a:p>
            <a:pPr marL="342900" indent="-342900">
              <a:buAutoNum type="alphaUcPeriod"/>
            </a:pPr>
            <a:endParaRPr lang="en-GB" sz="2400" dirty="0"/>
          </a:p>
          <a:p>
            <a:r>
              <a:rPr lang="en-GB" sz="2400" b="1" dirty="0"/>
              <a:t>2. Which of the following is an example of informed consent?</a:t>
            </a:r>
          </a:p>
          <a:p>
            <a:r>
              <a:rPr lang="en-GB" sz="2400" dirty="0"/>
              <a:t>A. Forcing participants to join</a:t>
            </a:r>
            <a:br>
              <a:rPr lang="en-GB" sz="2400" dirty="0"/>
            </a:br>
            <a:r>
              <a:rPr lang="en-GB" sz="2400" dirty="0"/>
              <a:t>B. Hiding research objectives from participants</a:t>
            </a:r>
            <a:br>
              <a:rPr lang="en-GB" sz="2400" dirty="0"/>
            </a:br>
            <a:r>
              <a:rPr lang="en-GB" sz="2400" dirty="0"/>
              <a:t>C. Explaining the study before participation</a:t>
            </a:r>
            <a:br>
              <a:rPr lang="en-GB" sz="2400" dirty="0"/>
            </a:br>
            <a:r>
              <a:rPr lang="en-GB" sz="2400" dirty="0"/>
              <a:t>D. Sharing participant information publicly</a:t>
            </a:r>
          </a:p>
          <a:p>
            <a:endParaRPr lang="en-GB" sz="2400" dirty="0"/>
          </a:p>
          <a:p>
            <a:r>
              <a:rPr lang="en-GB" sz="2400" b="1" dirty="0"/>
              <a:t>3. What does confidentiality mean in research?</a:t>
            </a:r>
          </a:p>
          <a:p>
            <a:r>
              <a:rPr lang="en-GB" sz="2400" dirty="0"/>
              <a:t>A. Publishing all participant details</a:t>
            </a:r>
            <a:br>
              <a:rPr lang="en-GB" sz="2400" dirty="0"/>
            </a:br>
            <a:r>
              <a:rPr lang="en-GB" sz="2400" dirty="0"/>
              <a:t>B. Keeping participant information private</a:t>
            </a:r>
            <a:br>
              <a:rPr lang="en-GB" sz="2400" dirty="0"/>
            </a:br>
            <a:r>
              <a:rPr lang="en-GB" sz="2400" dirty="0"/>
              <a:t>C. Charging participants money</a:t>
            </a:r>
            <a:br>
              <a:rPr lang="en-GB" sz="2400" dirty="0"/>
            </a:br>
            <a:r>
              <a:rPr lang="en-GB" sz="2400" dirty="0"/>
              <a:t>D. Ignoring participant rights</a:t>
            </a:r>
          </a:p>
          <a:p>
            <a:endParaRPr lang="en-GB" dirty="0"/>
          </a:p>
        </p:txBody>
      </p:sp>
    </p:spTree>
    <p:extLst>
      <p:ext uri="{BB962C8B-B14F-4D97-AF65-F5344CB8AC3E}">
        <p14:creationId xmlns:p14="http://schemas.microsoft.com/office/powerpoint/2010/main" val="4291678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F67FF5-DE99-D826-E6AA-6C433463FE74}"/>
              </a:ext>
            </a:extLst>
          </p:cNvPr>
          <p:cNvSpPr txBox="1"/>
          <p:nvPr/>
        </p:nvSpPr>
        <p:spPr>
          <a:xfrm>
            <a:off x="98324" y="0"/>
            <a:ext cx="12300154" cy="7017306"/>
          </a:xfrm>
          <a:prstGeom prst="rect">
            <a:avLst/>
          </a:prstGeom>
          <a:noFill/>
        </p:spPr>
        <p:txBody>
          <a:bodyPr wrap="square">
            <a:spAutoFit/>
          </a:bodyPr>
          <a:lstStyle/>
          <a:p>
            <a:pPr>
              <a:buNone/>
            </a:pPr>
            <a:r>
              <a:rPr lang="en-GB" sz="2400" b="1" dirty="0"/>
              <a:t>4. Which ethical issue occurs when researchers copy another person’s work without acknowledgement?</a:t>
            </a:r>
          </a:p>
          <a:p>
            <a:r>
              <a:rPr lang="en-GB" sz="2400" dirty="0"/>
              <a:t>A. Bias</a:t>
            </a:r>
            <a:br>
              <a:rPr lang="en-GB" sz="2400" dirty="0"/>
            </a:br>
            <a:r>
              <a:rPr lang="en-GB" sz="2400" dirty="0"/>
              <a:t>B. Sampling</a:t>
            </a:r>
            <a:br>
              <a:rPr lang="en-GB" sz="2400" dirty="0"/>
            </a:br>
            <a:r>
              <a:rPr lang="en-GB" sz="2400" dirty="0"/>
              <a:t>C. Plagiarism</a:t>
            </a:r>
            <a:br>
              <a:rPr lang="en-GB" sz="2400" dirty="0"/>
            </a:br>
            <a:r>
              <a:rPr lang="en-GB" sz="2400" dirty="0"/>
              <a:t>D. Reliability</a:t>
            </a:r>
          </a:p>
          <a:p>
            <a:pPr marL="342900" indent="-342900">
              <a:buAutoNum type="alphaUcPeriod"/>
            </a:pPr>
            <a:endParaRPr lang="en-GB" sz="2400" dirty="0"/>
          </a:p>
          <a:p>
            <a:r>
              <a:rPr lang="en-GB" sz="2400" b="1" dirty="0"/>
              <a:t>5. Why is honesty important in business research?</a:t>
            </a:r>
          </a:p>
          <a:p>
            <a:r>
              <a:rPr lang="en-GB" sz="2400" dirty="0"/>
              <a:t>A. To impress competitors</a:t>
            </a:r>
            <a:br>
              <a:rPr lang="en-GB" sz="2400" dirty="0"/>
            </a:br>
            <a:r>
              <a:rPr lang="en-GB" sz="2400" dirty="0"/>
              <a:t>B. To produce accurate and trustworthy findings</a:t>
            </a:r>
            <a:br>
              <a:rPr lang="en-GB" sz="2400" dirty="0"/>
            </a:br>
            <a:r>
              <a:rPr lang="en-GB" sz="2400" dirty="0"/>
              <a:t>C. To reduce the sample size</a:t>
            </a:r>
            <a:br>
              <a:rPr lang="en-GB" sz="2400" dirty="0"/>
            </a:br>
            <a:r>
              <a:rPr lang="en-GB" sz="2400" dirty="0"/>
              <a:t>D. To avoid collecting data</a:t>
            </a:r>
          </a:p>
          <a:p>
            <a:endParaRPr lang="en-GB" sz="2400" dirty="0"/>
          </a:p>
          <a:p>
            <a:r>
              <a:rPr lang="en-GB" sz="2400" b="1" dirty="0"/>
              <a:t>6. What is meant by voluntary participation?</a:t>
            </a:r>
          </a:p>
          <a:p>
            <a:r>
              <a:rPr lang="en-GB" sz="2400" dirty="0"/>
              <a:t>A. Participants are forced to participate</a:t>
            </a:r>
            <a:br>
              <a:rPr lang="en-GB" sz="2400" dirty="0"/>
            </a:br>
            <a:r>
              <a:rPr lang="en-GB" sz="2400" dirty="0"/>
              <a:t>B. Participants choose freely whether to join</a:t>
            </a:r>
            <a:br>
              <a:rPr lang="en-GB" sz="2400" dirty="0"/>
            </a:br>
            <a:r>
              <a:rPr lang="en-GB" sz="2400" dirty="0"/>
              <a:t>C. Only managers can participate</a:t>
            </a:r>
            <a:br>
              <a:rPr lang="en-GB" sz="2400" dirty="0"/>
            </a:br>
            <a:r>
              <a:rPr lang="en-GB" sz="2400" dirty="0"/>
              <a:t>D. Participants must pay to join</a:t>
            </a:r>
          </a:p>
          <a:p>
            <a:endParaRPr lang="en-GB" dirty="0"/>
          </a:p>
        </p:txBody>
      </p:sp>
    </p:spTree>
    <p:extLst>
      <p:ext uri="{BB962C8B-B14F-4D97-AF65-F5344CB8AC3E}">
        <p14:creationId xmlns:p14="http://schemas.microsoft.com/office/powerpoint/2010/main" val="1272719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EAB1BF-62E2-E670-61E9-35678729BA61}"/>
              </a:ext>
            </a:extLst>
          </p:cNvPr>
          <p:cNvSpPr txBox="1"/>
          <p:nvPr/>
        </p:nvSpPr>
        <p:spPr>
          <a:xfrm>
            <a:off x="265469" y="253546"/>
            <a:ext cx="8927691" cy="6647974"/>
          </a:xfrm>
          <a:prstGeom prst="rect">
            <a:avLst/>
          </a:prstGeom>
          <a:noFill/>
        </p:spPr>
        <p:txBody>
          <a:bodyPr wrap="square">
            <a:spAutoFit/>
          </a:bodyPr>
          <a:lstStyle/>
          <a:p>
            <a:pPr>
              <a:buNone/>
            </a:pPr>
            <a:r>
              <a:rPr lang="en-GB" sz="2400" b="1" dirty="0"/>
              <a:t>7. Which of the following is considered unethical in research?</a:t>
            </a:r>
          </a:p>
          <a:p>
            <a:r>
              <a:rPr lang="en-GB" sz="2400" dirty="0"/>
              <a:t>A. Obtaining participant consent</a:t>
            </a:r>
            <a:br>
              <a:rPr lang="en-GB" sz="2400" dirty="0"/>
            </a:br>
            <a:r>
              <a:rPr lang="en-GB" sz="2400" dirty="0"/>
              <a:t>B. Protecting private information</a:t>
            </a:r>
            <a:br>
              <a:rPr lang="en-GB" sz="2400" dirty="0"/>
            </a:br>
            <a:r>
              <a:rPr lang="en-GB" sz="2400" dirty="0"/>
              <a:t>C. Manipulating research results</a:t>
            </a:r>
            <a:br>
              <a:rPr lang="en-GB" sz="2400" dirty="0"/>
            </a:br>
            <a:r>
              <a:rPr lang="en-GB" sz="2400" dirty="0"/>
              <a:t>D. Following research guidelines</a:t>
            </a:r>
          </a:p>
          <a:p>
            <a:pPr marL="342900" indent="-342900">
              <a:buAutoNum type="alphaUcPeriod"/>
            </a:pPr>
            <a:endParaRPr lang="en-GB" sz="2400" dirty="0"/>
          </a:p>
          <a:p>
            <a:r>
              <a:rPr lang="en-GB" sz="2400" b="1" dirty="0"/>
              <a:t>8. What is researcher bias?</a:t>
            </a:r>
          </a:p>
          <a:p>
            <a:r>
              <a:rPr lang="en-GB" sz="2400" dirty="0"/>
              <a:t>A. Treating all participants equally</a:t>
            </a:r>
            <a:br>
              <a:rPr lang="en-GB" sz="2400" dirty="0"/>
            </a:br>
            <a:r>
              <a:rPr lang="en-GB" sz="2400" dirty="0"/>
              <a:t>B. Allowing personal opinions to influence results</a:t>
            </a:r>
            <a:br>
              <a:rPr lang="en-GB" sz="2400" dirty="0"/>
            </a:br>
            <a:r>
              <a:rPr lang="en-GB" sz="2400" dirty="0"/>
              <a:t>C. Using random sampling</a:t>
            </a:r>
            <a:br>
              <a:rPr lang="en-GB" sz="2400" dirty="0"/>
            </a:br>
            <a:r>
              <a:rPr lang="en-GB" sz="2400" dirty="0"/>
              <a:t>D. Collecting secondary data</a:t>
            </a:r>
          </a:p>
          <a:p>
            <a:pPr marL="342900" indent="-342900">
              <a:buAutoNum type="alphaUcPeriod"/>
            </a:pPr>
            <a:endParaRPr lang="en-GB" sz="2400" dirty="0"/>
          </a:p>
          <a:p>
            <a:r>
              <a:rPr lang="en-GB" sz="2400" b="1" dirty="0"/>
              <a:t>9. Why should researchers avoid harming participants?</a:t>
            </a:r>
          </a:p>
          <a:p>
            <a:r>
              <a:rPr lang="en-GB" sz="2400" dirty="0"/>
              <a:t>A. To save time</a:t>
            </a:r>
            <a:br>
              <a:rPr lang="en-GB" sz="2400" dirty="0"/>
            </a:br>
            <a:r>
              <a:rPr lang="en-GB" sz="2400" dirty="0"/>
              <a:t>B. To increase profits</a:t>
            </a:r>
            <a:br>
              <a:rPr lang="en-GB" sz="2400" dirty="0"/>
            </a:br>
            <a:r>
              <a:rPr lang="en-GB" sz="2400" dirty="0"/>
              <a:t>C. To maintain ethical standards and participant wellbeing</a:t>
            </a:r>
            <a:br>
              <a:rPr lang="en-GB" sz="2400" dirty="0"/>
            </a:br>
            <a:r>
              <a:rPr lang="en-GB" sz="2400" dirty="0"/>
              <a:t>D. To shorten the report</a:t>
            </a:r>
          </a:p>
          <a:p>
            <a:endParaRPr lang="en-GB" dirty="0"/>
          </a:p>
        </p:txBody>
      </p:sp>
    </p:spTree>
    <p:extLst>
      <p:ext uri="{BB962C8B-B14F-4D97-AF65-F5344CB8AC3E}">
        <p14:creationId xmlns:p14="http://schemas.microsoft.com/office/powerpoint/2010/main" val="2522662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F32FD8-9C32-186A-1BA1-EB598A0832D8}"/>
              </a:ext>
            </a:extLst>
          </p:cNvPr>
          <p:cNvSpPr txBox="1"/>
          <p:nvPr/>
        </p:nvSpPr>
        <p:spPr>
          <a:xfrm>
            <a:off x="658760" y="558347"/>
            <a:ext cx="10550013" cy="2308324"/>
          </a:xfrm>
          <a:prstGeom prst="rect">
            <a:avLst/>
          </a:prstGeom>
          <a:noFill/>
        </p:spPr>
        <p:txBody>
          <a:bodyPr wrap="square">
            <a:spAutoFit/>
          </a:bodyPr>
          <a:lstStyle/>
          <a:p>
            <a:pPr>
              <a:buNone/>
            </a:pPr>
            <a:r>
              <a:rPr lang="en-GB" sz="2400" b="1" dirty="0"/>
              <a:t>10. Which organisation usually checks whether research follows ethical standards?</a:t>
            </a:r>
          </a:p>
          <a:p>
            <a:pPr>
              <a:buNone/>
            </a:pPr>
            <a:r>
              <a:rPr lang="en-GB" sz="2400" dirty="0"/>
              <a:t>A. Marketing department</a:t>
            </a:r>
            <a:br>
              <a:rPr lang="en-GB" sz="2400" dirty="0"/>
            </a:br>
            <a:r>
              <a:rPr lang="en-GB" sz="2400" dirty="0"/>
              <a:t>B. Ethics committee</a:t>
            </a:r>
            <a:br>
              <a:rPr lang="en-GB" sz="2400" dirty="0"/>
            </a:br>
            <a:r>
              <a:rPr lang="en-GB" sz="2400" dirty="0"/>
              <a:t>C. Finance department</a:t>
            </a:r>
            <a:br>
              <a:rPr lang="en-GB" sz="2400" dirty="0"/>
            </a:br>
            <a:r>
              <a:rPr lang="en-GB" sz="2400" dirty="0"/>
              <a:t>D. Sales team</a:t>
            </a:r>
          </a:p>
        </p:txBody>
      </p:sp>
    </p:spTree>
    <p:extLst>
      <p:ext uri="{BB962C8B-B14F-4D97-AF65-F5344CB8AC3E}">
        <p14:creationId xmlns:p14="http://schemas.microsoft.com/office/powerpoint/2010/main" val="542047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DAD5-3ECA-13AA-4244-5EFB3514431B}"/>
              </a:ext>
            </a:extLst>
          </p:cNvPr>
          <p:cNvSpPr>
            <a:spLocks noGrp="1"/>
          </p:cNvSpPr>
          <p:nvPr>
            <p:ph type="title"/>
          </p:nvPr>
        </p:nvSpPr>
        <p:spPr/>
        <p:txBody>
          <a:bodyPr/>
          <a:lstStyle/>
          <a:p>
            <a:r>
              <a:rPr lang="en-GB" dirty="0"/>
              <a:t>Ethical Treatment of Participants</a:t>
            </a:r>
          </a:p>
        </p:txBody>
      </p:sp>
      <p:sp>
        <p:nvSpPr>
          <p:cNvPr id="3" name="Content Placeholder 2">
            <a:extLst>
              <a:ext uri="{FF2B5EF4-FFF2-40B4-BE49-F238E27FC236}">
                <a16:creationId xmlns:a16="http://schemas.microsoft.com/office/drawing/2014/main" id="{F1FC52FA-3062-21AB-9D94-B9AF07A1E598}"/>
              </a:ext>
            </a:extLst>
          </p:cNvPr>
          <p:cNvSpPr>
            <a:spLocks noGrp="1"/>
          </p:cNvSpPr>
          <p:nvPr>
            <p:ph idx="1"/>
          </p:nvPr>
        </p:nvSpPr>
        <p:spPr/>
        <p:txBody>
          <a:bodyPr>
            <a:normAutofit fontScale="92500" lnSpcReduction="10000"/>
          </a:bodyPr>
          <a:lstStyle/>
          <a:p>
            <a:pPr marL="0" indent="0">
              <a:buNone/>
            </a:pPr>
            <a:r>
              <a:rPr lang="en-GB" dirty="0"/>
              <a:t>When ethics are discussed in research design, we often think first about protecting the rights of the participants, or subject.</a:t>
            </a:r>
          </a:p>
          <a:p>
            <a:pPr marL="0" indent="0">
              <a:buNone/>
            </a:pPr>
            <a:r>
              <a:rPr lang="en-GB" dirty="0"/>
              <a:t>Whether data are gathered in an experiment, interview, observation, or survey, the participant has many rights to be safeguarded.</a:t>
            </a:r>
          </a:p>
          <a:p>
            <a:pPr marL="0" indent="0">
              <a:buNone/>
            </a:pPr>
            <a:r>
              <a:rPr lang="en-GB" dirty="0"/>
              <a:t>In general, research must be designed so that a participant does not suffer physical harm, discomfort, pain, embarrassment, pr loss of privacy.</a:t>
            </a:r>
          </a:p>
          <a:p>
            <a:pPr marL="0" indent="0">
              <a:buNone/>
            </a:pPr>
            <a:r>
              <a:rPr lang="en-GB" dirty="0"/>
              <a:t>To safeguard against these, the research should follow three guidelines:</a:t>
            </a:r>
          </a:p>
          <a:p>
            <a:pPr marL="514350" indent="-514350">
              <a:buAutoNum type="arabicPeriod"/>
            </a:pPr>
            <a:r>
              <a:rPr lang="en-GB" dirty="0"/>
              <a:t>Explain study benefits</a:t>
            </a:r>
          </a:p>
          <a:p>
            <a:pPr marL="514350" indent="-514350">
              <a:buAutoNum type="arabicPeriod"/>
            </a:pPr>
            <a:r>
              <a:rPr lang="en-GB" dirty="0"/>
              <a:t>Explain participant rights and protections</a:t>
            </a:r>
          </a:p>
          <a:p>
            <a:pPr marL="514350" indent="-514350">
              <a:buAutoNum type="arabicPeriod"/>
            </a:pPr>
            <a:r>
              <a:rPr lang="en-GB" dirty="0"/>
              <a:t>Obtain informed consent.</a:t>
            </a:r>
          </a:p>
        </p:txBody>
      </p:sp>
      <p:pic>
        <p:nvPicPr>
          <p:cNvPr id="4" name="Picture 3">
            <a:extLst>
              <a:ext uri="{FF2B5EF4-FFF2-40B4-BE49-F238E27FC236}">
                <a16:creationId xmlns:a16="http://schemas.microsoft.com/office/drawing/2014/main" id="{4DB60010-D14E-3DA9-9D4C-ECDE10DD3459}"/>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184513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C844-BF32-057B-289B-9922D3FC10DD}"/>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67AC80C5-7632-92A6-E6F4-BA3FD175A774}"/>
              </a:ext>
            </a:extLst>
          </p:cNvPr>
          <p:cNvSpPr>
            <a:spLocks noGrp="1"/>
          </p:cNvSpPr>
          <p:nvPr>
            <p:ph idx="1"/>
          </p:nvPr>
        </p:nvSpPr>
        <p:spPr/>
        <p:txBody>
          <a:bodyPr>
            <a:normAutofit/>
          </a:bodyPr>
          <a:lstStyle/>
          <a:p>
            <a:pPr marL="0" indent="0">
              <a:buNone/>
            </a:pPr>
            <a:r>
              <a:rPr lang="en-GB" dirty="0"/>
              <a:t>Whenever direct contact is made with participant, the researcher should discuss the study’s benefits, being careful to neither overstate nor understate the benefits.</a:t>
            </a:r>
          </a:p>
          <a:p>
            <a:pPr marL="0" indent="0">
              <a:buNone/>
            </a:pPr>
            <a:r>
              <a:rPr lang="en-GB" dirty="0"/>
              <a:t>The interviewer should begin an introduction with his or her name, the research organisation’s name, and brief description of the purpose and the benefit of the research.</a:t>
            </a:r>
          </a:p>
          <a:p>
            <a:pPr marL="0" indent="0">
              <a:buNone/>
            </a:pPr>
            <a:r>
              <a:rPr lang="en-GB" dirty="0"/>
              <a:t>In short, knowing why one is being questions improves cooperation through honest disclosure of purpose.</a:t>
            </a:r>
          </a:p>
        </p:txBody>
      </p:sp>
      <p:pic>
        <p:nvPicPr>
          <p:cNvPr id="4" name="Picture 3">
            <a:extLst>
              <a:ext uri="{FF2B5EF4-FFF2-40B4-BE49-F238E27FC236}">
                <a16:creationId xmlns:a16="http://schemas.microsoft.com/office/drawing/2014/main" id="{EC068C36-6CAB-D6DC-DC04-967C067B5E3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28192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E063-333A-4093-DEEA-3BBF2F1C497F}"/>
              </a:ext>
            </a:extLst>
          </p:cNvPr>
          <p:cNvSpPr>
            <a:spLocks noGrp="1"/>
          </p:cNvSpPr>
          <p:nvPr>
            <p:ph type="title"/>
          </p:nvPr>
        </p:nvSpPr>
        <p:spPr/>
        <p:txBody>
          <a:bodyPr/>
          <a:lstStyle/>
          <a:p>
            <a:r>
              <a:rPr lang="en-GB" dirty="0"/>
              <a:t>Deception </a:t>
            </a:r>
          </a:p>
        </p:txBody>
      </p:sp>
      <p:sp>
        <p:nvSpPr>
          <p:cNvPr id="3" name="Content Placeholder 2">
            <a:extLst>
              <a:ext uri="{FF2B5EF4-FFF2-40B4-BE49-F238E27FC236}">
                <a16:creationId xmlns:a16="http://schemas.microsoft.com/office/drawing/2014/main" id="{5512A6C7-F056-C430-0B3C-CD93E84872C0}"/>
              </a:ext>
            </a:extLst>
          </p:cNvPr>
          <p:cNvSpPr>
            <a:spLocks noGrp="1"/>
          </p:cNvSpPr>
          <p:nvPr>
            <p:ph idx="1"/>
          </p:nvPr>
        </p:nvSpPr>
        <p:spPr/>
        <p:txBody>
          <a:bodyPr/>
          <a:lstStyle/>
          <a:p>
            <a:pPr>
              <a:buFont typeface="Wingdings" panose="05000000000000000000" pitchFamily="2" charset="2"/>
              <a:buChar char="§"/>
            </a:pPr>
            <a:r>
              <a:rPr lang="en-GB" dirty="0"/>
              <a:t>Deception occurs when participants are told only part of the truth or when the truth is fully compromised.</a:t>
            </a:r>
          </a:p>
          <a:p>
            <a:pPr>
              <a:buFont typeface="Wingdings" panose="05000000000000000000" pitchFamily="2" charset="2"/>
              <a:buChar char="§"/>
            </a:pPr>
            <a:r>
              <a:rPr lang="en-GB" dirty="0"/>
              <a:t>Some believe this should never occur.</a:t>
            </a:r>
          </a:p>
          <a:p>
            <a:pPr>
              <a:buFont typeface="Wingdings" panose="05000000000000000000" pitchFamily="2" charset="2"/>
              <a:buChar char="§"/>
            </a:pPr>
            <a:r>
              <a:rPr lang="en-GB" dirty="0"/>
              <a:t>Others suggest two reasons for deception:</a:t>
            </a:r>
          </a:p>
          <a:p>
            <a:pPr marL="457200" lvl="1" indent="0">
              <a:buNone/>
            </a:pPr>
            <a:r>
              <a:rPr lang="en-GB" dirty="0"/>
              <a:t>(1) to prevent biasing the participants before the survey or experiment</a:t>
            </a:r>
          </a:p>
          <a:p>
            <a:pPr marL="457200" lvl="1" indent="0">
              <a:buNone/>
            </a:pPr>
            <a:r>
              <a:rPr lang="en-GB" dirty="0"/>
              <a:t>(2) to protect the confidentiality of a third party (e.g., the sponsor)</a:t>
            </a:r>
          </a:p>
          <a:p>
            <a:pPr>
              <a:buFont typeface="Wingdings" panose="05000000000000000000" pitchFamily="2" charset="2"/>
              <a:buChar char="§"/>
            </a:pPr>
            <a:r>
              <a:rPr lang="en-GB" dirty="0"/>
              <a:t>Deception should not be used in an attempt to improve response rates.</a:t>
            </a:r>
          </a:p>
        </p:txBody>
      </p:sp>
      <p:pic>
        <p:nvPicPr>
          <p:cNvPr id="4" name="Picture 3">
            <a:extLst>
              <a:ext uri="{FF2B5EF4-FFF2-40B4-BE49-F238E27FC236}">
                <a16:creationId xmlns:a16="http://schemas.microsoft.com/office/drawing/2014/main" id="{A9F21A0F-D388-9A75-5B72-9086E8DB866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5726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ED02C-9EC4-CBF2-FB2F-CA48CEBB7045}"/>
              </a:ext>
            </a:extLst>
          </p:cNvPr>
          <p:cNvSpPr>
            <a:spLocks noGrp="1"/>
          </p:cNvSpPr>
          <p:nvPr>
            <p:ph type="title"/>
          </p:nvPr>
        </p:nvSpPr>
        <p:spPr/>
        <p:txBody>
          <a:bodyPr/>
          <a:lstStyle/>
          <a:p>
            <a:r>
              <a:rPr lang="en-GB" dirty="0"/>
              <a:t>Rights in Business Research</a:t>
            </a:r>
          </a:p>
        </p:txBody>
      </p:sp>
      <p:sp>
        <p:nvSpPr>
          <p:cNvPr id="3" name="Content Placeholder 2">
            <a:extLst>
              <a:ext uri="{FF2B5EF4-FFF2-40B4-BE49-F238E27FC236}">
                <a16:creationId xmlns:a16="http://schemas.microsoft.com/office/drawing/2014/main" id="{B79C98B1-762F-B6DB-B86A-1EA76A7932EA}"/>
              </a:ext>
            </a:extLst>
          </p:cNvPr>
          <p:cNvSpPr>
            <a:spLocks noGrp="1"/>
          </p:cNvSpPr>
          <p:nvPr>
            <p:ph idx="1"/>
          </p:nvPr>
        </p:nvSpPr>
        <p:spPr/>
        <p:txBody>
          <a:bodyPr>
            <a:normAutofit/>
          </a:bodyPr>
          <a:lstStyle/>
          <a:p>
            <a:pPr marL="0" indent="0">
              <a:buNone/>
            </a:pPr>
            <a:r>
              <a:rPr lang="en-GB" b="1" dirty="0"/>
              <a:t>1. Right to Privacy</a:t>
            </a:r>
          </a:p>
          <a:p>
            <a:pPr>
              <a:buFont typeface="Wingdings" panose="05000000000000000000" pitchFamily="2" charset="2"/>
              <a:buChar char="§"/>
            </a:pPr>
            <a:r>
              <a:rPr lang="en-GB" b="1" dirty="0"/>
              <a:t>Definition</a:t>
            </a:r>
            <a:r>
              <a:rPr lang="en-GB" dirty="0"/>
              <a:t>: Participants have the right to control the personal information they share.</a:t>
            </a:r>
          </a:p>
          <a:p>
            <a:pPr>
              <a:buFont typeface="Wingdings" panose="05000000000000000000" pitchFamily="2" charset="2"/>
              <a:buChar char="§"/>
            </a:pPr>
            <a:r>
              <a:rPr lang="en-GB" b="1" dirty="0"/>
              <a:t>Practice</a:t>
            </a:r>
            <a:r>
              <a:rPr lang="en-GB" dirty="0"/>
              <a:t>: Researchers must respect participants' boundaries and collect only the data that is essential for the study.</a:t>
            </a:r>
          </a:p>
          <a:p>
            <a:pPr>
              <a:buFont typeface="Wingdings" panose="05000000000000000000" pitchFamily="2" charset="2"/>
              <a:buChar char="§"/>
            </a:pPr>
            <a:r>
              <a:rPr lang="en-GB" b="1" dirty="0"/>
              <a:t>Example</a:t>
            </a:r>
            <a:r>
              <a:rPr lang="en-GB" dirty="0"/>
              <a:t>: In a survey, participants are asked only for relevant information and are informed of how their data will be used.</a:t>
            </a:r>
          </a:p>
          <a:p>
            <a:pPr marL="0" indent="0">
              <a:buNone/>
            </a:pPr>
            <a:endParaRPr lang="en-GB" dirty="0"/>
          </a:p>
        </p:txBody>
      </p:sp>
      <p:pic>
        <p:nvPicPr>
          <p:cNvPr id="4" name="Picture 3">
            <a:extLst>
              <a:ext uri="{FF2B5EF4-FFF2-40B4-BE49-F238E27FC236}">
                <a16:creationId xmlns:a16="http://schemas.microsoft.com/office/drawing/2014/main" id="{C62B53DD-FE0E-A4FD-8841-0311AB91DE5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7194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12266-320C-1557-6DB5-10B699DEB069}"/>
              </a:ext>
            </a:extLst>
          </p:cNvPr>
          <p:cNvSpPr>
            <a:spLocks noGrp="1"/>
          </p:cNvSpPr>
          <p:nvPr>
            <p:ph type="title"/>
          </p:nvPr>
        </p:nvSpPr>
        <p:spPr/>
        <p:txBody>
          <a:bodyPr/>
          <a:lstStyle/>
          <a:p>
            <a:r>
              <a:rPr lang="en-GB" dirty="0"/>
              <a:t>Rights in Business Research</a:t>
            </a:r>
          </a:p>
        </p:txBody>
      </p:sp>
      <p:sp>
        <p:nvSpPr>
          <p:cNvPr id="3" name="Content Placeholder 2">
            <a:extLst>
              <a:ext uri="{FF2B5EF4-FFF2-40B4-BE49-F238E27FC236}">
                <a16:creationId xmlns:a16="http://schemas.microsoft.com/office/drawing/2014/main" id="{D9B8D5F1-908A-AB67-46AB-2DD2D3D7E6AA}"/>
              </a:ext>
            </a:extLst>
          </p:cNvPr>
          <p:cNvSpPr>
            <a:spLocks noGrp="1"/>
          </p:cNvSpPr>
          <p:nvPr>
            <p:ph idx="1"/>
          </p:nvPr>
        </p:nvSpPr>
        <p:spPr/>
        <p:txBody>
          <a:bodyPr>
            <a:normAutofit/>
          </a:bodyPr>
          <a:lstStyle/>
          <a:p>
            <a:pPr marL="0" indent="0">
              <a:buNone/>
            </a:pPr>
            <a:r>
              <a:rPr lang="en-GB" b="1" dirty="0"/>
              <a:t>2. Right to Confidentiality</a:t>
            </a:r>
          </a:p>
          <a:p>
            <a:pPr>
              <a:buFont typeface="Wingdings" panose="05000000000000000000" pitchFamily="2" charset="2"/>
              <a:buChar char="§"/>
            </a:pPr>
            <a:r>
              <a:rPr lang="en-GB" b="1" dirty="0"/>
              <a:t>Definition</a:t>
            </a:r>
            <a:r>
              <a:rPr lang="en-GB" dirty="0"/>
              <a:t>: Ensures that any information shared by participants is kept secure and is not disclosed without permission.</a:t>
            </a:r>
          </a:p>
          <a:p>
            <a:pPr>
              <a:buFont typeface="Wingdings" panose="05000000000000000000" pitchFamily="2" charset="2"/>
              <a:buChar char="§"/>
            </a:pPr>
            <a:r>
              <a:rPr lang="en-GB" b="1" dirty="0"/>
              <a:t>Practice</a:t>
            </a:r>
            <a:r>
              <a:rPr lang="en-GB" dirty="0"/>
              <a:t>: Researchers store data securely and restrict access to authorized personnel only.</a:t>
            </a:r>
          </a:p>
          <a:p>
            <a:pPr>
              <a:buFont typeface="Wingdings" panose="05000000000000000000" pitchFamily="2" charset="2"/>
              <a:buChar char="§"/>
            </a:pPr>
            <a:r>
              <a:rPr lang="en-GB" b="1" dirty="0"/>
              <a:t>Example</a:t>
            </a:r>
            <a:r>
              <a:rPr lang="en-GB" dirty="0"/>
              <a:t>: Confidential data is stored on encrypted databases, accessible only by the research team.</a:t>
            </a:r>
          </a:p>
          <a:p>
            <a:pPr marL="0" indent="0">
              <a:buNone/>
            </a:pPr>
            <a:endParaRPr lang="en-GB" dirty="0"/>
          </a:p>
        </p:txBody>
      </p:sp>
      <p:pic>
        <p:nvPicPr>
          <p:cNvPr id="4" name="Picture 3">
            <a:extLst>
              <a:ext uri="{FF2B5EF4-FFF2-40B4-BE49-F238E27FC236}">
                <a16:creationId xmlns:a16="http://schemas.microsoft.com/office/drawing/2014/main" id="{6D7018BF-D65C-422B-C5B4-05D6439CDF0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12529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D3854-BEC0-CFAA-0566-0A4678870E76}"/>
              </a:ext>
            </a:extLst>
          </p:cNvPr>
          <p:cNvSpPr>
            <a:spLocks noGrp="1"/>
          </p:cNvSpPr>
          <p:nvPr>
            <p:ph type="title"/>
          </p:nvPr>
        </p:nvSpPr>
        <p:spPr/>
        <p:txBody>
          <a:bodyPr/>
          <a:lstStyle/>
          <a:p>
            <a:r>
              <a:rPr lang="en-GB" dirty="0"/>
              <a:t>Rights in Business Research</a:t>
            </a:r>
          </a:p>
        </p:txBody>
      </p:sp>
      <p:sp>
        <p:nvSpPr>
          <p:cNvPr id="3" name="Content Placeholder 2">
            <a:extLst>
              <a:ext uri="{FF2B5EF4-FFF2-40B4-BE49-F238E27FC236}">
                <a16:creationId xmlns:a16="http://schemas.microsoft.com/office/drawing/2014/main" id="{7B0E26A6-0BEA-2764-CC57-4FDB17CFDFF6}"/>
              </a:ext>
            </a:extLst>
          </p:cNvPr>
          <p:cNvSpPr>
            <a:spLocks noGrp="1"/>
          </p:cNvSpPr>
          <p:nvPr>
            <p:ph idx="1"/>
          </p:nvPr>
        </p:nvSpPr>
        <p:spPr/>
        <p:txBody>
          <a:bodyPr>
            <a:normAutofit/>
          </a:bodyPr>
          <a:lstStyle/>
          <a:p>
            <a:pPr marL="0" indent="0">
              <a:buNone/>
            </a:pPr>
            <a:r>
              <a:rPr lang="en-GB" b="1" dirty="0"/>
              <a:t>3. Right to Safety</a:t>
            </a:r>
          </a:p>
          <a:p>
            <a:pPr>
              <a:buFont typeface="Wingdings" panose="05000000000000000000" pitchFamily="2" charset="2"/>
              <a:buChar char="§"/>
            </a:pPr>
            <a:r>
              <a:rPr lang="en-GB" b="1" dirty="0"/>
              <a:t>Definition</a:t>
            </a:r>
            <a:r>
              <a:rPr lang="en-GB" dirty="0"/>
              <a:t>: Participants should not experience any harm, whether physical, emotional, or psychological, as a result of their involvement in the research.</a:t>
            </a:r>
          </a:p>
          <a:p>
            <a:pPr>
              <a:buFont typeface="Wingdings" panose="05000000000000000000" pitchFamily="2" charset="2"/>
              <a:buChar char="§"/>
            </a:pPr>
            <a:r>
              <a:rPr lang="en-GB" b="1" dirty="0"/>
              <a:t>Practice</a:t>
            </a:r>
            <a:r>
              <a:rPr lang="en-GB" dirty="0"/>
              <a:t>: Researchers conduct risk assessments and implement safeguards to prevent harm.</a:t>
            </a:r>
          </a:p>
          <a:p>
            <a:pPr>
              <a:buFont typeface="Wingdings" panose="05000000000000000000" pitchFamily="2" charset="2"/>
              <a:buChar char="§"/>
            </a:pPr>
            <a:r>
              <a:rPr lang="en-GB" b="1" dirty="0"/>
              <a:t>Example</a:t>
            </a:r>
            <a:r>
              <a:rPr lang="en-GB" dirty="0"/>
              <a:t>: In sensitive interviews, researchers avoid triggering questions and offer support resources if needed.</a:t>
            </a:r>
          </a:p>
          <a:p>
            <a:pPr marL="0" indent="0">
              <a:buNone/>
            </a:pPr>
            <a:endParaRPr lang="en-GB" dirty="0"/>
          </a:p>
        </p:txBody>
      </p:sp>
      <p:pic>
        <p:nvPicPr>
          <p:cNvPr id="4" name="Picture 3">
            <a:extLst>
              <a:ext uri="{FF2B5EF4-FFF2-40B4-BE49-F238E27FC236}">
                <a16:creationId xmlns:a16="http://schemas.microsoft.com/office/drawing/2014/main" id="{7EF8B9C2-B9D6-926A-FC9E-DE4915CB1D5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7673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F177-18F1-B058-C430-893B980672E2}"/>
              </a:ext>
            </a:extLst>
          </p:cNvPr>
          <p:cNvSpPr>
            <a:spLocks noGrp="1"/>
          </p:cNvSpPr>
          <p:nvPr>
            <p:ph type="title"/>
          </p:nvPr>
        </p:nvSpPr>
        <p:spPr/>
        <p:txBody>
          <a:bodyPr>
            <a:normAutofit/>
          </a:bodyPr>
          <a:lstStyle/>
          <a:p>
            <a:r>
              <a:rPr lang="en-GB" sz="3200" dirty="0">
                <a:latin typeface="+mn-lt"/>
              </a:rPr>
              <a:t>Ensuring Quality and Anonymity in Research</a:t>
            </a:r>
          </a:p>
        </p:txBody>
      </p:sp>
      <p:sp>
        <p:nvSpPr>
          <p:cNvPr id="3" name="Content Placeholder 2">
            <a:extLst>
              <a:ext uri="{FF2B5EF4-FFF2-40B4-BE49-F238E27FC236}">
                <a16:creationId xmlns:a16="http://schemas.microsoft.com/office/drawing/2014/main" id="{0E769F12-2ECD-36A9-2179-DD703607C095}"/>
              </a:ext>
            </a:extLst>
          </p:cNvPr>
          <p:cNvSpPr>
            <a:spLocks noGrp="1"/>
          </p:cNvSpPr>
          <p:nvPr>
            <p:ph idx="1"/>
          </p:nvPr>
        </p:nvSpPr>
        <p:spPr>
          <a:xfrm>
            <a:off x="723900" y="1439862"/>
            <a:ext cx="10629900" cy="3978275"/>
          </a:xfrm>
        </p:spPr>
        <p:txBody>
          <a:bodyPr/>
          <a:lstStyle/>
          <a:p>
            <a:pPr marL="0" indent="0">
              <a:buNone/>
            </a:pPr>
            <a:r>
              <a:rPr lang="en-GB" b="1" dirty="0"/>
              <a:t>4. Right to Quality Research</a:t>
            </a:r>
          </a:p>
          <a:p>
            <a:pPr>
              <a:buFont typeface="Wingdings" panose="05000000000000000000" pitchFamily="2" charset="2"/>
              <a:buChar char="§"/>
            </a:pPr>
            <a:r>
              <a:rPr lang="en-GB" b="1" dirty="0"/>
              <a:t>Definition</a:t>
            </a:r>
            <a:r>
              <a:rPr lang="en-GB" dirty="0"/>
              <a:t>: Participants are entitled to research that is well-designed, meaningful, and ethically sound.</a:t>
            </a:r>
          </a:p>
          <a:p>
            <a:pPr>
              <a:buFont typeface="Wingdings" panose="05000000000000000000" pitchFamily="2" charset="2"/>
              <a:buChar char="§"/>
            </a:pPr>
            <a:r>
              <a:rPr lang="en-GB" b="1" dirty="0"/>
              <a:t>Practice</a:t>
            </a:r>
            <a:r>
              <a:rPr lang="en-GB" dirty="0"/>
              <a:t>: Researchers use robust methods and adhere to ethical standards to ensure reliable and valid results.</a:t>
            </a:r>
          </a:p>
          <a:p>
            <a:pPr>
              <a:buFont typeface="Wingdings" panose="05000000000000000000" pitchFamily="2" charset="2"/>
              <a:buChar char="§"/>
            </a:pPr>
            <a:r>
              <a:rPr lang="en-GB" b="1" dirty="0"/>
              <a:t>Example</a:t>
            </a:r>
            <a:r>
              <a:rPr lang="en-GB" dirty="0"/>
              <a:t>: Studies are reviewed by an ethics board to confirm the quality and integrity of the research.</a:t>
            </a:r>
          </a:p>
          <a:p>
            <a:pPr marL="0" indent="0">
              <a:buNone/>
            </a:pPr>
            <a:endParaRPr lang="en-GB" dirty="0"/>
          </a:p>
        </p:txBody>
      </p:sp>
      <p:pic>
        <p:nvPicPr>
          <p:cNvPr id="4" name="Picture 3">
            <a:extLst>
              <a:ext uri="{FF2B5EF4-FFF2-40B4-BE49-F238E27FC236}">
                <a16:creationId xmlns:a16="http://schemas.microsoft.com/office/drawing/2014/main" id="{C564B8B1-6CDC-7DC0-6E93-8FD1EF4E519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96466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38032-4BA4-65E3-78EE-38D712C18FB0}"/>
              </a:ext>
            </a:extLst>
          </p:cNvPr>
          <p:cNvSpPr>
            <a:spLocks noGrp="1"/>
          </p:cNvSpPr>
          <p:nvPr>
            <p:ph type="title"/>
          </p:nvPr>
        </p:nvSpPr>
        <p:spPr/>
        <p:txBody>
          <a:bodyPr>
            <a:normAutofit/>
          </a:bodyPr>
          <a:lstStyle/>
          <a:p>
            <a:r>
              <a:rPr lang="en-GB" sz="3200" dirty="0">
                <a:latin typeface="+mn-lt"/>
              </a:rPr>
              <a:t>Ensuring Quality and Anonymity in Research</a:t>
            </a:r>
          </a:p>
        </p:txBody>
      </p:sp>
      <p:sp>
        <p:nvSpPr>
          <p:cNvPr id="3" name="Content Placeholder 2">
            <a:extLst>
              <a:ext uri="{FF2B5EF4-FFF2-40B4-BE49-F238E27FC236}">
                <a16:creationId xmlns:a16="http://schemas.microsoft.com/office/drawing/2014/main" id="{82E02512-6DC1-C834-4C75-66F679DBB92E}"/>
              </a:ext>
            </a:extLst>
          </p:cNvPr>
          <p:cNvSpPr>
            <a:spLocks noGrp="1"/>
          </p:cNvSpPr>
          <p:nvPr>
            <p:ph idx="1"/>
          </p:nvPr>
        </p:nvSpPr>
        <p:spPr/>
        <p:txBody>
          <a:bodyPr>
            <a:normAutofit/>
          </a:bodyPr>
          <a:lstStyle/>
          <a:p>
            <a:pPr marL="0" indent="0">
              <a:buNone/>
            </a:pPr>
            <a:r>
              <a:rPr lang="en-GB" b="1" dirty="0"/>
              <a:t>5. Protection of Anonymity</a:t>
            </a:r>
          </a:p>
          <a:p>
            <a:pPr>
              <a:buFont typeface="Wingdings" panose="05000000000000000000" pitchFamily="2" charset="2"/>
              <a:buChar char="§"/>
            </a:pPr>
            <a:r>
              <a:rPr lang="en-GB" b="1" dirty="0"/>
              <a:t>Definition</a:t>
            </a:r>
            <a:r>
              <a:rPr lang="en-GB" dirty="0"/>
              <a:t>: Ensures that participants’ identities are not revealed, safeguarding their personal information.</a:t>
            </a:r>
          </a:p>
          <a:p>
            <a:pPr>
              <a:buFont typeface="Wingdings" panose="05000000000000000000" pitchFamily="2" charset="2"/>
              <a:buChar char="§"/>
            </a:pPr>
            <a:r>
              <a:rPr lang="en-GB" b="1" dirty="0"/>
              <a:t>Practice</a:t>
            </a:r>
            <a:r>
              <a:rPr lang="en-GB" dirty="0"/>
              <a:t>: Researchers use anonymous data collection methods, such as assigning participant codes instead of names.</a:t>
            </a:r>
          </a:p>
          <a:p>
            <a:pPr>
              <a:buFont typeface="Wingdings" panose="05000000000000000000" pitchFamily="2" charset="2"/>
              <a:buChar char="§"/>
            </a:pPr>
            <a:r>
              <a:rPr lang="en-GB" b="1" dirty="0"/>
              <a:t>Example</a:t>
            </a:r>
            <a:r>
              <a:rPr lang="en-GB" dirty="0"/>
              <a:t>: In published reports, data is presented in aggregate form without identifying individual participants.</a:t>
            </a:r>
          </a:p>
          <a:p>
            <a:pPr marL="0" indent="0">
              <a:buNone/>
            </a:pPr>
            <a:endParaRPr lang="en-GB" dirty="0"/>
          </a:p>
        </p:txBody>
      </p:sp>
      <p:pic>
        <p:nvPicPr>
          <p:cNvPr id="4" name="Picture 3">
            <a:extLst>
              <a:ext uri="{FF2B5EF4-FFF2-40B4-BE49-F238E27FC236}">
                <a16:creationId xmlns:a16="http://schemas.microsoft.com/office/drawing/2014/main" id="{CC96945D-8184-D432-E063-AFBFF2647D4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0396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C32D-A2D0-B395-30D7-0516DB80A1D8}"/>
              </a:ext>
            </a:extLst>
          </p:cNvPr>
          <p:cNvSpPr>
            <a:spLocks noGrp="1"/>
          </p:cNvSpPr>
          <p:nvPr>
            <p:ph type="title"/>
          </p:nvPr>
        </p:nvSpPr>
        <p:spPr/>
        <p:txBody>
          <a:bodyPr/>
          <a:lstStyle/>
          <a:p>
            <a:r>
              <a:rPr lang="en-GB" dirty="0"/>
              <a:t>Informed Consent</a:t>
            </a:r>
          </a:p>
        </p:txBody>
      </p:sp>
      <p:sp>
        <p:nvSpPr>
          <p:cNvPr id="3" name="Content Placeholder 2">
            <a:extLst>
              <a:ext uri="{FF2B5EF4-FFF2-40B4-BE49-F238E27FC236}">
                <a16:creationId xmlns:a16="http://schemas.microsoft.com/office/drawing/2014/main" id="{62035E59-6FCF-E79F-F749-D5A67DE8EED7}"/>
              </a:ext>
            </a:extLst>
          </p:cNvPr>
          <p:cNvSpPr>
            <a:spLocks noGrp="1"/>
          </p:cNvSpPr>
          <p:nvPr>
            <p:ph idx="1"/>
          </p:nvPr>
        </p:nvSpPr>
        <p:spPr>
          <a:xfrm>
            <a:off x="723900" y="1439862"/>
            <a:ext cx="10629900" cy="3978275"/>
          </a:xfrm>
        </p:spPr>
        <p:txBody>
          <a:bodyPr/>
          <a:lstStyle/>
          <a:p>
            <a:pPr marL="0" indent="0">
              <a:buNone/>
            </a:pPr>
            <a:r>
              <a:rPr lang="en-GB" dirty="0"/>
              <a:t>Securing informed consent from participants is a matter of fully disclosing the procedures of the proposed survey or other research design before requesting permission to proceed with the study.</a:t>
            </a:r>
          </a:p>
          <a:p>
            <a:pPr marL="0" indent="0">
              <a:buNone/>
            </a:pPr>
            <a:r>
              <a:rPr lang="en-GB" dirty="0"/>
              <a:t>When dealing with children, the researcher is wise to have parent or other person with legal standing sign the consent form.</a:t>
            </a:r>
          </a:p>
          <a:p>
            <a:pPr marL="0" indent="0">
              <a:buNone/>
            </a:pPr>
            <a:r>
              <a:rPr lang="en-GB" dirty="0"/>
              <a:t>For business research, oral consent is sufficient.</a:t>
            </a:r>
          </a:p>
        </p:txBody>
      </p:sp>
      <p:pic>
        <p:nvPicPr>
          <p:cNvPr id="4" name="Picture 3">
            <a:extLst>
              <a:ext uri="{FF2B5EF4-FFF2-40B4-BE49-F238E27FC236}">
                <a16:creationId xmlns:a16="http://schemas.microsoft.com/office/drawing/2014/main" id="{830C4461-514E-8E27-1F51-D53E98408F76}"/>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58484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75A70-4509-1AB0-A9F9-2796CD2622D0}"/>
              </a:ext>
            </a:extLst>
          </p:cNvPr>
          <p:cNvSpPr>
            <a:spLocks noGrp="1"/>
          </p:cNvSpPr>
          <p:nvPr>
            <p:ph type="title"/>
          </p:nvPr>
        </p:nvSpPr>
        <p:spPr>
          <a:xfrm>
            <a:off x="723900" y="55409"/>
            <a:ext cx="10629900" cy="688975"/>
          </a:xfrm>
        </p:spPr>
        <p:txBody>
          <a:bodyPr>
            <a:normAutofit/>
          </a:bodyPr>
          <a:lstStyle/>
          <a:p>
            <a:r>
              <a:rPr lang="en-GB" sz="3200" b="1" dirty="0"/>
              <a:t>Informed Consent Procedures for Business Survey</a:t>
            </a:r>
          </a:p>
        </p:txBody>
      </p:sp>
      <p:sp>
        <p:nvSpPr>
          <p:cNvPr id="3" name="Content Placeholder 2">
            <a:extLst>
              <a:ext uri="{FF2B5EF4-FFF2-40B4-BE49-F238E27FC236}">
                <a16:creationId xmlns:a16="http://schemas.microsoft.com/office/drawing/2014/main" id="{204EDB4D-B10C-857D-EBC3-DCE53D572A60}"/>
              </a:ext>
            </a:extLst>
          </p:cNvPr>
          <p:cNvSpPr>
            <a:spLocks noGrp="1"/>
          </p:cNvSpPr>
          <p:nvPr>
            <p:ph idx="1"/>
          </p:nvPr>
        </p:nvSpPr>
        <p:spPr>
          <a:xfrm>
            <a:off x="309716" y="744384"/>
            <a:ext cx="11577484" cy="4845255"/>
          </a:xfrm>
        </p:spPr>
        <p:txBody>
          <a:bodyPr>
            <a:normAutofit fontScale="77500" lnSpcReduction="20000"/>
          </a:bodyPr>
          <a:lstStyle/>
          <a:p>
            <a:pPr>
              <a:buFont typeface="Wingdings" panose="05000000000000000000" pitchFamily="2" charset="2"/>
              <a:buChar char="§"/>
            </a:pPr>
            <a:r>
              <a:rPr lang="en-GB" b="1" dirty="0"/>
              <a:t>Introduction and Purpose</a:t>
            </a:r>
            <a:br>
              <a:rPr lang="en-GB" dirty="0"/>
            </a:br>
            <a:r>
              <a:rPr lang="en-GB" dirty="0"/>
              <a:t>"</a:t>
            </a:r>
            <a:r>
              <a:rPr lang="en-GB" dirty="0">
                <a:solidFill>
                  <a:srgbClr val="FF0000"/>
                </a:solidFill>
              </a:rPr>
              <a:t>This survey is conducted by [XYZ] to understand employee engagement and job satisfaction. Your responses will help us improve our workplace environment</a:t>
            </a:r>
            <a:r>
              <a:rPr lang="en-GB" dirty="0"/>
              <a:t>.”</a:t>
            </a:r>
          </a:p>
          <a:p>
            <a:pPr>
              <a:buFont typeface="Wingdings" panose="05000000000000000000" pitchFamily="2" charset="2"/>
              <a:buChar char="§"/>
            </a:pPr>
            <a:r>
              <a:rPr lang="en-GB" b="1" dirty="0"/>
              <a:t>Voluntary Participation</a:t>
            </a:r>
            <a:br>
              <a:rPr lang="en-GB" dirty="0"/>
            </a:br>
            <a:r>
              <a:rPr lang="en-GB" dirty="0"/>
              <a:t>"</a:t>
            </a:r>
            <a:r>
              <a:rPr lang="en-GB" dirty="0">
                <a:solidFill>
                  <a:srgbClr val="FF0000"/>
                </a:solidFill>
              </a:rPr>
              <a:t>Participation is entirely voluntary. You may choose not to participate or stop at any time without any consequences.</a:t>
            </a:r>
            <a:r>
              <a:rPr lang="en-GB" dirty="0"/>
              <a:t>“</a:t>
            </a:r>
          </a:p>
          <a:p>
            <a:pPr>
              <a:buFont typeface="Wingdings" panose="05000000000000000000" pitchFamily="2" charset="2"/>
              <a:buChar char="§"/>
            </a:pPr>
            <a:r>
              <a:rPr lang="en-GB" b="1" dirty="0"/>
              <a:t>Confidentiality and Anonymity</a:t>
            </a:r>
            <a:br>
              <a:rPr lang="en-GB" dirty="0"/>
            </a:br>
            <a:r>
              <a:rPr lang="en-GB" dirty="0"/>
              <a:t>"</a:t>
            </a:r>
            <a:r>
              <a:rPr lang="en-GB" dirty="0">
                <a:solidFill>
                  <a:srgbClr val="FF0000"/>
                </a:solidFill>
              </a:rPr>
              <a:t>All responses are confidential and anonymous. Data will be used only in aggregate form for analysis.</a:t>
            </a:r>
            <a:r>
              <a:rPr lang="en-GB" dirty="0"/>
              <a:t>”</a:t>
            </a:r>
          </a:p>
          <a:p>
            <a:pPr>
              <a:buFont typeface="Wingdings" panose="05000000000000000000" pitchFamily="2" charset="2"/>
              <a:buChar char="§"/>
            </a:pPr>
            <a:r>
              <a:rPr lang="en-GB" b="1" dirty="0"/>
              <a:t>Duration and Content</a:t>
            </a:r>
            <a:br>
              <a:rPr lang="en-GB" dirty="0"/>
            </a:br>
            <a:r>
              <a:rPr lang="en-GB" dirty="0"/>
              <a:t>"</a:t>
            </a:r>
            <a:r>
              <a:rPr lang="en-GB" dirty="0">
                <a:solidFill>
                  <a:srgbClr val="FF0000"/>
                </a:solidFill>
              </a:rPr>
              <a:t>The survey takes about 10 minutes and includes questions on job satisfaction, work environment, and engagement.</a:t>
            </a:r>
            <a:r>
              <a:rPr lang="en-GB" dirty="0"/>
              <a:t>“</a:t>
            </a:r>
          </a:p>
          <a:p>
            <a:pPr>
              <a:buFont typeface="Wingdings" panose="05000000000000000000" pitchFamily="2" charset="2"/>
              <a:buChar char="§"/>
            </a:pPr>
            <a:r>
              <a:rPr lang="en-GB" b="1" dirty="0"/>
              <a:t>Risks and Benefits</a:t>
            </a:r>
            <a:br>
              <a:rPr lang="en-GB" dirty="0"/>
            </a:br>
            <a:r>
              <a:rPr lang="en-GB" dirty="0"/>
              <a:t>" </a:t>
            </a:r>
            <a:r>
              <a:rPr lang="en-GB" dirty="0">
                <a:solidFill>
                  <a:srgbClr val="FF0000"/>
                </a:solidFill>
              </a:rPr>
              <a:t>There are no anticipated risks. Your input helps improve the working environment.</a:t>
            </a:r>
            <a:r>
              <a:rPr lang="en-GB" dirty="0"/>
              <a:t>“</a:t>
            </a:r>
          </a:p>
          <a:p>
            <a:pPr>
              <a:buFont typeface="Wingdings" panose="05000000000000000000" pitchFamily="2" charset="2"/>
              <a:buChar char="§"/>
            </a:pPr>
            <a:r>
              <a:rPr lang="en-GB" b="1" dirty="0"/>
              <a:t>Data Usage and Retention</a:t>
            </a:r>
            <a:br>
              <a:rPr lang="en-GB" dirty="0"/>
            </a:br>
            <a:r>
              <a:rPr lang="en-GB" dirty="0"/>
              <a:t>"</a:t>
            </a:r>
            <a:r>
              <a:rPr lang="en-GB" dirty="0">
                <a:solidFill>
                  <a:srgbClr val="FF0000"/>
                </a:solidFill>
              </a:rPr>
              <a:t>Data is for research purposes only, stored securely, and retained for one year before deletion.</a:t>
            </a:r>
            <a:r>
              <a:rPr lang="en-GB" dirty="0"/>
              <a:t>"</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183E7587-6765-76FD-BFD5-8193C5321D4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0568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50EB8-9032-B83B-0459-844813D16ACF}"/>
              </a:ext>
            </a:extLst>
          </p:cNvPr>
          <p:cNvSpPr>
            <a:spLocks noGrp="1"/>
          </p:cNvSpPr>
          <p:nvPr>
            <p:ph type="title"/>
          </p:nvPr>
        </p:nvSpPr>
        <p:spPr>
          <a:xfrm>
            <a:off x="723900" y="365125"/>
            <a:ext cx="10629900" cy="534527"/>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BE01394E-3CB2-3739-A978-EBEEB3591D84}"/>
              </a:ext>
            </a:extLst>
          </p:cNvPr>
          <p:cNvSpPr>
            <a:spLocks noGrp="1"/>
          </p:cNvSpPr>
          <p:nvPr>
            <p:ph idx="1"/>
          </p:nvPr>
        </p:nvSpPr>
        <p:spPr>
          <a:xfrm>
            <a:off x="576416" y="1029212"/>
            <a:ext cx="10629900" cy="3978275"/>
          </a:xfrm>
        </p:spPr>
        <p:txBody>
          <a:bodyPr/>
          <a:lstStyle/>
          <a:p>
            <a:pPr>
              <a:buFont typeface="Wingdings" panose="05000000000000000000" pitchFamily="2" charset="2"/>
              <a:buChar char="§"/>
            </a:pPr>
            <a:r>
              <a:rPr lang="en-GB" b="1" dirty="0"/>
              <a:t>Contact Information</a:t>
            </a:r>
            <a:br>
              <a:rPr lang="en-GB" dirty="0"/>
            </a:br>
            <a:r>
              <a:rPr lang="en-GB" dirty="0"/>
              <a:t>"</a:t>
            </a:r>
            <a:r>
              <a:rPr lang="en-GB" dirty="0">
                <a:solidFill>
                  <a:srgbClr val="FF0000"/>
                </a:solidFill>
              </a:rPr>
              <a:t>For questions, contact [Researcher’s Name] at [Contact Information].”</a:t>
            </a:r>
            <a:endParaRPr lang="en-GB" dirty="0"/>
          </a:p>
          <a:p>
            <a:pPr>
              <a:buFont typeface="Wingdings" panose="05000000000000000000" pitchFamily="2" charset="2"/>
              <a:buChar char="§"/>
            </a:pPr>
            <a:r>
              <a:rPr lang="en-GB" b="1" dirty="0"/>
              <a:t>Consent Statement</a:t>
            </a:r>
            <a:br>
              <a:rPr lang="en-GB" dirty="0"/>
            </a:br>
            <a:r>
              <a:rPr lang="en-GB" dirty="0"/>
              <a:t>"</a:t>
            </a:r>
            <a:r>
              <a:rPr lang="en-GB" dirty="0">
                <a:solidFill>
                  <a:srgbClr val="FF0000"/>
                </a:solidFill>
              </a:rPr>
              <a:t>I have read the above information. By selecting 'I Agree,' I consent to participate</a:t>
            </a:r>
            <a:r>
              <a:rPr lang="en-GB" dirty="0"/>
              <a:t>.”</a:t>
            </a:r>
          </a:p>
          <a:p>
            <a:pPr>
              <a:buFont typeface="Wingdings" panose="05000000000000000000" pitchFamily="2" charset="2"/>
              <a:buChar char="§"/>
            </a:pPr>
            <a:r>
              <a:rPr lang="en-GB" b="1" dirty="0"/>
              <a:t>Options</a:t>
            </a:r>
            <a:endParaRPr lang="en-GB" dirty="0"/>
          </a:p>
          <a:p>
            <a:pPr lvl="1">
              <a:buFont typeface="Wingdings" panose="05000000000000000000" pitchFamily="2" charset="2"/>
              <a:buChar char="q"/>
            </a:pPr>
            <a:r>
              <a:rPr lang="en-GB" dirty="0">
                <a:solidFill>
                  <a:srgbClr val="FF0000"/>
                </a:solidFill>
              </a:rPr>
              <a:t> I Agree</a:t>
            </a:r>
          </a:p>
          <a:p>
            <a:pPr lvl="1">
              <a:buFont typeface="Wingdings" panose="05000000000000000000" pitchFamily="2" charset="2"/>
              <a:buChar char="q"/>
            </a:pPr>
            <a:r>
              <a:rPr lang="en-GB" dirty="0">
                <a:solidFill>
                  <a:srgbClr val="FF0000"/>
                </a:solidFill>
              </a:rPr>
              <a:t> I Do Not Agree</a:t>
            </a:r>
          </a:p>
          <a:p>
            <a:pPr marL="0" indent="0">
              <a:buNone/>
            </a:pPr>
            <a:endParaRPr lang="en-GB" dirty="0"/>
          </a:p>
        </p:txBody>
      </p:sp>
      <p:pic>
        <p:nvPicPr>
          <p:cNvPr id="4" name="Picture 3">
            <a:extLst>
              <a:ext uri="{FF2B5EF4-FFF2-40B4-BE49-F238E27FC236}">
                <a16:creationId xmlns:a16="http://schemas.microsoft.com/office/drawing/2014/main" id="{36DB8807-D182-C42D-F837-6612B5E099A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3936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396F-0641-2A6A-B5EA-202CF93EFB41}"/>
              </a:ext>
            </a:extLst>
          </p:cNvPr>
          <p:cNvSpPr>
            <a:spLocks noGrp="1"/>
          </p:cNvSpPr>
          <p:nvPr>
            <p:ph type="title"/>
          </p:nvPr>
        </p:nvSpPr>
        <p:spPr>
          <a:xfrm>
            <a:off x="723900" y="55410"/>
            <a:ext cx="10629900" cy="799998"/>
          </a:xfrm>
        </p:spPr>
        <p:txBody>
          <a:bodyPr>
            <a:normAutofit/>
          </a:bodyPr>
          <a:lstStyle/>
          <a:p>
            <a:r>
              <a:rPr lang="en-GB" sz="3200" b="1" dirty="0"/>
              <a:t>Debriefing Participants After the Survey</a:t>
            </a:r>
          </a:p>
        </p:txBody>
      </p:sp>
      <p:sp>
        <p:nvSpPr>
          <p:cNvPr id="3" name="Content Placeholder 2">
            <a:extLst>
              <a:ext uri="{FF2B5EF4-FFF2-40B4-BE49-F238E27FC236}">
                <a16:creationId xmlns:a16="http://schemas.microsoft.com/office/drawing/2014/main" id="{B33E69A8-5577-A583-09C8-B61305FF7D5E}"/>
              </a:ext>
            </a:extLst>
          </p:cNvPr>
          <p:cNvSpPr>
            <a:spLocks noGrp="1"/>
          </p:cNvSpPr>
          <p:nvPr>
            <p:ph idx="1"/>
          </p:nvPr>
        </p:nvSpPr>
        <p:spPr>
          <a:xfrm>
            <a:off x="132735" y="864676"/>
            <a:ext cx="11946194" cy="4887195"/>
          </a:xfrm>
        </p:spPr>
        <p:txBody>
          <a:bodyPr>
            <a:normAutofit fontScale="70000" lnSpcReduction="20000"/>
          </a:bodyPr>
          <a:lstStyle/>
          <a:p>
            <a:pPr>
              <a:buFont typeface="Wingdings" panose="05000000000000000000" pitchFamily="2" charset="2"/>
              <a:buChar char="§"/>
            </a:pPr>
            <a:r>
              <a:rPr lang="en-GB" b="1" dirty="0"/>
              <a:t>Thank You for Participating</a:t>
            </a:r>
            <a:endParaRPr lang="en-GB" dirty="0"/>
          </a:p>
          <a:p>
            <a:pPr marL="0" indent="0">
              <a:buNone/>
            </a:pPr>
            <a:r>
              <a:rPr lang="en-GB" dirty="0"/>
              <a:t>"</a:t>
            </a:r>
            <a:r>
              <a:rPr lang="en-GB" dirty="0">
                <a:solidFill>
                  <a:srgbClr val="FF0000"/>
                </a:solidFill>
              </a:rPr>
              <a:t>Thank you for taking the time to participate in this survey. Your insights are valuable to us and will contribute to improving our workplace environment</a:t>
            </a:r>
            <a:r>
              <a:rPr lang="en-GB" dirty="0"/>
              <a:t>.”</a:t>
            </a:r>
          </a:p>
          <a:p>
            <a:pPr>
              <a:buFont typeface="Wingdings" panose="05000000000000000000" pitchFamily="2" charset="2"/>
              <a:buChar char="§"/>
            </a:pPr>
            <a:r>
              <a:rPr lang="en-GB" b="1" dirty="0"/>
              <a:t>Purpose of the Survey</a:t>
            </a:r>
            <a:endParaRPr lang="en-GB" dirty="0"/>
          </a:p>
          <a:p>
            <a:pPr marL="0" indent="0">
              <a:buNone/>
            </a:pPr>
            <a:r>
              <a:rPr lang="en-GB" dirty="0"/>
              <a:t>"</a:t>
            </a:r>
            <a:r>
              <a:rPr lang="en-GB" dirty="0">
                <a:solidFill>
                  <a:srgbClr val="FF0000"/>
                </a:solidFill>
              </a:rPr>
              <a:t>This survey was conducted to gather insights on employee engagement and job satisfaction within the organisation. The information you provided will help us identify areas for improvement and develop better support systems</a:t>
            </a:r>
            <a:r>
              <a:rPr lang="en-GB" dirty="0"/>
              <a:t>.“</a:t>
            </a:r>
          </a:p>
          <a:p>
            <a:pPr>
              <a:buFont typeface="Wingdings" panose="05000000000000000000" pitchFamily="2" charset="2"/>
              <a:buChar char="§"/>
            </a:pPr>
            <a:r>
              <a:rPr lang="en-GB" b="1" dirty="0"/>
              <a:t>How Your Data Will Be Used</a:t>
            </a:r>
            <a:endParaRPr lang="en-GB" dirty="0"/>
          </a:p>
          <a:p>
            <a:pPr marL="0" indent="0">
              <a:buNone/>
            </a:pPr>
            <a:r>
              <a:rPr lang="en-GB" dirty="0"/>
              <a:t>"</a:t>
            </a:r>
            <a:r>
              <a:rPr lang="en-GB" dirty="0">
                <a:solidFill>
                  <a:srgbClr val="FF0000"/>
                </a:solidFill>
              </a:rPr>
              <a:t>All data collected will remain anonymous and confidential. It will be analysed in aggregate form to ensure your privacy, and findings will only be shared internally with relevant departments</a:t>
            </a:r>
            <a:r>
              <a:rPr lang="en-GB" dirty="0"/>
              <a:t>.“</a:t>
            </a:r>
          </a:p>
          <a:p>
            <a:pPr>
              <a:buFont typeface="Wingdings" panose="05000000000000000000" pitchFamily="2" charset="2"/>
              <a:buChar char="§"/>
            </a:pPr>
            <a:r>
              <a:rPr lang="en-GB" b="1" dirty="0"/>
              <a:t>Next Steps</a:t>
            </a:r>
            <a:endParaRPr lang="en-GB" dirty="0"/>
          </a:p>
          <a:p>
            <a:pPr marL="0" indent="0">
              <a:buNone/>
            </a:pPr>
            <a:r>
              <a:rPr lang="en-GB" dirty="0"/>
              <a:t>"</a:t>
            </a:r>
            <a:r>
              <a:rPr lang="en-GB" dirty="0">
                <a:solidFill>
                  <a:srgbClr val="FF0000"/>
                </a:solidFill>
              </a:rPr>
              <a:t>Based on survey results, we aim to implement positive changes in the workplace. We will communicate any initiatives or updates that arise from this research in the coming months</a:t>
            </a:r>
            <a:r>
              <a:rPr lang="en-GB" dirty="0"/>
              <a:t>.“</a:t>
            </a:r>
          </a:p>
          <a:p>
            <a:pPr>
              <a:buFont typeface="Wingdings" panose="05000000000000000000" pitchFamily="2" charset="2"/>
              <a:buChar char="§"/>
            </a:pPr>
            <a:r>
              <a:rPr lang="en-GB" b="1" dirty="0"/>
              <a:t>Questions or Further Information</a:t>
            </a:r>
            <a:endParaRPr lang="en-GB" dirty="0"/>
          </a:p>
          <a:p>
            <a:pPr marL="0" indent="0">
              <a:buNone/>
            </a:pPr>
            <a:r>
              <a:rPr lang="en-GB" dirty="0"/>
              <a:t>"</a:t>
            </a:r>
            <a:r>
              <a:rPr lang="en-GB" dirty="0">
                <a:solidFill>
                  <a:srgbClr val="FF0000"/>
                </a:solidFill>
              </a:rPr>
              <a:t>If you have any questions about the survey or would like more information on how we plan to use the findings, please feel free to contact [Researcher’s Name] at [Contact Information].</a:t>
            </a:r>
            <a:r>
              <a:rPr lang="en-GB" dirty="0"/>
              <a:t>”</a:t>
            </a:r>
          </a:p>
          <a:p>
            <a:pPr marL="0" indent="0">
              <a:buNone/>
            </a:pPr>
            <a:endParaRPr lang="en-GB" dirty="0"/>
          </a:p>
          <a:p>
            <a:pPr>
              <a:buFont typeface="Wingdings" panose="05000000000000000000" pitchFamily="2" charset="2"/>
              <a:buChar char="§"/>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D6162392-E968-5236-0090-3DAA432AE27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66201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B2A0E-29FE-C8C0-F04F-2DEEC531C3D3}"/>
              </a:ext>
            </a:extLst>
          </p:cNvPr>
          <p:cNvSpPr>
            <a:spLocks noGrp="1"/>
          </p:cNvSpPr>
          <p:nvPr>
            <p:ph type="title"/>
          </p:nvPr>
        </p:nvSpPr>
        <p:spPr>
          <a:xfrm>
            <a:off x="723900" y="11165"/>
            <a:ext cx="10629900" cy="1042936"/>
          </a:xfrm>
        </p:spPr>
        <p:txBody>
          <a:bodyPr>
            <a:normAutofit fontScale="90000"/>
          </a:bodyPr>
          <a:lstStyle/>
          <a:p>
            <a:r>
              <a:rPr lang="en-GB" b="1" dirty="0"/>
              <a:t>The Growing Importance of Ethics in Economic Organisations</a:t>
            </a:r>
          </a:p>
        </p:txBody>
      </p:sp>
      <p:sp>
        <p:nvSpPr>
          <p:cNvPr id="3" name="Content Placeholder 2">
            <a:extLst>
              <a:ext uri="{FF2B5EF4-FFF2-40B4-BE49-F238E27FC236}">
                <a16:creationId xmlns:a16="http://schemas.microsoft.com/office/drawing/2014/main" id="{E457DFAA-EF10-6CF3-CC0B-7215E1DCD36F}"/>
              </a:ext>
            </a:extLst>
          </p:cNvPr>
          <p:cNvSpPr>
            <a:spLocks noGrp="1"/>
          </p:cNvSpPr>
          <p:nvPr>
            <p:ph idx="1"/>
          </p:nvPr>
        </p:nvSpPr>
        <p:spPr>
          <a:xfrm>
            <a:off x="206477" y="1054101"/>
            <a:ext cx="11754465" cy="4579783"/>
          </a:xfrm>
        </p:spPr>
        <p:txBody>
          <a:bodyPr>
            <a:normAutofit fontScale="92500" lnSpcReduction="10000"/>
          </a:bodyPr>
          <a:lstStyle/>
          <a:p>
            <a:pPr marL="0" indent="0">
              <a:buNone/>
            </a:pPr>
            <a:endParaRPr lang="en-GB" dirty="0"/>
          </a:p>
          <a:p>
            <a:pPr>
              <a:buFont typeface="Arial" panose="020B0604020202020204" pitchFamily="34" charset="0"/>
              <a:buChar char="•"/>
            </a:pPr>
            <a:r>
              <a:rPr lang="en-GB" dirty="0"/>
              <a:t>Ethics is increasingly recognised as a crucial issue in economic organisations, especially in research.</a:t>
            </a:r>
          </a:p>
          <a:p>
            <a:pPr>
              <a:buFont typeface="Arial" panose="020B0604020202020204" pitchFamily="34" charset="0"/>
              <a:buChar char="•"/>
            </a:pPr>
            <a:r>
              <a:rPr lang="en-GB" dirty="0"/>
              <a:t>Surveys Reveal Ethical Concerns </a:t>
            </a:r>
            <a:r>
              <a:rPr lang="en-GB" b="1" dirty="0"/>
              <a:t>-</a:t>
            </a:r>
            <a:r>
              <a:rPr lang="en-GB" dirty="0"/>
              <a:t> repeated surveys show ethics is a persistent challenge that organisations must address.</a:t>
            </a:r>
          </a:p>
          <a:p>
            <a:pPr>
              <a:buFont typeface="Arial" panose="020B0604020202020204" pitchFamily="34" charset="0"/>
              <a:buChar char="•"/>
            </a:pPr>
            <a:r>
              <a:rPr lang="en-GB" dirty="0"/>
              <a:t>Ethical considerations help ensure trustworthiness and integrity in research, enhancing credibility and societal trust.</a:t>
            </a:r>
          </a:p>
          <a:p>
            <a:r>
              <a:rPr lang="en-GB" dirty="0"/>
              <a:t>Example</a:t>
            </a:r>
            <a:r>
              <a:rPr lang="en-GB" b="1" dirty="0"/>
              <a:t>:</a:t>
            </a:r>
            <a:r>
              <a:rPr lang="en-GB" dirty="0"/>
              <a:t> </a:t>
            </a:r>
            <a:r>
              <a:rPr lang="en-GB" b="1" dirty="0">
                <a:solidFill>
                  <a:srgbClr val="FF0000"/>
                </a:solidFill>
              </a:rPr>
              <a:t>The Volkswagen Emissions Scandal</a:t>
            </a:r>
            <a:r>
              <a:rPr lang="en-GB" dirty="0">
                <a:solidFill>
                  <a:srgbClr val="FF0000"/>
                </a:solidFill>
              </a:rPr>
              <a:t> </a:t>
            </a:r>
            <a:r>
              <a:rPr lang="en-GB" dirty="0"/>
              <a:t>highlighted the importance of ethics, as unethical research practices led to significant reputation damage</a:t>
            </a:r>
          </a:p>
          <a:p>
            <a:pPr marL="0" indent="0">
              <a:buNone/>
            </a:pPr>
            <a:r>
              <a:rPr lang="en-GB" dirty="0">
                <a:hlinkClick r:id="rId2"/>
              </a:rPr>
              <a:t>https://www.theguardian.com/business/ng-interactive/2015/sep/23/volkswagen-emissions-scandal-explained-diesel-cars</a:t>
            </a: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91DF7DD1-7777-EF74-7A97-D4E16950FCE8}"/>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361044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032430-BD62-1A7F-3BB0-590BDA805A64}"/>
              </a:ext>
            </a:extLst>
          </p:cNvPr>
          <p:cNvSpPr txBox="1"/>
          <p:nvPr/>
        </p:nvSpPr>
        <p:spPr>
          <a:xfrm>
            <a:off x="206478" y="212458"/>
            <a:ext cx="11484077" cy="5534464"/>
          </a:xfrm>
          <a:prstGeom prst="rect">
            <a:avLst/>
          </a:prstGeom>
          <a:noFill/>
        </p:spPr>
        <p:txBody>
          <a:bodyPr wrap="square">
            <a:spAutoFit/>
          </a:bodyPr>
          <a:lstStyle/>
          <a:p>
            <a:pPr>
              <a:lnSpc>
                <a:spcPct val="115000"/>
              </a:lnSpc>
              <a:spcBef>
                <a:spcPts val="1000"/>
              </a:spcBef>
              <a:buNone/>
            </a:pPr>
            <a:r>
              <a:rPr lang="en-US" sz="2400" b="1" dirty="0">
                <a:solidFill>
                  <a:srgbClr val="4F81BD"/>
                </a:solidFill>
                <a:effectLst/>
                <a:latin typeface="Calibri" panose="020F0502020204030204" pitchFamily="34" charset="0"/>
                <a:ea typeface="MS Gothic" panose="020B0609070205080204" pitchFamily="49" charset="-128"/>
                <a:cs typeface="Times New Roman" panose="02020603050405020304" pitchFamily="18" charset="0"/>
              </a:rPr>
              <a:t>Discussion Questions</a:t>
            </a:r>
            <a:endParaRPr lang="en-GB" sz="2400" b="1" dirty="0">
              <a:solidFill>
                <a:srgbClr val="4F81BD"/>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1. What unethical actions were taken by Volkswagen during the emissions scandal?</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2. How did the scandal affect Volkswagen’s reputation and customer trust?</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3. Why is honesty and transparency important in business research and reporting?</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4. Who were the main stakeholders affected by the scandal?</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5. How could stronger ethical leadership have prevented this issue?</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6. What lessons can businesses learn from the Volkswagen emissions scandal?</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7. Do you think financial pressure can sometimes encourage unethical </a:t>
            </a:r>
            <a:r>
              <a:rPr lang="en-US" sz="2000" dirty="0" err="1">
                <a:effectLst/>
                <a:latin typeface="Cambria" panose="02040503050406030204" pitchFamily="18" charset="0"/>
                <a:ea typeface="MS Mincho" panose="02020609040205080304" pitchFamily="49" charset="-128"/>
                <a:cs typeface="Arial" panose="020B0604020202020204" pitchFamily="34" charset="0"/>
              </a:rPr>
              <a:t>behaviour</a:t>
            </a:r>
            <a:r>
              <a:rPr lang="en-US" sz="2000" dirty="0">
                <a:effectLst/>
                <a:latin typeface="Cambria" panose="02040503050406030204" pitchFamily="18" charset="0"/>
                <a:ea typeface="MS Mincho" panose="02020609040205080304" pitchFamily="49" charset="-128"/>
                <a:cs typeface="Arial" panose="020B0604020202020204" pitchFamily="34" charset="0"/>
              </a:rPr>
              <a:t> in </a:t>
            </a:r>
            <a:r>
              <a:rPr lang="en-US" sz="2000" dirty="0" err="1">
                <a:effectLst/>
                <a:latin typeface="Cambria" panose="02040503050406030204" pitchFamily="18" charset="0"/>
                <a:ea typeface="MS Mincho" panose="02020609040205080304" pitchFamily="49" charset="-128"/>
                <a:cs typeface="Arial" panose="020B0604020202020204" pitchFamily="34" charset="0"/>
              </a:rPr>
              <a:t>organisations</a:t>
            </a:r>
            <a:r>
              <a:rPr lang="en-US" sz="2000" dirty="0">
                <a:effectLst/>
                <a:latin typeface="Cambria" panose="02040503050406030204" pitchFamily="18" charset="0"/>
                <a:ea typeface="MS Mincho" panose="02020609040205080304" pitchFamily="49" charset="-128"/>
                <a:cs typeface="Arial" panose="020B0604020202020204" pitchFamily="34" charset="0"/>
              </a:rPr>
              <a:t>? Explain your answer.</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8. How does this case demonstrate the importance of corporate social responsibility (CSR)?</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9. What role should governments and regulators play in preventing unethical business practices?</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buNone/>
            </a:pPr>
            <a:r>
              <a:rPr lang="en-US" sz="2000" dirty="0">
                <a:effectLst/>
                <a:latin typeface="Cambria" panose="02040503050406030204" pitchFamily="18" charset="0"/>
                <a:ea typeface="MS Mincho" panose="02020609040205080304" pitchFamily="49" charset="-128"/>
                <a:cs typeface="Arial" panose="020B0604020202020204" pitchFamily="34" charset="0"/>
              </a:rPr>
              <a:t>10. What recommendations would you give to Volkswagen to rebuild public trust after the scandal?</a:t>
            </a:r>
            <a:endParaRPr lang="en-GB" sz="20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1386796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3846-9506-1CC0-66B8-26CF576165C7}"/>
              </a:ext>
            </a:extLst>
          </p:cNvPr>
          <p:cNvSpPr>
            <a:spLocks noGrp="1"/>
          </p:cNvSpPr>
          <p:nvPr>
            <p:ph type="title"/>
          </p:nvPr>
        </p:nvSpPr>
        <p:spPr/>
        <p:txBody>
          <a:bodyPr>
            <a:normAutofit fontScale="90000"/>
          </a:bodyPr>
          <a:lstStyle/>
          <a:p>
            <a:r>
              <a:rPr lang="en-GB" b="1" dirty="0"/>
              <a:t>Diverse Approaches to Ethics in Business Research</a:t>
            </a:r>
            <a:br>
              <a:rPr lang="en-GB" b="1" dirty="0"/>
            </a:br>
            <a:endParaRPr lang="en-GB" dirty="0"/>
          </a:p>
        </p:txBody>
      </p:sp>
      <p:sp>
        <p:nvSpPr>
          <p:cNvPr id="3" name="Content Placeholder 2">
            <a:extLst>
              <a:ext uri="{FF2B5EF4-FFF2-40B4-BE49-F238E27FC236}">
                <a16:creationId xmlns:a16="http://schemas.microsoft.com/office/drawing/2014/main" id="{993304CD-6C99-2115-CD55-D7802A304B6B}"/>
              </a:ext>
            </a:extLst>
          </p:cNvPr>
          <p:cNvSpPr>
            <a:spLocks noGrp="1"/>
          </p:cNvSpPr>
          <p:nvPr>
            <p:ph idx="1"/>
          </p:nvPr>
        </p:nvSpPr>
        <p:spPr>
          <a:xfrm>
            <a:off x="723900" y="1279934"/>
            <a:ext cx="10629900" cy="3978275"/>
          </a:xfrm>
        </p:spPr>
        <p:txBody>
          <a:bodyPr>
            <a:normAutofit fontScale="92500" lnSpcReduction="10000"/>
          </a:bodyPr>
          <a:lstStyle/>
          <a:p>
            <a:pPr>
              <a:buFont typeface="Arial" panose="020B0604020202020204" pitchFamily="34" charset="0"/>
              <a:buChar char="•"/>
            </a:pPr>
            <a:r>
              <a:rPr lang="en-GB" dirty="0"/>
              <a:t>No Single Ethical Approach </a:t>
            </a:r>
            <a:r>
              <a:rPr lang="en-GB" b="1" dirty="0"/>
              <a:t>-</a:t>
            </a:r>
            <a:r>
              <a:rPr lang="en-GB" dirty="0"/>
              <a:t> ethical guidelines vary; rigid adherence to specific laws can limit researchers' flexibility.</a:t>
            </a:r>
          </a:p>
          <a:p>
            <a:pPr>
              <a:buFont typeface="Arial" panose="020B0604020202020204" pitchFamily="34" charset="0"/>
              <a:buChar char="•"/>
            </a:pPr>
            <a:r>
              <a:rPr lang="en-GB" dirty="0"/>
              <a:t>Challenges in Setting Rules </a:t>
            </a:r>
            <a:r>
              <a:rPr lang="en-GB" b="1" dirty="0"/>
              <a:t>- </a:t>
            </a:r>
            <a:r>
              <a:rPr lang="en-GB" dirty="0"/>
              <a:t>difficulties arise when applying a single set of rules due to diverse cultural and situational factors.</a:t>
            </a:r>
          </a:p>
          <a:p>
            <a:pPr>
              <a:buFont typeface="Arial" panose="020B0604020202020204" pitchFamily="34" charset="0"/>
              <a:buChar char="•"/>
            </a:pPr>
            <a:r>
              <a:rPr lang="en-GB" dirty="0"/>
              <a:t>Balancing Act -  researchers often need to balance strict guidelines with the realities of diverse research contexts.</a:t>
            </a:r>
          </a:p>
          <a:p>
            <a:r>
              <a:rPr lang="en-GB" dirty="0"/>
              <a:t>Example</a:t>
            </a:r>
            <a:r>
              <a:rPr lang="en-GB" b="1" dirty="0"/>
              <a:t>:</a:t>
            </a:r>
            <a:r>
              <a:rPr lang="en-GB" dirty="0"/>
              <a:t> </a:t>
            </a:r>
            <a:r>
              <a:rPr lang="en-GB" b="1" dirty="0">
                <a:solidFill>
                  <a:srgbClr val="FF0000"/>
                </a:solidFill>
              </a:rPr>
              <a:t>Facebook's Data Privacy Issues</a:t>
            </a:r>
            <a:r>
              <a:rPr lang="en-GB" dirty="0">
                <a:solidFill>
                  <a:srgbClr val="FF0000"/>
                </a:solidFill>
              </a:rPr>
              <a:t> </a:t>
            </a:r>
            <a:r>
              <a:rPr lang="en-GB" dirty="0"/>
              <a:t>demonstrate the challenge of a single ethical standard across global markets with differing norms.</a:t>
            </a:r>
          </a:p>
          <a:p>
            <a:pPr marL="0" indent="0">
              <a:buNone/>
            </a:pPr>
            <a:r>
              <a:rPr lang="en-GB" dirty="0">
                <a:hlinkClick r:id="rId2"/>
              </a:rPr>
              <a:t>https://www.nbcnews.com/tech/social-media/timeline-facebook-s-privacy-issues-its-responses-n859651</a:t>
            </a:r>
            <a:endParaRPr lang="en-GB" dirty="0"/>
          </a:p>
          <a:p>
            <a:pPr marL="0" indent="0">
              <a:buNone/>
            </a:pPr>
            <a:endParaRPr lang="en-GB" dirty="0"/>
          </a:p>
        </p:txBody>
      </p:sp>
      <p:pic>
        <p:nvPicPr>
          <p:cNvPr id="4" name="Picture 3">
            <a:extLst>
              <a:ext uri="{FF2B5EF4-FFF2-40B4-BE49-F238E27FC236}">
                <a16:creationId xmlns:a16="http://schemas.microsoft.com/office/drawing/2014/main" id="{38A50226-23C8-9241-42BB-F072A6DAB897}"/>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4289764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AAA2C-8B30-6C41-AD80-433485A935CD}"/>
              </a:ext>
            </a:extLst>
          </p:cNvPr>
          <p:cNvSpPr>
            <a:spLocks noGrp="1"/>
          </p:cNvSpPr>
          <p:nvPr>
            <p:ph type="title"/>
          </p:nvPr>
        </p:nvSpPr>
        <p:spPr/>
        <p:txBody>
          <a:bodyPr>
            <a:normAutofit fontScale="90000"/>
          </a:bodyPr>
          <a:lstStyle/>
          <a:p>
            <a:r>
              <a:rPr lang="en-GB" b="1" dirty="0"/>
              <a:t>The Need for a Middle Ground in Ethical Standards</a:t>
            </a:r>
            <a:br>
              <a:rPr lang="en-GB" b="1" dirty="0"/>
            </a:br>
            <a:endParaRPr lang="en-GB" dirty="0"/>
          </a:p>
        </p:txBody>
      </p:sp>
      <p:sp>
        <p:nvSpPr>
          <p:cNvPr id="3" name="Content Placeholder 2">
            <a:extLst>
              <a:ext uri="{FF2B5EF4-FFF2-40B4-BE49-F238E27FC236}">
                <a16:creationId xmlns:a16="http://schemas.microsoft.com/office/drawing/2014/main" id="{206B1760-436E-9E5C-7C30-45742DEDADAD}"/>
              </a:ext>
            </a:extLst>
          </p:cNvPr>
          <p:cNvSpPr>
            <a:spLocks noGrp="1"/>
          </p:cNvSpPr>
          <p:nvPr>
            <p:ph idx="1"/>
          </p:nvPr>
        </p:nvSpPr>
        <p:spPr>
          <a:xfrm>
            <a:off x="723900" y="1279935"/>
            <a:ext cx="10629900" cy="3978275"/>
          </a:xfrm>
        </p:spPr>
        <p:txBody>
          <a:bodyPr>
            <a:normAutofit fontScale="92500" lnSpcReduction="10000"/>
          </a:bodyPr>
          <a:lstStyle/>
          <a:p>
            <a:pPr>
              <a:buFont typeface="Arial" panose="020B0604020202020204" pitchFamily="34" charset="0"/>
              <a:buChar char="•"/>
            </a:pPr>
            <a:r>
              <a:rPr lang="en-GB" dirty="0"/>
              <a:t>Middle Ground Approach - neither absolute code-governed ethics nor full ethical relativism is ideal.</a:t>
            </a:r>
          </a:p>
          <a:p>
            <a:pPr>
              <a:buFont typeface="Arial" panose="020B0604020202020204" pitchFamily="34" charset="0"/>
              <a:buChar char="•"/>
            </a:pPr>
            <a:r>
              <a:rPr lang="en-GB" dirty="0"/>
              <a:t>Emerging Consensus </a:t>
            </a:r>
            <a:r>
              <a:rPr lang="en-GB" b="1" dirty="0"/>
              <a:t>-</a:t>
            </a:r>
            <a:r>
              <a:rPr lang="en-GB" dirty="0"/>
              <a:t> there is a growing agreement on ethical standards that guide researchers without stifling flexibility.</a:t>
            </a:r>
          </a:p>
          <a:p>
            <a:pPr>
              <a:buFont typeface="Arial" panose="020B0604020202020204" pitchFamily="34" charset="0"/>
              <a:buChar char="•"/>
            </a:pPr>
            <a:r>
              <a:rPr lang="en-GB" dirty="0"/>
              <a:t>Role of Codes and Regulations </a:t>
            </a:r>
            <a:r>
              <a:rPr lang="en-GB" b="1" dirty="0"/>
              <a:t>- c</a:t>
            </a:r>
            <a:r>
              <a:rPr lang="en-GB" dirty="0"/>
              <a:t>odes provide a framework for responsible research, while allowing adaptation to context-specific needs.</a:t>
            </a:r>
          </a:p>
          <a:p>
            <a:r>
              <a:rPr lang="en-GB" dirty="0"/>
              <a:t>Example</a:t>
            </a:r>
            <a:r>
              <a:rPr lang="en-GB" b="1" dirty="0"/>
              <a:t>:</a:t>
            </a:r>
            <a:r>
              <a:rPr lang="en-GB" dirty="0"/>
              <a:t> </a:t>
            </a:r>
            <a:r>
              <a:rPr lang="en-GB" b="1" dirty="0">
                <a:solidFill>
                  <a:srgbClr val="FF0000"/>
                </a:solidFill>
              </a:rPr>
              <a:t>American Psychological Association (APA) Guidelines</a:t>
            </a:r>
            <a:r>
              <a:rPr lang="en-GB" dirty="0">
                <a:solidFill>
                  <a:srgbClr val="FF0000"/>
                </a:solidFill>
              </a:rPr>
              <a:t> </a:t>
            </a:r>
            <a:r>
              <a:rPr lang="en-GB" dirty="0"/>
              <a:t>provide flexible but clear ethical guidance that researchers can adapt to different settings.</a:t>
            </a:r>
          </a:p>
          <a:p>
            <a:pPr marL="0" indent="0">
              <a:buNone/>
            </a:pPr>
            <a:r>
              <a:rPr lang="en-GB" dirty="0">
                <a:hlinkClick r:id="rId2"/>
              </a:rPr>
              <a:t>https://www.apa.org/research-practice/standards-guidelines</a:t>
            </a:r>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D6FE22F5-7A4D-6D0A-CA49-81EEB20139C8}"/>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841663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4D37A-2A44-343F-1663-A5414E5D8CBE}"/>
              </a:ext>
            </a:extLst>
          </p:cNvPr>
          <p:cNvSpPr>
            <a:spLocks noGrp="1"/>
          </p:cNvSpPr>
          <p:nvPr>
            <p:ph type="title"/>
          </p:nvPr>
        </p:nvSpPr>
        <p:spPr>
          <a:xfrm>
            <a:off x="723900" y="365126"/>
            <a:ext cx="10629900" cy="873740"/>
          </a:xfrm>
        </p:spPr>
        <p:txBody>
          <a:bodyPr>
            <a:normAutofit fontScale="90000"/>
          </a:bodyPr>
          <a:lstStyle/>
          <a:p>
            <a:r>
              <a:rPr lang="en-GB" b="1" dirty="0"/>
              <a:t>Promoting Integrity and Ongoing Ethical Dialogue</a:t>
            </a:r>
            <a:br>
              <a:rPr lang="en-GB" b="1" dirty="0"/>
            </a:br>
            <a:endParaRPr lang="en-GB" dirty="0"/>
          </a:p>
        </p:txBody>
      </p:sp>
      <p:sp>
        <p:nvSpPr>
          <p:cNvPr id="3" name="Content Placeholder 2">
            <a:extLst>
              <a:ext uri="{FF2B5EF4-FFF2-40B4-BE49-F238E27FC236}">
                <a16:creationId xmlns:a16="http://schemas.microsoft.com/office/drawing/2014/main" id="{D100AD73-F177-CD38-8F5D-B90E20ECC7E6}"/>
              </a:ext>
            </a:extLst>
          </p:cNvPr>
          <p:cNvSpPr>
            <a:spLocks noGrp="1"/>
          </p:cNvSpPr>
          <p:nvPr>
            <p:ph idx="1"/>
          </p:nvPr>
        </p:nvSpPr>
        <p:spPr>
          <a:xfrm>
            <a:off x="250723" y="1073457"/>
            <a:ext cx="11754464" cy="4781653"/>
          </a:xfrm>
        </p:spPr>
        <p:txBody>
          <a:bodyPr>
            <a:normAutofit lnSpcReduction="10000"/>
          </a:bodyPr>
          <a:lstStyle/>
          <a:p>
            <a:pPr>
              <a:buFont typeface="Arial" panose="020B0604020202020204" pitchFamily="34" charset="0"/>
              <a:buChar char="•"/>
            </a:pPr>
            <a:r>
              <a:rPr lang="en-GB" dirty="0"/>
              <a:t>Integrity as a Core Value </a:t>
            </a:r>
            <a:r>
              <a:rPr lang="en-GB" b="1" dirty="0"/>
              <a:t>- </a:t>
            </a:r>
            <a:r>
              <a:rPr lang="en-GB" dirty="0"/>
              <a:t>maintaining integrity in research is essential for producing objective, reliable results.</a:t>
            </a:r>
          </a:p>
          <a:p>
            <a:pPr>
              <a:buFont typeface="Arial" panose="020B0604020202020204" pitchFamily="34" charset="0"/>
              <a:buChar char="•"/>
            </a:pPr>
            <a:r>
              <a:rPr lang="en-GB" dirty="0"/>
              <a:t>Continuous Ethical Dialogue </a:t>
            </a:r>
            <a:r>
              <a:rPr lang="en-GB" b="1" dirty="0"/>
              <a:t>- </a:t>
            </a:r>
            <a:r>
              <a:rPr lang="en-GB" dirty="0"/>
              <a:t>ethics in research should involve ongoing discussions on values, challenges, and practical limitations.</a:t>
            </a:r>
          </a:p>
          <a:p>
            <a:pPr>
              <a:buFont typeface="Arial" panose="020B0604020202020204" pitchFamily="34" charset="0"/>
              <a:buChar char="•"/>
            </a:pPr>
            <a:r>
              <a:rPr lang="en-GB" dirty="0"/>
              <a:t>Objective</a:t>
            </a:r>
            <a:r>
              <a:rPr lang="en-GB" b="1" dirty="0"/>
              <a:t> - </a:t>
            </a:r>
            <a:r>
              <a:rPr lang="en-GB" dirty="0"/>
              <a:t>encourage collaboration between researchers and stakeholders to ensure ethical standards evolve with societal needs.</a:t>
            </a:r>
          </a:p>
          <a:p>
            <a:r>
              <a:rPr lang="en-GB" dirty="0"/>
              <a:t>Example: </a:t>
            </a:r>
            <a:r>
              <a:rPr lang="en-GB" b="1" dirty="0">
                <a:solidFill>
                  <a:srgbClr val="FF0000"/>
                </a:solidFill>
              </a:rPr>
              <a:t>UWTSD’s Research Ethics &amp;Integrity code of Practice </a:t>
            </a:r>
            <a:r>
              <a:rPr lang="en-GB" dirty="0"/>
              <a:t>- The University of Wales Trinity Saint David is committed to the maintenance of high ethical standards in the research undertaken by its staff and students, whether supported directly by the University or funded by external sources.</a:t>
            </a:r>
          </a:p>
          <a:p>
            <a:r>
              <a:rPr lang="en-GB" dirty="0">
                <a:hlinkClick r:id="rId2"/>
              </a:rPr>
              <a:t>https://www.uwtsd.ac.uk/media/2041/download?attachment</a:t>
            </a:r>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B221280E-4D6D-FC14-48DB-534CC3D433B9}"/>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552683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B3308-CA9D-809E-11E6-D30B797AE995}"/>
              </a:ext>
            </a:extLst>
          </p:cNvPr>
          <p:cNvSpPr>
            <a:spLocks noGrp="1"/>
          </p:cNvSpPr>
          <p:nvPr>
            <p:ph type="title"/>
          </p:nvPr>
        </p:nvSpPr>
        <p:spPr>
          <a:xfrm>
            <a:off x="251952" y="40660"/>
            <a:ext cx="10629900" cy="1325563"/>
          </a:xfrm>
        </p:spPr>
        <p:txBody>
          <a:bodyPr>
            <a:normAutofit fontScale="90000"/>
          </a:bodyPr>
          <a:lstStyle/>
          <a:p>
            <a:r>
              <a:rPr lang="en-GB" b="1" dirty="0"/>
              <a:t>Group Discussion on UWTSD's Ethical Guidance and Code of Practice ( Duration:30 minutes)</a:t>
            </a:r>
          </a:p>
        </p:txBody>
      </p:sp>
      <p:sp>
        <p:nvSpPr>
          <p:cNvPr id="19" name="TextBox 18">
            <a:extLst>
              <a:ext uri="{FF2B5EF4-FFF2-40B4-BE49-F238E27FC236}">
                <a16:creationId xmlns:a16="http://schemas.microsoft.com/office/drawing/2014/main" id="{648C3D94-919A-635C-3378-5A2DFF5E3A4A}"/>
              </a:ext>
            </a:extLst>
          </p:cNvPr>
          <p:cNvSpPr txBox="1"/>
          <p:nvPr/>
        </p:nvSpPr>
        <p:spPr>
          <a:xfrm>
            <a:off x="392676" y="1395483"/>
            <a:ext cx="11380224" cy="3970318"/>
          </a:xfrm>
          <a:prstGeom prst="rect">
            <a:avLst/>
          </a:prstGeom>
          <a:noFill/>
        </p:spPr>
        <p:txBody>
          <a:bodyPr wrap="square">
            <a:spAutoFit/>
          </a:bodyPr>
          <a:lstStyle/>
          <a:p>
            <a:r>
              <a:rPr lang="en-GB" dirty="0"/>
              <a:t>Read the University of Wales Trinity Saint David (UWTSD) Ethical Guidance and Code of Practice document before the session. Familiarise yourself with the key principles and guidelines.</a:t>
            </a:r>
          </a:p>
          <a:p>
            <a:endParaRPr lang="en-GB" dirty="0"/>
          </a:p>
          <a:p>
            <a:r>
              <a:rPr lang="en-GB" dirty="0"/>
              <a:t>In groups of 3-4, discuss the following topics, focusing on how each aspect influences ethical research practices:</a:t>
            </a:r>
          </a:p>
          <a:p>
            <a:pPr>
              <a:buFont typeface="Arial" panose="020B0604020202020204" pitchFamily="34" charset="0"/>
              <a:buChar char="•"/>
            </a:pPr>
            <a:r>
              <a:rPr lang="en-GB" b="1" dirty="0"/>
              <a:t>Research Integrity</a:t>
            </a:r>
            <a:r>
              <a:rPr lang="en-GB" dirty="0"/>
              <a:t>: Why is it essential to uphold integrity, and what are the consequences of failing to do so?</a:t>
            </a:r>
          </a:p>
          <a:p>
            <a:pPr>
              <a:buFont typeface="Arial" panose="020B0604020202020204" pitchFamily="34" charset="0"/>
              <a:buChar char="•"/>
            </a:pPr>
            <a:r>
              <a:rPr lang="en-GB" b="1" dirty="0"/>
              <a:t>Research Participants</a:t>
            </a:r>
            <a:r>
              <a:rPr lang="en-GB" dirty="0"/>
              <a:t>: What ethical responsibilities do researchers have toward participants?</a:t>
            </a:r>
          </a:p>
          <a:p>
            <a:pPr>
              <a:buFont typeface="Arial" panose="020B0604020202020204" pitchFamily="34" charset="0"/>
              <a:buChar char="•"/>
            </a:pPr>
            <a:r>
              <a:rPr lang="en-GB" b="1" dirty="0"/>
              <a:t>Subject Matter and Data</a:t>
            </a:r>
            <a:r>
              <a:rPr lang="en-GB" dirty="0"/>
              <a:t>: How should researchers handle sensitive subjects and data responsibly?</a:t>
            </a:r>
          </a:p>
          <a:p>
            <a:pPr>
              <a:buFont typeface="Arial" panose="020B0604020202020204" pitchFamily="34" charset="0"/>
              <a:buChar char="•"/>
            </a:pPr>
            <a:r>
              <a:rPr lang="en-GB" b="1" dirty="0"/>
              <a:t>Research Methods</a:t>
            </a:r>
            <a:r>
              <a:rPr lang="en-GB" dirty="0"/>
              <a:t>: Discuss how ethical considerations should influence the choice of methods.</a:t>
            </a:r>
          </a:p>
          <a:p>
            <a:pPr>
              <a:buFont typeface="Arial" panose="020B0604020202020204" pitchFamily="34" charset="0"/>
              <a:buChar char="•"/>
            </a:pPr>
            <a:r>
              <a:rPr lang="en-GB" b="1" dirty="0"/>
              <a:t>Risk Assessment</a:t>
            </a:r>
            <a:r>
              <a:rPr lang="en-GB" dirty="0"/>
              <a:t>: Why is assessing risk important in research, and what might be some potential risks?</a:t>
            </a:r>
          </a:p>
          <a:p>
            <a:pPr>
              <a:buFont typeface="Arial" panose="020B0604020202020204" pitchFamily="34" charset="0"/>
              <a:buChar char="•"/>
            </a:pPr>
            <a:r>
              <a:rPr lang="en-GB" b="1" dirty="0"/>
              <a:t>Safeguarding Children and Vulnerable People</a:t>
            </a:r>
            <a:r>
              <a:rPr lang="en-GB" dirty="0"/>
              <a:t>: What additional precautions are necessary when involving vulnerable groups?</a:t>
            </a:r>
          </a:p>
          <a:p>
            <a:pPr>
              <a:buFont typeface="Arial" panose="020B0604020202020204" pitchFamily="34" charset="0"/>
              <a:buChar char="•"/>
            </a:pPr>
            <a:r>
              <a:rPr lang="en-GB" b="1" dirty="0"/>
              <a:t>Data Protection Legislation</a:t>
            </a:r>
            <a:r>
              <a:rPr lang="en-GB" dirty="0"/>
              <a:t>: How does data protection legislation impact the handling of participant information?</a:t>
            </a:r>
          </a:p>
          <a:p>
            <a:pPr>
              <a:buFont typeface="Arial" panose="020B0604020202020204" pitchFamily="34" charset="0"/>
              <a:buChar char="•"/>
            </a:pPr>
            <a:r>
              <a:rPr lang="en-GB" b="1" dirty="0"/>
              <a:t>Consent</a:t>
            </a:r>
            <a:r>
              <a:rPr lang="en-GB" dirty="0"/>
              <a:t>: What constitutes informed consent, and why is it vital in research?</a:t>
            </a:r>
          </a:p>
          <a:p>
            <a:endParaRPr lang="en-GB" dirty="0"/>
          </a:p>
        </p:txBody>
      </p:sp>
      <p:pic>
        <p:nvPicPr>
          <p:cNvPr id="20" name="Picture 19">
            <a:extLst>
              <a:ext uri="{FF2B5EF4-FFF2-40B4-BE49-F238E27FC236}">
                <a16:creationId xmlns:a16="http://schemas.microsoft.com/office/drawing/2014/main" id="{2E81B331-5AE1-2A22-41B8-AC0C7E3BFE5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6186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F2C3-55A2-4BAD-1585-5E285E993B3B}"/>
              </a:ext>
            </a:extLst>
          </p:cNvPr>
          <p:cNvSpPr>
            <a:spLocks noGrp="1"/>
          </p:cNvSpPr>
          <p:nvPr>
            <p:ph type="title"/>
          </p:nvPr>
        </p:nvSpPr>
        <p:spPr>
          <a:xfrm>
            <a:off x="723900" y="365126"/>
            <a:ext cx="10629900" cy="593520"/>
          </a:xfrm>
        </p:spPr>
        <p:txBody>
          <a:bodyPr>
            <a:normAutofit fontScale="90000"/>
          </a:bodyPr>
          <a:lstStyle/>
          <a:p>
            <a:r>
              <a:rPr lang="en-GB" dirty="0"/>
              <a:t>Cont. </a:t>
            </a:r>
          </a:p>
        </p:txBody>
      </p:sp>
      <p:sp>
        <p:nvSpPr>
          <p:cNvPr id="5" name="Rectangle 2">
            <a:extLst>
              <a:ext uri="{FF2B5EF4-FFF2-40B4-BE49-F238E27FC236}">
                <a16:creationId xmlns:a16="http://schemas.microsoft.com/office/drawing/2014/main" id="{012595A1-04A5-25B0-18DC-ADF52F4EF0E9}"/>
              </a:ext>
            </a:extLst>
          </p:cNvPr>
          <p:cNvSpPr>
            <a:spLocks noGrp="1" noChangeArrowheads="1"/>
          </p:cNvSpPr>
          <p:nvPr>
            <p:ph idx="1"/>
          </p:nvPr>
        </p:nvSpPr>
        <p:spPr bwMode="auto">
          <a:xfrm>
            <a:off x="533400" y="988531"/>
            <a:ext cx="113919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Consent</a:t>
            </a:r>
            <a:r>
              <a:rPr kumimoji="0" lang="en-US" altLang="en-US" sz="1800" b="0" i="0" u="none" strike="noStrike" cap="none" normalizeH="0" baseline="0" dirty="0">
                <a:ln>
                  <a:noFill/>
                </a:ln>
                <a:solidFill>
                  <a:schemeClr val="tx1"/>
                </a:solidFill>
                <a:effectLst/>
                <a:latin typeface="Arial" panose="020B0604020202020204" pitchFamily="34" charset="0"/>
              </a:rPr>
              <a:t>: What constitutes informed consent, and why is it vital in research?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Intellectual Property</a:t>
            </a:r>
            <a:r>
              <a:rPr kumimoji="0" lang="en-US" altLang="en-US" sz="1800" b="0" i="0" u="none" strike="noStrike" cap="none" normalizeH="0" baseline="0" dirty="0">
                <a:ln>
                  <a:noFill/>
                </a:ln>
                <a:solidFill>
                  <a:schemeClr val="tx1"/>
                </a:solidFill>
                <a:effectLst/>
                <a:latin typeface="Arial" panose="020B0604020202020204" pitchFamily="34" charset="0"/>
              </a:rPr>
              <a:t>: How should intellectual property be managed ethically in research?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Research Misconduct</a:t>
            </a:r>
            <a:r>
              <a:rPr kumimoji="0" lang="en-US" altLang="en-US" sz="1800" b="0" i="0" u="none" strike="noStrike" cap="none" normalizeH="0" baseline="0" dirty="0">
                <a:ln>
                  <a:noFill/>
                </a:ln>
                <a:solidFill>
                  <a:schemeClr val="tx1"/>
                </a:solidFill>
                <a:effectLst/>
                <a:latin typeface="Arial" panose="020B0604020202020204" pitchFamily="34" charset="0"/>
              </a:rPr>
              <a:t>: Define research misconduct and discuss ways to prevent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Anonymity and Confidentiality</a:t>
            </a:r>
            <a:r>
              <a:rPr kumimoji="0" lang="en-US" altLang="en-US" sz="1800" b="0" i="0" u="none" strike="noStrike" cap="none" normalizeH="0" baseline="0" dirty="0">
                <a:ln>
                  <a:noFill/>
                </a:ln>
                <a:solidFill>
                  <a:schemeClr val="tx1"/>
                </a:solidFill>
                <a:effectLst/>
                <a:latin typeface="Arial" panose="020B0604020202020204" pitchFamily="34" charset="0"/>
              </a:rPr>
              <a:t>: Why are anonymity and confidentiality important, and how can they be ensured?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Disclosure Barring Service</a:t>
            </a:r>
            <a:r>
              <a:rPr kumimoji="0" lang="en-US" altLang="en-US" sz="1800" b="0" i="0" u="none" strike="noStrike" cap="none" normalizeH="0" baseline="0" dirty="0">
                <a:ln>
                  <a:noFill/>
                </a:ln>
                <a:solidFill>
                  <a:schemeClr val="tx1"/>
                </a:solidFill>
                <a:effectLst/>
                <a:latin typeface="Arial" panose="020B0604020202020204" pitchFamily="34" charset="0"/>
              </a:rPr>
              <a:t>: When is a DBS check necessary, and how does it protect participants?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Professional Bodies’ Code of Practice</a:t>
            </a:r>
            <a:r>
              <a:rPr kumimoji="0" lang="en-US" altLang="en-US" sz="1800" b="0" i="0" u="none" strike="noStrike" cap="none" normalizeH="0" baseline="0" dirty="0">
                <a:ln>
                  <a:noFill/>
                </a:ln>
                <a:solidFill>
                  <a:schemeClr val="tx1"/>
                </a:solidFill>
                <a:effectLst/>
                <a:latin typeface="Arial" panose="020B0604020202020204" pitchFamily="34" charset="0"/>
              </a:rPr>
              <a:t>: How do codes of practice from professional bodies guide researchers’ ethical conduct?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rgbClr val="FF0000"/>
                </a:solidFill>
                <a:effectLst/>
                <a:latin typeface="Arial" panose="020B0604020202020204" pitchFamily="34" charset="0"/>
              </a:rPr>
              <a:t>Report Back:</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After the discussion, each group should prepare a summary of their key insights for each topic. Be ready to share one or two significant points from your discussion with the class.</a:t>
            </a:r>
          </a:p>
        </p:txBody>
      </p:sp>
      <p:pic>
        <p:nvPicPr>
          <p:cNvPr id="6" name="Picture 5">
            <a:extLst>
              <a:ext uri="{FF2B5EF4-FFF2-40B4-BE49-F238E27FC236}">
                <a16:creationId xmlns:a16="http://schemas.microsoft.com/office/drawing/2014/main" id="{D24877A9-D260-2AE8-783E-7473AB8C0D3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89498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1E1C-5465-F4C5-7A5A-385801337898}"/>
              </a:ext>
            </a:extLst>
          </p:cNvPr>
          <p:cNvSpPr>
            <a:spLocks noGrp="1"/>
          </p:cNvSpPr>
          <p:nvPr>
            <p:ph type="title"/>
          </p:nvPr>
        </p:nvSpPr>
        <p:spPr/>
        <p:txBody>
          <a:bodyPr/>
          <a:lstStyle/>
          <a:p>
            <a:r>
              <a:rPr lang="en-GB" b="1" dirty="0">
                <a:solidFill>
                  <a:srgbClr val="FF0000"/>
                </a:solidFill>
                <a:latin typeface="+mn-lt"/>
              </a:rPr>
              <a:t>Next week…</a:t>
            </a:r>
          </a:p>
        </p:txBody>
      </p:sp>
      <p:sp>
        <p:nvSpPr>
          <p:cNvPr id="3" name="Content Placeholder 2">
            <a:extLst>
              <a:ext uri="{FF2B5EF4-FFF2-40B4-BE49-F238E27FC236}">
                <a16:creationId xmlns:a16="http://schemas.microsoft.com/office/drawing/2014/main" id="{E2E492D4-DCBB-D326-9A47-C6842CAC5178}"/>
              </a:ext>
            </a:extLst>
          </p:cNvPr>
          <p:cNvSpPr>
            <a:spLocks noGrp="1"/>
          </p:cNvSpPr>
          <p:nvPr>
            <p:ph idx="1"/>
          </p:nvPr>
        </p:nvSpPr>
        <p:spPr>
          <a:xfrm>
            <a:off x="443681" y="1825625"/>
            <a:ext cx="10629900" cy="1325563"/>
          </a:xfrm>
        </p:spPr>
        <p:txBody>
          <a:bodyPr>
            <a:normAutofit/>
          </a:bodyPr>
          <a:lstStyle/>
          <a:p>
            <a:pPr marL="0" indent="0">
              <a:buNone/>
            </a:pPr>
            <a:r>
              <a:rPr lang="en-GB" sz="3600" b="1" dirty="0">
                <a:solidFill>
                  <a:srgbClr val="7030A0"/>
                </a:solidFill>
              </a:rPr>
              <a:t>The research process: An Overview</a:t>
            </a:r>
          </a:p>
        </p:txBody>
      </p:sp>
      <p:pic>
        <p:nvPicPr>
          <p:cNvPr id="4" name="Picture 3">
            <a:extLst>
              <a:ext uri="{FF2B5EF4-FFF2-40B4-BE49-F238E27FC236}">
                <a16:creationId xmlns:a16="http://schemas.microsoft.com/office/drawing/2014/main" id="{004FA35A-4D25-71DD-D8AF-D21CC6CD529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8997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01A54-91E9-E709-ABFE-4306E7ED8EC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C4FB6D-509D-A0BA-F484-434A3B7B86B5}"/>
              </a:ext>
            </a:extLst>
          </p:cNvPr>
          <p:cNvSpPr>
            <a:spLocks noGrp="1"/>
          </p:cNvSpPr>
          <p:nvPr>
            <p:ph idx="1"/>
          </p:nvPr>
        </p:nvSpPr>
        <p:spPr>
          <a:xfrm>
            <a:off x="723900" y="1439862"/>
            <a:ext cx="10629900" cy="3978275"/>
          </a:xfrm>
        </p:spPr>
        <p:txBody>
          <a:bodyPr>
            <a:normAutofit fontScale="77500" lnSpcReduction="20000"/>
          </a:bodyPr>
          <a:lstStyle/>
          <a:p>
            <a:pPr fontAlgn="t">
              <a:buFont typeface="Wingdings" panose="05000000000000000000" pitchFamily="2" charset="2"/>
              <a:buChar char="§"/>
            </a:pPr>
            <a:r>
              <a:rPr lang="en-GB" sz="2800" dirty="0"/>
              <a:t>1. Saunders, M.N.K., Lewis, P., &amp; Thornhill, A. (2019) </a:t>
            </a:r>
            <a:r>
              <a:rPr lang="en-GB" sz="2800" i="1" dirty="0"/>
              <a:t>Research Methods for Business Students.</a:t>
            </a:r>
            <a:r>
              <a:rPr lang="en-GB" sz="2800" dirty="0"/>
              <a:t> 8</a:t>
            </a:r>
            <a:r>
              <a:rPr lang="en-GB" sz="2800" baseline="30000" dirty="0"/>
              <a:t>th</a:t>
            </a:r>
            <a:r>
              <a:rPr lang="en-GB" sz="2800" dirty="0"/>
              <a:t>, Pearson, Harlow</a:t>
            </a:r>
          </a:p>
          <a:p>
            <a:pPr fontAlgn="t">
              <a:buFont typeface="Wingdings" panose="05000000000000000000" pitchFamily="2" charset="2"/>
              <a:buChar char="§"/>
            </a:pPr>
            <a:r>
              <a:rPr lang="en-GB" sz="2800" u="sng" dirty="0">
                <a:hlinkClick r:id="rId2"/>
              </a:rPr>
              <a:t>https://librarysearch.uwtsd.ac.uk/permalink/44WHELF_UWTSD/1pbrh66/alma99100313060202421</a:t>
            </a:r>
            <a:endParaRPr lang="en-GB" sz="2800" dirty="0"/>
          </a:p>
          <a:p>
            <a:pPr fontAlgn="t">
              <a:buFont typeface="Wingdings" panose="05000000000000000000" pitchFamily="2" charset="2"/>
              <a:buChar char="§"/>
            </a:pPr>
            <a:r>
              <a:rPr lang="en-GB" sz="2800" dirty="0"/>
              <a:t>2. Adams, J. et al. (2007) </a:t>
            </a:r>
            <a:r>
              <a:rPr lang="en-GB" sz="2800" i="1" dirty="0"/>
              <a:t>Research Methods for Business and Social Science Students. </a:t>
            </a:r>
            <a:r>
              <a:rPr lang="en-GB" sz="2800" dirty="0"/>
              <a:t>2</a:t>
            </a:r>
            <a:r>
              <a:rPr lang="en-GB" sz="2800" baseline="30000" dirty="0"/>
              <a:t>nd</a:t>
            </a:r>
            <a:r>
              <a:rPr lang="en-GB" sz="2800" dirty="0"/>
              <a:t> Sage Publications, Delhi</a:t>
            </a:r>
          </a:p>
          <a:p>
            <a:pPr fontAlgn="t">
              <a:buFont typeface="Wingdings" panose="05000000000000000000" pitchFamily="2" charset="2"/>
              <a:buChar char="§"/>
            </a:pPr>
            <a:r>
              <a:rPr lang="en-GB" sz="2800" u="sng" dirty="0">
                <a:hlinkClick r:id="rId3"/>
              </a:rPr>
              <a:t>https://librarysearch.uwtsd.ac.uk/permalink/44WHELF_UWTSD/11c0l68/alma99100180600202421</a:t>
            </a:r>
            <a:endParaRPr lang="en-GB" sz="2800" dirty="0"/>
          </a:p>
          <a:p>
            <a:pPr fontAlgn="t">
              <a:buFont typeface="Wingdings" panose="05000000000000000000" pitchFamily="2" charset="2"/>
              <a:buChar char="§"/>
            </a:pPr>
            <a:r>
              <a:rPr lang="en-GB" sz="2800" dirty="0"/>
              <a:t>3. Crowther, D., &amp; Lancaster, G. (2009) </a:t>
            </a:r>
            <a:r>
              <a:rPr lang="en-GB" sz="2800" i="1" dirty="0"/>
              <a:t>Research Methods: A Concise Introduction to Research in Management and Business Consultancy.</a:t>
            </a:r>
            <a:r>
              <a:rPr lang="en-GB" sz="2800" dirty="0"/>
              <a:t> 2</a:t>
            </a:r>
            <a:r>
              <a:rPr lang="en-GB" sz="2800" baseline="30000" dirty="0"/>
              <a:t>nd</a:t>
            </a:r>
            <a:r>
              <a:rPr lang="en-GB" sz="2800" dirty="0"/>
              <a:t> Elsevier Butterworth-Heinemann, Oxford</a:t>
            </a:r>
          </a:p>
          <a:p>
            <a:pPr fontAlgn="t">
              <a:buFont typeface="Wingdings" panose="05000000000000000000" pitchFamily="2" charset="2"/>
              <a:buChar char="§"/>
            </a:pPr>
            <a:r>
              <a:rPr lang="en-GB" sz="2800" dirty="0"/>
              <a:t>4. Cooper, D. R., &amp; Schindler P. S. (2014). </a:t>
            </a:r>
            <a:r>
              <a:rPr lang="en-GB" sz="2800" i="1" dirty="0"/>
              <a:t>Business Research Methods</a:t>
            </a:r>
            <a:r>
              <a:rPr lang="en-GB" sz="2800" dirty="0"/>
              <a:t>. 12</a:t>
            </a:r>
            <a:r>
              <a:rPr lang="en-GB" sz="2800" baseline="30000" dirty="0"/>
              <a:t>th</a:t>
            </a:r>
            <a:r>
              <a:rPr lang="en-GB" sz="2800" dirty="0"/>
              <a:t> ed. McGraw Hill</a:t>
            </a:r>
          </a:p>
          <a:p>
            <a:pPr marL="0" indent="0">
              <a:buNone/>
            </a:pPr>
            <a:endParaRPr lang="en-GB" dirty="0"/>
          </a:p>
        </p:txBody>
      </p:sp>
      <p:pic>
        <p:nvPicPr>
          <p:cNvPr id="4" name="Picture 3">
            <a:extLst>
              <a:ext uri="{FF2B5EF4-FFF2-40B4-BE49-F238E27FC236}">
                <a16:creationId xmlns:a16="http://schemas.microsoft.com/office/drawing/2014/main" id="{F90CE537-FD45-0357-9324-AD7109F25C60}"/>
              </a:ext>
            </a:extLst>
          </p:cNvPr>
          <p:cNvPicPr>
            <a:picLocks noChangeAspect="1"/>
          </p:cNvPicPr>
          <p:nvPr/>
        </p:nvPicPr>
        <p:blipFill>
          <a:blip r:embed="rId4"/>
          <a:stretch>
            <a:fillRect/>
          </a:stretch>
        </p:blipFill>
        <p:spPr>
          <a:xfrm>
            <a:off x="0" y="5778914"/>
            <a:ext cx="2883658" cy="1079086"/>
          </a:xfrm>
          <a:prstGeom prst="rect">
            <a:avLst/>
          </a:prstGeom>
        </p:spPr>
      </p:pic>
    </p:spTree>
    <p:extLst>
      <p:ext uri="{BB962C8B-B14F-4D97-AF65-F5344CB8AC3E}">
        <p14:creationId xmlns:p14="http://schemas.microsoft.com/office/powerpoint/2010/main" val="201922206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17" ma:contentTypeDescription="Create a new document." ma:contentTypeScope="" ma:versionID="e0bdbaa761a262ba26cc056e0dc9db5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9a33dfbfad56b5791b8f28ef76559eb6"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3da4c2-8df5-43e8-a6f3-0aebddca5a1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5A6D69-428C-414B-9CCD-36B815CFA0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E52FE1-C989-4C23-A204-00D8959883A1}">
  <ds:schemaRefs>
    <ds:schemaRef ds:uri="cc3da4c2-8df5-43e8-a6f3-0aebddca5a1b"/>
    <ds:schemaRef ds:uri="9d974b0d-ab1d-48df-84d1-32e025bcc421"/>
    <ds:schemaRef ds:uri="http://schemas.microsoft.com/office/2006/metadata/properties"/>
    <ds:schemaRef ds:uri="http://purl.org/dc/terms/"/>
    <ds:schemaRef ds:uri="http://purl.org/dc/elements/1.1/"/>
    <ds:schemaRef ds:uri="http://www.w3.org/XML/1998/namespace"/>
    <ds:schemaRef ds:uri="http://schemas.microsoft.com/office/2006/documentManagement/types"/>
    <ds:schemaRef ds:uri="http://purl.org/dc/dcmitype/"/>
    <ds:schemaRef ds:uri="http://schemas.openxmlformats.org/package/2006/metadata/core-properties"/>
    <ds:schemaRef ds:uri="http://schemas.microsoft.com/office/infopath/2007/PartnerControls"/>
  </ds:schemaRefs>
</ds:datastoreItem>
</file>

<file path=customXml/itemProps3.xml><?xml version="1.0" encoding="utf-8"?>
<ds:datastoreItem xmlns:ds="http://schemas.openxmlformats.org/officeDocument/2006/customXml" ds:itemID="{9C545EFB-19AC-4C41-A498-71E40DEF8F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2742</Words>
  <Application>Microsoft Office PowerPoint</Application>
  <PresentationFormat>Widescreen</PresentationFormat>
  <Paragraphs>188</Paragraphs>
  <Slides>30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Myriad Pro</vt:lpstr>
      <vt:lpstr>Aptos</vt:lpstr>
      <vt:lpstr>Arial</vt:lpstr>
      <vt:lpstr>Calibri</vt:lpstr>
      <vt:lpstr>Cambria</vt:lpstr>
      <vt:lpstr>Corbel</vt:lpstr>
      <vt:lpstr>Wingdings</vt:lpstr>
      <vt:lpstr>Depth</vt:lpstr>
      <vt:lpstr>        Research Methods for Business – LCLM 6004  Week 2 : Ethics in Business Research         </vt:lpstr>
      <vt:lpstr>Last week…We explored</vt:lpstr>
      <vt:lpstr>This week: Learning outcomes</vt:lpstr>
      <vt:lpstr>What are research ethics?</vt:lpstr>
      <vt:lpstr>Video: what are Ethics (13 minutes)</vt:lpstr>
      <vt:lpstr>PowerPoint Presentation</vt:lpstr>
      <vt:lpstr>PowerPoint Presentation</vt:lpstr>
      <vt:lpstr>PowerPoint Presentation</vt:lpstr>
      <vt:lpstr>PowerPoint Presentation</vt:lpstr>
      <vt:lpstr>Ethical Treatment of Participants</vt:lpstr>
      <vt:lpstr>Benefits</vt:lpstr>
      <vt:lpstr>Deception </vt:lpstr>
      <vt:lpstr>Rights in Business Research</vt:lpstr>
      <vt:lpstr>Rights in Business Research</vt:lpstr>
      <vt:lpstr>Rights in Business Research</vt:lpstr>
      <vt:lpstr>Ensuring Quality and Anonymity in Research</vt:lpstr>
      <vt:lpstr>Ensuring Quality and Anonymity in Research</vt:lpstr>
      <vt:lpstr>Informed Consent</vt:lpstr>
      <vt:lpstr>Informed Consent Procedures for Business Survey</vt:lpstr>
      <vt:lpstr>Cont.</vt:lpstr>
      <vt:lpstr>Debriefing Participants After the Survey</vt:lpstr>
      <vt:lpstr>The Growing Importance of Ethics in Economic Organisations</vt:lpstr>
      <vt:lpstr>PowerPoint Presentation</vt:lpstr>
      <vt:lpstr>Diverse Approaches to Ethics in Business Research </vt:lpstr>
      <vt:lpstr>The Need for a Middle Ground in Ethical Standards </vt:lpstr>
      <vt:lpstr>Promoting Integrity and Ongoing Ethical Dialogue </vt:lpstr>
      <vt:lpstr>Group Discussion on UWTSD's Ethical Guidance and Code of Practice ( Duration:30 minutes)</vt:lpstr>
      <vt:lpstr>Cont. </vt:lpstr>
      <vt:lpstr>Next week…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Abdi Rahman</dc:creator>
  <cp:lastModifiedBy>Sujeewa Herath</cp:lastModifiedBy>
  <cp:revision>2</cp:revision>
  <dcterms:created xsi:type="dcterms:W3CDTF">2025-01-29T09:29:44Z</dcterms:created>
  <dcterms:modified xsi:type="dcterms:W3CDTF">2026-05-20T21:41:23Z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