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9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2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NULL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c:style val="2"/>
  <c:chart>
    <c:title>
      <c:tx>
        <c:rich>
          <a:bodyPr lIns="0" tIns="0" rIns="0" bIns="0"/>
          <a:lstStyle/>
          <a:p>
            <a:pPr marL="0" marR="0" indent="0" algn="ctr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2200" b="1" i="0" u="none" strike="noStrike" kern="1200" baseline="0">
                <a:solidFill>
                  <a:srgbClr val="404040"/>
                </a:solidFill>
                <a:latin typeface="Aptos"/>
              </a:defRPr>
            </a:pPr>
            <a:r>
              <a:rPr lang="en-GB" sz="2200" b="1" i="0" u="none" strike="noStrike" kern="1200" cap="none" spc="0" baseline="0">
                <a:solidFill>
                  <a:srgbClr val="404040"/>
                </a:solidFill>
                <a:uFillTx/>
                <a:latin typeface="Aptos"/>
              </a:rPr>
              <a:t>Chart Title</a:t>
            </a:r>
          </a:p>
        </c:rich>
      </c:tx>
      <c:overlay val="0"/>
      <c:spPr>
        <a:noFill/>
        <a:ln>
          <a:noFill/>
        </a:ln>
      </c:sp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v>Series 3</c:v>
          </c:tx>
          <c:spPr>
            <a:solidFill>
              <a:srgbClr val="196B24">
                <a:alpha val="85000"/>
              </a:srgbClr>
            </a:solidFill>
            <a:ln w="9528" cap="flat">
              <a:solidFill>
                <a:srgbClr val="FFFFFF">
                  <a:alpha val="50000"/>
                </a:srgbClr>
              </a:solidFill>
              <a:prstDash val="solid"/>
              <a:round/>
            </a:ln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lIns="0" tIns="0" rIns="0" bIns="0"/>
              <a:lstStyle/>
              <a:p>
                <a:pPr marL="0" marR="0" indent="0" algn="ctr" defTabSz="91440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tabLst/>
                  <a:defRPr sz="1197" b="1" i="0" u="none" strike="noStrike" kern="1200" baseline="0">
                    <a:solidFill>
                      <a:srgbClr val="FFFFFF"/>
                    </a:solidFill>
                    <a:latin typeface="Apto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eparator>, </c:separator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rect">
                    <a:avLst/>
                  </a:prstGeom>
                </c15:spPr>
                <c15:showLeaderLines val="1"/>
              </c:ext>
            </c:extLst>
          </c:dLbls>
          <c:cat>
            <c:strLit>
              <c:ptCount val="4"/>
              <c:pt idx="0">
                <c:v>POTATOE</c:v>
              </c:pt>
              <c:pt idx="1">
                <c:v>CARRATS</c:v>
              </c:pt>
              <c:pt idx="2">
                <c:v>ONION</c:v>
              </c:pt>
              <c:pt idx="3">
                <c:v>CABBAGE</c:v>
              </c:pt>
            </c:strLit>
          </c:cat>
          <c:val>
            <c:numLit>
              <c:formatCode>General</c:formatCode>
              <c:ptCount val="4"/>
              <c:pt idx="0">
                <c:v>2</c:v>
              </c:pt>
              <c:pt idx="1">
                <c:v>2</c:v>
              </c:pt>
              <c:pt idx="2">
                <c:v>3</c:v>
              </c:pt>
              <c:pt idx="3">
                <c:v>5</c:v>
              </c:pt>
            </c:numLit>
          </c:val>
          <c:extLst>
            <c:ext xmlns:c16="http://schemas.microsoft.com/office/drawing/2014/chart" uri="{C3380CC4-5D6E-409C-BE32-E72D297353CC}">
              <c16:uniqueId val="{00000000-F531-4869-9BD6-A9F3368A6F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65"/>
        <c:axId val="1984521887"/>
        <c:axId val="1984520447"/>
      </c:barChart>
      <c:valAx>
        <c:axId val="1984520447"/>
        <c:scaling>
          <c:orientation val="minMax"/>
        </c:scaling>
        <c:delete val="0"/>
        <c:axPos val="l"/>
        <c:majorGridlines>
          <c:spPr>
            <a:ln w="9528" cap="flat">
              <a:solidFill>
                <a:srgbClr val="BFBFBF">
                  <a:alpha val="36000"/>
                </a:srgbClr>
              </a:solidFill>
              <a:prstDash val="solid"/>
              <a:round/>
            </a:ln>
          </c:spPr>
        </c:majorGridlines>
        <c:numFmt formatCode="General" sourceLinked="0"/>
        <c:majorTickMark val="none"/>
        <c:minorTickMark val="none"/>
        <c:tickLblPos val="nextTo"/>
        <c:spPr>
          <a:noFill/>
          <a:ln>
            <a:noFill/>
          </a:ln>
        </c:spPr>
        <c:txPr>
          <a:bodyPr lIns="0" tIns="0" rIns="0" bIns="0"/>
          <a:lstStyle/>
          <a:p>
            <a:pPr marL="0" marR="0" indent="0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197" b="0" i="0" u="none" strike="noStrike" kern="1200" baseline="0">
                <a:solidFill>
                  <a:srgbClr val="404040"/>
                </a:solidFill>
                <a:latin typeface="Aptos"/>
              </a:defRPr>
            </a:pPr>
            <a:endParaRPr lang="en-US"/>
          </a:p>
        </c:txPr>
        <c:crossAx val="1984521887"/>
        <c:crosses val="autoZero"/>
        <c:crossBetween val="between"/>
      </c:valAx>
      <c:catAx>
        <c:axId val="1984521887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noFill/>
          <a:ln w="19046" cap="flat">
            <a:solidFill>
              <a:srgbClr val="404040"/>
            </a:solidFill>
            <a:prstDash val="solid"/>
            <a:round/>
          </a:ln>
        </c:spPr>
        <c:txPr>
          <a:bodyPr lIns="0" tIns="0" rIns="0" bIns="0"/>
          <a:lstStyle/>
          <a:p>
            <a:pPr marL="0" marR="0" indent="0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197" b="0" i="0" u="none" strike="noStrike" kern="1200" cap="all" baseline="0">
                <a:solidFill>
                  <a:srgbClr val="404040"/>
                </a:solidFill>
                <a:latin typeface="Aptos"/>
              </a:defRPr>
            </a:pPr>
            <a:endParaRPr lang="en-US"/>
          </a:p>
        </c:txPr>
        <c:crossAx val="1984520447"/>
        <c:crosses val="autoZero"/>
        <c:auto val="1"/>
        <c:lblAlgn val="ctr"/>
        <c:lblOffset val="100"/>
        <c:noMultiLvlLbl val="0"/>
      </c:catAx>
      <c:spPr>
        <a:noFill/>
        <a:ln>
          <a:noFill/>
        </a:ln>
      </c:spPr>
    </c:plotArea>
    <c:legend>
      <c:legendPos val="b"/>
      <c:overlay val="0"/>
      <c:spPr>
        <a:solidFill>
          <a:srgbClr val="F2F2F2">
            <a:alpha val="39000"/>
          </a:srgbClr>
        </a:solidFill>
        <a:ln>
          <a:noFill/>
        </a:ln>
      </c:spPr>
      <c:txPr>
        <a:bodyPr lIns="0" tIns="0" rIns="0" bIns="0"/>
        <a:lstStyle/>
        <a:p>
          <a:pPr marL="0" marR="0" indent="0" defTabSz="914400" fontAlgn="auto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tabLst/>
            <a:defRPr sz="1197" b="0" i="0" u="none" strike="noStrike" kern="1200" baseline="0">
              <a:solidFill>
                <a:srgbClr val="404040"/>
              </a:solidFill>
              <a:latin typeface="Aptos"/>
            </a:defRPr>
          </a:pPr>
          <a:endParaRPr lang="en-US"/>
        </a:p>
      </c:txPr>
    </c:legend>
    <c:plotVisOnly val="1"/>
    <c:dispBlanksAs val="gap"/>
    <c:showDLblsOverMax val="0"/>
  </c:chart>
  <c:spPr>
    <a:gradFill>
      <a:gsLst>
        <a:gs pos="0">
          <a:srgbClr val="FFFFFF"/>
        </a:gs>
        <a:gs pos="100000">
          <a:srgbClr val="FFFFFF"/>
        </a:gs>
      </a:gsLst>
      <a:path path="circle">
        <a:fillToRect l="50000" t="-80000" r="50000" b="180000"/>
      </a:path>
    </a:gradFill>
    <a:ln w="9528" cap="flat">
      <a:solidFill>
        <a:srgbClr val="BFBFBF"/>
      </a:solidFill>
      <a:prstDash val="solid"/>
      <a:round/>
    </a:ln>
  </c:spPr>
  <c:txPr>
    <a:bodyPr lIns="0" tIns="0" rIns="0" bIns="0"/>
    <a:lstStyle/>
    <a:p>
      <a:pPr marL="0" marR="0" indent="0" defTabSz="914400" fontAlgn="auto" hangingPunct="1">
        <a:lnSpc>
          <a:spcPct val="100000"/>
        </a:lnSpc>
        <a:spcBef>
          <a:spcPts val="0"/>
        </a:spcBef>
        <a:spcAft>
          <a:spcPts val="0"/>
        </a:spcAft>
        <a:tabLst/>
        <a:defRPr lang="en-US" sz="1197" b="0" i="0" u="none" strike="noStrike" kern="1200" baseline="0">
          <a:solidFill>
            <a:srgbClr val="000000"/>
          </a:solidFill>
          <a:latin typeface="Aptos"/>
        </a:defRPr>
      </a:pPr>
      <a:endParaRPr lang="en-US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F9300-0BE1-26C9-B610-A025E38E701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33912E-546B-BB8A-19AC-0A56C5DA2AB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ADFD88-CD7F-B024-FAA0-FFD2D0757A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70A875-51DD-4341-B78B-6EBE02989ACB}" type="datetime1">
              <a:rPr lang="en-GB"/>
              <a:pPr lvl="0"/>
              <a:t>25/07/2026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9D49AF-1FE0-BC13-7DBA-29599B63E79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F6D3E9-5D4B-2647-59F6-908E48704C4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DAA7B9-0BED-4E84-BD70-5C9B11EE58D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05371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F218E-BCF3-942E-1F81-CE4ABCECD2D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61251-34FE-C949-594E-C82A7E84B3F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618715-8D99-0CD0-6018-D08E02A9B40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CBFC89-08C1-404F-95EB-11EBCE9A64AA}" type="datetime1">
              <a:rPr lang="en-GB"/>
              <a:pPr lvl="0"/>
              <a:t>25/07/2026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E1A189-568C-F1E3-432D-35F928529EC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4E3A14-052A-B5BD-5BAB-C67E316E2C7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5B948E-5A18-46CD-8227-BAE7E3C906E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53884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D535A-1D27-8033-910D-1453761CB21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12472A-CCBF-6C47-F417-1CFE181A346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40A002-70E8-81FC-C697-E9CD10D6E21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00FDE6-5DEB-4F73-AE43-8805B98C5F41}" type="datetime1">
              <a:rPr lang="en-GB"/>
              <a:pPr lvl="0"/>
              <a:t>25/07/2026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341824-1472-5371-0C06-602B4EBA13B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4057D-E62C-C5F6-B96E-1C3CBF2955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CBE00F-873C-470F-A705-8E36E590E29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046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9879C-E8BF-2C58-D672-04035D3E523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417A7-7506-875D-D1B4-EB0FC6E1A03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1E1874-86E8-A5CB-F68B-15B7F88E1F5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28D3D9-5A2D-7BAF-8702-F87546AFA19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B3008B-7B42-4B60-BD90-B526C717F292}" type="datetime1">
              <a:rPr lang="en-GB"/>
              <a:pPr lvl="0"/>
              <a:t>25/07/2026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1A5693-D3C0-761F-C1FA-D27C8F81DE7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58E875-C6EE-0B32-3B18-971066E0608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B72607-67A6-4A51-906D-26FF9B02268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79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EC51A-87F1-DB0B-3C9F-A020D6267DA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835CD1-96C5-7247-9E4B-E44E9C3894F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E04C2-8BC6-471D-44EC-87E7500D5019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F4E79A-7FD6-052B-D6D7-F2B29A40FFFD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45B1FE-3C30-E4D5-E23B-AB8D2F6F2718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92F34E-9EAA-E8CD-2653-F6BEA97702C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4D11D1-59B0-49FA-BE42-68BC518DA760}" type="datetime1">
              <a:rPr lang="en-GB"/>
              <a:pPr lvl="0"/>
              <a:t>25/07/2026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212A19-E05F-05B1-E29B-19D98AF6F97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A9E31F-8C22-5B65-9594-4914A59032C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A89E5D-C4B4-4190-BEC5-9C8F4C0C1AB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856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7B537-46D5-3E77-0646-88DB8FB633A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A307E5-73DF-DE1B-7BF8-22CED02F66A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A5251E-6128-436F-BF74-A9ACB5602142}" type="datetime1">
              <a:rPr lang="en-GB"/>
              <a:pPr lvl="0"/>
              <a:t>25/07/2026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E33AA-9FC5-9BA2-FAB0-9350E663915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72E724-DC89-995D-6E3E-6DCA2CC6A4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C8F9875-9582-4A03-8EC9-E8FA58CD31E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046162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D0B0FD-4CF8-92E4-9467-0E3E693A8D2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5D87CB-E6DE-4B2B-8A86-795209A5A45E}" type="datetime1">
              <a:rPr lang="en-GB"/>
              <a:pPr lvl="0"/>
              <a:t>25/07/2026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87CD55-42AF-DCFE-8098-F297B2540F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B2CC82-04AD-A97A-01F3-98686B19EEC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D755CE-B62A-4B15-9234-B8D6371037F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966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1A817-B21A-6762-C6A3-E9BEF7E4FA3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F956D-0487-DCCB-83AB-774CAD6D532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523AA8-2D11-9EDB-327B-93F13E3C4E4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1DCA0E-DB5F-8F9E-7139-75A7F8E7F82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705D897-2E54-4286-A377-978E03CB5B08}" type="datetime1">
              <a:rPr lang="en-GB"/>
              <a:pPr lvl="0"/>
              <a:t>25/07/2026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392012-243B-F750-7841-1314F70F520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23AE74-A477-69EF-0823-0BF98869447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2AA9DC-976A-4979-B6E0-C1612CDE448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779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33627-F486-9200-B852-0D54B144DFB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A59EFA-2160-0D53-DDB9-4FB4B1292914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9C3A7B-8C6D-C878-7754-B686CBAFB1E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8FAFEB-B7A3-4617-0828-5FF0DCB26B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8CEC89-1B96-4AE7-A804-C81A8DAEEA5C}" type="datetime1">
              <a:rPr lang="en-GB"/>
              <a:pPr lvl="0"/>
              <a:t>25/07/2026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84AFD2-C19C-DC58-C43F-FA56D801C37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9E075E-AE2C-4B33-F05C-00554A489C2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CE73C26-89A1-47E5-97F8-372A910A309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180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CE462-803A-4F59-B82B-3010AC1EB34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5E8417-A69D-3808-C858-BDEB8C38BD3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3A4FC4-2A04-BA87-28C4-CB6B60AC20C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CFFA69-505E-410D-89BD-307C0E4615AA}" type="datetime1">
              <a:rPr lang="en-GB"/>
              <a:pPr lvl="0"/>
              <a:t>25/07/2026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12C1B4-2582-D56C-3093-9F03E968041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F5FA8A-1BC0-E128-583C-66ACE9A4DAD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40B465-08DF-4782-BBA2-4E809734ECF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058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E31F5-36FE-8B17-EDE9-EBBF69380E47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817806-4EC4-3075-9E3D-1827D0D9D5A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6E4B4C-85BC-B9C9-33A5-E6150308269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D41312-3EA0-4EA7-B056-3D25676CBE3F}" type="datetime1">
              <a:rPr lang="en-GB"/>
              <a:pPr lvl="0"/>
              <a:t>25/07/2026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0CA3E6-9733-79C2-D4E4-543C0A12144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BA1CE8-059F-2015-816E-51CE7FA8CE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FA8080-9B5D-4720-BAC9-19466A75BB7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562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3F3DC3-9631-EA23-6734-39CD90F0F91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94C0A-01EE-5C50-4BD4-B4D8D266A37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7F557E-C1A3-2316-D2B7-4BE0C70FF06D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C7EA6333-DDAA-4379-A2DC-4CE4ECB923AC}" type="datetime1">
              <a:rPr lang="en-GB"/>
              <a:pPr lvl="0"/>
              <a:t>25/07/2026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6BE7BF-C70F-F133-E696-CCD5A2886484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EC70D4-B47A-B854-D6A9-686F00E354B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C4A1C097-E137-42DF-B284-898E85EEACEB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D482E-2BDA-9627-B62A-FA78DAAC3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DS2 Scenario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1E9AB2-D7AA-689D-0C5B-F98ECC79D1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8000" b="1" dirty="0"/>
              <a:t>Instructions:</a:t>
            </a:r>
            <a:endParaRPr lang="en-GB" sz="8000" dirty="0"/>
          </a:p>
          <a:p>
            <a:r>
              <a:rPr lang="en-GB" sz="8000" dirty="0"/>
              <a:t>You are helping a local gym called River Fitness.  </a:t>
            </a:r>
            <a:br>
              <a:rPr lang="en-GB" sz="8000" dirty="0"/>
            </a:br>
            <a:r>
              <a:rPr lang="en-GB" sz="8000" dirty="0"/>
              <a:t>They collected customer feedback and want a simple, clear summary.  </a:t>
            </a:r>
          </a:p>
          <a:p>
            <a:r>
              <a:rPr lang="en-GB" sz="8000" dirty="0"/>
              <a:t>You are given results from a short survey (Satisfied / Neutral / Not satisfied).  </a:t>
            </a:r>
            <a:br>
              <a:rPr lang="en-GB" sz="8000" dirty="0"/>
            </a:br>
            <a:r>
              <a:rPr lang="en-GB" sz="8000" dirty="0"/>
              <a:t>Create a digital artefact showing:  </a:t>
            </a:r>
          </a:p>
          <a:p>
            <a:r>
              <a:rPr lang="en-GB" sz="8000" dirty="0"/>
              <a:t>the number of responses in each category  </a:t>
            </a:r>
          </a:p>
          <a:p>
            <a:r>
              <a:rPr lang="en-GB" sz="8000" dirty="0"/>
              <a:t>one simple chart (bar or pie)  </a:t>
            </a:r>
          </a:p>
          <a:p>
            <a:r>
              <a:rPr lang="en-GB" sz="8000" dirty="0"/>
              <a:t>You may use Excel or PowerPoint. 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63050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95E00-75AB-BA2B-F0B2-EC7DFEB4C6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DS2 Scenario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0AC7D-0B27-B179-93A0-11819F6126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6"/>
          </a:xfrm>
        </p:spPr>
        <p:txBody>
          <a:bodyPr>
            <a:normAutofit fontScale="40000" lnSpcReduction="20000"/>
          </a:bodyPr>
          <a:lstStyle/>
          <a:p>
            <a:r>
              <a:rPr lang="en-GB" sz="4200" b="1" dirty="0"/>
              <a:t>What you received from the manager</a:t>
            </a:r>
            <a:endParaRPr lang="en-GB" sz="4200" dirty="0"/>
          </a:p>
          <a:p>
            <a:r>
              <a:rPr lang="en-GB" sz="4200" dirty="0"/>
              <a:t>To: Junior Assistant </a:t>
            </a:r>
            <a:br>
              <a:rPr lang="en-GB" sz="4200" dirty="0"/>
            </a:br>
            <a:r>
              <a:rPr lang="en-GB" sz="4200" dirty="0"/>
              <a:t>From: Hasan Murad, Manager, River Fitness </a:t>
            </a:r>
            <a:br>
              <a:rPr lang="en-GB" sz="4200" dirty="0"/>
            </a:br>
            <a:r>
              <a:rPr lang="en-GB" sz="4200" dirty="0"/>
              <a:t>Subject: Customer Feedback Please Make a Simple Summary</a:t>
            </a:r>
          </a:p>
          <a:p>
            <a:r>
              <a:rPr lang="en-GB" sz="4200" dirty="0"/>
              <a:t>Hi,</a:t>
            </a:r>
          </a:p>
          <a:p>
            <a:r>
              <a:rPr lang="en-GB" sz="4200" dirty="0"/>
              <a:t>Last month we collected customer feedback about our gym services. </a:t>
            </a:r>
            <a:br>
              <a:rPr lang="en-GB" sz="4200" dirty="0"/>
            </a:br>
            <a:r>
              <a:rPr lang="en-GB" sz="4200" dirty="0"/>
              <a:t>Please create a simple digital summary that shows:</a:t>
            </a:r>
          </a:p>
          <a:p>
            <a:r>
              <a:rPr lang="en-GB" sz="4200" dirty="0"/>
              <a:t>how many responses were Satisfied, Neutral, or Not satisfied</a:t>
            </a:r>
          </a:p>
          <a:p>
            <a:r>
              <a:rPr lang="en-GB" sz="4200" dirty="0"/>
              <a:t>one clear chart (bar chart or pie chart)</a:t>
            </a:r>
          </a:p>
          <a:p>
            <a:r>
              <a:rPr lang="en-GB" sz="4200" dirty="0"/>
              <a:t>Here are the results from the customer survey.</a:t>
            </a:r>
          </a:p>
          <a:p>
            <a:r>
              <a:rPr lang="en-GB" sz="4200" b="1" dirty="0"/>
              <a:t>Customer Feedback Survey Results</a:t>
            </a:r>
            <a:endParaRPr lang="en-GB" sz="4200" dirty="0"/>
          </a:p>
          <a:p>
            <a:r>
              <a:rPr lang="en-GB" sz="4200" dirty="0"/>
              <a:t>Responses</a:t>
            </a:r>
          </a:p>
          <a:p>
            <a:r>
              <a:rPr lang="en-GB" sz="4200" dirty="0"/>
              <a:t>Satisfied 46</a:t>
            </a:r>
          </a:p>
          <a:p>
            <a:r>
              <a:rPr lang="en-GB" sz="4200" dirty="0"/>
              <a:t>Neutral 18</a:t>
            </a:r>
          </a:p>
          <a:p>
            <a:r>
              <a:rPr lang="en-GB" sz="4200" dirty="0"/>
              <a:t>Not satisfied 11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784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93A03-111C-6279-2547-7369EFEF400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729581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F86E81-D7DE-51A4-F9C1-1FB0EE8F124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hart 5">
            <a:extLst>
              <a:ext uri="{FF2B5EF4-FFF2-40B4-BE49-F238E27FC236}">
                <a16:creationId xmlns:a16="http://schemas.microsoft.com/office/drawing/2014/main" id="{B716A9BE-B5F8-EED5-1D47-537AB012B7D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2157502"/>
              </p:ext>
            </p:extLst>
          </p:nvPr>
        </p:nvGraphicFramePr>
        <p:xfrm>
          <a:off x="2031998" y="719669"/>
          <a:ext cx="7781474" cy="50159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447F-F783-15A2-F430-2B099A0653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424543"/>
            <a:ext cx="10515600" cy="6237513"/>
          </a:xfrm>
        </p:spPr>
        <p:txBody>
          <a:bodyPr>
            <a:normAutofit fontScale="90000"/>
          </a:bodyPr>
          <a:lstStyle/>
          <a:p>
            <a:pPr lvl="0"/>
            <a:r>
              <a:rPr lang="en-GB" sz="2400" b="1" dirty="0"/>
              <a:t>1. Why I chose my tool</a:t>
            </a:r>
            <a:br>
              <a:rPr lang="en-GB" sz="2400" b="1" dirty="0"/>
            </a:br>
            <a:br>
              <a:rPr lang="en-GB" sz="2400" b="1" dirty="0"/>
            </a:br>
            <a:r>
              <a:rPr lang="en-GB" sz="2400" dirty="0"/>
              <a:t>I chose power point because it is a good tool for communication, it includes plenty of tools and features to help in all different scenarios. </a:t>
            </a:r>
            <a:r>
              <a:rPr lang="en-GB" dirty="0"/>
              <a:t> </a:t>
            </a:r>
            <a:r>
              <a:rPr lang="en-GB" sz="2000" dirty="0"/>
              <a:t> Baker et al  ( 2018) stated that’ </a:t>
            </a:r>
            <a:r>
              <a:rPr lang="en-GB" sz="2200" dirty="0"/>
              <a:t>PowerPoint offers several affordances, including the ability to display static images or animations, incorporate transitional effects between images, information, or slides, integrate sound effects and/or videos, and provide richer graphics’. </a:t>
            </a:r>
            <a:r>
              <a:rPr lang="en-GB" sz="2400" dirty="0"/>
              <a:t> A PowerPoint is a digital slideshow presentation created using Microsoft PowerPoint software. I find it very helpful because it has individual pages called slides, that consist of text, image, videos and charts. Deborah Ashby, </a:t>
            </a:r>
            <a:r>
              <a:rPr lang="en-GB" sz="2400" u="sng" dirty="0"/>
              <a:t>PowerPoint</a:t>
            </a:r>
            <a:r>
              <a:rPr lang="en-GB" sz="2400" dirty="0"/>
              <a:t> instructor; Simon Sez IT.</a:t>
            </a:r>
            <a:br>
              <a:rPr lang="en-GB" sz="2400" dirty="0"/>
            </a:br>
            <a:br>
              <a:rPr lang="en-GB" sz="2400" dirty="0"/>
            </a:br>
            <a:r>
              <a:rPr lang="en-GB" sz="2400" b="1" dirty="0"/>
              <a:t>2. what information I used</a:t>
            </a:r>
            <a:br>
              <a:rPr lang="en-GB" sz="2400" b="1" dirty="0"/>
            </a:br>
            <a:br>
              <a:rPr lang="en-GB" sz="2400" b="1" dirty="0"/>
            </a:br>
            <a:r>
              <a:rPr lang="en-GB" sz="2400" dirty="0"/>
              <a:t>I used charts and tables to see how the numbers and data are doing, so I can see what is being sold and where we need to improve. I also used information from an author Deborah Ashby Title PowerPoint 2019. I take a few points in what I read and applied it to my artefact,</a:t>
            </a:r>
            <a:br>
              <a:rPr lang="en-GB" sz="2400" dirty="0"/>
            </a:br>
            <a:br>
              <a:rPr lang="en-GB" sz="2400" b="1" dirty="0"/>
            </a:br>
            <a:r>
              <a:rPr lang="en-GB" sz="2400" b="1" dirty="0"/>
              <a:t>3. How I created my artefact</a:t>
            </a:r>
            <a:br>
              <a:rPr lang="en-GB" sz="2400" dirty="0"/>
            </a:br>
            <a:r>
              <a:rPr lang="en-GB" sz="2400" dirty="0"/>
              <a:t>   First, I get the data and make a bar chart. Next, I added everything up using a simple formula.  Then I created a bar chart, that showed me what was selling to what wasn’t selling, as you know, if something doesn’t sell you replace it with something you believe will.  Finally, I double checked everything just to make sure there was no mistakes.</a:t>
            </a:r>
            <a:br>
              <a:rPr lang="en-GB" sz="2400" dirty="0"/>
            </a:br>
            <a:br>
              <a:rPr lang="en-GB" sz="1300" dirty="0"/>
            </a:br>
            <a:endParaRPr lang="en-GB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7CE3CFC-FD65-4045-A343-4D5691103D7A}"/>
              </a:ext>
            </a:extLst>
          </p:cNvPr>
          <p:cNvSpPr txBox="1"/>
          <p:nvPr/>
        </p:nvSpPr>
        <p:spPr>
          <a:xfrm>
            <a:off x="669472" y="517807"/>
            <a:ext cx="11119757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4. What changes I made</a:t>
            </a:r>
            <a:br>
              <a:rPr lang="en-GB" sz="2000" b="1" dirty="0"/>
            </a:br>
            <a:br>
              <a:rPr lang="en-GB" sz="2000" b="1" dirty="0"/>
            </a:br>
            <a:r>
              <a:rPr lang="en-GB" sz="2000" b="1" dirty="0"/>
              <a:t> </a:t>
            </a:r>
            <a:r>
              <a:rPr lang="en-GB" sz="2000" dirty="0"/>
              <a:t>I had to change my charts because I didn’t think it suited the format. I made the headings in bold to stand out more, before it was plain all the way through. I made changes how I worded this, so I can understand better.</a:t>
            </a:r>
            <a:br>
              <a:rPr lang="en-GB" sz="2000" dirty="0"/>
            </a:br>
            <a:r>
              <a:rPr lang="en-GB" sz="2000" dirty="0"/>
              <a:t>I had to put in more information and references to where I got my information from.</a:t>
            </a:r>
            <a:br>
              <a:rPr lang="en-GB" sz="2000" dirty="0"/>
            </a:br>
            <a:br>
              <a:rPr lang="en-GB" sz="2000" dirty="0"/>
            </a:br>
            <a:r>
              <a:rPr lang="en-GB" sz="2000" b="1" dirty="0"/>
              <a:t>5. Feedback I used</a:t>
            </a:r>
            <a:br>
              <a:rPr lang="en-GB" sz="2000" b="1" dirty="0"/>
            </a:br>
            <a:br>
              <a:rPr lang="en-GB" sz="2000" b="1" dirty="0"/>
            </a:br>
            <a:r>
              <a:rPr lang="en-GB" sz="2000" dirty="0"/>
              <a:t>My  teacher suggested not to use to much colour in my bar charts. Also not use bullet points. Based on the feedback I made appropriate changes which I got better results. According to Kjær (2012 stated that using bar charts are easier to understand when you use them.</a:t>
            </a:r>
            <a:br>
              <a:rPr lang="en-GB" sz="2000" dirty="0"/>
            </a:br>
            <a:br>
              <a:rPr lang="en-GB" sz="2000" dirty="0"/>
            </a:br>
            <a:r>
              <a:rPr lang="en-GB" sz="2000" b="1" dirty="0"/>
              <a:t>6. Final explanation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This is to help the owner of Green Leaf Grocery to show them what items are bringing in the most money and what items are not. That’s why I say you have to use the right Tools to get the right results and me using </a:t>
            </a:r>
            <a:r>
              <a:rPr lang="en-GB" sz="2000" b="1" dirty="0"/>
              <a:t>PowerPoint</a:t>
            </a:r>
            <a:r>
              <a:rPr lang="en-GB" sz="2000" dirty="0"/>
              <a:t> helped me to understand the logistics.</a:t>
            </a:r>
          </a:p>
        </p:txBody>
      </p:sp>
    </p:spTree>
    <p:extLst>
      <p:ext uri="{BB962C8B-B14F-4D97-AF65-F5344CB8AC3E}">
        <p14:creationId xmlns:p14="http://schemas.microsoft.com/office/powerpoint/2010/main" val="579674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BC1E8-519F-BD4D-F61D-75BD7B8CA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3" y="495758"/>
            <a:ext cx="10967354" cy="3472085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References</a:t>
            </a:r>
            <a:br>
              <a:rPr lang="en-GB" sz="2400" dirty="0">
                <a:solidFill>
                  <a:schemeClr val="tx1"/>
                </a:solidFill>
              </a:rPr>
            </a:b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400" dirty="0">
                <a:solidFill>
                  <a:schemeClr val="tx1"/>
                </a:solidFill>
              </a:rPr>
              <a:t>Baker, J.P., Goodboy, A.K., Bowman, N.D. and Wright, A.A., (2018). Does teaching with PowerPoint increase students' learning? A meta-analysis. </a:t>
            </a:r>
            <a:r>
              <a:rPr lang="en-GB" sz="2400" i="1" dirty="0">
                <a:solidFill>
                  <a:schemeClr val="tx1"/>
                </a:solidFill>
              </a:rPr>
              <a:t>Computers &amp; Education</a:t>
            </a:r>
            <a:r>
              <a:rPr lang="en-GB" sz="2400" dirty="0">
                <a:solidFill>
                  <a:schemeClr val="tx1"/>
                </a:solidFill>
              </a:rPr>
              <a:t>, </a:t>
            </a:r>
            <a:r>
              <a:rPr lang="en-GB" sz="2400" i="1" dirty="0">
                <a:solidFill>
                  <a:schemeClr val="tx1"/>
                </a:solidFill>
              </a:rPr>
              <a:t>126</a:t>
            </a:r>
            <a:r>
              <a:rPr lang="en-GB" sz="2400" dirty="0">
                <a:solidFill>
                  <a:schemeClr val="tx1"/>
                </a:solidFill>
              </a:rPr>
              <a:t>, pp.376-387.</a:t>
            </a:r>
            <a:br>
              <a:rPr lang="en-GB" sz="2400" dirty="0">
                <a:solidFill>
                  <a:schemeClr val="tx1"/>
                </a:solidFill>
              </a:rPr>
            </a:b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400" dirty="0">
                <a:solidFill>
                  <a:schemeClr val="tx1"/>
                </a:solidFill>
              </a:rPr>
              <a:t>Kjær, S.B., (2012). Evaluation of the “hill climbing” and the “incremental conductance” maximum power point trackers for photovoltaic power systems. </a:t>
            </a:r>
            <a:r>
              <a:rPr lang="en-GB" sz="2400" i="1" dirty="0">
                <a:solidFill>
                  <a:schemeClr val="tx1"/>
                </a:solidFill>
              </a:rPr>
              <a:t>IEEE Transactions on Energy Conversion</a:t>
            </a:r>
            <a:r>
              <a:rPr lang="en-GB" sz="2400" dirty="0">
                <a:solidFill>
                  <a:schemeClr val="tx1"/>
                </a:solidFill>
              </a:rPr>
              <a:t>, </a:t>
            </a:r>
            <a:r>
              <a:rPr lang="en-GB" sz="2400" i="1" dirty="0">
                <a:solidFill>
                  <a:schemeClr val="tx1"/>
                </a:solidFill>
              </a:rPr>
              <a:t>27</a:t>
            </a:r>
            <a:r>
              <a:rPr lang="en-GB" sz="2400" dirty="0">
                <a:solidFill>
                  <a:schemeClr val="tx1"/>
                </a:solidFill>
              </a:rPr>
              <a:t>(4), pp.922-929.</a:t>
            </a:r>
          </a:p>
        </p:txBody>
      </p:sp>
    </p:spTree>
    <p:extLst>
      <p:ext uri="{BB962C8B-B14F-4D97-AF65-F5344CB8AC3E}">
        <p14:creationId xmlns:p14="http://schemas.microsoft.com/office/powerpoint/2010/main" val="15065507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8973</TotalTime>
  <Words>755</Words>
  <Application>Microsoft Office PowerPoint</Application>
  <PresentationFormat>Widescreen</PresentationFormat>
  <Paragraphs>24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DS2 Scenario 2</vt:lpstr>
      <vt:lpstr>DS2 Scenario 2</vt:lpstr>
      <vt:lpstr>PowerPoint Presentation</vt:lpstr>
      <vt:lpstr>1. Why I chose my tool  I chose power point because it is a good tool for communication, it includes plenty of tools and features to help in all different scenarios.   Baker et al  ( 2018) stated that’ PowerPoint offers several affordances, including the ability to display static images or animations, incorporate transitional effects between images, information, or slides, integrate sound effects and/or videos, and provide richer graphics’.  A PowerPoint is a digital slideshow presentation created using Microsoft PowerPoint software. I find it very helpful because it has individual pages called slides, that consist of text, image, videos and charts. Deborah Ashby, PowerPoint instructor; Simon Sez IT.  2. what information I used  I used charts and tables to see how the numbers and data are doing, so I can see what is being sold and where we need to improve. I also used information from an author Deborah Ashby Title PowerPoint 2019. I take a few points in what I read and applied it to my artefact,  3. How I created my artefact    First, I get the data and make a bar chart. Next, I added everything up using a simple formula.  Then I created a bar chart, that showed me what was selling to what wasn’t selling, as you know, if something doesn’t sell you replace it with something you believe will.  Finally, I double checked everything just to make sure there was no mistakes.  </vt:lpstr>
      <vt:lpstr>PowerPoint Presentation</vt:lpstr>
      <vt:lpstr>References  Baker, J.P., Goodboy, A.K., Bowman, N.D. and Wright, A.A., (2018). Does teaching with PowerPoint increase students' learning? A meta-analysis. Computers &amp; Education, 126, pp.376-387.  Kjær, S.B., (2012). Evaluation of the “hill climbing” and the “incremental conductance” maximum power point trackers for photovoltaic power systems. IEEE Transactions on Energy Conversion, 27(4), pp.922-929.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Anthony Patrick Small (2545054)</dc:creator>
  <cp:lastModifiedBy>Vicky Giannaka</cp:lastModifiedBy>
  <cp:revision>46</cp:revision>
  <dcterms:created xsi:type="dcterms:W3CDTF">2026-07-18T14:16:54Z</dcterms:created>
  <dcterms:modified xsi:type="dcterms:W3CDTF">2026-07-25T14:22:44Z</dcterms:modified>
</cp:coreProperties>
</file>