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6" r:id="rId2"/>
    <p:sldId id="257" r:id="rId3"/>
    <p:sldId id="259" r:id="rId4"/>
    <p:sldId id="258" r:id="rId5"/>
    <p:sldId id="260" r:id="rId6"/>
    <p:sldId id="261" r:id="rId7"/>
    <p:sldId id="289" r:id="rId8"/>
    <p:sldId id="290" r:id="rId9"/>
    <p:sldId id="276" r:id="rId10"/>
    <p:sldId id="263" r:id="rId11"/>
    <p:sldId id="265" r:id="rId12"/>
    <p:sldId id="266" r:id="rId13"/>
    <p:sldId id="291" r:id="rId14"/>
    <p:sldId id="292" r:id="rId15"/>
    <p:sldId id="267" r:id="rId16"/>
    <p:sldId id="293" r:id="rId17"/>
    <p:sldId id="268" r:id="rId18"/>
    <p:sldId id="279" r:id="rId19"/>
    <p:sldId id="269" r:id="rId20"/>
    <p:sldId id="277" r:id="rId21"/>
    <p:sldId id="270" r:id="rId22"/>
    <p:sldId id="280" r:id="rId23"/>
    <p:sldId id="281" r:id="rId24"/>
    <p:sldId id="282" r:id="rId25"/>
    <p:sldId id="275" r:id="rId26"/>
    <p:sldId id="271" r:id="rId27"/>
    <p:sldId id="272" r:id="rId28"/>
    <p:sldId id="283" r:id="rId29"/>
    <p:sldId id="284" r:id="rId30"/>
    <p:sldId id="273" r:id="rId31"/>
    <p:sldId id="285" r:id="rId32"/>
    <p:sldId id="286" r:id="rId33"/>
    <p:sldId id="287" r:id="rId34"/>
    <p:sldId id="274"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12CE57-0081-4821-A683-3EF0744F7C9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1F8223D-37D5-4462-8324-7DF49AD85A03}">
      <dgm:prSet/>
      <dgm:spPr/>
      <dgm:t>
        <a:bodyPr/>
        <a:lstStyle/>
        <a:p>
          <a:pPr rtl="0"/>
          <a:r>
            <a:rPr lang="en-US" smtClean="0"/>
            <a:t>A number of Transnational Corporations (TNC) have bigger budgets than some nation states and correspondingly considerable power to make decisions. </a:t>
          </a:r>
          <a:endParaRPr lang="en-GB"/>
        </a:p>
      </dgm:t>
    </dgm:pt>
    <dgm:pt modelId="{53C46ACD-C66D-44FE-B93C-938EDAB2A021}" type="parTrans" cxnId="{5E718DC2-A13D-490B-9D36-B0033E7F5B9D}">
      <dgm:prSet/>
      <dgm:spPr/>
      <dgm:t>
        <a:bodyPr/>
        <a:lstStyle/>
        <a:p>
          <a:endParaRPr lang="en-US"/>
        </a:p>
      </dgm:t>
    </dgm:pt>
    <dgm:pt modelId="{D11D25E8-86C0-4BF9-B9C7-D27D84877B86}" type="sibTrans" cxnId="{5E718DC2-A13D-490B-9D36-B0033E7F5B9D}">
      <dgm:prSet/>
      <dgm:spPr/>
      <dgm:t>
        <a:bodyPr/>
        <a:lstStyle/>
        <a:p>
          <a:endParaRPr lang="en-US"/>
        </a:p>
      </dgm:t>
    </dgm:pt>
    <dgm:pt modelId="{23244050-2F3B-4DD8-9E28-792666FB8293}" type="pres">
      <dgm:prSet presAssocID="{9912CE57-0081-4821-A683-3EF0744F7C94}" presName="linear" presStyleCnt="0">
        <dgm:presLayoutVars>
          <dgm:animLvl val="lvl"/>
          <dgm:resizeHandles val="exact"/>
        </dgm:presLayoutVars>
      </dgm:prSet>
      <dgm:spPr/>
      <dgm:t>
        <a:bodyPr/>
        <a:lstStyle/>
        <a:p>
          <a:endParaRPr lang="en-US"/>
        </a:p>
      </dgm:t>
    </dgm:pt>
    <dgm:pt modelId="{2863445D-9047-40F7-A467-61ABA8668A76}" type="pres">
      <dgm:prSet presAssocID="{D1F8223D-37D5-4462-8324-7DF49AD85A03}" presName="parentText" presStyleLbl="node1" presStyleIdx="0" presStyleCnt="1">
        <dgm:presLayoutVars>
          <dgm:chMax val="0"/>
          <dgm:bulletEnabled val="1"/>
        </dgm:presLayoutVars>
      </dgm:prSet>
      <dgm:spPr/>
      <dgm:t>
        <a:bodyPr/>
        <a:lstStyle/>
        <a:p>
          <a:endParaRPr lang="en-US"/>
        </a:p>
      </dgm:t>
    </dgm:pt>
  </dgm:ptLst>
  <dgm:cxnLst>
    <dgm:cxn modelId="{5E718DC2-A13D-490B-9D36-B0033E7F5B9D}" srcId="{9912CE57-0081-4821-A683-3EF0744F7C94}" destId="{D1F8223D-37D5-4462-8324-7DF49AD85A03}" srcOrd="0" destOrd="0" parTransId="{53C46ACD-C66D-44FE-B93C-938EDAB2A021}" sibTransId="{D11D25E8-86C0-4BF9-B9C7-D27D84877B86}"/>
    <dgm:cxn modelId="{726ACBDB-8D90-489D-B664-7B49C2245D48}" type="presOf" srcId="{D1F8223D-37D5-4462-8324-7DF49AD85A03}" destId="{2863445D-9047-40F7-A467-61ABA8668A76}" srcOrd="0" destOrd="0" presId="urn:microsoft.com/office/officeart/2005/8/layout/vList2"/>
    <dgm:cxn modelId="{343AB43F-9651-453D-8A76-DE07AEDDF445}" type="presOf" srcId="{9912CE57-0081-4821-A683-3EF0744F7C94}" destId="{23244050-2F3B-4DD8-9E28-792666FB8293}" srcOrd="0" destOrd="0" presId="urn:microsoft.com/office/officeart/2005/8/layout/vList2"/>
    <dgm:cxn modelId="{37C09D4C-05B0-43E6-86C0-A09B72ACD326}" type="presParOf" srcId="{23244050-2F3B-4DD8-9E28-792666FB8293}" destId="{2863445D-9047-40F7-A467-61ABA8668A76}"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3445D-9047-40F7-A467-61ABA8668A76}">
      <dsp:nvSpPr>
        <dsp:cNvPr id="0" name=""/>
        <dsp:cNvSpPr/>
      </dsp:nvSpPr>
      <dsp:spPr>
        <a:xfrm>
          <a:off x="0" y="323369"/>
          <a:ext cx="7543801" cy="33766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lvl="0" algn="l" defTabSz="1733550" rtl="0">
            <a:lnSpc>
              <a:spcPct val="90000"/>
            </a:lnSpc>
            <a:spcBef>
              <a:spcPct val="0"/>
            </a:spcBef>
            <a:spcAft>
              <a:spcPct val="35000"/>
            </a:spcAft>
          </a:pPr>
          <a:r>
            <a:rPr lang="en-US" sz="3900" kern="1200" smtClean="0"/>
            <a:t>A number of Transnational Corporations (TNC) have bigger budgets than some nation states and correspondingly considerable power to make decisions. </a:t>
          </a:r>
          <a:endParaRPr lang="en-GB" sz="3900" kern="1200"/>
        </a:p>
      </dsp:txBody>
      <dsp:txXfrm>
        <a:off x="164833" y="488202"/>
        <a:ext cx="7214135" cy="30469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CD95C30-5864-43EC-A41C-9437844CBC42}" type="datetimeFigureOut">
              <a:rPr lang="en-US" smtClean="0"/>
              <a:t>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92307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D95C30-5864-43EC-A41C-9437844CBC42}" type="datetimeFigureOut">
              <a:rPr lang="en-US" smtClean="0"/>
              <a:t>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258702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CD95C30-5864-43EC-A41C-9437844CBC42}" type="datetimeFigureOut">
              <a:rPr lang="en-US" smtClean="0"/>
              <a:t>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3729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CD95C30-5864-43EC-A41C-9437844CBC42}" type="datetimeFigureOut">
              <a:rPr lang="en-US" smtClean="0"/>
              <a:t>11/9/2020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1056304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CD95C30-5864-43EC-A41C-9437844CBC42}" type="datetimeFigureOut">
              <a:rPr lang="en-US" smtClean="0"/>
              <a:t>11/9/2020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2644714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CD95C30-5864-43EC-A41C-9437844CBC42}" type="datetimeFigureOut">
              <a:rPr lang="en-US" smtClean="0"/>
              <a:t>11/9/2020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4141740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CD95C30-5864-43EC-A41C-9437844CBC42}" type="datetimeFigureOut">
              <a:rPr lang="en-US" smtClean="0"/>
              <a:t>11/9/2020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3886031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4CD95C30-5864-43EC-A41C-9437844CBC42}" type="datetimeFigureOut">
              <a:rPr lang="en-US" smtClean="0"/>
              <a:t>11/9/2020</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63C8D81-F233-41BA-A231-28B7839CFE36}" type="slidenum">
              <a:rPr lang="en-US" smtClean="0"/>
              <a:t>‹#›</a:t>
            </a:fld>
            <a:endParaRPr lang="en-US"/>
          </a:p>
        </p:txBody>
      </p:sp>
    </p:spTree>
    <p:extLst>
      <p:ext uri="{BB962C8B-B14F-4D97-AF65-F5344CB8AC3E}">
        <p14:creationId xmlns:p14="http://schemas.microsoft.com/office/powerpoint/2010/main" val="3167472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CD95C30-5864-43EC-A41C-9437844CBC42}" type="datetimeFigureOut">
              <a:rPr lang="en-US" smtClean="0"/>
              <a:t>11/9/2020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1178260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D95C30-5864-43EC-A41C-9437844CBC42}" type="datetimeFigureOut">
              <a:rPr lang="en-US" smtClean="0"/>
              <a:t>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2537450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D95C30-5864-43EC-A41C-9437844CBC42}" type="datetimeFigureOut">
              <a:rPr lang="en-US" smtClean="0"/>
              <a:t>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348898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4CD95C30-5864-43EC-A41C-9437844CBC42}" type="datetimeFigureOut">
              <a:rPr lang="en-US" smtClean="0"/>
              <a:t>11/9/2020</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363C8D81-F233-41BA-A231-28B7839CFE36}"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9706620"/>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fKnAJCSGSdk"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www.bbc.co.uk/programmes/p080p9y1"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theguardian.com/" TargetMode="External"/><Relationship Id="rId2" Type="http://schemas.openxmlformats.org/officeDocument/2006/relationships/hyperlink" Target="http://www.theguardian.com/profile/vandana-shiva"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oecd.org/greengrowth/greeneco/" TargetMode="External"/><Relationship Id="rId2" Type="http://schemas.openxmlformats.org/officeDocument/2006/relationships/slideLayout" Target="../slideLayouts/slideLayout4.xml"/><Relationship Id="rId1" Type="http://schemas.openxmlformats.org/officeDocument/2006/relationships/video" Target="https://www.youtube.com/embed/nJ4jf_sbfUE" TargetMode="External"/><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4.xml"/><Relationship Id="rId1" Type="http://schemas.openxmlformats.org/officeDocument/2006/relationships/video" Target="https://www.youtube.com/embed/-QgZ5mUgZlI"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hyperlink" Target="https://uk.rs-online.com/web/generalDisplay.html?id=i/bezos-billions" TargetMode="External"/><Relationship Id="rId2" Type="http://schemas.openxmlformats.org/officeDocument/2006/relationships/hyperlink" Target="https://www.independent.co.uk/topic/greece"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png"/></Relationships>
</file>

<file path=ppt/slides/_rels/slide2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SyJ23a7_fvQ"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xPD477FuqtY"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hm-treasury.gov.uk/independent_reviews/stern_review_economics_climate_change/sternreview_index.cfm" TargetMode="External"/><Relationship Id="rId7" Type="http://schemas.openxmlformats.org/officeDocument/2006/relationships/hyperlink" Target="http://www.anped.org/media/brundtland-pdf.pdf" TargetMode="External"/><Relationship Id="rId2" Type="http://schemas.openxmlformats.org/officeDocument/2006/relationships/hyperlink" Target="https://whel-primo.hosted.exlibrisgroup.com/primo-explore/fulldisplay?docid=44UWTSD_ALMA21159489960002421&amp;context=L&amp;vid=44WHELF_UWTSD_VU1&amp;lang=en_US&amp;search_scope=CSCOP_EVERYTHING&amp;adaptor=Local%20Search%20Engine&amp;tab=tab1&amp;query=any,contains,Introduction%20to%20Globalization&amp;offset=0" TargetMode="External"/><Relationship Id="rId1" Type="http://schemas.openxmlformats.org/officeDocument/2006/relationships/slideLayout" Target="../slideLayouts/slideLayout2.xml"/><Relationship Id="rId6" Type="http://schemas.openxmlformats.org/officeDocument/2006/relationships/hyperlink" Target="http://www.theguardian.com/" TargetMode="External"/><Relationship Id="rId5" Type="http://schemas.openxmlformats.org/officeDocument/2006/relationships/hyperlink" Target="http://www.theguardian.com/profile/vandana-shiva" TargetMode="External"/><Relationship Id="rId4" Type="http://schemas.openxmlformats.org/officeDocument/2006/relationships/hyperlink" Target="http://www.infed.org/communities/sustainable_communitie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
            </a:r>
            <a:br>
              <a:rPr lang="en-US" dirty="0"/>
            </a:br>
            <a:r>
              <a:rPr lang="en-GB" dirty="0"/>
              <a:t>Impacts </a:t>
            </a:r>
            <a:r>
              <a:rPr lang="en-GB" dirty="0" smtClean="0"/>
              <a:t>On Communities </a:t>
            </a:r>
            <a:r>
              <a:rPr lang="en-US" dirty="0"/>
              <a:t/>
            </a:r>
            <a:br>
              <a:rPr lang="en-US" dirty="0"/>
            </a:br>
            <a:endParaRPr lang="en-US" dirty="0"/>
          </a:p>
        </p:txBody>
      </p:sp>
      <p:sp>
        <p:nvSpPr>
          <p:cNvPr id="3" name="Subtitle 2"/>
          <p:cNvSpPr>
            <a:spLocks noGrp="1"/>
          </p:cNvSpPr>
          <p:nvPr>
            <p:ph type="subTitle" idx="1"/>
          </p:nvPr>
        </p:nvSpPr>
        <p:spPr/>
        <p:txBody>
          <a:bodyPr/>
          <a:lstStyle/>
          <a:p>
            <a:r>
              <a:rPr lang="en-GB" dirty="0" smtClean="0"/>
              <a:t>ECGE7003Q </a:t>
            </a:r>
            <a:endParaRPr lang="en-US" dirty="0"/>
          </a:p>
        </p:txBody>
      </p:sp>
    </p:spTree>
    <p:extLst>
      <p:ext uri="{BB962C8B-B14F-4D97-AF65-F5344CB8AC3E}">
        <p14:creationId xmlns:p14="http://schemas.microsoft.com/office/powerpoint/2010/main" val="23738680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What Challenges are society faced with? </a:t>
            </a:r>
            <a:endParaRPr lang="en-US" dirty="0"/>
          </a:p>
        </p:txBody>
      </p:sp>
      <p:sp>
        <p:nvSpPr>
          <p:cNvPr id="2" name="Content Placeholder 1"/>
          <p:cNvSpPr>
            <a:spLocks noGrp="1"/>
          </p:cNvSpPr>
          <p:nvPr>
            <p:ph idx="1"/>
          </p:nvPr>
        </p:nvSpPr>
        <p:spPr/>
        <p:txBody>
          <a:bodyPr/>
          <a:lstStyle/>
          <a:p>
            <a:endParaRPr lang="en-US" dirty="0" smtClean="0"/>
          </a:p>
          <a:p>
            <a:pPr marL="457200" indent="-457200">
              <a:buFont typeface="+mj-lt"/>
              <a:buAutoNum type="arabicPeriod"/>
            </a:pPr>
            <a:r>
              <a:rPr lang="en-US" sz="3600" dirty="0" smtClean="0"/>
              <a:t>climate </a:t>
            </a:r>
            <a:r>
              <a:rPr lang="en-US" sz="3600" dirty="0"/>
              <a:t>change, </a:t>
            </a:r>
            <a:endParaRPr lang="en-US" sz="3600" dirty="0" smtClean="0"/>
          </a:p>
          <a:p>
            <a:pPr marL="457200" indent="-457200">
              <a:buFont typeface="+mj-lt"/>
              <a:buAutoNum type="arabicPeriod"/>
            </a:pPr>
            <a:r>
              <a:rPr lang="en-US" sz="3600" dirty="0" smtClean="0"/>
              <a:t>urbanization</a:t>
            </a:r>
            <a:r>
              <a:rPr lang="en-US" sz="3600" dirty="0"/>
              <a:t>, </a:t>
            </a:r>
            <a:endParaRPr lang="en-US" sz="3600" dirty="0" smtClean="0"/>
          </a:p>
          <a:p>
            <a:pPr marL="457200" indent="-457200">
              <a:buFont typeface="+mj-lt"/>
              <a:buAutoNum type="arabicPeriod"/>
            </a:pPr>
            <a:r>
              <a:rPr lang="en-US" sz="3600" dirty="0" smtClean="0"/>
              <a:t>economic </a:t>
            </a:r>
            <a:r>
              <a:rPr lang="en-US" sz="3600" dirty="0"/>
              <a:t>growth </a:t>
            </a:r>
            <a:r>
              <a:rPr lang="en-US" sz="3600" dirty="0" smtClean="0"/>
              <a:t>and</a:t>
            </a:r>
          </a:p>
          <a:p>
            <a:pPr marL="457200" indent="-457200">
              <a:buFont typeface="+mj-lt"/>
              <a:buAutoNum type="arabicPeriod"/>
            </a:pPr>
            <a:r>
              <a:rPr lang="en-US" sz="3600" dirty="0" smtClean="0"/>
              <a:t> </a:t>
            </a:r>
            <a:r>
              <a:rPr lang="en-US" sz="3600" dirty="0"/>
              <a:t>globalization.</a:t>
            </a:r>
          </a:p>
        </p:txBody>
      </p:sp>
    </p:spTree>
    <p:extLst>
      <p:ext uri="{BB962C8B-B14F-4D97-AF65-F5344CB8AC3E}">
        <p14:creationId xmlns:p14="http://schemas.microsoft.com/office/powerpoint/2010/main" val="338258064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Climate Change </a:t>
            </a:r>
            <a:endParaRPr lang="en-US" dirty="0"/>
          </a:p>
        </p:txBody>
      </p:sp>
      <p:sp>
        <p:nvSpPr>
          <p:cNvPr id="8" name="Content Placeholder 7"/>
          <p:cNvSpPr>
            <a:spLocks noGrp="1"/>
          </p:cNvSpPr>
          <p:nvPr>
            <p:ph sz="half" idx="1"/>
          </p:nvPr>
        </p:nvSpPr>
        <p:spPr/>
        <p:txBody>
          <a:bodyPr>
            <a:normAutofit/>
          </a:bodyPr>
          <a:lstStyle/>
          <a:p>
            <a:r>
              <a:rPr lang="en-US" dirty="0"/>
              <a:t>The Intergovernmental Panel on Climate Change (IPCC) has predicted that global temperature will rise by the end of the century by between 1.4C and </a:t>
            </a:r>
            <a:r>
              <a:rPr lang="en-US" dirty="0" smtClean="0"/>
              <a:t>5.8C.</a:t>
            </a:r>
          </a:p>
          <a:p>
            <a:r>
              <a:rPr lang="en-US" dirty="0" smtClean="0"/>
              <a:t>Most </a:t>
            </a:r>
            <a:r>
              <a:rPr lang="en-US" dirty="0"/>
              <a:t>of the warming that has occurred over the last 50 years is, according to the IPCC (</a:t>
            </a:r>
            <a:r>
              <a:rPr lang="en-US" dirty="0" smtClean="0"/>
              <a:t>2007) as a result of human action</a:t>
            </a:r>
            <a:endParaRPr lang="en-US" dirty="0"/>
          </a:p>
        </p:txBody>
      </p:sp>
      <p:pic>
        <p:nvPicPr>
          <p:cNvPr id="1026" name="Picture 2" descr="C:\Program Files\Microsoft Office\MEDIA\CAGCAT10\j0285360.wmf"/>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tretch>
            <a:fillRect/>
          </a:stretch>
        </p:blipFill>
        <p:spPr bwMode="auto">
          <a:xfrm>
            <a:off x="5181600" y="2034113"/>
            <a:ext cx="2962876" cy="3646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71292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Climate Change </a:t>
            </a:r>
            <a:endParaRPr lang="en-US" dirty="0"/>
          </a:p>
        </p:txBody>
      </p:sp>
      <p:sp>
        <p:nvSpPr>
          <p:cNvPr id="8" name="Content Placeholder 7"/>
          <p:cNvSpPr>
            <a:spLocks noGrp="1"/>
          </p:cNvSpPr>
          <p:nvPr>
            <p:ph idx="1"/>
          </p:nvPr>
        </p:nvSpPr>
        <p:spPr/>
        <p:txBody>
          <a:bodyPr>
            <a:normAutofit/>
          </a:bodyPr>
          <a:lstStyle/>
          <a:p>
            <a:r>
              <a:rPr lang="en-GB" b="1" dirty="0"/>
              <a:t>The facts you need to know about the Climate Emergency:</a:t>
            </a:r>
            <a:endParaRPr lang="en-GB" dirty="0"/>
          </a:p>
          <a:p>
            <a:pPr>
              <a:buFont typeface="Wingdings" panose="05000000000000000000" pitchFamily="2" charset="2"/>
              <a:buChar char="q"/>
            </a:pPr>
            <a:r>
              <a:rPr lang="en-GB" dirty="0"/>
              <a:t>The science of climate change is well established:</a:t>
            </a:r>
          </a:p>
          <a:p>
            <a:pPr lvl="1">
              <a:buFont typeface="Wingdings" panose="05000000000000000000" pitchFamily="2" charset="2"/>
              <a:buChar char="q"/>
            </a:pPr>
            <a:r>
              <a:rPr lang="en-GB" dirty="0"/>
              <a:t>Climate change is real and human activities are the main cause. (IPCC)</a:t>
            </a:r>
          </a:p>
          <a:p>
            <a:pPr lvl="1">
              <a:buFont typeface="Wingdings" panose="05000000000000000000" pitchFamily="2" charset="2"/>
              <a:buChar char="q"/>
            </a:pPr>
            <a:r>
              <a:rPr lang="en-GB" dirty="0"/>
              <a:t>The concentration of greenhouse gases in the earth’s atmosphere is directly linked to the average global temperature on Earth. (IPCC)</a:t>
            </a:r>
          </a:p>
          <a:p>
            <a:pPr lvl="1">
              <a:buFont typeface="Wingdings" panose="05000000000000000000" pitchFamily="2" charset="2"/>
              <a:buChar char="q"/>
            </a:pPr>
            <a:r>
              <a:rPr lang="en-GB" dirty="0"/>
              <a:t>The concentration has been rising steadily, and mean global temperatures along with it, since the time of the Industrial Revolution. (IPCC)</a:t>
            </a:r>
          </a:p>
          <a:p>
            <a:pPr lvl="1">
              <a:buFont typeface="Wingdings" panose="05000000000000000000" pitchFamily="2" charset="2"/>
              <a:buChar char="q"/>
            </a:pPr>
            <a:r>
              <a:rPr lang="en-GB" dirty="0"/>
              <a:t>The most abundant greenhouse gas, accounting for about two-thirds of greenhouse gases, carbon dioxide (CO</a:t>
            </a:r>
            <a:r>
              <a:rPr lang="en-GB" baseline="-25000" dirty="0"/>
              <a:t>2</a:t>
            </a:r>
            <a:r>
              <a:rPr lang="en-GB" dirty="0"/>
              <a:t>), is largely the product of burning fossil fuels. (IPCC)</a:t>
            </a:r>
          </a:p>
          <a:p>
            <a:endParaRPr lang="en-US" dirty="0"/>
          </a:p>
        </p:txBody>
      </p:sp>
    </p:spTree>
    <p:extLst>
      <p:ext uri="{BB962C8B-B14F-4D97-AF65-F5344CB8AC3E}">
        <p14:creationId xmlns:p14="http://schemas.microsoft.com/office/powerpoint/2010/main" val="13609415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What are the Impacts On communities ? </a:t>
            </a:r>
            <a:r>
              <a:rPr lang="en-GB" dirty="0" smtClean="0"/>
              <a:t>Discuss </a:t>
            </a:r>
            <a:endParaRPr lang="en-US" dirty="0"/>
          </a:p>
        </p:txBody>
      </p:sp>
      <p:sp>
        <p:nvSpPr>
          <p:cNvPr id="5" name="Content Placeholder 4"/>
          <p:cNvSpPr>
            <a:spLocks noGrp="1"/>
          </p:cNvSpPr>
          <p:nvPr>
            <p:ph sz="half" idx="1"/>
          </p:nvPr>
        </p:nvSpPr>
        <p:spPr/>
        <p:txBody>
          <a:bodyPr/>
          <a:lstStyle/>
          <a:p>
            <a:r>
              <a:rPr lang="en-GB" dirty="0" smtClean="0"/>
              <a:t>…….???</a:t>
            </a:r>
            <a:endParaRPr lang="en-US" dirty="0"/>
          </a:p>
        </p:txBody>
      </p:sp>
      <p:pic>
        <p:nvPicPr>
          <p:cNvPr id="2051" name="Picture 3" descr="C:\Users\n.welton.CAMPUS\AppData\Local\Microsoft\Windows\Temporary Internet Files\Content.IE5\K3TK8S9U\MP900403862[1].jpg"/>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tretch>
            <a:fillRect/>
          </a:stretch>
        </p:blipFill>
        <p:spPr bwMode="auto">
          <a:xfrm>
            <a:off x="4664075" y="2584698"/>
            <a:ext cx="3702050" cy="2545854"/>
          </a:xfrm>
          <a:prstGeom prst="rect">
            <a:avLst/>
          </a:prstGeom>
          <a:noFill/>
          <a:extLst>
            <a:ext uri="{909E8E84-426E-40DD-AFC4-6F175D3DCCD1}">
              <a14:hiddenFill xmlns:a14="http://schemas.microsoft.com/office/drawing/2010/main">
                <a:solidFill>
                  <a:srgbClr val="FFFFFF"/>
                </a:solidFill>
              </a14:hiddenFill>
            </a:ext>
          </a:extLst>
        </p:spPr>
      </p:pic>
      <p:sp>
        <p:nvSpPr>
          <p:cNvPr id="6" name="Oval Callout 5"/>
          <p:cNvSpPr/>
          <p:nvPr/>
        </p:nvSpPr>
        <p:spPr>
          <a:xfrm>
            <a:off x="396875" y="2550062"/>
            <a:ext cx="4267200" cy="281940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What are the Impacts On </a:t>
            </a:r>
            <a:r>
              <a:rPr lang="en-GB" sz="3600" dirty="0" smtClean="0"/>
              <a:t>Communities? </a:t>
            </a:r>
            <a:endParaRPr lang="en-GB" sz="3600" dirty="0"/>
          </a:p>
        </p:txBody>
      </p:sp>
    </p:spTree>
    <p:extLst>
      <p:ext uri="{BB962C8B-B14F-4D97-AF65-F5344CB8AC3E}">
        <p14:creationId xmlns:p14="http://schemas.microsoft.com/office/powerpoint/2010/main" val="17778176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Urbanisation </a:t>
            </a:r>
            <a:endParaRPr lang="en-US" b="1" dirty="0"/>
          </a:p>
        </p:txBody>
      </p:sp>
      <p:sp>
        <p:nvSpPr>
          <p:cNvPr id="3" name="Content Placeholder 2"/>
          <p:cNvSpPr>
            <a:spLocks noGrp="1"/>
          </p:cNvSpPr>
          <p:nvPr>
            <p:ph sz="half" idx="1"/>
          </p:nvPr>
        </p:nvSpPr>
        <p:spPr/>
        <p:txBody>
          <a:bodyPr>
            <a:normAutofit/>
          </a:bodyPr>
          <a:lstStyle/>
          <a:p>
            <a:r>
              <a:rPr lang="en-GB" sz="3200" dirty="0"/>
              <a:t>On a global scale, urbanisation is taking place rapidly, particularly in LEDCs</a:t>
            </a:r>
            <a:r>
              <a:rPr lang="en-GB" sz="3200" dirty="0" smtClean="0"/>
              <a:t>.</a:t>
            </a:r>
          </a:p>
          <a:p>
            <a:endParaRPr lang="en-US"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64075" y="2637234"/>
            <a:ext cx="3702050" cy="2440783"/>
          </a:xfrm>
        </p:spPr>
      </p:pic>
    </p:spTree>
    <p:extLst>
      <p:ext uri="{BB962C8B-B14F-4D97-AF65-F5344CB8AC3E}">
        <p14:creationId xmlns:p14="http://schemas.microsoft.com/office/powerpoint/2010/main" val="14776645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Urbanisation </a:t>
            </a:r>
          </a:p>
        </p:txBody>
      </p:sp>
      <p:sp>
        <p:nvSpPr>
          <p:cNvPr id="6" name="Content Placeholder 5"/>
          <p:cNvSpPr>
            <a:spLocks noGrp="1"/>
          </p:cNvSpPr>
          <p:nvPr>
            <p:ph idx="1"/>
          </p:nvPr>
        </p:nvSpPr>
        <p:spPr/>
        <p:txBody>
          <a:bodyPr>
            <a:normAutofit lnSpcReduction="10000"/>
          </a:bodyPr>
          <a:lstStyle/>
          <a:p>
            <a:r>
              <a:rPr lang="en-US" dirty="0"/>
              <a:t>In 1950 there were 86 cities in the world with a population of more than one </a:t>
            </a:r>
            <a:r>
              <a:rPr lang="en-US" dirty="0" smtClean="0"/>
              <a:t>million </a:t>
            </a:r>
            <a:r>
              <a:rPr lang="en-US" dirty="0"/>
              <a:t>(Davies 2007: </a:t>
            </a:r>
            <a:r>
              <a:rPr lang="en-US" dirty="0" smtClean="0"/>
              <a:t>1-2</a:t>
            </a:r>
            <a:endParaRPr lang="en-GB" dirty="0"/>
          </a:p>
          <a:p>
            <a:r>
              <a:rPr lang="en-GB" dirty="0" smtClean="0"/>
              <a:t>In </a:t>
            </a:r>
            <a:r>
              <a:rPr lang="en-GB" dirty="0"/>
              <a:t>2018, an estimated 55.3 per cent of the world’s population lived in urban settlements. </a:t>
            </a:r>
            <a:endParaRPr lang="en-GB" dirty="0" smtClean="0"/>
          </a:p>
          <a:p>
            <a:r>
              <a:rPr lang="en-GB" dirty="0" smtClean="0"/>
              <a:t>By </a:t>
            </a:r>
            <a:r>
              <a:rPr lang="en-GB" dirty="0"/>
              <a:t>2030, urban areas are projected to house 60 per cent of people globally and one in every three people will live in cities with at least half a million inhabitants</a:t>
            </a:r>
            <a:r>
              <a:rPr lang="en-GB" dirty="0" smtClean="0"/>
              <a:t>.</a:t>
            </a:r>
          </a:p>
          <a:p>
            <a:r>
              <a:rPr lang="en-GB" dirty="0" smtClean="0"/>
              <a:t> </a:t>
            </a:r>
            <a:r>
              <a:rPr lang="en-GB" dirty="0"/>
              <a:t>Understanding the key trends in urbanization likely to unfold over the coming years is crucial to the implementation of the 2030 Agenda for Sustainable Development, including Sustainable Development Goal 11, to make cities and human settlement inclusive, safe, resilient and sustainable</a:t>
            </a:r>
            <a:r>
              <a:rPr lang="en-GB" dirty="0" smtClean="0"/>
              <a:t>.</a:t>
            </a:r>
          </a:p>
          <a:p>
            <a:r>
              <a:rPr lang="en-GB" dirty="0" smtClean="0"/>
              <a:t>(UN, 2018)</a:t>
            </a:r>
            <a:endParaRPr lang="en-GB" dirty="0"/>
          </a:p>
        </p:txBody>
      </p:sp>
    </p:spTree>
    <p:extLst>
      <p:ext uri="{BB962C8B-B14F-4D97-AF65-F5344CB8AC3E}">
        <p14:creationId xmlns:p14="http://schemas.microsoft.com/office/powerpoint/2010/main" val="1646926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Urbanisastion</a:t>
            </a:r>
            <a:r>
              <a:rPr lang="en-GB" b="1" dirty="0" smtClean="0"/>
              <a:t> </a:t>
            </a:r>
            <a:endParaRPr lang="en-GB" b="1" dirty="0"/>
          </a:p>
        </p:txBody>
      </p:sp>
      <p:pic>
        <p:nvPicPr>
          <p:cNvPr id="4" name="fKnAJCSGSdk"/>
          <p:cNvPicPr>
            <a:picLocks noGrp="1" noRot="1" noChangeAspect="1"/>
          </p:cNvPicPr>
          <p:nvPr>
            <p:ph idx="1"/>
            <a:videoFile r:link="rId1"/>
          </p:nvPr>
        </p:nvPicPr>
        <p:blipFill>
          <a:blip r:embed="rId3"/>
          <a:stretch>
            <a:fillRect/>
          </a:stretch>
        </p:blipFill>
        <p:spPr>
          <a:xfrm>
            <a:off x="1295400" y="2002036"/>
            <a:ext cx="6736291" cy="3789164"/>
          </a:xfrm>
          <a:prstGeom prst="rect">
            <a:avLst/>
          </a:prstGeom>
        </p:spPr>
      </p:pic>
    </p:spTree>
    <p:extLst>
      <p:ext uri="{BB962C8B-B14F-4D97-AF65-F5344CB8AC3E}">
        <p14:creationId xmlns:p14="http://schemas.microsoft.com/office/powerpoint/2010/main" val="3913285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Population Growth </a:t>
            </a:r>
            <a:endParaRPr lang="en-GB" dirty="0"/>
          </a:p>
        </p:txBody>
      </p:sp>
      <p:sp>
        <p:nvSpPr>
          <p:cNvPr id="5" name="Content Placeholder 4"/>
          <p:cNvSpPr>
            <a:spLocks noGrp="1"/>
          </p:cNvSpPr>
          <p:nvPr>
            <p:ph sz="half" idx="1"/>
          </p:nvPr>
        </p:nvSpPr>
        <p:spPr/>
        <p:txBody>
          <a:bodyPr/>
          <a:lstStyle/>
          <a:p>
            <a:endParaRPr lang="en-GB" dirty="0" smtClean="0">
              <a:hlinkClick r:id="rId2"/>
            </a:endParaRPr>
          </a:p>
          <a:p>
            <a:endParaRPr lang="en-GB" dirty="0">
              <a:hlinkClick r:id="rId2"/>
            </a:endParaRPr>
          </a:p>
          <a:p>
            <a:r>
              <a:rPr lang="en-GB" dirty="0" smtClean="0">
                <a:hlinkClick r:id="rId2"/>
              </a:rPr>
              <a:t>https://www.bbc.co.uk/programmes/p080p9y1</a:t>
            </a:r>
            <a:endParaRPr lang="en-GB" dirty="0"/>
          </a:p>
        </p:txBody>
      </p:sp>
      <p:sp>
        <p:nvSpPr>
          <p:cNvPr id="6" name="Content Placeholder 5"/>
          <p:cNvSpPr>
            <a:spLocks noGrp="1"/>
          </p:cNvSpPr>
          <p:nvPr>
            <p:ph sz="half" idx="2"/>
          </p:nvPr>
        </p:nvSpPr>
        <p:spPr/>
        <p:txBody>
          <a:bodyPr/>
          <a:lstStyle/>
          <a:p>
            <a:endParaRPr lang="en-GB"/>
          </a:p>
        </p:txBody>
      </p:sp>
    </p:spTree>
    <p:extLst>
      <p:ext uri="{BB962C8B-B14F-4D97-AF65-F5344CB8AC3E}">
        <p14:creationId xmlns:p14="http://schemas.microsoft.com/office/powerpoint/2010/main" val="3894037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What are the Impacts On communities ? </a:t>
            </a:r>
            <a:endParaRPr lang="en-US" dirty="0"/>
          </a:p>
        </p:txBody>
      </p:sp>
      <p:sp>
        <p:nvSpPr>
          <p:cNvPr id="2" name="Content Placeholder 1"/>
          <p:cNvSpPr>
            <a:spLocks noGrp="1"/>
          </p:cNvSpPr>
          <p:nvPr>
            <p:ph idx="1"/>
          </p:nvPr>
        </p:nvSpPr>
        <p:spPr/>
        <p:txBody>
          <a:bodyPr/>
          <a:lstStyle/>
          <a:p>
            <a:r>
              <a:rPr lang="en-GB" dirty="0" smtClean="0"/>
              <a:t>? </a:t>
            </a:r>
          </a:p>
          <a:p>
            <a:endParaRPr lang="en-US" dirty="0"/>
          </a:p>
        </p:txBody>
      </p:sp>
      <p:sp>
        <p:nvSpPr>
          <p:cNvPr id="4" name="Oval Callout 3"/>
          <p:cNvSpPr/>
          <p:nvPr/>
        </p:nvSpPr>
        <p:spPr>
          <a:xfrm>
            <a:off x="1981200" y="1737361"/>
            <a:ext cx="4572000" cy="336803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What are the Impacts On </a:t>
            </a:r>
            <a:r>
              <a:rPr lang="en-GB" sz="3600" dirty="0" smtClean="0"/>
              <a:t>Communities? </a:t>
            </a:r>
            <a:endParaRPr lang="en-GB" sz="3600" dirty="0"/>
          </a:p>
        </p:txBody>
      </p:sp>
    </p:spTree>
    <p:extLst>
      <p:ext uri="{BB962C8B-B14F-4D97-AF65-F5344CB8AC3E}">
        <p14:creationId xmlns:p14="http://schemas.microsoft.com/office/powerpoint/2010/main" val="2396864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Growth </a:t>
            </a:r>
            <a:endParaRPr lang="en-US" dirty="0"/>
          </a:p>
        </p:txBody>
      </p:sp>
      <p:sp>
        <p:nvSpPr>
          <p:cNvPr id="5" name="Content Placeholder 4"/>
          <p:cNvSpPr>
            <a:spLocks noGrp="1"/>
          </p:cNvSpPr>
          <p:nvPr>
            <p:ph idx="1"/>
          </p:nvPr>
        </p:nvSpPr>
        <p:spPr/>
        <p:txBody>
          <a:bodyPr>
            <a:normAutofit/>
          </a:bodyPr>
          <a:lstStyle/>
          <a:p>
            <a:r>
              <a:rPr lang="en-US" sz="3200" dirty="0"/>
              <a:t>For a century or more the overwhelming majority of states have placed the highest priority upon economic growth. Political thought has become locked into what J. R. McNeill has described as the 'growth fetish' </a:t>
            </a:r>
            <a:r>
              <a:rPr lang="en-US" sz="3200" dirty="0" smtClean="0"/>
              <a:t>(</a:t>
            </a:r>
            <a:r>
              <a:rPr lang="en-US" sz="3200" dirty="0" err="1" smtClean="0"/>
              <a:t>Speth</a:t>
            </a:r>
            <a:r>
              <a:rPr lang="en-US" sz="3200" dirty="0" smtClean="0"/>
              <a:t> </a:t>
            </a:r>
            <a:r>
              <a:rPr lang="en-US" sz="3200" dirty="0"/>
              <a:t>2005: </a:t>
            </a:r>
            <a:r>
              <a:rPr lang="en-US" sz="3200" dirty="0" smtClean="0"/>
              <a:t>137)</a:t>
            </a:r>
            <a:endParaRPr lang="en-US" sz="3200" dirty="0"/>
          </a:p>
        </p:txBody>
      </p:sp>
    </p:spTree>
    <p:extLst>
      <p:ext uri="{BB962C8B-B14F-4D97-AF65-F5344CB8AC3E}">
        <p14:creationId xmlns:p14="http://schemas.microsoft.com/office/powerpoint/2010/main" val="37474304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Economic growth </a:t>
            </a:r>
            <a:endParaRPr lang="en-US" dirty="0"/>
          </a:p>
        </p:txBody>
      </p:sp>
      <p:sp>
        <p:nvSpPr>
          <p:cNvPr id="2" name="Content Placeholder 1"/>
          <p:cNvSpPr>
            <a:spLocks noGrp="1"/>
          </p:cNvSpPr>
          <p:nvPr>
            <p:ph idx="1"/>
          </p:nvPr>
        </p:nvSpPr>
        <p:spPr/>
        <p:txBody>
          <a:bodyPr>
            <a:normAutofit/>
          </a:bodyPr>
          <a:lstStyle/>
          <a:p>
            <a:r>
              <a:rPr lang="en-US" sz="2800" i="1" dirty="0"/>
              <a:t>The dominant model of economic development has in fact become anti-life. When economies are measured only in terms of money flow, the rich get richer and the poor get poorer. And the rich might be rich in monetary terms – but they too are poor in the wider context of what being human means</a:t>
            </a:r>
            <a:r>
              <a:rPr lang="en-US" sz="2800" i="1" dirty="0" smtClean="0"/>
              <a:t>.</a:t>
            </a:r>
          </a:p>
          <a:p>
            <a:endParaRPr lang="en-US" dirty="0"/>
          </a:p>
          <a:p>
            <a:pPr lvl="1"/>
            <a:r>
              <a:rPr lang="en-US" dirty="0" err="1">
                <a:hlinkClick r:id="rId2"/>
              </a:rPr>
              <a:t>Vandana</a:t>
            </a:r>
            <a:r>
              <a:rPr lang="en-US" dirty="0">
                <a:hlinkClick r:id="rId2"/>
              </a:rPr>
              <a:t> Shiva</a:t>
            </a:r>
            <a:r>
              <a:rPr lang="en-US" dirty="0"/>
              <a:t> </a:t>
            </a:r>
            <a:r>
              <a:rPr lang="en-US" dirty="0" smtClean="0"/>
              <a:t> : </a:t>
            </a:r>
            <a:r>
              <a:rPr lang="en-US" dirty="0" smtClean="0">
                <a:hlinkClick r:id="rId3"/>
              </a:rPr>
              <a:t>theguardian.com</a:t>
            </a:r>
            <a:r>
              <a:rPr lang="en-US" dirty="0"/>
              <a:t>, Friday 1 November 2013</a:t>
            </a:r>
          </a:p>
          <a:p>
            <a:endParaRPr lang="en-US" dirty="0"/>
          </a:p>
        </p:txBody>
      </p:sp>
    </p:spTree>
    <p:extLst>
      <p:ext uri="{BB962C8B-B14F-4D97-AF65-F5344CB8AC3E}">
        <p14:creationId xmlns:p14="http://schemas.microsoft.com/office/powerpoint/2010/main" val="32441469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Economic policies to foster green </a:t>
            </a:r>
            <a:r>
              <a:rPr lang="en-GB" b="1" dirty="0" smtClean="0"/>
              <a:t>growth OECD</a:t>
            </a:r>
            <a:r>
              <a:rPr lang="en-GB" b="1" dirty="0"/>
              <a:t/>
            </a:r>
            <a:br>
              <a:rPr lang="en-GB" b="1" dirty="0"/>
            </a:br>
            <a:endParaRPr lang="en-GB" dirty="0"/>
          </a:p>
        </p:txBody>
      </p:sp>
      <p:sp>
        <p:nvSpPr>
          <p:cNvPr id="3" name="Content Placeholder 2"/>
          <p:cNvSpPr>
            <a:spLocks noGrp="1"/>
          </p:cNvSpPr>
          <p:nvPr>
            <p:ph sz="half" idx="1"/>
          </p:nvPr>
        </p:nvSpPr>
        <p:spPr/>
        <p:txBody>
          <a:bodyPr/>
          <a:lstStyle/>
          <a:p>
            <a:endParaRPr lang="en-GB" dirty="0" smtClean="0">
              <a:hlinkClick r:id="rId3"/>
            </a:endParaRPr>
          </a:p>
          <a:p>
            <a:endParaRPr lang="en-GB" dirty="0">
              <a:hlinkClick r:id="rId3"/>
            </a:endParaRPr>
          </a:p>
          <a:p>
            <a:r>
              <a:rPr lang="en-GB" dirty="0" smtClean="0">
                <a:hlinkClick r:id="rId3"/>
              </a:rPr>
              <a:t>http://www.oecd.org/greengrowth/greeneco/</a:t>
            </a:r>
            <a:endParaRPr lang="en-GB" dirty="0"/>
          </a:p>
        </p:txBody>
      </p:sp>
      <p:pic>
        <p:nvPicPr>
          <p:cNvPr id="5" name="nJ4jf_sbfUE"/>
          <p:cNvPicPr>
            <a:picLocks noGrp="1" noRot="1" noChangeAspect="1"/>
          </p:cNvPicPr>
          <p:nvPr>
            <p:ph sz="half" idx="2"/>
            <a:videoFile r:link="rId1"/>
          </p:nvPr>
        </p:nvPicPr>
        <p:blipFill>
          <a:blip r:embed="rId4"/>
          <a:stretch>
            <a:fillRect/>
          </a:stretch>
        </p:blipFill>
        <p:spPr>
          <a:xfrm>
            <a:off x="4724400" y="2819400"/>
            <a:ext cx="4072468" cy="2290763"/>
          </a:xfrm>
          <a:prstGeom prst="rect">
            <a:avLst/>
          </a:prstGeom>
        </p:spPr>
      </p:pic>
    </p:spTree>
    <p:extLst>
      <p:ext uri="{BB962C8B-B14F-4D97-AF65-F5344CB8AC3E}">
        <p14:creationId xmlns:p14="http://schemas.microsoft.com/office/powerpoint/2010/main" val="3484230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QgZ5mUgZlI"/>
          <p:cNvPicPr>
            <a:picLocks noGrp="1" noRot="1" noChangeAspect="1"/>
          </p:cNvPicPr>
          <p:nvPr>
            <p:ph sz="half" idx="1"/>
            <a:videoFile r:link="rId1"/>
          </p:nvPr>
        </p:nvPicPr>
        <p:blipFill>
          <a:blip r:embed="rId3"/>
          <a:stretch>
            <a:fillRect/>
          </a:stretch>
        </p:blipFill>
        <p:spPr>
          <a:xfrm>
            <a:off x="1524000" y="2362200"/>
            <a:ext cx="5402262" cy="3038772"/>
          </a:xfrm>
          <a:prstGeom prst="rect">
            <a:avLst/>
          </a:prstGeom>
        </p:spPr>
      </p:pic>
      <p:sp>
        <p:nvSpPr>
          <p:cNvPr id="4" name="Content Placeholder 3"/>
          <p:cNvSpPr>
            <a:spLocks noGrp="1"/>
          </p:cNvSpPr>
          <p:nvPr>
            <p:ph sz="half" idx="2"/>
          </p:nvPr>
        </p:nvSpPr>
        <p:spPr/>
        <p:txBody>
          <a:bodyPr/>
          <a:lstStyle/>
          <a:p>
            <a:pPr marL="0" indent="0">
              <a:buNone/>
            </a:pPr>
            <a:endParaRPr lang="en-GB" dirty="0"/>
          </a:p>
        </p:txBody>
      </p:sp>
    </p:spTree>
    <p:extLst>
      <p:ext uri="{BB962C8B-B14F-4D97-AF65-F5344CB8AC3E}">
        <p14:creationId xmlns:p14="http://schemas.microsoft.com/office/powerpoint/2010/main" val="2476693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457200" y="338328"/>
            <a:ext cx="8229600" cy="1252728"/>
          </a:xfrm>
          <a:prstGeom prst="rect">
            <a:avLst/>
          </a:prstGeom>
        </p:spPr>
        <p:txBody>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smtClean="0"/>
              <a:t>Economic Growth </a:t>
            </a:r>
            <a:endParaRPr lang="en-US" dirty="0"/>
          </a:p>
        </p:txBody>
      </p:sp>
      <p:sp>
        <p:nvSpPr>
          <p:cNvPr id="5" name="Content Placeholder 3"/>
          <p:cNvSpPr txBox="1">
            <a:spLocks/>
          </p:cNvSpPr>
          <p:nvPr/>
        </p:nvSpPr>
        <p:spPr>
          <a:xfrm>
            <a:off x="457200" y="228600"/>
            <a:ext cx="4800600" cy="6343733"/>
          </a:xfrm>
          <a:prstGeom prst="rect">
            <a:avLst/>
          </a:prstGeom>
        </p:spPr>
        <p:txBody>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smtClean="0"/>
              <a:t>Is the emphasis on economic growth compatible with sustainability?</a:t>
            </a:r>
          </a:p>
          <a:p>
            <a:r>
              <a:rPr lang="en-GB" dirty="0" smtClean="0"/>
              <a:t>How does the </a:t>
            </a:r>
            <a:r>
              <a:rPr lang="en-GB" dirty="0" err="1" smtClean="0"/>
              <a:t>Brundlant</a:t>
            </a:r>
            <a:r>
              <a:rPr lang="en-GB" dirty="0" smtClean="0"/>
              <a:t> definition  of sustainable development account for growth? </a:t>
            </a:r>
          </a:p>
          <a:p>
            <a:r>
              <a:rPr lang="en-GB" dirty="0" smtClean="0"/>
              <a:t>Is it compatible with Green theories? </a:t>
            </a:r>
          </a:p>
          <a:p>
            <a:endParaRPr lang="en-GB" dirty="0"/>
          </a:p>
          <a:p>
            <a:pPr lvl="1"/>
            <a:r>
              <a:rPr lang="en-GB" altLang="en-US" dirty="0" smtClean="0"/>
              <a:t>"</a:t>
            </a:r>
            <a:r>
              <a:rPr lang="en-GB" altLang="en-US" sz="1600" i="1" dirty="0" smtClean="0"/>
              <a:t>development that meets the needs of the present without compromising the ability of future generations to meet their own needs”</a:t>
            </a:r>
            <a:endParaRPr lang="en-GB" altLang="en-US" sz="1600" i="1" dirty="0"/>
          </a:p>
          <a:p>
            <a:pPr>
              <a:buNone/>
            </a:pPr>
            <a:r>
              <a:rPr lang="en-GB" altLang="en-US" sz="1200" b="1" dirty="0" err="1" smtClean="0"/>
              <a:t>Brundtland</a:t>
            </a:r>
            <a:r>
              <a:rPr lang="en-GB" altLang="en-US" sz="1200" dirty="0" smtClean="0"/>
              <a:t> </a:t>
            </a:r>
            <a:r>
              <a:rPr lang="en-GB" altLang="en-US" sz="1200" b="1" dirty="0"/>
              <a:t>(1987)</a:t>
            </a:r>
            <a:r>
              <a:rPr lang="en-GB" altLang="en-US" sz="1200" dirty="0"/>
              <a:t> World Commission on Environment and Development</a:t>
            </a:r>
          </a:p>
          <a:p>
            <a:endParaRPr lang="en-GB" dirty="0" smtClean="0"/>
          </a:p>
        </p:txBody>
      </p:sp>
      <p:pic>
        <p:nvPicPr>
          <p:cNvPr id="10" name="Content Placeholder 9"/>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5105400" y="762000"/>
            <a:ext cx="3315335" cy="2486501"/>
          </a:xfrm>
        </p:spPr>
      </p:pic>
      <p:pic>
        <p:nvPicPr>
          <p:cNvPr id="5123" name="Picture 3" descr="C:\Users\n.welton.CAMPUS\AppData\Local\Microsoft\Windows\Temporary Internet Files\Content.IE5\5UNUOYYT\MP900442426[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00735" y="4343400"/>
            <a:ext cx="3276600" cy="2177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842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Globalisation </a:t>
            </a:r>
            <a:endParaRPr lang="en-GB" b="1" dirty="0"/>
          </a:p>
        </p:txBody>
      </p:sp>
      <p:pic>
        <p:nvPicPr>
          <p:cNvPr id="7" name="Picture 2" descr="Best 60+ Globalization Wallpaper on HipWallpaper | Globalization Wallpaper,  Globalization Pitbull Wallpaper and Monsanto Globalization Wallpape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65960" y="1846263"/>
            <a:ext cx="7056530"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96993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Globalisation </a:t>
            </a:r>
            <a:endParaRPr lang="en-US" dirty="0"/>
          </a:p>
        </p:txBody>
      </p:sp>
      <p:sp>
        <p:nvSpPr>
          <p:cNvPr id="3" name="Content Placeholder 2"/>
          <p:cNvSpPr>
            <a:spLocks noGrp="1"/>
          </p:cNvSpPr>
          <p:nvPr>
            <p:ph sz="half" idx="1"/>
          </p:nvPr>
        </p:nvSpPr>
        <p:spPr/>
        <p:txBody>
          <a:bodyPr>
            <a:normAutofit/>
          </a:bodyPr>
          <a:lstStyle/>
          <a:p>
            <a:r>
              <a:rPr lang="en-GB" sz="2400" dirty="0" smtClean="0"/>
              <a:t>While there are different perspectives  on globalisation (see attached table (Jones 2010, page 10 ) </a:t>
            </a:r>
          </a:p>
          <a:p>
            <a:r>
              <a:rPr lang="en-GB" sz="2400" dirty="0" smtClean="0"/>
              <a:t>A number of shared views do appear to exist  </a:t>
            </a:r>
            <a:endParaRPr lang="en-US" sz="2400" dirty="0"/>
          </a:p>
        </p:txBody>
      </p:sp>
      <p:sp>
        <p:nvSpPr>
          <p:cNvPr id="6" name="Content Placeholder 5"/>
          <p:cNvSpPr>
            <a:spLocks noGrp="1"/>
          </p:cNvSpPr>
          <p:nvPr>
            <p:ph sz="half" idx="2"/>
          </p:nvPr>
        </p:nvSpPr>
        <p:spPr/>
        <p:txBody>
          <a:bodyPr>
            <a:normAutofit/>
          </a:bodyPr>
          <a:lstStyle/>
          <a:p>
            <a:r>
              <a:rPr lang="en-US" altLang="en-US" dirty="0" err="1"/>
              <a:t>Globalisation</a:t>
            </a:r>
            <a:r>
              <a:rPr lang="en-US" altLang="en-US" dirty="0"/>
              <a:t> is:</a:t>
            </a:r>
          </a:p>
          <a:p>
            <a:pPr>
              <a:buFont typeface="Wingdings" pitchFamily="2" charset="2"/>
              <a:buNone/>
            </a:pPr>
            <a:r>
              <a:rPr lang="en-US" altLang="en-US" dirty="0"/>
              <a:t>	“the blanket term to describe the processes through which sovereign national states are </a:t>
            </a:r>
            <a:r>
              <a:rPr lang="en-US" altLang="en-US" dirty="0" err="1"/>
              <a:t>criss-crossed</a:t>
            </a:r>
            <a:r>
              <a:rPr lang="en-US" altLang="en-US" dirty="0"/>
              <a:t> and undermined by trans-national actors with varying prospects of power, orientations, identities and networks”</a:t>
            </a:r>
          </a:p>
          <a:p>
            <a:r>
              <a:rPr lang="en-US" altLang="en-US" dirty="0"/>
              <a:t>(Beck, 1992: 11)</a:t>
            </a:r>
          </a:p>
          <a:p>
            <a:endParaRPr lang="en-US" dirty="0"/>
          </a:p>
        </p:txBody>
      </p:sp>
    </p:spTree>
    <p:extLst>
      <p:ext uri="{BB962C8B-B14F-4D97-AF65-F5344CB8AC3E}">
        <p14:creationId xmlns:p14="http://schemas.microsoft.com/office/powerpoint/2010/main" val="193654071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a:p>
        </p:txBody>
      </p:sp>
      <p:sp>
        <p:nvSpPr>
          <p:cNvPr id="2" name="Content Placeholder 1"/>
          <p:cNvSpPr>
            <a:spLocks noGrp="1"/>
          </p:cNvSpPr>
          <p:nvPr>
            <p:ph idx="1"/>
          </p:nvPr>
        </p:nvSpPr>
        <p:spPr/>
        <p:style>
          <a:lnRef idx="2">
            <a:schemeClr val="accent2">
              <a:shade val="50000"/>
            </a:schemeClr>
          </a:lnRef>
          <a:fillRef idx="1">
            <a:schemeClr val="accent2"/>
          </a:fillRef>
          <a:effectRef idx="0">
            <a:schemeClr val="accent2"/>
          </a:effectRef>
          <a:fontRef idx="minor">
            <a:schemeClr val="lt1"/>
          </a:fontRef>
        </p:style>
        <p:txBody>
          <a:bodyPr/>
          <a:lstStyle/>
          <a:p>
            <a:r>
              <a:rPr lang="en-US" sz="4000" dirty="0"/>
              <a:t>“Globalisation refers to the world coming together due to closer economic, cultural, environmental, political and technological interactions resulting in global interdependence</a:t>
            </a:r>
            <a:r>
              <a:rPr lang="en-US" sz="4000" dirty="0" smtClean="0"/>
              <a:t>”. </a:t>
            </a:r>
            <a:endParaRPr lang="en-US" sz="4000" dirty="0"/>
          </a:p>
          <a:p>
            <a:endParaRPr lang="en-US" dirty="0"/>
          </a:p>
        </p:txBody>
      </p:sp>
    </p:spTree>
    <p:extLst>
      <p:ext uri="{BB962C8B-B14F-4D97-AF65-F5344CB8AC3E}">
        <p14:creationId xmlns:p14="http://schemas.microsoft.com/office/powerpoint/2010/main" val="28776598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a:xfrm>
            <a:off x="420255" y="152400"/>
            <a:ext cx="8229600" cy="1139825"/>
          </a:xfrm>
          <a:prstGeom prst="rect">
            <a:avLst/>
          </a:prstGeom>
        </p:spPr>
        <p:txBody>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sz="3600" dirty="0" smtClean="0"/>
              <a:t>Different processes of </a:t>
            </a:r>
            <a:r>
              <a:rPr lang="en-US" altLang="en-US" sz="3600" dirty="0" err="1" smtClean="0"/>
              <a:t>globalisation</a:t>
            </a:r>
            <a:endParaRPr lang="en-US" altLang="en-US" sz="3600" dirty="0" smtClean="0"/>
          </a:p>
        </p:txBody>
      </p:sp>
      <p:pic>
        <p:nvPicPr>
          <p:cNvPr id="6" name="Picture 4" descr="globalisation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762000" y="1524000"/>
            <a:ext cx="7135813" cy="4530725"/>
          </a:xfrm>
          <a:prstGeom prst="rect">
            <a:avLst/>
          </a:prstGeom>
        </p:spPr>
      </p:pic>
    </p:spTree>
    <p:extLst>
      <p:ext uri="{BB962C8B-B14F-4D97-AF65-F5344CB8AC3E}">
        <p14:creationId xmlns:p14="http://schemas.microsoft.com/office/powerpoint/2010/main" val="2432380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a:p>
        </p:txBody>
      </p:sp>
      <p:sp>
        <p:nvSpPr>
          <p:cNvPr id="2" name="Content Placeholder 1"/>
          <p:cNvSpPr>
            <a:spLocks noGrp="1"/>
          </p:cNvSpPr>
          <p:nvPr>
            <p:ph idx="1"/>
          </p:nvPr>
        </p:nvSpPr>
        <p:spPr/>
        <p:txBody>
          <a:bodyPr/>
          <a:lstStyle/>
          <a:p>
            <a:pPr lvl="1"/>
            <a:r>
              <a:rPr lang="en-US" dirty="0"/>
              <a:t>Three </a:t>
            </a:r>
            <a:r>
              <a:rPr lang="en-US" dirty="0" smtClean="0"/>
              <a:t>consider </a:t>
            </a:r>
            <a:r>
              <a:rPr lang="en-US" dirty="0"/>
              <a:t>the impact of the following in relation to </a:t>
            </a:r>
            <a:r>
              <a:rPr lang="en-US" dirty="0" smtClean="0"/>
              <a:t>: </a:t>
            </a:r>
            <a:endParaRPr lang="en-US" dirty="0" smtClean="0"/>
          </a:p>
          <a:p>
            <a:pPr lvl="2"/>
            <a:endParaRPr lang="en-US" dirty="0"/>
          </a:p>
          <a:p>
            <a:pPr lvl="1"/>
            <a:r>
              <a:rPr lang="en-US" dirty="0" smtClean="0"/>
              <a:t>Consider </a:t>
            </a:r>
            <a:r>
              <a:rPr lang="en-US" dirty="0"/>
              <a:t>the impact of  Apple on the world </a:t>
            </a:r>
            <a:endParaRPr lang="en-US" dirty="0" smtClean="0"/>
          </a:p>
          <a:p>
            <a:pPr lvl="1"/>
            <a:endParaRPr lang="en-US" dirty="0" smtClean="0"/>
          </a:p>
          <a:p>
            <a:pPr lvl="1"/>
            <a:r>
              <a:rPr lang="en-US" dirty="0" smtClean="0"/>
              <a:t>Consider </a:t>
            </a:r>
            <a:r>
              <a:rPr lang="en-US" dirty="0" smtClean="0"/>
              <a:t>the Impact of American / or British  music (choose an genre on the world)</a:t>
            </a:r>
          </a:p>
          <a:p>
            <a:pPr lvl="1"/>
            <a:endParaRPr lang="en-US" dirty="0" smtClean="0"/>
          </a:p>
          <a:p>
            <a:pPr lvl="1"/>
            <a:r>
              <a:rPr lang="en-US" dirty="0" smtClean="0"/>
              <a:t>Consider </a:t>
            </a:r>
            <a:r>
              <a:rPr lang="en-US" dirty="0" smtClean="0"/>
              <a:t>the impact of Starbucks </a:t>
            </a:r>
            <a:endParaRPr lang="en-US" dirty="0"/>
          </a:p>
          <a:p>
            <a:endParaRPr lang="en-US" dirty="0"/>
          </a:p>
        </p:txBody>
      </p:sp>
    </p:spTree>
    <p:extLst>
      <p:ext uri="{BB962C8B-B14F-4D97-AF65-F5344CB8AC3E}">
        <p14:creationId xmlns:p14="http://schemas.microsoft.com/office/powerpoint/2010/main" val="426579365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Globalisation </a:t>
            </a:r>
            <a:endParaRPr lang="en-US" dirty="0"/>
          </a:p>
        </p:txBody>
      </p:sp>
      <p:sp>
        <p:nvSpPr>
          <p:cNvPr id="4" name="Content Placeholder 3"/>
          <p:cNvSpPr>
            <a:spLocks noGrp="1"/>
          </p:cNvSpPr>
          <p:nvPr>
            <p:ph idx="1"/>
          </p:nvPr>
        </p:nvSpPr>
        <p:spPr/>
        <p:txBody>
          <a:bodyPr/>
          <a:lstStyle/>
          <a:p>
            <a:r>
              <a:rPr lang="en-US" altLang="en-US" dirty="0"/>
              <a:t>The processes of </a:t>
            </a:r>
            <a:r>
              <a:rPr lang="en-US" altLang="en-US" dirty="0" err="1"/>
              <a:t>globalisation</a:t>
            </a:r>
            <a:r>
              <a:rPr lang="en-US" altLang="en-US" dirty="0"/>
              <a:t> seen as </a:t>
            </a:r>
          </a:p>
          <a:p>
            <a:pPr>
              <a:buFont typeface="Wingdings" pitchFamily="2" charset="2"/>
              <a:buNone/>
            </a:pPr>
            <a:endParaRPr lang="en-US" altLang="en-US" dirty="0"/>
          </a:p>
          <a:p>
            <a:pPr>
              <a:buFont typeface="Wingdings" pitchFamily="2" charset="2"/>
              <a:buNone/>
            </a:pPr>
            <a:r>
              <a:rPr lang="en-US" altLang="en-US" sz="2800" dirty="0"/>
              <a:t>	“creating the conditions for an increasingly interdependent world, linked by new technologies and the movement of goods, capital and people</a:t>
            </a:r>
            <a:r>
              <a:rPr lang="en-US" altLang="en-US" sz="2800" dirty="0" smtClean="0"/>
              <a:t>”(</a:t>
            </a:r>
            <a:r>
              <a:rPr lang="en-US" altLang="en-US" sz="2800" dirty="0" err="1"/>
              <a:t>Orford</a:t>
            </a:r>
            <a:r>
              <a:rPr lang="en-US" altLang="en-US" sz="2800" dirty="0"/>
              <a:t> in, </a:t>
            </a:r>
            <a:r>
              <a:rPr lang="en-US" altLang="en-US" sz="2800" dirty="0" err="1"/>
              <a:t>Edkins</a:t>
            </a:r>
            <a:r>
              <a:rPr lang="en-US" altLang="en-US" sz="2800" dirty="0"/>
              <a:t> and </a:t>
            </a:r>
            <a:r>
              <a:rPr lang="en-US" altLang="en-US" sz="2800" dirty="0" err="1"/>
              <a:t>Zehfuss</a:t>
            </a:r>
            <a:r>
              <a:rPr lang="en-US" altLang="en-US" sz="2800" dirty="0"/>
              <a:t>, 2009: 430)</a:t>
            </a:r>
          </a:p>
          <a:p>
            <a:endParaRPr lang="en-US" dirty="0"/>
          </a:p>
        </p:txBody>
      </p:sp>
    </p:spTree>
    <p:extLst>
      <p:ext uri="{BB962C8B-B14F-4D97-AF65-F5344CB8AC3E}">
        <p14:creationId xmlns:p14="http://schemas.microsoft.com/office/powerpoint/2010/main" val="2763851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US" dirty="0"/>
              <a:t>Globalisastion Who has the power? </a:t>
            </a:r>
          </a:p>
        </p:txBody>
      </p:sp>
      <p:sp>
        <p:nvSpPr>
          <p:cNvPr id="8" name="Content Placeholder 7"/>
          <p:cNvSpPr>
            <a:spLocks noGrp="1"/>
          </p:cNvSpPr>
          <p:nvPr>
            <p:ph idx="1"/>
          </p:nvPr>
        </p:nvSpPr>
        <p:spPr/>
        <p:txBody>
          <a:bodyPr/>
          <a:lstStyle/>
          <a:p>
            <a:endParaRPr lang="en-US" dirty="0"/>
          </a:p>
        </p:txBody>
      </p:sp>
      <p:sp>
        <p:nvSpPr>
          <p:cNvPr id="2" name="Oval Callout 1"/>
          <p:cNvSpPr/>
          <p:nvPr/>
        </p:nvSpPr>
        <p:spPr>
          <a:xfrm>
            <a:off x="1449877" y="1845734"/>
            <a:ext cx="5874327" cy="364374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dirty="0"/>
              <a:t>What’s the difference between Tanzania and Goldman Sachs? </a:t>
            </a:r>
          </a:p>
        </p:txBody>
      </p:sp>
    </p:spTree>
    <p:extLst>
      <p:ext uri="{BB962C8B-B14F-4D97-AF65-F5344CB8AC3E}">
        <p14:creationId xmlns:p14="http://schemas.microsoft.com/office/powerpoint/2010/main" val="13363030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smtClean="0"/>
              <a:t>Globalisastion Who </a:t>
            </a:r>
            <a:br>
              <a:rPr lang="en-US" dirty="0" smtClean="0"/>
            </a:br>
            <a:r>
              <a:rPr lang="en-US" dirty="0" smtClean="0"/>
              <a:t>has the power? </a:t>
            </a:r>
            <a:endParaRPr lang="en-US" dirty="0"/>
          </a:p>
        </p:txBody>
      </p:sp>
      <p:sp>
        <p:nvSpPr>
          <p:cNvPr id="2" name="Content Placeholder 1"/>
          <p:cNvSpPr>
            <a:spLocks noGrp="1"/>
          </p:cNvSpPr>
          <p:nvPr>
            <p:ph idx="1"/>
          </p:nvPr>
        </p:nvSpPr>
        <p:spPr>
          <a:xfrm>
            <a:off x="656705" y="2496897"/>
            <a:ext cx="7543801" cy="4023360"/>
          </a:xfrm>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a:p>
            <a:r>
              <a:rPr lang="en-US" dirty="0" smtClean="0"/>
              <a:t> </a:t>
            </a:r>
            <a:r>
              <a:rPr lang="en-US" b="1" dirty="0" smtClean="0"/>
              <a:t>One is an African country that makes $2.2 billion a year and shares it among 25 million people. </a:t>
            </a:r>
          </a:p>
          <a:p>
            <a:r>
              <a:rPr lang="en-US" b="1" dirty="0" smtClean="0"/>
              <a:t>The other is an investment bank that makes $2.6 billion and shares most of it between </a:t>
            </a:r>
            <a:r>
              <a:rPr lang="en-US" b="1" u="sng" dirty="0" smtClean="0"/>
              <a:t>161 people.</a:t>
            </a:r>
          </a:p>
          <a:p>
            <a:endParaRPr lang="en-US" dirty="0"/>
          </a:p>
          <a:p>
            <a:r>
              <a:rPr lang="en-US" dirty="0" smtClean="0"/>
              <a:t>(George in </a:t>
            </a:r>
            <a:r>
              <a:rPr lang="en-US" dirty="0" err="1" smtClean="0"/>
              <a:t>Pilger</a:t>
            </a:r>
            <a:r>
              <a:rPr lang="en-US" dirty="0" smtClean="0"/>
              <a:t>, 2001).</a:t>
            </a:r>
            <a:endParaRPr lang="en-US" dirty="0"/>
          </a:p>
          <a:p>
            <a:endParaRPr lang="en-US" dirty="0"/>
          </a:p>
        </p:txBody>
      </p:sp>
      <p:sp>
        <p:nvSpPr>
          <p:cNvPr id="4" name="Oval Callout 3"/>
          <p:cNvSpPr/>
          <p:nvPr/>
        </p:nvSpPr>
        <p:spPr>
          <a:xfrm>
            <a:off x="5791200" y="271858"/>
            <a:ext cx="3255818" cy="222503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What’s the difference between Tanzania and Goldman Sachs?</a:t>
            </a:r>
          </a:p>
          <a:p>
            <a:pPr algn="ctr"/>
            <a:endParaRPr lang="en-GB" dirty="0"/>
          </a:p>
        </p:txBody>
      </p:sp>
    </p:spTree>
    <p:extLst>
      <p:ext uri="{BB962C8B-B14F-4D97-AF65-F5344CB8AC3E}">
        <p14:creationId xmlns:p14="http://schemas.microsoft.com/office/powerpoint/2010/main" val="325502896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Power from people to the TNC </a:t>
            </a:r>
            <a:endParaRPr lang="en-US" dirty="0"/>
          </a:p>
        </p:txBody>
      </p:sp>
      <p:graphicFrame>
        <p:nvGraphicFramePr>
          <p:cNvPr id="4" name="Content Placeholder 3"/>
          <p:cNvGraphicFramePr>
            <a:graphicFrameLocks noGrp="1"/>
          </p:cNvGraphicFramePr>
          <p:nvPr>
            <p:ph idx="1"/>
            <p:extLst/>
          </p:nvPr>
        </p:nvGraphicFramePr>
        <p:xfrm>
          <a:off x="822959" y="1845734"/>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45573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Jeff </a:t>
            </a:r>
            <a:r>
              <a:rPr lang="en-GB" dirty="0" err="1" smtClean="0"/>
              <a:t>Bezo’s</a:t>
            </a:r>
            <a:r>
              <a:rPr lang="en-GB" dirty="0" smtClean="0"/>
              <a:t> Founder of Amazon </a:t>
            </a:r>
            <a:endParaRPr lang="en-GB" dirty="0"/>
          </a:p>
        </p:txBody>
      </p:sp>
      <p:sp>
        <p:nvSpPr>
          <p:cNvPr id="3" name="Content Placeholder 2"/>
          <p:cNvSpPr>
            <a:spLocks noGrp="1"/>
          </p:cNvSpPr>
          <p:nvPr>
            <p:ph sz="half" idx="1"/>
          </p:nvPr>
        </p:nvSpPr>
        <p:spPr/>
        <p:txBody>
          <a:bodyPr/>
          <a:lstStyle/>
          <a:p>
            <a:r>
              <a:rPr lang="en-GB" dirty="0" smtClean="0"/>
              <a:t>Bezos</a:t>
            </a:r>
            <a:r>
              <a:rPr lang="en-GB" dirty="0"/>
              <a:t>, who owns 11 per cent of </a:t>
            </a:r>
            <a:r>
              <a:rPr lang="en-GB" dirty="0" smtClean="0"/>
              <a:t>Amazon and </a:t>
            </a:r>
            <a:r>
              <a:rPr lang="en-GB" dirty="0"/>
              <a:t>whose estimated $190bn personal fortune is now within sight of the GDP of </a:t>
            </a:r>
            <a:r>
              <a:rPr lang="en-GB" dirty="0">
                <a:hlinkClick r:id="rId2"/>
              </a:rPr>
              <a:t>Greece</a:t>
            </a:r>
            <a:r>
              <a:rPr lang="en-GB" dirty="0" smtClean="0"/>
              <a:t>.</a:t>
            </a:r>
          </a:p>
          <a:p>
            <a:endParaRPr lang="en-GB" dirty="0"/>
          </a:p>
        </p:txBody>
      </p:sp>
      <p:sp>
        <p:nvSpPr>
          <p:cNvPr id="9" name="Content Placeholder 8"/>
          <p:cNvSpPr>
            <a:spLocks noGrp="1"/>
          </p:cNvSpPr>
          <p:nvPr>
            <p:ph sz="half" idx="2"/>
          </p:nvPr>
        </p:nvSpPr>
        <p:spPr/>
        <p:txBody>
          <a:bodyPr/>
          <a:lstStyle/>
          <a:p>
            <a:r>
              <a:rPr lang="en-GB" dirty="0">
                <a:hlinkClick r:id="rId3"/>
              </a:rPr>
              <a:t>https://uk.rs-online.com/web/generalDisplay.html?id=i/bezos-billions</a:t>
            </a:r>
            <a:endParaRPr lang="en-GB" dirty="0"/>
          </a:p>
          <a:p>
            <a:endParaRPr lang="en-GB" dirty="0"/>
          </a:p>
        </p:txBody>
      </p:sp>
    </p:spTree>
    <p:extLst>
      <p:ext uri="{BB962C8B-B14F-4D97-AF65-F5344CB8AC3E}">
        <p14:creationId xmlns:p14="http://schemas.microsoft.com/office/powerpoint/2010/main" val="28926682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a:xfrm>
            <a:off x="457200" y="277813"/>
            <a:ext cx="8229600" cy="1139825"/>
          </a:xfrm>
          <a:prstGeom prst="rect">
            <a:avLst/>
          </a:prstGeom>
        </p:spPr>
        <p:txBody>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smtClean="0"/>
              <a:t>Globalisation</a:t>
            </a:r>
          </a:p>
        </p:txBody>
      </p:sp>
      <p:sp>
        <p:nvSpPr>
          <p:cNvPr id="7" name="Rectangle 3"/>
          <p:cNvSpPr txBox="1">
            <a:spLocks noChangeArrowheads="1"/>
          </p:cNvSpPr>
          <p:nvPr/>
        </p:nvSpPr>
        <p:spPr>
          <a:xfrm>
            <a:off x="428625" y="1500188"/>
            <a:ext cx="8229600" cy="5043487"/>
          </a:xfrm>
          <a:prstGeom prst="rect">
            <a:avLst/>
          </a:prstGeom>
        </p:spPr>
        <p:txBody>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a:lnSpc>
                <a:spcPct val="90000"/>
              </a:lnSpc>
            </a:pPr>
            <a:endParaRPr lang="en-US" altLang="en-US" dirty="0" smtClean="0"/>
          </a:p>
        </p:txBody>
      </p:sp>
      <p:sp>
        <p:nvSpPr>
          <p:cNvPr id="10" name="Title 9"/>
          <p:cNvSpPr>
            <a:spLocks noGrp="1"/>
          </p:cNvSpPr>
          <p:nvPr>
            <p:ph type="title"/>
          </p:nvPr>
        </p:nvSpPr>
        <p:spPr/>
        <p:txBody>
          <a:bodyPr/>
          <a:lstStyle/>
          <a:p>
            <a:r>
              <a:rPr lang="en-GB" dirty="0" err="1" smtClean="0"/>
              <a:t>Globalisastion</a:t>
            </a:r>
            <a:r>
              <a:rPr lang="en-GB" dirty="0" smtClean="0"/>
              <a:t> </a:t>
            </a:r>
            <a:endParaRPr lang="en-GB" dirty="0"/>
          </a:p>
        </p:txBody>
      </p:sp>
      <p:sp>
        <p:nvSpPr>
          <p:cNvPr id="11" name="Content Placeholder 10"/>
          <p:cNvSpPr>
            <a:spLocks noGrp="1"/>
          </p:cNvSpPr>
          <p:nvPr>
            <p:ph sz="half" idx="1"/>
          </p:nvPr>
        </p:nvSpPr>
        <p:spPr/>
        <p:txBody>
          <a:bodyPr>
            <a:normAutofit/>
          </a:bodyPr>
          <a:lstStyle/>
          <a:p>
            <a:pPr>
              <a:lnSpc>
                <a:spcPct val="90000"/>
              </a:lnSpc>
            </a:pPr>
            <a:r>
              <a:rPr lang="en-US" altLang="en-US" dirty="0"/>
              <a:t>Not cultural imperialism (MacDonald-</a:t>
            </a:r>
            <a:r>
              <a:rPr lang="en-US" altLang="en-US" dirty="0" err="1"/>
              <a:t>isation</a:t>
            </a:r>
            <a:r>
              <a:rPr lang="en-US" altLang="en-US" dirty="0"/>
              <a:t>)</a:t>
            </a:r>
          </a:p>
          <a:p>
            <a:pPr>
              <a:lnSpc>
                <a:spcPct val="90000"/>
              </a:lnSpc>
            </a:pPr>
            <a:r>
              <a:rPr lang="en-US" altLang="en-US" dirty="0"/>
              <a:t>Not </a:t>
            </a:r>
            <a:r>
              <a:rPr lang="en-US" altLang="en-US" dirty="0" err="1"/>
              <a:t>homogenisation</a:t>
            </a:r>
            <a:r>
              <a:rPr lang="en-US" altLang="en-US" dirty="0"/>
              <a:t>.  That is, </a:t>
            </a:r>
            <a:r>
              <a:rPr lang="en-US" altLang="en-US" dirty="0" err="1"/>
              <a:t>globalisation</a:t>
            </a:r>
            <a:r>
              <a:rPr lang="en-US" altLang="en-US" dirty="0"/>
              <a:t> is not one-way</a:t>
            </a:r>
          </a:p>
          <a:p>
            <a:endParaRPr lang="en-GB" dirty="0"/>
          </a:p>
        </p:txBody>
      </p:sp>
      <p:sp>
        <p:nvSpPr>
          <p:cNvPr id="12" name="Content Placeholder 11"/>
          <p:cNvSpPr>
            <a:spLocks noGrp="1"/>
          </p:cNvSpPr>
          <p:nvPr>
            <p:ph sz="half" idx="2"/>
          </p:nvPr>
        </p:nvSpPr>
        <p:spPr/>
        <p:txBody>
          <a:bodyPr>
            <a:normAutofit/>
          </a:bodyPr>
          <a:lstStyle/>
          <a:p>
            <a:pPr>
              <a:lnSpc>
                <a:spcPct val="90000"/>
              </a:lnSpc>
            </a:pPr>
            <a:r>
              <a:rPr lang="en-US" altLang="en-US" dirty="0"/>
              <a:t>BUT:</a:t>
            </a:r>
          </a:p>
          <a:p>
            <a:pPr lvl="1">
              <a:lnSpc>
                <a:spcPct val="90000"/>
              </a:lnSpc>
            </a:pPr>
            <a:r>
              <a:rPr lang="en-US" altLang="en-US" dirty="0"/>
              <a:t>Uneven impact</a:t>
            </a:r>
          </a:p>
          <a:p>
            <a:pPr lvl="1">
              <a:lnSpc>
                <a:spcPct val="90000"/>
              </a:lnSpc>
            </a:pPr>
            <a:r>
              <a:rPr lang="en-US" altLang="en-US" dirty="0"/>
              <a:t>Intensification of social connectedness</a:t>
            </a:r>
          </a:p>
          <a:p>
            <a:pPr lvl="1">
              <a:lnSpc>
                <a:spcPct val="90000"/>
              </a:lnSpc>
            </a:pPr>
            <a:r>
              <a:rPr lang="en-US" altLang="en-US" dirty="0" smtClean="0"/>
              <a:t>Intensification </a:t>
            </a:r>
            <a:r>
              <a:rPr lang="en-US" altLang="en-US" dirty="0"/>
              <a:t>of ‘risk’ leading to the onset of ‘risk society’….</a:t>
            </a:r>
          </a:p>
          <a:p>
            <a:pPr lvl="1">
              <a:lnSpc>
                <a:spcPct val="90000"/>
              </a:lnSpc>
            </a:pPr>
            <a:r>
              <a:rPr lang="en-US" altLang="en-US" dirty="0"/>
              <a:t>Global warming, AIDS, resistant strains of infection, threat of nuclear weapons, terrorism </a:t>
            </a:r>
            <a:r>
              <a:rPr lang="en-US" altLang="en-US" dirty="0" err="1"/>
              <a:t>etc</a:t>
            </a:r>
            <a:endParaRPr lang="en-US" altLang="en-US" dirty="0"/>
          </a:p>
          <a:p>
            <a:pPr lvl="1">
              <a:lnSpc>
                <a:spcPct val="90000"/>
              </a:lnSpc>
            </a:pPr>
            <a:r>
              <a:rPr lang="en-US" altLang="en-US" dirty="0"/>
              <a:t>Raises questions about citizenship, belonging, identity, national control, local employment, professional practices </a:t>
            </a:r>
            <a:r>
              <a:rPr lang="en-US" altLang="en-US" dirty="0" err="1"/>
              <a:t>etc</a:t>
            </a:r>
            <a:endParaRPr lang="en-US" altLang="en-US" dirty="0"/>
          </a:p>
          <a:p>
            <a:endParaRPr lang="en-GB" dirty="0"/>
          </a:p>
        </p:txBody>
      </p:sp>
    </p:spTree>
    <p:extLst>
      <p:ext uri="{BB962C8B-B14F-4D97-AF65-F5344CB8AC3E}">
        <p14:creationId xmlns:p14="http://schemas.microsoft.com/office/powerpoint/2010/main" val="16601035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52400" y="0"/>
            <a:ext cx="8229600" cy="1139825"/>
          </a:xfrm>
          <a:prstGeom prst="rect">
            <a:avLst/>
          </a:prstGeom>
        </p:spPr>
        <p:txBody>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dirty="0" err="1" smtClean="0">
                <a:solidFill>
                  <a:schemeClr val="accent1"/>
                </a:solidFill>
              </a:rPr>
              <a:t>Globalisation</a:t>
            </a:r>
            <a:r>
              <a:rPr lang="en-US" altLang="en-US" dirty="0" smtClean="0">
                <a:solidFill>
                  <a:schemeClr val="accent1"/>
                </a:solidFill>
              </a:rPr>
              <a:t> and Risk Society</a:t>
            </a:r>
          </a:p>
        </p:txBody>
      </p:sp>
      <p:pic>
        <p:nvPicPr>
          <p:cNvPr id="3" name="Picture 11" descr="osam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3957735" y="1139825"/>
            <a:ext cx="3003550" cy="2189163"/>
          </a:xfrm>
          <a:prstGeom prst="rect">
            <a:avLst/>
          </a:prstGeom>
        </p:spPr>
      </p:pic>
      <p:pic>
        <p:nvPicPr>
          <p:cNvPr id="4" name="Picture 14" descr="global-warming-polar-bea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914400" y="1388949"/>
            <a:ext cx="1522413" cy="2189163"/>
          </a:xfrm>
          <a:prstGeom prst="rect">
            <a:avLst/>
          </a:prstGeom>
        </p:spPr>
      </p:pic>
      <p:pic>
        <p:nvPicPr>
          <p:cNvPr id="5" name="Picture 16" descr="hiv_aid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1364240" y="3892550"/>
            <a:ext cx="2287587" cy="2189162"/>
          </a:xfrm>
          <a:prstGeom prst="rect">
            <a:avLst/>
          </a:prstGeom>
        </p:spPr>
      </p:pic>
      <p:pic>
        <p:nvPicPr>
          <p:cNvPr id="6" name="Picture 18" descr="nuclear-bomb-mushroo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a:xfrm>
            <a:off x="4495800" y="3869223"/>
            <a:ext cx="2224087" cy="2189162"/>
          </a:xfrm>
          <a:prstGeom prst="rect">
            <a:avLst/>
          </a:prstGeom>
        </p:spPr>
      </p:pic>
    </p:spTree>
    <p:extLst>
      <p:ext uri="{BB962C8B-B14F-4D97-AF65-F5344CB8AC3E}">
        <p14:creationId xmlns:p14="http://schemas.microsoft.com/office/powerpoint/2010/main" val="24294508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SyJ23a7_fvQ"/>
          <p:cNvPicPr>
            <a:picLocks noGrp="1" noRot="1" noChangeAspect="1"/>
          </p:cNvPicPr>
          <p:nvPr>
            <p:ph idx="1"/>
            <a:videoFile r:link="rId1"/>
          </p:nvPr>
        </p:nvPicPr>
        <p:blipFill>
          <a:blip r:embed="rId3"/>
          <a:stretch>
            <a:fillRect/>
          </a:stretch>
        </p:blipFill>
        <p:spPr>
          <a:xfrm>
            <a:off x="948158" y="1806713"/>
            <a:ext cx="6879459" cy="3869695"/>
          </a:xfrm>
          <a:prstGeom prst="rect">
            <a:avLst/>
          </a:prstGeom>
        </p:spPr>
      </p:pic>
    </p:spTree>
    <p:extLst>
      <p:ext uri="{BB962C8B-B14F-4D97-AF65-F5344CB8AC3E}">
        <p14:creationId xmlns:p14="http://schemas.microsoft.com/office/powerpoint/2010/main" val="33015704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t>
            </a:r>
            <a:r>
              <a:rPr lang="en-GB" dirty="0" err="1"/>
              <a:t>G</a:t>
            </a:r>
            <a:r>
              <a:rPr lang="en-GB" dirty="0" err="1" smtClean="0"/>
              <a:t>lobalisastion</a:t>
            </a:r>
            <a:r>
              <a:rPr lang="en-GB" dirty="0" smtClean="0"/>
              <a:t> ? </a:t>
            </a:r>
            <a:endParaRPr lang="en-GB" dirty="0"/>
          </a:p>
        </p:txBody>
      </p:sp>
      <p:pic>
        <p:nvPicPr>
          <p:cNvPr id="4" name="xPD477FuqtY"/>
          <p:cNvPicPr>
            <a:picLocks noGrp="1" noRot="1" noChangeAspect="1"/>
          </p:cNvPicPr>
          <p:nvPr>
            <p:ph idx="1"/>
            <a:videoFile r:link="rId1"/>
          </p:nvPr>
        </p:nvPicPr>
        <p:blipFill>
          <a:blip r:embed="rId3"/>
          <a:stretch>
            <a:fillRect/>
          </a:stretch>
        </p:blipFill>
        <p:spPr>
          <a:xfrm>
            <a:off x="1298713" y="2003900"/>
            <a:ext cx="6842539" cy="3848928"/>
          </a:xfrm>
          <a:prstGeom prst="rect">
            <a:avLst/>
          </a:prstGeom>
        </p:spPr>
      </p:pic>
    </p:spTree>
    <p:extLst>
      <p:ext uri="{BB962C8B-B14F-4D97-AF65-F5344CB8AC3E}">
        <p14:creationId xmlns:p14="http://schemas.microsoft.com/office/powerpoint/2010/main" val="224071785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333107" y="152400"/>
            <a:ext cx="8229600" cy="1139825"/>
          </a:xfrm>
          <a:prstGeom prst="rect">
            <a:avLst/>
          </a:prstGeom>
        </p:spPr>
        <p:txBody>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dirty="0" smtClean="0"/>
              <a:t>Risk Society and </a:t>
            </a:r>
            <a:r>
              <a:rPr lang="en-US" altLang="en-US" dirty="0" err="1" smtClean="0"/>
              <a:t>globalisation</a:t>
            </a:r>
            <a:r>
              <a:rPr lang="en-US" altLang="en-US" dirty="0" smtClean="0"/>
              <a:t>….</a:t>
            </a:r>
          </a:p>
        </p:txBody>
      </p:sp>
      <p:sp>
        <p:nvSpPr>
          <p:cNvPr id="3" name="Rectangle 3"/>
          <p:cNvSpPr txBox="1">
            <a:spLocks noChangeArrowheads="1"/>
          </p:cNvSpPr>
          <p:nvPr/>
        </p:nvSpPr>
        <p:spPr>
          <a:xfrm>
            <a:off x="457200" y="1600200"/>
            <a:ext cx="8229600" cy="4530725"/>
          </a:xfrm>
          <a:prstGeom prst="rect">
            <a:avLst/>
          </a:prstGeom>
        </p:spPr>
        <p:txBody>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US" altLang="en-US" dirty="0" smtClean="0"/>
              <a:t>“likely to be experienced as dislocating, and may produce uncertainty and loss of identity. The order associated with traditional forms of life give way to the disorderliness of modern conditions in which the rootedness of place, the comforting weight of history and a belief in the divine or the cosmic are all threatened” (</a:t>
            </a:r>
            <a:r>
              <a:rPr lang="en-US" altLang="en-US" dirty="0" err="1" smtClean="0"/>
              <a:t>Axford</a:t>
            </a:r>
            <a:r>
              <a:rPr lang="en-US" altLang="en-US" dirty="0" smtClean="0"/>
              <a:t>, 1995: 13)</a:t>
            </a:r>
            <a:endParaRPr lang="en-US" altLang="en-US" dirty="0"/>
          </a:p>
          <a:p>
            <a:pPr marL="0" indent="0">
              <a:buNone/>
            </a:pPr>
            <a:endParaRPr lang="en-GB" altLang="en-US" dirty="0" smtClean="0"/>
          </a:p>
        </p:txBody>
      </p:sp>
      <p:sp>
        <p:nvSpPr>
          <p:cNvPr id="4" name="Oval Callout 3"/>
          <p:cNvSpPr/>
          <p:nvPr/>
        </p:nvSpPr>
        <p:spPr>
          <a:xfrm>
            <a:off x="2895600" y="3733801"/>
            <a:ext cx="4343400" cy="270510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What are the Impacts On </a:t>
            </a:r>
            <a:r>
              <a:rPr lang="en-GB" sz="3600" dirty="0" smtClean="0"/>
              <a:t>Communities? </a:t>
            </a:r>
            <a:endParaRPr lang="en-GB" sz="3600" dirty="0"/>
          </a:p>
        </p:txBody>
      </p:sp>
    </p:spTree>
    <p:extLst>
      <p:ext uri="{BB962C8B-B14F-4D97-AF65-F5344CB8AC3E}">
        <p14:creationId xmlns:p14="http://schemas.microsoft.com/office/powerpoint/2010/main" val="12383329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to Globalisation </a:t>
            </a:r>
            <a:endParaRPr lang="en-GB" dirty="0"/>
          </a:p>
        </p:txBody>
      </p:sp>
      <p:pic>
        <p:nvPicPr>
          <p:cNvPr id="7" name="Content Placeholder 6" descr="Biological Attack on Humanity – Eye Opening Truth"/>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747230" y="3984303"/>
            <a:ext cx="3703638" cy="2083296"/>
          </a:xfrm>
        </p:spPr>
      </p:pic>
      <p:sp>
        <p:nvSpPr>
          <p:cNvPr id="9" name="Text Placeholder 8"/>
          <p:cNvSpPr>
            <a:spLocks noGrp="1"/>
          </p:cNvSpPr>
          <p:nvPr>
            <p:ph type="body" sz="quarter" idx="3"/>
          </p:nvPr>
        </p:nvSpPr>
        <p:spPr/>
        <p:txBody>
          <a:bodyPr/>
          <a:lstStyle/>
          <a:p>
            <a:endParaRPr lang="en-GB" dirty="0"/>
          </a:p>
        </p:txBody>
      </p:sp>
      <p:sp>
        <p:nvSpPr>
          <p:cNvPr id="10" name="Content Placeholder 9"/>
          <p:cNvSpPr>
            <a:spLocks noGrp="1"/>
          </p:cNvSpPr>
          <p:nvPr>
            <p:ph sz="quarter" idx="4"/>
          </p:nvPr>
        </p:nvSpPr>
        <p:spPr/>
        <p:txBody>
          <a:bodyPr/>
          <a:lstStyle/>
          <a:p>
            <a:r>
              <a:rPr lang="en-GB" dirty="0" smtClean="0"/>
              <a:t>Why are these a challenge to Globalisation? </a:t>
            </a:r>
            <a:endParaRPr lang="en-GB" dirty="0"/>
          </a:p>
        </p:txBody>
      </p:sp>
      <p:pic>
        <p:nvPicPr>
          <p:cNvPr id="5" name="Content Placeholder 4" descr="GOP vs. GOP: Disqualification of Donald Trump"/>
          <p:cNvPicPr>
            <a:picLocks noGrp="1" noChangeAspect="1"/>
          </p:cNvPicPr>
          <p:nvPr>
            <p:ph sz="half" idx="4294967295"/>
          </p:nvPr>
        </p:nvPicPr>
        <p:blipFill>
          <a:blip r:embed="rId3" cstate="email">
            <a:extLst>
              <a:ext uri="{28A0092B-C50C-407E-A947-70E740481C1C}">
                <a14:useLocalDpi xmlns:a14="http://schemas.microsoft.com/office/drawing/2010/main" val="0"/>
              </a:ext>
            </a:extLst>
          </a:blip>
          <a:stretch>
            <a:fillRect/>
          </a:stretch>
        </p:blipFill>
        <p:spPr>
          <a:xfrm>
            <a:off x="1751331" y="1809503"/>
            <a:ext cx="1895475" cy="1420812"/>
          </a:xfrm>
        </p:spPr>
      </p:pic>
    </p:spTree>
    <p:extLst>
      <p:ext uri="{BB962C8B-B14F-4D97-AF65-F5344CB8AC3E}">
        <p14:creationId xmlns:p14="http://schemas.microsoft.com/office/powerpoint/2010/main" val="397885091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smtClean="0"/>
              <a:t>Globalisastion : Global Youth Work : Impacts on Young people</a:t>
            </a:r>
            <a:endParaRPr lang="en-US" dirty="0"/>
          </a:p>
        </p:txBody>
      </p:sp>
      <p:pic>
        <p:nvPicPr>
          <p:cNvPr id="4" name="Content Placeholder 3"/>
          <p:cNvPicPr>
            <a:picLocks noGrp="1" noChangeAspect="1"/>
          </p:cNvPicPr>
          <p:nvPr>
            <p:ph idx="1"/>
          </p:nvPr>
        </p:nvPicPr>
        <p:blipFill>
          <a:blip r:embed="rId2"/>
          <a:stretch>
            <a:fillRect/>
          </a:stretch>
        </p:blipFill>
        <p:spPr>
          <a:xfrm>
            <a:off x="1676848" y="1811075"/>
            <a:ext cx="5836023" cy="4655228"/>
          </a:xfrm>
          <a:prstGeom prst="rect">
            <a:avLst/>
          </a:prstGeom>
        </p:spPr>
      </p:pic>
    </p:spTree>
    <p:extLst>
      <p:ext uri="{BB962C8B-B14F-4D97-AF65-F5344CB8AC3E}">
        <p14:creationId xmlns:p14="http://schemas.microsoft.com/office/powerpoint/2010/main" val="18059553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impact on Young people? </a:t>
            </a:r>
            <a:endParaRPr lang="en-GB" dirty="0"/>
          </a:p>
        </p:txBody>
      </p:sp>
      <p:pic>
        <p:nvPicPr>
          <p:cNvPr id="4" name="Content Placeholder 3" descr="close validation messages success message fail message ..."/>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1912408" y="1846263"/>
            <a:ext cx="5363633" cy="4022725"/>
          </a:xfrm>
        </p:spPr>
      </p:pic>
    </p:spTree>
    <p:extLst>
      <p:ext uri="{BB962C8B-B14F-4D97-AF65-F5344CB8AC3E}">
        <p14:creationId xmlns:p14="http://schemas.microsoft.com/office/powerpoint/2010/main" val="302568492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US" dirty="0"/>
          </a:p>
        </p:txBody>
      </p:sp>
      <p:sp>
        <p:nvSpPr>
          <p:cNvPr id="3" name="Content Placeholder 2"/>
          <p:cNvSpPr>
            <a:spLocks noGrp="1"/>
          </p:cNvSpPr>
          <p:nvPr>
            <p:ph idx="1"/>
          </p:nvPr>
        </p:nvSpPr>
        <p:spPr/>
        <p:txBody>
          <a:bodyPr>
            <a:normAutofit fontScale="40000" lnSpcReduction="20000"/>
          </a:bodyPr>
          <a:lstStyle/>
          <a:p>
            <a:r>
              <a:rPr lang="en-GB" dirty="0"/>
              <a:t>Dower N. (2003)-</a:t>
            </a:r>
            <a:r>
              <a:rPr lang="en-GB" b="1" dirty="0">
                <a:hlinkClick r:id="rId2"/>
              </a:rPr>
              <a:t>An introduction to global citizenship</a:t>
            </a:r>
            <a:r>
              <a:rPr lang="en-GB" b="1" dirty="0"/>
              <a:t> </a:t>
            </a:r>
            <a:r>
              <a:rPr lang="en-GB" dirty="0"/>
              <a:t>Edinburgh : Edinburgh University Press </a:t>
            </a:r>
          </a:p>
          <a:p>
            <a:endParaRPr lang="en-GB" altLang="en-US" dirty="0" smtClean="0"/>
          </a:p>
          <a:p>
            <a:r>
              <a:rPr lang="en-GB" altLang="en-US" dirty="0" err="1" smtClean="0"/>
              <a:t>Edkins</a:t>
            </a:r>
            <a:r>
              <a:rPr lang="en-GB" altLang="en-US" dirty="0"/>
              <a:t>, J. &amp; </a:t>
            </a:r>
            <a:r>
              <a:rPr lang="en-GB" altLang="en-US" dirty="0" err="1"/>
              <a:t>Zehfuss</a:t>
            </a:r>
            <a:r>
              <a:rPr lang="en-GB" altLang="en-US" dirty="0"/>
              <a:t>, M. (eds.) </a:t>
            </a:r>
            <a:r>
              <a:rPr lang="en-GB" altLang="en-US" i="1" dirty="0"/>
              <a:t>Global Politics: A New Introduction</a:t>
            </a:r>
            <a:r>
              <a:rPr lang="en-GB" altLang="en-US" dirty="0"/>
              <a:t>, London: Routledge, 2009</a:t>
            </a:r>
          </a:p>
          <a:p>
            <a:r>
              <a:rPr lang="en-GB" altLang="en-US" dirty="0"/>
              <a:t>Higgins, P. &amp; Johnson, J. (</a:t>
            </a:r>
            <a:r>
              <a:rPr lang="en-GB" altLang="en-US" dirty="0" err="1"/>
              <a:t>eds</a:t>
            </a:r>
            <a:r>
              <a:rPr lang="en-GB" altLang="en-US" dirty="0"/>
              <a:t>) </a:t>
            </a:r>
            <a:r>
              <a:rPr lang="en-GB" altLang="en-US" i="1" dirty="0"/>
              <a:t>Personal Sociology</a:t>
            </a:r>
            <a:r>
              <a:rPr lang="en-GB" altLang="en-US" dirty="0"/>
              <a:t>, </a:t>
            </a:r>
            <a:r>
              <a:rPr lang="en-GB" altLang="en-US" dirty="0" err="1"/>
              <a:t>NewYork</a:t>
            </a:r>
            <a:r>
              <a:rPr lang="en-GB" altLang="en-US" dirty="0"/>
              <a:t>: </a:t>
            </a:r>
            <a:r>
              <a:rPr lang="en-GB" altLang="en-US" dirty="0" err="1"/>
              <a:t>Praeger</a:t>
            </a:r>
            <a:r>
              <a:rPr lang="en-GB" altLang="en-US" dirty="0"/>
              <a:t>, 1988</a:t>
            </a:r>
          </a:p>
          <a:p>
            <a:r>
              <a:rPr lang="en-US" dirty="0"/>
              <a:t>Intergovernmental Panel on Climate Change (2007) </a:t>
            </a:r>
            <a:r>
              <a:rPr lang="en-US" i="1" dirty="0"/>
              <a:t>Fourth Assessment Report</a:t>
            </a:r>
            <a:r>
              <a:rPr lang="en-US" dirty="0"/>
              <a:t>. Geneva: Intergovernmental Panel on Climate Change.</a:t>
            </a:r>
          </a:p>
          <a:p>
            <a:r>
              <a:rPr lang="en-US" dirty="0"/>
              <a:t>Stern, Nicholas (2006) </a:t>
            </a:r>
            <a:r>
              <a:rPr lang="en-US" i="1" dirty="0"/>
              <a:t>The Economics of Climate Change. [The Stern Review]</a:t>
            </a:r>
            <a:r>
              <a:rPr lang="en-US" dirty="0"/>
              <a:t>. Cambridge: Cambridge University Press. [Downloadable </a:t>
            </a:r>
            <a:r>
              <a:rPr lang="en-US" dirty="0" err="1"/>
              <a:t>from:</a:t>
            </a:r>
            <a:r>
              <a:rPr lang="en-US" dirty="0" err="1">
                <a:hlinkClick r:id="rId3"/>
              </a:rPr>
              <a:t>http</a:t>
            </a:r>
            <a:r>
              <a:rPr lang="en-US" dirty="0">
                <a:hlinkClick r:id="rId3"/>
              </a:rPr>
              <a:t>://www.hm-treasury.gov.uk/independent_reviews/stern_review_economics_climate_change/sternreview_index.cfm</a:t>
            </a:r>
            <a:endParaRPr lang="en-US" dirty="0"/>
          </a:p>
          <a:p>
            <a:r>
              <a:rPr lang="en-US" dirty="0" err="1">
                <a:hlinkClick r:id="rId3"/>
              </a:rPr>
              <a:t>sternreview_index.cfm</a:t>
            </a:r>
            <a:r>
              <a:rPr lang="en-US" dirty="0"/>
              <a:t>. Accessed January 8, 2008]</a:t>
            </a:r>
          </a:p>
          <a:p>
            <a:endParaRPr lang="en-US" dirty="0" smtClean="0"/>
          </a:p>
          <a:p>
            <a:r>
              <a:rPr lang="en-US" dirty="0" smtClean="0"/>
              <a:t>Smith</a:t>
            </a:r>
            <a:r>
              <a:rPr lang="en-US" dirty="0"/>
              <a:t>, Mark K. (2008) 'Sustainable communities and </a:t>
            </a:r>
            <a:r>
              <a:rPr lang="en-US" dirty="0" err="1"/>
              <a:t>neighbourhoods</a:t>
            </a:r>
            <a:r>
              <a:rPr lang="en-US" dirty="0"/>
              <a:t>. Theory, policy and practice', </a:t>
            </a:r>
            <a:r>
              <a:rPr lang="en-US" i="1" dirty="0"/>
              <a:t>the </a:t>
            </a:r>
            <a:r>
              <a:rPr lang="en-US" i="1" dirty="0" err="1"/>
              <a:t>encyclopaedia</a:t>
            </a:r>
            <a:r>
              <a:rPr lang="en-US" i="1" dirty="0"/>
              <a:t> of informal education</a:t>
            </a:r>
            <a:r>
              <a:rPr lang="en-US" dirty="0"/>
              <a:t>. [</a:t>
            </a:r>
            <a:r>
              <a:rPr lang="en-US" dirty="0">
                <a:hlinkClick r:id="rId4"/>
              </a:rPr>
              <a:t>www.infed.org/communities/sustainable_communities.htm</a:t>
            </a:r>
            <a:r>
              <a:rPr lang="en-US" dirty="0"/>
              <a:t>].</a:t>
            </a:r>
            <a:endParaRPr lang="en-GB" altLang="en-US" dirty="0" smtClean="0"/>
          </a:p>
          <a:p>
            <a:r>
              <a:rPr lang="en-GB" altLang="en-US" dirty="0" err="1" smtClean="0"/>
              <a:t>Wallerstein</a:t>
            </a:r>
            <a:r>
              <a:rPr lang="en-GB" altLang="en-US" dirty="0"/>
              <a:t>, I. </a:t>
            </a:r>
            <a:r>
              <a:rPr lang="en-GB" altLang="en-US" i="1" dirty="0"/>
              <a:t>The Capitalist World Economy</a:t>
            </a:r>
            <a:r>
              <a:rPr lang="en-GB" altLang="en-US" dirty="0"/>
              <a:t>, Cambridge University Press: Cambridge, 1979</a:t>
            </a:r>
          </a:p>
          <a:p>
            <a:pPr marL="274320" lvl="1"/>
            <a:r>
              <a:rPr lang="en-US" dirty="0" err="1">
                <a:hlinkClick r:id="rId5"/>
              </a:rPr>
              <a:t>Vandana</a:t>
            </a:r>
            <a:r>
              <a:rPr lang="en-US" dirty="0">
                <a:hlinkClick r:id="rId5"/>
              </a:rPr>
              <a:t> Shiva</a:t>
            </a:r>
            <a:r>
              <a:rPr lang="en-US" dirty="0"/>
              <a:t>  : </a:t>
            </a:r>
            <a:r>
              <a:rPr lang="en-US" dirty="0">
                <a:hlinkClick r:id="rId6"/>
              </a:rPr>
              <a:t>theguardian.com</a:t>
            </a:r>
            <a:r>
              <a:rPr lang="en-US" dirty="0"/>
              <a:t>, Friday 1 November 2013</a:t>
            </a:r>
          </a:p>
          <a:p>
            <a:r>
              <a:rPr lang="en-US" dirty="0"/>
              <a:t>World Bank ( 2007) </a:t>
            </a:r>
            <a:r>
              <a:rPr lang="en-US" i="1" dirty="0"/>
              <a:t>World Development Indicators</a:t>
            </a:r>
            <a:r>
              <a:rPr lang="en-US" dirty="0"/>
              <a:t>. Washington D.C.: The World Bank.</a:t>
            </a:r>
          </a:p>
          <a:p>
            <a:r>
              <a:rPr lang="en-US" dirty="0"/>
              <a:t>World Commission on Environment and Development (1987) </a:t>
            </a:r>
            <a:r>
              <a:rPr lang="en-US" i="1" dirty="0"/>
              <a:t>Our Common Future. Report of the World Commission on Environment and Development </a:t>
            </a:r>
            <a:r>
              <a:rPr lang="en-US" dirty="0"/>
              <a:t>(The </a:t>
            </a:r>
            <a:r>
              <a:rPr lang="en-US" dirty="0" err="1"/>
              <a:t>Brundtland</a:t>
            </a:r>
            <a:r>
              <a:rPr lang="en-US" dirty="0"/>
              <a:t> Report). New York: Oxford University Press. [</a:t>
            </a:r>
            <a:r>
              <a:rPr lang="en-US" dirty="0">
                <a:hlinkClick r:id="rId7"/>
              </a:rPr>
              <a:t>http://www.anped.org/media/brundtland-pdf.pdf</a:t>
            </a:r>
            <a:r>
              <a:rPr lang="en-US" dirty="0"/>
              <a:t>. Accessed January 7, </a:t>
            </a:r>
            <a:r>
              <a:rPr lang="en-US" dirty="0" smtClean="0"/>
              <a:t>2008]</a:t>
            </a:r>
          </a:p>
          <a:p>
            <a:r>
              <a:rPr lang="en-GB" altLang="en-US" dirty="0" err="1" smtClean="0"/>
              <a:t>Yeates</a:t>
            </a:r>
            <a:r>
              <a:rPr lang="en-GB" altLang="en-US" dirty="0"/>
              <a:t>, N. (</a:t>
            </a:r>
            <a:r>
              <a:rPr lang="en-GB" altLang="en-US" dirty="0" err="1"/>
              <a:t>ed</a:t>
            </a:r>
            <a:r>
              <a:rPr lang="en-GB" altLang="en-US" dirty="0"/>
              <a:t>) </a:t>
            </a:r>
            <a:r>
              <a:rPr lang="en-GB" altLang="en-US" i="1" dirty="0"/>
              <a:t>Understanding Global Social Policy</a:t>
            </a:r>
            <a:r>
              <a:rPr lang="en-GB" altLang="en-US" dirty="0"/>
              <a:t>, Bristol: The Polity Press, 2008</a:t>
            </a:r>
          </a:p>
          <a:p>
            <a:endParaRPr lang="en-US" dirty="0"/>
          </a:p>
        </p:txBody>
      </p:sp>
    </p:spTree>
    <p:extLst>
      <p:ext uri="{BB962C8B-B14F-4D97-AF65-F5344CB8AC3E}">
        <p14:creationId xmlns:p14="http://schemas.microsoft.com/office/powerpoint/2010/main" val="148990391"/>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emplate>Retrospect</Template>
  <TotalTime>244</TotalTime>
  <Words>1337</Words>
  <Application>Microsoft Office PowerPoint</Application>
  <PresentationFormat>On-screen Show (4:3)</PresentationFormat>
  <Paragraphs>122</Paragraphs>
  <Slides>34</Slides>
  <Notes>0</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Calibri Light</vt:lpstr>
      <vt:lpstr>Symbol</vt:lpstr>
      <vt:lpstr>Wingdings</vt:lpstr>
      <vt:lpstr>Retrospect</vt:lpstr>
      <vt:lpstr> Impacts On Communities  </vt:lpstr>
      <vt:lpstr>What Challenges are society faced with? </vt:lpstr>
      <vt:lpstr>Climate Change </vt:lpstr>
      <vt:lpstr>Climate Change </vt:lpstr>
      <vt:lpstr>What are the Impacts On communities ? Discuss </vt:lpstr>
      <vt:lpstr>Urbanisation </vt:lpstr>
      <vt:lpstr>Urbanisation </vt:lpstr>
      <vt:lpstr>Urbanisastion </vt:lpstr>
      <vt:lpstr>Population Growth </vt:lpstr>
      <vt:lpstr>What are the Impacts On communities ? </vt:lpstr>
      <vt:lpstr>Economic Growth </vt:lpstr>
      <vt:lpstr>Economic growth </vt:lpstr>
      <vt:lpstr>Economic policies to foster green growth OECD </vt:lpstr>
      <vt:lpstr>PowerPoint Presentation</vt:lpstr>
      <vt:lpstr>PowerPoint Presentation</vt:lpstr>
      <vt:lpstr>Globalisation </vt:lpstr>
      <vt:lpstr>Globalisation </vt:lpstr>
      <vt:lpstr>PowerPoint Presentation</vt:lpstr>
      <vt:lpstr>PowerPoint Presentation</vt:lpstr>
      <vt:lpstr>PowerPoint Presentation</vt:lpstr>
      <vt:lpstr>Globalisation </vt:lpstr>
      <vt:lpstr>Globalisastion Who has the power? </vt:lpstr>
      <vt:lpstr>Globalisastion Who  has the power? </vt:lpstr>
      <vt:lpstr>Power from people to the TNC </vt:lpstr>
      <vt:lpstr>Jeff Bezo’s Founder of Amazon </vt:lpstr>
      <vt:lpstr>Globalisastion </vt:lpstr>
      <vt:lpstr>PowerPoint Presentation</vt:lpstr>
      <vt:lpstr>PowerPoint Presentation</vt:lpstr>
      <vt:lpstr>What is Globalisastion ? </vt:lpstr>
      <vt:lpstr>PowerPoint Presentation</vt:lpstr>
      <vt:lpstr>Challenges to Globalisation </vt:lpstr>
      <vt:lpstr>Globalisastion : Global Youth Work : Impacts on Young people</vt:lpstr>
      <vt:lpstr>What is the impact on Young people?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Impacts</dc:title>
  <dc:creator>Administrator</dc:creator>
  <cp:lastModifiedBy>Nicola Welton</cp:lastModifiedBy>
  <cp:revision>24</cp:revision>
  <dcterms:created xsi:type="dcterms:W3CDTF">2014-06-03T12:54:48Z</dcterms:created>
  <dcterms:modified xsi:type="dcterms:W3CDTF">2020-11-09T11:14:55Z</dcterms:modified>
</cp:coreProperties>
</file>