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4" d="100"/>
          <a:sy n="94" d="100"/>
        </p:scale>
        <p:origin x="22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Daniela Vasile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2519444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Anamarrie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dufficy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is Basil Bakery?</a:t>
            </a:r>
            <a:br>
              <a:rPr lang="en-GB" sz="3600" b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Graphic 6" descr="Cupcake">
            <a:extLst>
              <a:ext uri="{FF2B5EF4-FFF2-40B4-BE49-F238E27FC236}">
                <a16:creationId xmlns:a16="http://schemas.microsoft.com/office/drawing/2014/main" id="{A99667E9-59C3-5EAD-6159-46F08AA8E9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 morning. My name is Daniela Vasile.</a:t>
            </a:r>
          </a:p>
          <a:p>
            <a:pPr marL="0" indent="0">
              <a:buNone/>
            </a:pPr>
            <a:endParaRPr lang="en-GB" sz="1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/>
            <a:r>
              <a:rPr lang="en-GB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Introduce Basil's Bakery and its main problems.</a:t>
            </a:r>
          </a:p>
          <a:p>
            <a:pPr lvl="1"/>
            <a:r>
              <a:rPr lang="en-GB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the PESTEL framework and how it applies to the business.</a:t>
            </a:r>
          </a:p>
          <a:p>
            <a:pPr lvl="1"/>
            <a:r>
              <a:rPr lang="en-GB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the Cause-and-Effect model and how it helps identify the problems.</a:t>
            </a:r>
          </a:p>
          <a:p>
            <a:pPr lvl="1"/>
            <a:r>
              <a:rPr lang="en-GB" sz="17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Summarise the main findings and conclusions.</a:t>
            </a:r>
          </a:p>
          <a:p>
            <a:endParaRPr lang="en-GB" sz="1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700" dirty="0">
              <a:solidFill>
                <a:schemeClr val="tx2"/>
              </a:solidFill>
            </a:endParaRPr>
          </a:p>
          <a:p>
            <a:endParaRPr lang="en-GB" sz="17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display of stack of bread">
            <a:extLst>
              <a:ext uri="{FF2B5EF4-FFF2-40B4-BE49-F238E27FC236}">
                <a16:creationId xmlns:a16="http://schemas.microsoft.com/office/drawing/2014/main" id="{81240AF9-E360-A32F-FACC-BF21F2FCF8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63" r="18377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 b="1" u="sng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34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The business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: a small, independent artisian bakery in Coventry that opened in 2015.</a:t>
            </a: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The product: 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high-quality, modern cakes, pastries, and breads made with organic ingredients.</a:t>
            </a: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The customers: 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retail shoppers, shop assistants, and nearby office worker and warehouse workers.</a:t>
            </a:r>
          </a:p>
          <a:p>
            <a:pPr marL="0" indent="0">
              <a:buNone/>
            </a:pPr>
            <a:r>
              <a:rPr lang="en-GB" sz="1700" b="1">
                <a:latin typeface="Arial" panose="020B0604020202020204" pitchFamily="34" charset="0"/>
                <a:cs typeface="Arial" panose="020B0604020202020204" pitchFamily="34" charset="0"/>
              </a:rPr>
              <a:t>The problem: </a:t>
            </a:r>
            <a:r>
              <a:rPr lang="en-GB" sz="1700">
                <a:latin typeface="Arial" panose="020B0604020202020204" pitchFamily="34" charset="0"/>
                <a:cs typeface="Arial" panose="020B0604020202020204" pitchFamily="34" charset="0"/>
              </a:rPr>
              <a:t>since the pandemic sales have dropped by 25% because people are working from home and shopping park is quieter and also the prices of the organic ingredients are going up.</a:t>
            </a:r>
            <a:endParaRPr lang="en-GB" sz="17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problems Basil’s Bakery are facing. 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Basil’s Bakery root problem is stagnation in sales).</a:t>
            </a:r>
          </a:p>
          <a:p>
            <a:endParaRPr lang="en-GB" sz="1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people in the retail park.(External)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working from home.(External)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Ingredients cost rising.(External)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Long customer waiting times.(Internal)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delivery service.(Internal)</a:t>
            </a:r>
          </a:p>
          <a:p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Missed phone calls.(Internal)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29" y="912812"/>
            <a:ext cx="10515600" cy="5032375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What is it?</a:t>
            </a:r>
            <a:br>
              <a:rPr lang="en-GB" dirty="0"/>
            </a:br>
            <a:r>
              <a:rPr lang="en-GB" dirty="0"/>
              <a:t>A tool that helps a business understand outside factors that affect it.</a:t>
            </a:r>
          </a:p>
          <a:p>
            <a:r>
              <a:rPr lang="en-GB" b="1" dirty="0"/>
              <a:t>Why is it used?</a:t>
            </a:r>
            <a:br>
              <a:rPr lang="en-GB" dirty="0"/>
            </a:br>
            <a:r>
              <a:rPr lang="en-GB" dirty="0"/>
              <a:t>To find opportunities and possible problems.</a:t>
            </a:r>
          </a:p>
          <a:p>
            <a:r>
              <a:rPr lang="en-GB" b="1" dirty="0"/>
              <a:t>How can it be used?</a:t>
            </a:r>
            <a:br>
              <a:rPr lang="en-GB" dirty="0"/>
            </a:br>
            <a:r>
              <a:rPr lang="en-GB" dirty="0"/>
              <a:t>To help with business planning and decision-making.</a:t>
            </a:r>
          </a:p>
          <a:p>
            <a:r>
              <a:rPr lang="en-GB" b="1" dirty="0"/>
              <a:t>Benefits</a:t>
            </a:r>
            <a:endParaRPr lang="en-GB" dirty="0"/>
          </a:p>
          <a:p>
            <a:r>
              <a:rPr lang="en-GB" dirty="0"/>
              <a:t>Easy to use</a:t>
            </a:r>
          </a:p>
          <a:p>
            <a:r>
              <a:rPr lang="en-GB" dirty="0"/>
              <a:t>Helps identify risks and opportunities</a:t>
            </a:r>
          </a:p>
          <a:p>
            <a:r>
              <a:rPr lang="en-GB" dirty="0"/>
              <a:t>Supports better planning</a:t>
            </a:r>
          </a:p>
          <a:p>
            <a:r>
              <a:rPr lang="en-GB" dirty="0"/>
              <a:t>Improves business decisions</a:t>
            </a:r>
          </a:p>
          <a:p>
            <a:r>
              <a:rPr lang="en-GB" b="1" dirty="0"/>
              <a:t>Limitations</a:t>
            </a:r>
            <a:endParaRPr lang="en-GB" dirty="0"/>
          </a:p>
          <a:p>
            <a:r>
              <a:rPr lang="en-GB" dirty="0"/>
              <a:t>Only looks at external factors</a:t>
            </a:r>
          </a:p>
          <a:p>
            <a:r>
              <a:rPr lang="en-GB" dirty="0"/>
              <a:t>Information can become old</a:t>
            </a:r>
          </a:p>
          <a:p>
            <a:r>
              <a:rPr lang="en-GB" dirty="0"/>
              <a:t>Does not provide direct solutions</a:t>
            </a:r>
          </a:p>
          <a:p>
            <a:r>
              <a:rPr lang="en-GB" dirty="0"/>
              <a:t>Can take time to complete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DFE43295-B074-B9EB-09F5-E2F29286BF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23836" y="6398200"/>
            <a:ext cx="8544327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Angwin, D., Johnson, G., Whittington, R., </a:t>
            </a:r>
            <a:r>
              <a:rPr kumimoji="0" lang="en-US" altLang="en-US" sz="11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Regnér</a:t>
            </a: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P. and Scholes, K. (2015) </a:t>
            </a:r>
            <a:r>
              <a:rPr kumimoji="0" lang="en-US" altLang="en-US" sz="11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Fundamentals of Strategy</a:t>
            </a: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3rd ed. London: Pearson.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Johnson, G., Scholes, K. and Whittington, R. (2007) </a:t>
            </a:r>
            <a:r>
              <a:rPr kumimoji="0" lang="en-US" altLang="en-US" sz="11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Exploring Corporate Strategy</a:t>
            </a:r>
            <a:r>
              <a:rPr kumimoji="0" lang="en-US" altLang="en-US" sz="11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8th ed. London: Prentice Hall. 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Background">
            <a:extLst>
              <a:ext uri="{FF2B5EF4-FFF2-40B4-BE49-F238E27FC236}">
                <a16:creationId xmlns:a16="http://schemas.microsoft.com/office/drawing/2014/main" id="{90D0877E-6CD0-4206-8A18-56CEE73EFB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18AC0D4-F32D-4067-9F63-E553F4AFF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2806021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342306"/>
            <a:ext cx="4703816" cy="2121408"/>
          </a:xfrm>
        </p:spPr>
        <p:txBody>
          <a:bodyPr anchor="ctr">
            <a:normAutofit/>
          </a:bodyPr>
          <a:lstStyle/>
          <a:p>
            <a:b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PESTEL Framework </a:t>
            </a: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u="sng"/>
            </a:b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342307"/>
            <a:ext cx="5250873" cy="2121407"/>
          </a:xfrm>
        </p:spPr>
        <p:txBody>
          <a:bodyPr anchor="ctr">
            <a:normAutofit/>
          </a:bodyPr>
          <a:lstStyle/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0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4042652"/>
              </p:ext>
            </p:extLst>
          </p:nvPr>
        </p:nvGraphicFramePr>
        <p:xfrm>
          <a:off x="761802" y="3467213"/>
          <a:ext cx="10668006" cy="2522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5321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682861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510653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31429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59628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03525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08258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marL="91845" marR="91845" marT="45922" marB="45922"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marL="91845" marR="91845" marT="45922" marB="45922"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marL="91845" marR="91845" marT="45922" marB="45922"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marL="91845" marR="91845" marT="45922" marB="45922"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marL="91845" marR="91845" marT="45922" marB="45922"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marL="91845" marR="91845" marT="45922" marB="45922"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414407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High business tax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Covid causing closures </a:t>
                      </a:r>
                    </a:p>
                  </a:txBody>
                  <a:tcPr marL="91845" marR="91845" marT="45922" marB="45922"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Rising bills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Job losses </a:t>
                      </a:r>
                    </a:p>
                    <a:p>
                      <a:endParaRPr lang="en-GB" sz="1400" b="1" dirty="0"/>
                    </a:p>
                  </a:txBody>
                  <a:tcPr marL="91845" marR="91845" marT="45922" marB="45922"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Working from home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Waiting times</a:t>
                      </a:r>
                    </a:p>
                    <a:p>
                      <a:endParaRPr lang="en-GB" sz="1400" b="1" dirty="0"/>
                    </a:p>
                  </a:txBody>
                  <a:tcPr marL="91845" marR="91845" marT="45922" marB="45922"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online ordering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Delivery app</a:t>
                      </a:r>
                    </a:p>
                    <a:p>
                      <a:endParaRPr lang="en-GB" sz="1400" b="1" dirty="0"/>
                    </a:p>
                  </a:txBody>
                  <a:tcPr marL="91845" marR="91845" marT="45922" marB="45922"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Local business failure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High price contract</a:t>
                      </a:r>
                    </a:p>
                    <a:p>
                      <a:endParaRPr lang="en-GB" sz="1400" b="1" dirty="0"/>
                    </a:p>
                  </a:txBody>
                  <a:tcPr marL="91845" marR="91845" marT="45922" marB="45922"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Crop failures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Unstable prices</a:t>
                      </a:r>
                    </a:p>
                    <a:p>
                      <a:endParaRPr lang="en-GB" sz="1400" b="1" dirty="0"/>
                    </a:p>
                  </a:txBody>
                  <a:tcPr marL="91845" marR="91845" marT="45922" marB="45922"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The Cause-and-Effect model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2675"/>
            <a:ext cx="10515600" cy="4351338"/>
          </a:xfrm>
        </p:spPr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en-GB" b="1" dirty="0"/>
              <a:t>What is it?</a:t>
            </a:r>
            <a:br>
              <a:rPr lang="en-GB" dirty="0"/>
            </a:br>
            <a:r>
              <a:rPr lang="en-GB" dirty="0"/>
              <a:t>A tool used to find the root causes of a problem. It is also called the </a:t>
            </a:r>
            <a:r>
              <a:rPr lang="en-GB" b="1" dirty="0"/>
              <a:t>Fishbone Diagram.</a:t>
            </a:r>
            <a:endParaRPr lang="en-GB" dirty="0"/>
          </a:p>
          <a:p>
            <a:pPr>
              <a:buNone/>
            </a:pPr>
            <a:r>
              <a:rPr lang="en-GB" b="1" dirty="0"/>
              <a:t>Why is it used?</a:t>
            </a:r>
            <a:br>
              <a:rPr lang="en-GB" dirty="0"/>
            </a:br>
            <a:r>
              <a:rPr lang="en-GB" dirty="0"/>
              <a:t>To identify and understand the reasons behind a problem.</a:t>
            </a:r>
          </a:p>
          <a:p>
            <a:pPr>
              <a:buNone/>
            </a:pPr>
            <a:r>
              <a:rPr lang="en-GB" b="1" dirty="0"/>
              <a:t>Where/how is it used?</a:t>
            </a:r>
            <a:br>
              <a:rPr lang="en-GB" dirty="0"/>
            </a:br>
            <a:r>
              <a:rPr lang="en-GB" dirty="0"/>
              <a:t>It is used in businesses and organisations to solve problems and improve processes.</a:t>
            </a:r>
          </a:p>
          <a:p>
            <a:pPr>
              <a:buNone/>
            </a:pPr>
            <a:r>
              <a:rPr lang="en-GB" b="1" dirty="0"/>
              <a:t>Benefits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Helps find the root cause of problems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Easy to understand and use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Encourages teamwork and discussion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Supports better decision-making</a:t>
            </a:r>
          </a:p>
          <a:p>
            <a:pPr>
              <a:buNone/>
            </a:pPr>
            <a:r>
              <a:rPr lang="en-GB" b="1" dirty="0"/>
              <a:t>Criticisms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Can be time-consuming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May miss some causes if information is limited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Does not provide a direct solution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Results depend on the knowledge of the people involved</a:t>
            </a:r>
          </a:p>
          <a:p>
            <a:pPr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95B82E8-439A-5F11-4CE5-07EB3917A0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4905" y="6009647"/>
            <a:ext cx="7062190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sz="1200" dirty="0">
                <a:latin typeface="Arial" panose="020B0604020202020204" pitchFamily="34" charset="0"/>
              </a:rPr>
              <a:t>Shinkawa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K. (1986)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Guide to Quality Control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2nd rev. ed. Tokyo: Asian Productivity Organization.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Oakland, J.S. (2014)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Total Quality Management and Operational Excellence: Text with Cases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4th ed 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stagnation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The hybrid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workshift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Less customers in the retail park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Cant answer the phone all the time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Not enough staff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workers work from home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Long waiting times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Unpredictable weather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 ingredients expensive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online ordering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Basic phone line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Counter only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Manual order taking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high costs lower profits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hybrid work shift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reduced footfall in the shopping park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no delivery service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/>
          </a:bodyPr>
          <a:lstStyle/>
          <a:p>
            <a:r>
              <a:rPr lang="en-GB" sz="1600" dirty="0"/>
              <a:t>Griffith, B.A. &amp; Dunham, E.B., 2015. </a:t>
            </a:r>
            <a:r>
              <a:rPr lang="en-GB" sz="1600" i="1" dirty="0"/>
              <a:t>Working in Teams: Moving from High Potential to High Performance</a:t>
            </a:r>
            <a:r>
              <a:rPr lang="en-GB" sz="1600" dirty="0"/>
              <a:t>. Los Angeles, California: SAGE. e‑book.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/>
              <a:t>Griffith, B.A. &amp; Dunham, E.B., 2015. </a:t>
            </a:r>
            <a:r>
              <a:rPr lang="en-GB" sz="1400" i="1" dirty="0"/>
              <a:t>Working in Teams: Moving from High Potential to High Performance</a:t>
            </a:r>
            <a:r>
              <a:rPr lang="en-GB" sz="1400" dirty="0"/>
              <a:t>. Los Angeles, California: SAGE. e‑book.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2028</TotalTime>
  <Words>823</Words>
  <Application>Microsoft Office PowerPoint</Application>
  <PresentationFormat>Widescreen</PresentationFormat>
  <Paragraphs>150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Who is Basil Bakery? </vt:lpstr>
      <vt:lpstr>Overview of Basil’s Bakery.  </vt:lpstr>
      <vt:lpstr>The problems Basil’s Bakery are facing. </vt:lpstr>
      <vt:lpstr>The PESTEL Framework  </vt:lpstr>
      <vt:lpstr> PESTEL Framework    </vt:lpstr>
      <vt:lpstr>The Cause-and-Effect model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Sefora Tanase (2433532)</cp:lastModifiedBy>
  <cp:revision>104</cp:revision>
  <dcterms:created xsi:type="dcterms:W3CDTF">2024-01-29T11:42:05Z</dcterms:created>
  <dcterms:modified xsi:type="dcterms:W3CDTF">2026-06-15T19:44:40Z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