
<file path=[Content_Types].xml><?xml version="1.0" encoding="utf-8"?>
<Types xmlns="http://schemas.openxmlformats.org/package/2006/content-types">
  <Default Extension="bin" ContentType="image/unknown"/>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6"/>
  </p:notesMasterIdLst>
  <p:sldIdLst>
    <p:sldId id="256" r:id="rId2"/>
    <p:sldId id="266" r:id="rId3"/>
    <p:sldId id="257" r:id="rId4"/>
    <p:sldId id="258" r:id="rId5"/>
    <p:sldId id="267" r:id="rId6"/>
    <p:sldId id="269" r:id="rId7"/>
    <p:sldId id="259" r:id="rId8"/>
    <p:sldId id="260" r:id="rId9"/>
    <p:sldId id="272" r:id="rId10"/>
    <p:sldId id="271" r:id="rId11"/>
    <p:sldId id="268" r:id="rId12"/>
    <p:sldId id="262" r:id="rId13"/>
    <p:sldId id="263"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C:\Users\User\Desktop\cash%20flow.xlsx"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Sheet1!$B$6:$B$17</cx:f>
        <cx:lvl ptCount="12">
          <cx:pt idx="0">Month 1</cx:pt>
          <cx:pt idx="1">Month 2</cx:pt>
          <cx:pt idx="2">Month 3</cx:pt>
          <cx:pt idx="3">Month 4</cx:pt>
          <cx:pt idx="4">Month 5</cx:pt>
          <cx:pt idx="5">Month 6</cx:pt>
          <cx:pt idx="6">Month 7</cx:pt>
          <cx:pt idx="7">Month 8</cx:pt>
          <cx:pt idx="8">Month 9</cx:pt>
          <cx:pt idx="9">Month 10</cx:pt>
          <cx:pt idx="10">Month 11</cx:pt>
          <cx:pt idx="11">Month 12</cx:pt>
        </cx:lvl>
      </cx:strDim>
      <cx:numDim type="val">
        <cx:f>Sheet1!$C$6:$C$17</cx:f>
        <cx:lvl ptCount="12" formatCode="_-&quot;£&quot;* #,##0.00_-;\-&quot;£&quot;* #,##0.00_-;_-&quot;£&quot;* &quot;-&quot;??_-;_-@_-">
          <cx:pt idx="0">50000</cx:pt>
          <cx:pt idx="1">4000</cx:pt>
          <cx:pt idx="2">4500</cx:pt>
          <cx:pt idx="3">10000</cx:pt>
          <cx:pt idx="4">12000</cx:pt>
          <cx:pt idx="5">13000</cx:pt>
          <cx:pt idx="6">13500</cx:pt>
          <cx:pt idx="7">14000</cx:pt>
          <cx:pt idx="8">10000</cx:pt>
          <cx:pt idx="9">9500</cx:pt>
          <cx:pt idx="10">9000</cx:pt>
          <cx:pt idx="11">13000</cx:pt>
        </cx:lvl>
      </cx:numDim>
    </cx:data>
    <cx:data id="1">
      <cx:strDim type="cat">
        <cx:f>Sheet1!$B$6:$B$17</cx:f>
        <cx:lvl ptCount="12">
          <cx:pt idx="0">Month 1</cx:pt>
          <cx:pt idx="1">Month 2</cx:pt>
          <cx:pt idx="2">Month 3</cx:pt>
          <cx:pt idx="3">Month 4</cx:pt>
          <cx:pt idx="4">Month 5</cx:pt>
          <cx:pt idx="5">Month 6</cx:pt>
          <cx:pt idx="6">Month 7</cx:pt>
          <cx:pt idx="7">Month 8</cx:pt>
          <cx:pt idx="8">Month 9</cx:pt>
          <cx:pt idx="9">Month 10</cx:pt>
          <cx:pt idx="10">Month 11</cx:pt>
          <cx:pt idx="11">Month 12</cx:pt>
        </cx:lvl>
      </cx:strDim>
      <cx:numDim type="val">
        <cx:f>Sheet1!$D$6:$D$17</cx:f>
        <cx:lvl ptCount="12" formatCode="_-&quot;£&quot;* #,##0.00_-;\-&quot;£&quot;* #,##0.00_-;_-&quot;£&quot;* &quot;-&quot;??_-;_-@_-">
          <cx:pt idx="0">14500</cx:pt>
          <cx:pt idx="1">9350</cx:pt>
          <cx:pt idx="2">8850</cx:pt>
          <cx:pt idx="3">7850</cx:pt>
          <cx:pt idx="4">6850</cx:pt>
          <cx:pt idx="5">6850</cx:pt>
          <cx:pt idx="6">6850</cx:pt>
          <cx:pt idx="7">6850</cx:pt>
          <cx:pt idx="8">6850</cx:pt>
          <cx:pt idx="9">6850</cx:pt>
          <cx:pt idx="10">6850</cx:pt>
          <cx:pt idx="11">6850</cx:pt>
        </cx:lvl>
      </cx:numDim>
    </cx:data>
  </cx:chartData>
  <cx:chart>
    <cx:title pos="t" align="ctr" overlay="0">
      <cx:tx>
        <cx:txData>
          <cx:v>Profit and Loss</cx:v>
        </cx:txData>
      </cx:tx>
      <cx:txPr>
        <a:bodyPr spcFirstLastPara="1" vertOverflow="ellipsis" wrap="square" lIns="0" tIns="0" rIns="0" bIns="0" anchor="ctr" anchorCtr="1"/>
        <a:lstStyle/>
        <a:p>
          <a:pPr algn="ctr">
            <a:defRPr/>
          </a:pPr>
          <a:r>
            <a:rPr lang="en-US"/>
            <a:t>Profit and Loss</a:t>
          </a:r>
        </a:p>
      </cx:txPr>
    </cx:title>
    <cx:plotArea>
      <cx:plotAreaRegion>
        <cx:series layoutId="waterfall" uniqueId="{BE8753DC-E806-467C-B069-F5ECDD0F231D}" formatIdx="0">
          <cx:tx>
            <cx:txData>
              <cx:f>Sheet1!$C$5</cx:f>
              <cx:v>Income</cx:v>
            </cx:txData>
          </cx:tx>
          <cx:dataLabels pos="outEnd">
            <cx:visibility seriesName="0" categoryName="0" value="1"/>
          </cx:dataLabels>
          <cx:dataId val="0"/>
          <cx:layoutPr>
            <cx:visibility connectorLines="0"/>
            <cx:subtotals/>
          </cx:layoutPr>
        </cx:series>
        <cx:series layoutId="waterfall" hidden="1" uniqueId="{67B9846D-0BD5-4FB2-BA73-DAA495F5B71C}" formatIdx="1">
          <cx:tx>
            <cx:txData>
              <cx:f>Sheet1!$D$5</cx:f>
              <cx:v>Expenses</cx:v>
            </cx:txData>
          </cx:tx>
          <cx:dataLabels pos="outEnd">
            <cx:visibility seriesName="0" categoryName="0" value="1"/>
          </cx:dataLabels>
          <cx:dataId val="1"/>
          <cx:layoutPr>
            <cx:visibility connectorLines="0"/>
            <cx:subtotals/>
          </cx:layoutPr>
        </cx:series>
      </cx:plotAreaRegion>
      <cx:axis id="0">
        <cx:catScaling gapWidth="0.25"/>
        <cx:tickLabels/>
      </cx:axis>
      <cx:axis id="1" hidden="1">
        <cx:valScaling/>
        <cx:majorGridlines/>
        <cx:tickLabels/>
      </cx:axis>
    </cx:plotArea>
    <cx:legend pos="t" align="ctr" overlay="0"/>
  </cx:chart>
  <cx:clrMapOvr bg1="lt1" tx1="dk1" bg2="lt2" tx2="dk2" accent1="accent1" accent2="accent2" accent3="accent3" accent4="accent4" accent5="accent5" accent6="accent6" hlink="hlink" folHlink="folHlink"/>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97">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cs:fontRef>
    <cs:defRPr sz="900" b="1" i="0" u="none" strike="noStrike" kern="1200" baseline="0"/>
    <cs:bodyPr lIns="38100" tIns="19050" rIns="38100" bIns="19050">
      <a:spAutoFit/>
    </cs:bodyPr>
  </cs:dataLabel>
  <cs:dataLabelCallout>
    <cs:lnRef idx="0"/>
    <cs:fillRef idx="0"/>
    <cs:effectRef idx="0"/>
    <cs:fontRef idx="minor">
      <a:schemeClr val="dk1">
        <a:lumMod val="75000"/>
        <a:lumOff val="25000"/>
      </a:schemeClr>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solidFill>
    </cs:spPr>
  </cs:downBar>
  <cs:dropLine>
    <cs:lnRef idx="0"/>
    <cs:fillRef idx="0"/>
    <cs:effectRef idx="0"/>
    <cs:fontRef idx="minor">
      <a:schemeClr val="dk1"/>
    </cs:fontRef>
  </cs:dropLine>
  <cs:errorBar>
    <cs:lnRef idx="0"/>
    <cs:fillRef idx="0"/>
    <cs:effectRef idx="0"/>
    <cs:fontRef idx="minor">
      <a:schemeClr val="dk1"/>
    </cs:fontRef>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hiLoLine>
  <cs:leaderLine>
    <cs:lnRef idx="0"/>
    <cs:fillRef idx="0"/>
    <cs:effectRef idx="0"/>
    <cs:fontRef idx="minor">
      <a:schemeClr val="dk1"/>
    </cs:fontRef>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bodyPr/>
  </cs:seriesAxis>
  <cs:seriesLine>
    <cs:lnRef idx="0"/>
    <cs:fillRef idx="0"/>
    <cs:effectRef idx="0"/>
    <cs:fontRef idx="minor">
      <a:schemeClr val="dk1"/>
    </cs:fontRef>
    <cs:spPr>
      <a:ln w="9525" cap="flat">
        <a:solidFill>
          <a:schemeClr val="bg1">
            <a:lumMod val="50000"/>
          </a:schemeClr>
        </a:solidFill>
        <a:round/>
      </a:ln>
    </cs:spPr>
  </cs:seriesLine>
  <cs:title>
    <cs:lnRef idx="0"/>
    <cs:fillRef idx="0"/>
    <cs:effectRef idx="0"/>
    <cs:fontRef idx="minor">
      <a:schemeClr val="dk1">
        <a:lumMod val="75000"/>
        <a:lumOff val="25000"/>
      </a:schemeClr>
    </cs:fontRef>
    <cs:defRPr sz="1800" b="1" kern="1200" baseline="0"/>
    <cs:body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cs:spPr>
  </cs:upBar>
  <cs:valueAxis>
    <cs:lnRef idx="0"/>
    <cs:fillRef idx="0"/>
    <cs:effectRef idx="0"/>
    <cs:fontRef idx="minor">
      <a:schemeClr val="dk1">
        <a:lumMod val="75000"/>
        <a:lumOff val="25000"/>
      </a:schemeClr>
    </cs:fontRef>
    <cs:defRPr sz="900" kern="1200"/>
    <cs:bodyPr/>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8FD0D0-2FEE-4787-ACC1-1C0101B274F4}"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C02802-11A6-4FCC-B9F4-6C05E8968212}" type="slidenum">
              <a:rPr lang="en-GB" smtClean="0"/>
              <a:t>‹#›</a:t>
            </a:fld>
            <a:endParaRPr lang="en-GB"/>
          </a:p>
        </p:txBody>
      </p:sp>
    </p:spTree>
    <p:extLst>
      <p:ext uri="{BB962C8B-B14F-4D97-AF65-F5344CB8AC3E}">
        <p14:creationId xmlns:p14="http://schemas.microsoft.com/office/powerpoint/2010/main" val="39739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C02802-11A6-4FCC-B9F4-6C05E8968212}" type="slidenum">
              <a:rPr lang="en-GB" smtClean="0"/>
              <a:t>3</a:t>
            </a:fld>
            <a:endParaRPr lang="en-GB"/>
          </a:p>
        </p:txBody>
      </p:sp>
    </p:spTree>
    <p:extLst>
      <p:ext uri="{BB962C8B-B14F-4D97-AF65-F5344CB8AC3E}">
        <p14:creationId xmlns:p14="http://schemas.microsoft.com/office/powerpoint/2010/main" val="3368258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C02802-11A6-4FCC-B9F4-6C05E8968212}" type="slidenum">
              <a:rPr lang="en-GB" smtClean="0"/>
              <a:t>7</a:t>
            </a:fld>
            <a:endParaRPr lang="en-GB"/>
          </a:p>
        </p:txBody>
      </p:sp>
    </p:spTree>
    <p:extLst>
      <p:ext uri="{BB962C8B-B14F-4D97-AF65-F5344CB8AC3E}">
        <p14:creationId xmlns:p14="http://schemas.microsoft.com/office/powerpoint/2010/main" val="1936306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9728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99391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13390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262021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B26081-475B-4BD2-8EB6-4BDC9F6D2A3E}" type="datetimeFigureOut">
              <a:rPr lang="en-GB" smtClean="0"/>
              <a:t>23/07/2022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278904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B26081-475B-4BD2-8EB6-4BDC9F6D2A3E}"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1247325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B26081-475B-4BD2-8EB6-4BDC9F6D2A3E}" type="datetimeFigureOut">
              <a:rPr lang="en-GB" smtClean="0"/>
              <a:t>23/07/2022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533396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416265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445379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92324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7386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94535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9132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700620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1175513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133823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FB26081-475B-4BD2-8EB6-4BDC9F6D2A3E}" type="datetimeFigureOut">
              <a:rPr lang="en-GB" smtClean="0"/>
              <a:t>23/07/2022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EA45C7-5078-4231-86BE-AE6B992E9110}" type="slidenum">
              <a:rPr lang="en-GB" smtClean="0"/>
              <a:t>‹#›</a:t>
            </a:fld>
            <a:endParaRPr lang="en-GB"/>
          </a:p>
        </p:txBody>
      </p:sp>
    </p:spTree>
    <p:extLst>
      <p:ext uri="{BB962C8B-B14F-4D97-AF65-F5344CB8AC3E}">
        <p14:creationId xmlns:p14="http://schemas.microsoft.com/office/powerpoint/2010/main" val="201413709"/>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bin"/><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microsoft.com/office/2014/relationships/chartEx" Target="../charts/chartEx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inkwithgoogle.com/intl/en-gb/consumer-insights/consumer-trends/fashion-beauty-consumer-behaviour/" TargetMode="External"/><Relationship Id="rId3" Type="http://schemas.openxmlformats.org/officeDocument/2006/relationships/hyperlink" Target="https://www.forbes.com/sites/forbesagencycouncil/2021/03/24/the-importance-of-branding-in-business/?sh=2892d19067f7" TargetMode="External"/><Relationship Id="rId7" Type="http://schemas.openxmlformats.org/officeDocument/2006/relationships/hyperlink" Target="https://nielseniq.com/global/en/insights/analysis/2022/inflation-unboxed-how-inflation-impacts-beauty-categories%20/" TargetMode="External"/><Relationship Id="rId2" Type="http://schemas.openxmlformats.org/officeDocument/2006/relationships/hyperlink" Target="https://www.ibisworld.com/united-kingdom/market-size/hairdressing-beauty-treatment/" TargetMode="External"/><Relationship Id="rId1" Type="http://schemas.openxmlformats.org/officeDocument/2006/relationships/slideLayout" Target="../slideLayouts/slideLayout2.xml"/><Relationship Id="rId6" Type="http://schemas.openxmlformats.org/officeDocument/2006/relationships/hyperlink" Target="https://smallbusiness.chron.com/advantages-operating-retail-business-sundays-76143.html" TargetMode="External"/><Relationship Id="rId11" Type="http://schemas.openxmlformats.org/officeDocument/2006/relationships/hyperlink" Target="https://www.allure.com/story/coronavirus-effect-on-salon-industry" TargetMode="External"/><Relationship Id="rId5" Type="http://schemas.openxmlformats.org/officeDocument/2006/relationships/hyperlink" Target="https://wwd.com/beauty-industry-news/beauty-features/by-the-numbers-millennial-and-gen-z-invest-in-beauty-1203693297/" TargetMode="External"/><Relationship Id="rId10" Type="http://schemas.openxmlformats.org/officeDocument/2006/relationships/hyperlink" Target="https://startups.co.uk/guides/beauty-salon-legislation-regulations-health-and-safety/" TargetMode="External"/><Relationship Id="rId4" Type="http://schemas.openxmlformats.org/officeDocument/2006/relationships/hyperlink" Target="https://www.salontoday.com/1073539/how-2020-is-shaping-2021" TargetMode="External"/><Relationship Id="rId9" Type="http://schemas.openxmlformats.org/officeDocument/2006/relationships/hyperlink" Target="https://hbr.org/2009/09/the-female-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8424" y="3270930"/>
            <a:ext cx="8825658" cy="2677648"/>
          </a:xfrm>
        </p:spPr>
        <p:txBody>
          <a:bodyPr/>
          <a:lstStyle/>
          <a:p>
            <a:r>
              <a:rPr lang="en-US" sz="4000" dirty="0">
                <a:latin typeface="Arial" panose="020B0604020202020204" pitchFamily="34" charset="0"/>
                <a:cs typeface="Arial" panose="020B0604020202020204" pitchFamily="34" charset="0"/>
              </a:rPr>
              <a:t>Sweet Dream Beauty Studio – Business Plan</a:t>
            </a: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85746" y="5948578"/>
            <a:ext cx="8825658" cy="861420"/>
          </a:xfrm>
        </p:spPr>
        <p:txBody>
          <a:bodyPr/>
          <a:lstStyle/>
          <a:p>
            <a:r>
              <a:rPr lang="en-US" dirty="0"/>
              <a:t>Student: </a:t>
            </a:r>
            <a:r>
              <a:rPr lang="en-US" dirty="0" err="1"/>
              <a:t>Nicoleta</a:t>
            </a:r>
            <a:r>
              <a:rPr lang="en-US" dirty="0"/>
              <a:t> </a:t>
            </a:r>
            <a:r>
              <a:rPr lang="en-US" dirty="0" err="1"/>
              <a:t>Baltaret</a:t>
            </a:r>
            <a:r>
              <a:rPr lang="en-US" dirty="0"/>
              <a:t> - 2107487</a:t>
            </a:r>
          </a:p>
          <a:p>
            <a:r>
              <a:rPr lang="en-US" dirty="0"/>
              <a:t>Bianca </a:t>
            </a:r>
            <a:r>
              <a:rPr lang="en-US" dirty="0" err="1"/>
              <a:t>Visan</a:t>
            </a:r>
            <a:r>
              <a:rPr lang="en-US" dirty="0"/>
              <a:t> </a:t>
            </a:r>
            <a:r>
              <a:rPr lang="en-US"/>
              <a:t>- 2108538</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56040" y="215541"/>
            <a:ext cx="6581905" cy="43879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03272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747" y="742298"/>
            <a:ext cx="9875520" cy="1356360"/>
          </a:xfrm>
        </p:spPr>
        <p:txBody>
          <a:bodyPr/>
          <a:lstStyle/>
          <a:p>
            <a:r>
              <a:rPr lang="en-US" dirty="0"/>
              <a:t>Introduction</a:t>
            </a:r>
            <a:endParaRPr lang="en-GB" dirty="0"/>
          </a:p>
        </p:txBody>
      </p:sp>
      <p:sp>
        <p:nvSpPr>
          <p:cNvPr id="8" name="TextBox 7"/>
          <p:cNvSpPr txBox="1"/>
          <p:nvPr/>
        </p:nvSpPr>
        <p:spPr>
          <a:xfrm>
            <a:off x="270317" y="2374230"/>
            <a:ext cx="11329384" cy="2754600"/>
          </a:xfrm>
          <a:prstGeom prst="rect">
            <a:avLst/>
          </a:prstGeom>
          <a:noFill/>
        </p:spPr>
        <p:txBody>
          <a:bodyPr wrap="none" rtlCol="0">
            <a:spAutoFit/>
          </a:bodyPr>
          <a:lstStyle/>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Aim of the presentation is to present and detail the business plan </a:t>
            </a:r>
          </a:p>
          <a:p>
            <a:r>
              <a:rPr lang="en-US" dirty="0"/>
              <a:t>created by Sweet Dreams Beauty Studio.</a:t>
            </a:r>
          </a:p>
          <a:p>
            <a:endParaRPr lang="en-US" sz="1700" b="1" dirty="0">
              <a:latin typeface="Arial" panose="020B0604020202020204" pitchFamily="34" charset="0"/>
              <a:cs typeface="Arial" panose="020B0604020202020204" pitchFamily="34" charset="0"/>
            </a:endParaRPr>
          </a:p>
          <a:p>
            <a:endParaRPr lang="en-US" sz="1700" b="1" dirty="0">
              <a:latin typeface="+mj-lt"/>
              <a:cs typeface="Arial" panose="020B0604020202020204" pitchFamily="34" charset="0"/>
            </a:endParaRPr>
          </a:p>
          <a:p>
            <a:pPr marL="285750" indent="-285750">
              <a:buFont typeface="Wingdings" panose="05000000000000000000" pitchFamily="2" charset="2"/>
              <a:buChar char="Ø"/>
            </a:pPr>
            <a:r>
              <a:rPr lang="en-US" sz="1700" dirty="0">
                <a:latin typeface="+mj-lt"/>
                <a:cs typeface="Arial" panose="020B0604020202020204" pitchFamily="34" charset="0"/>
              </a:rPr>
              <a:t>The business will submit this business plan to The Lottery UK in order to receive the £50,000 start-up grant </a:t>
            </a:r>
          </a:p>
          <a:p>
            <a:r>
              <a:rPr lang="en-US" sz="1700" dirty="0">
                <a:latin typeface="+mj-lt"/>
                <a:cs typeface="Arial" panose="020B0604020202020204" pitchFamily="34" charset="0"/>
              </a:rPr>
              <a:t>offered.</a:t>
            </a:r>
          </a:p>
          <a:p>
            <a:endParaRPr lang="en-US" sz="1700" dirty="0">
              <a:latin typeface="+mj-lt"/>
              <a:cs typeface="Arial" panose="020B0604020202020204" pitchFamily="34" charset="0"/>
            </a:endParaRPr>
          </a:p>
          <a:p>
            <a:pPr marL="285750" indent="-285750">
              <a:buFont typeface="Wingdings" panose="05000000000000000000" pitchFamily="2" charset="2"/>
              <a:buChar char="Ø"/>
            </a:pPr>
            <a:r>
              <a:rPr lang="en-US" sz="1700" dirty="0">
                <a:latin typeface="+mj-lt"/>
                <a:cs typeface="Arial" panose="020B0604020202020204" pitchFamily="34" charset="0"/>
              </a:rPr>
              <a:t>The presentation will present a market audit, the target market of the business and the marketing plan of </a:t>
            </a:r>
          </a:p>
          <a:p>
            <a:r>
              <a:rPr lang="en-US" sz="1700" dirty="0">
                <a:latin typeface="+mj-lt"/>
                <a:cs typeface="Arial" panose="020B0604020202020204" pitchFamily="34" charset="0"/>
              </a:rPr>
              <a:t>the company. In addition, financial forecasts in the form of cash flow and profit and loss samples will be provided.</a:t>
            </a:r>
            <a:endParaRPr lang="en-GB" sz="1700" dirty="0">
              <a:latin typeface="+mj-lt"/>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14485" y="501040"/>
            <a:ext cx="3785216" cy="222337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56325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271" y="701040"/>
            <a:ext cx="9875520" cy="1356360"/>
          </a:xfrm>
        </p:spPr>
        <p:txBody>
          <a:bodyPr/>
          <a:lstStyle/>
          <a:p>
            <a:r>
              <a:rPr lang="en-US" dirty="0"/>
              <a:t>Business Overview</a:t>
            </a:r>
            <a:endParaRPr lang="en-GB" dirty="0"/>
          </a:p>
        </p:txBody>
      </p:sp>
      <p:sp>
        <p:nvSpPr>
          <p:cNvPr id="3" name="Content Placeholder 2"/>
          <p:cNvSpPr>
            <a:spLocks noGrp="1"/>
          </p:cNvSpPr>
          <p:nvPr>
            <p:ph idx="1"/>
          </p:nvPr>
        </p:nvSpPr>
        <p:spPr>
          <a:xfrm>
            <a:off x="266178" y="1537570"/>
            <a:ext cx="10218107" cy="4788074"/>
          </a:xfrm>
        </p:spPr>
        <p:txBody>
          <a:bodyPr>
            <a:noAutofit/>
          </a:bodyPr>
          <a:lstStyle/>
          <a:p>
            <a:pPr>
              <a:buClrTx/>
            </a:pPr>
            <a:r>
              <a:rPr lang="en-US" dirty="0">
                <a:solidFill>
                  <a:schemeClr val="tx1"/>
                </a:solidFill>
                <a:latin typeface="+mj-lt"/>
                <a:cs typeface="Arial" panose="020B0604020202020204" pitchFamily="34" charset="0"/>
              </a:rPr>
              <a:t>The business has started with the intention of providing exceptional</a:t>
            </a:r>
          </a:p>
          <a:p>
            <a:pPr marL="0" indent="0">
              <a:buClrTx/>
              <a:buNone/>
            </a:pPr>
            <a:r>
              <a:rPr lang="en-US" dirty="0">
                <a:solidFill>
                  <a:schemeClr val="tx1"/>
                </a:solidFill>
                <a:latin typeface="+mj-lt"/>
                <a:cs typeface="Arial" panose="020B0604020202020204" pitchFamily="34" charset="0"/>
              </a:rPr>
              <a:t>services to all our clients. Our mission is to make customers feel better</a:t>
            </a:r>
          </a:p>
          <a:p>
            <a:pPr marL="0" indent="0">
              <a:buClrTx/>
              <a:buNone/>
            </a:pPr>
            <a:r>
              <a:rPr lang="en-US" dirty="0">
                <a:solidFill>
                  <a:schemeClr val="tx1"/>
                </a:solidFill>
                <a:latin typeface="+mj-lt"/>
                <a:cs typeface="Arial" panose="020B0604020202020204" pitchFamily="34" charset="0"/>
              </a:rPr>
              <a:t>about themselves after receiving one of our services.</a:t>
            </a:r>
          </a:p>
          <a:p>
            <a:pPr marL="0" indent="0">
              <a:buClrTx/>
              <a:buNone/>
            </a:pPr>
            <a:endParaRPr lang="en-US" dirty="0">
              <a:solidFill>
                <a:schemeClr val="tx1"/>
              </a:solidFill>
              <a:latin typeface="+mj-lt"/>
              <a:cs typeface="Arial" panose="020B0604020202020204" pitchFamily="34" charset="0"/>
            </a:endParaRPr>
          </a:p>
          <a:p>
            <a:pPr>
              <a:buClrTx/>
            </a:pPr>
            <a:r>
              <a:rPr lang="en-US" dirty="0">
                <a:solidFill>
                  <a:schemeClr val="tx1"/>
                </a:solidFill>
                <a:latin typeface="+mj-lt"/>
                <a:cs typeface="Arial" panose="020B0604020202020204" pitchFamily="34" charset="0"/>
              </a:rPr>
              <a:t>Hairdressing and beauty treatment has made £2.8 billion in revenue in 2021 – 54% </a:t>
            </a:r>
          </a:p>
          <a:p>
            <a:pPr marL="0" indent="0">
              <a:buClrTx/>
              <a:buNone/>
            </a:pPr>
            <a:r>
              <a:rPr lang="en-US" dirty="0">
                <a:solidFill>
                  <a:schemeClr val="tx1"/>
                </a:solidFill>
                <a:latin typeface="+mj-lt"/>
                <a:cs typeface="Arial" panose="020B0604020202020204" pitchFamily="34" charset="0"/>
              </a:rPr>
              <a:t>Increase is expected in 2022 (ibisworld,2021).</a:t>
            </a:r>
          </a:p>
          <a:p>
            <a:pPr marL="0" indent="0">
              <a:buClrTx/>
              <a:buNone/>
            </a:pPr>
            <a:endParaRPr lang="en-US" dirty="0">
              <a:solidFill>
                <a:schemeClr val="tx1"/>
              </a:solidFill>
              <a:latin typeface="+mj-lt"/>
              <a:cs typeface="Arial" panose="020B0604020202020204" pitchFamily="34" charset="0"/>
            </a:endParaRPr>
          </a:p>
          <a:p>
            <a:pPr>
              <a:buClrTx/>
            </a:pPr>
            <a:r>
              <a:rPr lang="en-US" dirty="0">
                <a:solidFill>
                  <a:schemeClr val="tx1"/>
                </a:solidFill>
                <a:latin typeface="+mj-lt"/>
                <a:cs typeface="Arial" panose="020B0604020202020204" pitchFamily="34" charset="0"/>
              </a:rPr>
              <a:t>The company will provide a range of services from hairdressing to make-</a:t>
            </a:r>
          </a:p>
          <a:p>
            <a:pPr marL="0" indent="0">
              <a:buClrTx/>
              <a:buNone/>
            </a:pPr>
            <a:r>
              <a:rPr lang="en-US" dirty="0">
                <a:solidFill>
                  <a:schemeClr val="tx1"/>
                </a:solidFill>
                <a:latin typeface="+mj-lt"/>
                <a:cs typeface="Arial" panose="020B0604020202020204" pitchFamily="34" charset="0"/>
              </a:rPr>
              <a:t>up – we designed a full-service beauty studio that caters for all the needs of </a:t>
            </a:r>
          </a:p>
          <a:p>
            <a:pPr marL="0" indent="0">
              <a:buClrTx/>
              <a:buNone/>
            </a:pPr>
            <a:r>
              <a:rPr lang="en-US" dirty="0">
                <a:solidFill>
                  <a:schemeClr val="tx1"/>
                </a:solidFill>
                <a:latin typeface="+mj-lt"/>
                <a:cs typeface="Arial" panose="020B0604020202020204" pitchFamily="34" charset="0"/>
              </a:rPr>
              <a:t>the clients.</a:t>
            </a:r>
          </a:p>
          <a:p>
            <a:pPr marL="0" indent="0">
              <a:buClrTx/>
              <a:buNone/>
            </a:pPr>
            <a:endParaRPr lang="en-US" dirty="0">
              <a:solidFill>
                <a:schemeClr val="tx1"/>
              </a:solidFill>
              <a:latin typeface="+mj-lt"/>
              <a:cs typeface="Arial" panose="020B0604020202020204" pitchFamily="34" charset="0"/>
            </a:endParaRPr>
          </a:p>
          <a:p>
            <a:pPr>
              <a:buClrTx/>
            </a:pPr>
            <a:r>
              <a:rPr lang="en-US" dirty="0">
                <a:solidFill>
                  <a:schemeClr val="tx1"/>
                </a:solidFill>
                <a:latin typeface="+mj-lt"/>
                <a:cs typeface="Arial" panose="020B0604020202020204" pitchFamily="34" charset="0"/>
              </a:rPr>
              <a:t>What will make us unique is the ability to engage with our clients, provide</a:t>
            </a:r>
          </a:p>
          <a:p>
            <a:pPr marL="0" indent="0">
              <a:buClrTx/>
              <a:buNone/>
            </a:pPr>
            <a:r>
              <a:rPr lang="en-US" dirty="0">
                <a:solidFill>
                  <a:schemeClr val="tx1"/>
                </a:solidFill>
                <a:latin typeface="+mj-lt"/>
                <a:cs typeface="Arial" panose="020B0604020202020204" pitchFamily="34" charset="0"/>
              </a:rPr>
              <a:t>bespoke services and a great central location that is easily accessible.</a:t>
            </a:r>
          </a:p>
          <a:p>
            <a:pPr marL="0" indent="0">
              <a:buClrTx/>
              <a:buNone/>
            </a:pPr>
            <a:endParaRPr lang="en-US" dirty="0">
              <a:solidFill>
                <a:schemeClr val="tx1"/>
              </a:solidFill>
              <a:latin typeface="Arial" panose="020B0604020202020204" pitchFamily="34" charset="0"/>
              <a:cs typeface="Arial" panose="020B0604020202020204" pitchFamily="34" charset="0"/>
            </a:endParaRPr>
          </a:p>
          <a:p>
            <a:pPr marL="0" indent="0">
              <a:buClrTx/>
              <a:buNone/>
            </a:pPr>
            <a:endParaRPr lang="en-US"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8822" y="321330"/>
            <a:ext cx="2779277" cy="277927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031544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and services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b="1" dirty="0"/>
              <a:t>Hairdressing services </a:t>
            </a:r>
            <a:r>
              <a:rPr lang="en-US" dirty="0"/>
              <a:t>– four chairs available on the premises that will be available for these services. These include: haircuts, blow dry, </a:t>
            </a:r>
            <a:r>
              <a:rPr lang="en-US" dirty="0" err="1"/>
              <a:t>balayage</a:t>
            </a:r>
            <a:r>
              <a:rPr lang="en-US" dirty="0"/>
              <a:t>, special coloring and hair extensions.</a:t>
            </a:r>
          </a:p>
          <a:p>
            <a:pPr>
              <a:buFont typeface="Wingdings" panose="05000000000000000000" pitchFamily="2" charset="2"/>
              <a:buChar char="Ø"/>
            </a:pPr>
            <a:r>
              <a:rPr lang="en-US" b="1" dirty="0"/>
              <a:t>Spa services </a:t>
            </a:r>
            <a:r>
              <a:rPr lang="en-US" dirty="0"/>
              <a:t>– different types of massages, manicure, pedicure and skin care facials. Specific extras can be bought such as special body scrubs or </a:t>
            </a:r>
            <a:r>
              <a:rPr lang="en-US" dirty="0" err="1"/>
              <a:t>exfoliaton</a:t>
            </a:r>
            <a:r>
              <a:rPr lang="en-US" dirty="0"/>
              <a:t>.</a:t>
            </a:r>
          </a:p>
          <a:p>
            <a:pPr>
              <a:buFont typeface="Wingdings" panose="05000000000000000000" pitchFamily="2" charset="2"/>
              <a:buChar char="Ø"/>
            </a:pPr>
            <a:r>
              <a:rPr lang="en-US" b="1" dirty="0"/>
              <a:t>Make-up services </a:t>
            </a:r>
            <a:r>
              <a:rPr lang="en-US" dirty="0"/>
              <a:t>– special occasions and bridal make-up are available only on an appointment basis. Provided by a trained make-up artist that will be willing to travel if minimum of three clients require the services and a deposit is paid beforehand.</a:t>
            </a:r>
          </a:p>
          <a:p>
            <a:pPr marL="0" indent="0">
              <a:buNone/>
            </a:pP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17715" y="54322"/>
            <a:ext cx="3312401" cy="2208957"/>
          </a:xfrm>
          <a:prstGeom prst="rect">
            <a:avLst/>
          </a:prstGeom>
          <a:ln>
            <a:noFill/>
          </a:ln>
          <a:effectLst>
            <a:softEdge rad="112500"/>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31089" y="2427358"/>
            <a:ext cx="2999027" cy="1999351"/>
          </a:xfrm>
          <a:prstGeom prst="rect">
            <a:avLst/>
          </a:prstGeom>
          <a:ln>
            <a:noFill/>
          </a:ln>
          <a:effectLst>
            <a:softEdge rad="1125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71141" y="4590789"/>
            <a:ext cx="2922740" cy="2192055"/>
          </a:xfrm>
          <a:prstGeom prst="rect">
            <a:avLst/>
          </a:prstGeom>
          <a:ln>
            <a:noFill/>
          </a:ln>
          <a:effectLst>
            <a:softEdge rad="112500"/>
          </a:effectLst>
        </p:spPr>
      </p:pic>
    </p:spTree>
    <p:extLst>
      <p:ext uri="{BB962C8B-B14F-4D97-AF65-F5344CB8AC3E}">
        <p14:creationId xmlns:p14="http://schemas.microsoft.com/office/powerpoint/2010/main" val="2588947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a:t>
            </a:r>
            <a:endParaRPr lang="en-GB" dirty="0"/>
          </a:p>
        </p:txBody>
      </p:sp>
      <p:sp>
        <p:nvSpPr>
          <p:cNvPr id="5" name="TextBox 4"/>
          <p:cNvSpPr txBox="1"/>
          <p:nvPr/>
        </p:nvSpPr>
        <p:spPr>
          <a:xfrm>
            <a:off x="677334" y="2612621"/>
            <a:ext cx="5874707" cy="923330"/>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96709"/>
            <a:ext cx="8936392" cy="4478206"/>
          </a:xfrm>
        </p:spPr>
        <p:txBody>
          <a:bodyPr>
            <a:normAutofit fontScale="85000" lnSpcReduction="20000"/>
          </a:bodyPr>
          <a:lstStyle/>
          <a:p>
            <a:pPr marL="0" indent="0">
              <a:buNone/>
            </a:pPr>
            <a:r>
              <a:rPr lang="en-US" sz="2000" i="1" dirty="0">
                <a:latin typeface="+mj-lt"/>
              </a:rPr>
              <a:t>SWOT ANALYSIS</a:t>
            </a:r>
          </a:p>
          <a:p>
            <a:pPr marL="0" indent="0">
              <a:buNone/>
            </a:pPr>
            <a:endParaRPr lang="en-US" sz="2000" i="1" dirty="0">
              <a:latin typeface="+mj-lt"/>
            </a:endParaRPr>
          </a:p>
          <a:p>
            <a:pPr marL="0" indent="0">
              <a:buNone/>
            </a:pPr>
            <a:r>
              <a:rPr lang="en-US" sz="2000" b="1" i="1" dirty="0">
                <a:latin typeface="+mj-lt"/>
                <a:cs typeface="Arial" panose="020B0604020202020204" pitchFamily="34" charset="0"/>
              </a:rPr>
              <a:t>Strengths:</a:t>
            </a:r>
          </a:p>
          <a:p>
            <a:pPr marL="0" indent="0">
              <a:buNone/>
            </a:pPr>
            <a:r>
              <a:rPr lang="en-US" sz="2000" dirty="0">
                <a:latin typeface="+mj-lt"/>
                <a:cs typeface="Arial" panose="020B0604020202020204" pitchFamily="34" charset="0"/>
              </a:rPr>
              <a:t>- Extended opening hours 10 am-8 pm as it improves footfall and revenue (Milano, 2021)</a:t>
            </a:r>
          </a:p>
          <a:p>
            <a:pPr marL="0" indent="0">
              <a:buNone/>
            </a:pPr>
            <a:r>
              <a:rPr lang="en-US" sz="2000" dirty="0">
                <a:latin typeface="+mj-lt"/>
                <a:cs typeface="Arial" panose="020B0604020202020204" pitchFamily="34" charset="0"/>
              </a:rPr>
              <a:t>- Competitive pricing as will operate to undercut competition for the first couple of months</a:t>
            </a:r>
          </a:p>
          <a:p>
            <a:pPr marL="0" indent="0">
              <a:buNone/>
            </a:pPr>
            <a:r>
              <a:rPr lang="en-US" sz="2000" b="1" i="1" dirty="0">
                <a:latin typeface="+mj-lt"/>
                <a:cs typeface="Arial" panose="020B0604020202020204" pitchFamily="34" charset="0"/>
              </a:rPr>
              <a:t>Weaknesses:</a:t>
            </a:r>
            <a:endParaRPr lang="en-US" sz="2000" b="1" dirty="0">
              <a:latin typeface="+mj-lt"/>
              <a:cs typeface="Arial" panose="020B0604020202020204" pitchFamily="34" charset="0"/>
            </a:endParaRPr>
          </a:p>
          <a:p>
            <a:pPr>
              <a:buFontTx/>
              <a:buChar char="-"/>
            </a:pPr>
            <a:r>
              <a:rPr lang="en-US" sz="2000" dirty="0">
                <a:latin typeface="+mj-lt"/>
                <a:cs typeface="Arial" panose="020B0604020202020204" pitchFamily="34" charset="0"/>
              </a:rPr>
              <a:t>No established brand and no loyal customers that can promote the brand</a:t>
            </a:r>
          </a:p>
          <a:p>
            <a:pPr marL="0" indent="0">
              <a:buNone/>
            </a:pPr>
            <a:r>
              <a:rPr lang="en-US" sz="2000" b="1" i="1" dirty="0">
                <a:latin typeface="+mj-lt"/>
                <a:cs typeface="Arial" panose="020B0604020202020204" pitchFamily="34" charset="0"/>
              </a:rPr>
              <a:t>Opportunities:</a:t>
            </a:r>
          </a:p>
          <a:p>
            <a:pPr>
              <a:buFontTx/>
              <a:buChar char="-"/>
            </a:pPr>
            <a:r>
              <a:rPr lang="en-US" sz="2000" dirty="0">
                <a:latin typeface="+mj-lt"/>
                <a:cs typeface="Arial" panose="020B0604020202020204" pitchFamily="34" charset="0"/>
              </a:rPr>
              <a:t>Developing new revenue streams such as mobile hairdressing</a:t>
            </a:r>
          </a:p>
          <a:p>
            <a:pPr>
              <a:buFontTx/>
              <a:buChar char="-"/>
            </a:pPr>
            <a:r>
              <a:rPr lang="en-US" sz="2000" dirty="0">
                <a:latin typeface="+mj-lt"/>
                <a:cs typeface="Arial" panose="020B0604020202020204" pitchFamily="34" charset="0"/>
              </a:rPr>
              <a:t>Extending services to target a broader audience such as males</a:t>
            </a:r>
          </a:p>
          <a:p>
            <a:pPr marL="0" indent="0">
              <a:buNone/>
            </a:pPr>
            <a:r>
              <a:rPr lang="en-US" sz="2000" b="1" i="1" dirty="0">
                <a:latin typeface="+mj-lt"/>
                <a:cs typeface="Arial" panose="020B0604020202020204" pitchFamily="34" charset="0"/>
              </a:rPr>
              <a:t>Threats:</a:t>
            </a:r>
          </a:p>
          <a:p>
            <a:pPr marL="0" indent="0">
              <a:buNone/>
            </a:pPr>
            <a:r>
              <a:rPr lang="en-US" sz="2000" i="1" dirty="0">
                <a:latin typeface="+mj-lt"/>
                <a:cs typeface="Arial" panose="020B0604020202020204" pitchFamily="34" charset="0"/>
              </a:rPr>
              <a:t>-  </a:t>
            </a:r>
            <a:r>
              <a:rPr lang="en-US" sz="2000" dirty="0">
                <a:latin typeface="+mj-lt"/>
                <a:cs typeface="Arial" panose="020B0604020202020204" pitchFamily="34" charset="0"/>
              </a:rPr>
              <a:t>New measures being imposed such as lockdown that will restrict trading (</a:t>
            </a:r>
            <a:r>
              <a:rPr lang="en-US" sz="2000" dirty="0" err="1">
                <a:latin typeface="+mj-lt"/>
                <a:cs typeface="Arial" panose="020B0604020202020204" pitchFamily="34" charset="0"/>
              </a:rPr>
              <a:t>Wischhover</a:t>
            </a:r>
            <a:r>
              <a:rPr lang="en-US" sz="2000" dirty="0">
                <a:latin typeface="+mj-lt"/>
                <a:cs typeface="Arial" panose="020B0604020202020204" pitchFamily="34" charset="0"/>
              </a:rPr>
              <a:t>, 2020</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64308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a:t>
            </a:r>
          </a:p>
        </p:txBody>
      </p:sp>
      <p:sp>
        <p:nvSpPr>
          <p:cNvPr id="3" name="Content Placeholder 2"/>
          <p:cNvSpPr>
            <a:spLocks noGrp="1"/>
          </p:cNvSpPr>
          <p:nvPr>
            <p:ph idx="1"/>
          </p:nvPr>
        </p:nvSpPr>
        <p:spPr>
          <a:xfrm>
            <a:off x="677334" y="1565602"/>
            <a:ext cx="9381066" cy="5292398"/>
          </a:xfrm>
        </p:spPr>
        <p:txBody>
          <a:bodyPr/>
          <a:lstStyle/>
          <a:p>
            <a:pPr marL="0" indent="0">
              <a:buNone/>
            </a:pPr>
            <a:r>
              <a:rPr lang="en-GB" dirty="0">
                <a:latin typeface="+mj-lt"/>
                <a:cs typeface="Arial" panose="020B0604020202020204" pitchFamily="34" charset="0"/>
              </a:rPr>
              <a:t>PEST ANALYSIS</a:t>
            </a:r>
          </a:p>
          <a:p>
            <a:pPr marL="0" indent="0">
              <a:buNone/>
            </a:pPr>
            <a:endParaRPr lang="en-GB" dirty="0">
              <a:latin typeface="+mj-lt"/>
            </a:endParaRPr>
          </a:p>
          <a:p>
            <a:pPr marL="0" indent="0">
              <a:buNone/>
            </a:pPr>
            <a:r>
              <a:rPr lang="en-GB" sz="1700" b="1" i="1" dirty="0">
                <a:latin typeface="+mj-lt"/>
                <a:cs typeface="Arial" panose="020B0604020202020204" pitchFamily="34" charset="0"/>
              </a:rPr>
              <a:t>Political</a:t>
            </a:r>
          </a:p>
          <a:p>
            <a:pPr marL="0" indent="0">
              <a:buNone/>
            </a:pPr>
            <a:r>
              <a:rPr lang="en-GB" sz="1700" b="1" i="1" dirty="0">
                <a:latin typeface="+mj-lt"/>
                <a:cs typeface="Arial" panose="020B0604020202020204" pitchFamily="34" charset="0"/>
              </a:rPr>
              <a:t>- </a:t>
            </a:r>
            <a:r>
              <a:rPr lang="en-GB" sz="1700" dirty="0">
                <a:latin typeface="+mj-lt"/>
                <a:cs typeface="Arial" panose="020B0604020202020204" pitchFamily="34" charset="0"/>
              </a:rPr>
              <a:t>Legislation and regulations that must be adhered to such as Health and Safety, public insurance, and even music licence (Watts,2022)</a:t>
            </a:r>
            <a:endParaRPr lang="en-GB" sz="1700" b="1" i="1" dirty="0">
              <a:latin typeface="+mj-lt"/>
              <a:cs typeface="Arial" panose="020B0604020202020204" pitchFamily="34" charset="0"/>
            </a:endParaRPr>
          </a:p>
          <a:p>
            <a:pPr marL="0" indent="0">
              <a:buNone/>
            </a:pPr>
            <a:r>
              <a:rPr lang="en-GB" sz="1700" b="1" i="1" dirty="0">
                <a:latin typeface="+mj-lt"/>
                <a:cs typeface="Arial" panose="020B0604020202020204" pitchFamily="34" charset="0"/>
              </a:rPr>
              <a:t>Economical</a:t>
            </a:r>
          </a:p>
          <a:p>
            <a:pPr marL="0" indent="0">
              <a:buNone/>
            </a:pPr>
            <a:r>
              <a:rPr lang="en-GB" sz="1700" dirty="0">
                <a:latin typeface="+mj-lt"/>
                <a:cs typeface="Arial" panose="020B0604020202020204" pitchFamily="34" charset="0"/>
              </a:rPr>
              <a:t>- Cost of living crisis increased most of the costs – 31% skincare,19% cosmetics, 15% hair care (</a:t>
            </a:r>
            <a:r>
              <a:rPr lang="en-GB" sz="1700" dirty="0" err="1">
                <a:latin typeface="+mj-lt"/>
                <a:cs typeface="Arial" panose="020B0604020202020204" pitchFamily="34" charset="0"/>
              </a:rPr>
              <a:t>NielsenIQ</a:t>
            </a:r>
            <a:r>
              <a:rPr lang="en-GB" sz="1700" dirty="0">
                <a:latin typeface="+mj-lt"/>
                <a:cs typeface="Arial" panose="020B0604020202020204" pitchFamily="34" charset="0"/>
              </a:rPr>
              <a:t>, 2022)</a:t>
            </a:r>
          </a:p>
          <a:p>
            <a:pPr marL="0" indent="0">
              <a:buNone/>
            </a:pPr>
            <a:r>
              <a:rPr lang="en-GB" sz="1700" b="1" i="1" dirty="0">
                <a:latin typeface="+mj-lt"/>
                <a:cs typeface="Arial" panose="020B0604020202020204" pitchFamily="34" charset="0"/>
              </a:rPr>
              <a:t>Social</a:t>
            </a:r>
          </a:p>
          <a:p>
            <a:pPr marL="0" indent="0">
              <a:buNone/>
            </a:pPr>
            <a:r>
              <a:rPr lang="en-GB" sz="1700" dirty="0">
                <a:latin typeface="+mj-lt"/>
                <a:cs typeface="Arial" panose="020B0604020202020204" pitchFamily="34" charset="0"/>
              </a:rPr>
              <a:t>- Consumer behaviour is shifting quickly and behaves differently – 53% of people surveyed are still working part-time from home (Lopez-Martinez, 2021)</a:t>
            </a:r>
          </a:p>
          <a:p>
            <a:pPr marL="0" indent="0">
              <a:buNone/>
            </a:pPr>
            <a:r>
              <a:rPr lang="en-GB" sz="1700" b="1" i="1" dirty="0">
                <a:latin typeface="+mj-lt"/>
                <a:cs typeface="Arial" panose="020B0604020202020204" pitchFamily="34" charset="0"/>
              </a:rPr>
              <a:t>Technological</a:t>
            </a:r>
          </a:p>
          <a:p>
            <a:pPr marL="0" indent="0">
              <a:buNone/>
            </a:pPr>
            <a:r>
              <a:rPr lang="en-GB" sz="1700" dirty="0">
                <a:latin typeface="+mj-lt"/>
                <a:cs typeface="Arial" panose="020B0604020202020204" pitchFamily="34" charset="0"/>
              </a:rPr>
              <a:t>- 57% of beauty consumers are shopping mostly or entirely online – consumers most likely to book appointments online (Owens and Elton, 2022)</a:t>
            </a:r>
          </a:p>
        </p:txBody>
      </p:sp>
    </p:spTree>
    <p:extLst>
      <p:ext uri="{BB962C8B-B14F-4D97-AF65-F5344CB8AC3E}">
        <p14:creationId xmlns:p14="http://schemas.microsoft.com/office/powerpoint/2010/main" val="847786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a:t>
            </a:r>
            <a:endParaRPr lang="en-GB" dirty="0"/>
          </a:p>
        </p:txBody>
      </p:sp>
      <p:sp>
        <p:nvSpPr>
          <p:cNvPr id="3" name="Content Placeholder 2"/>
          <p:cNvSpPr>
            <a:spLocks noGrp="1"/>
          </p:cNvSpPr>
          <p:nvPr>
            <p:ph idx="1"/>
          </p:nvPr>
        </p:nvSpPr>
        <p:spPr>
          <a:xfrm>
            <a:off x="528654" y="2522081"/>
            <a:ext cx="11333495" cy="3416300"/>
          </a:xfrm>
        </p:spPr>
        <p:txBody>
          <a:bodyPr>
            <a:normAutofit/>
          </a:bodyPr>
          <a:lstStyle/>
          <a:p>
            <a:pPr>
              <a:buClrTx/>
              <a:buFont typeface="Wingdings" panose="05000000000000000000" pitchFamily="2" charset="2"/>
              <a:buChar char="q"/>
            </a:pPr>
            <a:r>
              <a:rPr lang="en-GB" sz="1700" dirty="0">
                <a:latin typeface="Arial" panose="020B0604020202020204" pitchFamily="34" charset="0"/>
                <a:cs typeface="Arial" panose="020B0604020202020204" pitchFamily="34" charset="0"/>
              </a:rPr>
              <a:t>The business decided to split the consumer into different groups based on their lifestyle, behavioural pattern and demographics (Handlin,2019).  The following consumer groups are the target market for Sweet Dreams Beauty Studio.</a:t>
            </a:r>
          </a:p>
          <a:p>
            <a:pPr>
              <a:buClrTx/>
              <a:buFontTx/>
              <a:buChar char="-"/>
            </a:pPr>
            <a:r>
              <a:rPr lang="en-GB" sz="1700" dirty="0">
                <a:latin typeface="Arial" panose="020B0604020202020204" pitchFamily="34" charset="0"/>
                <a:cs typeface="Arial" panose="020B0604020202020204" pitchFamily="34" charset="0"/>
              </a:rPr>
              <a:t>Females aged 18-35 that are young professionals</a:t>
            </a:r>
          </a:p>
          <a:p>
            <a:pPr>
              <a:buClrTx/>
              <a:buFontTx/>
              <a:buChar char="-"/>
            </a:pPr>
            <a:r>
              <a:rPr lang="en-GB" sz="1700" dirty="0">
                <a:latin typeface="Arial" panose="020B0604020202020204" pitchFamily="34" charset="0"/>
                <a:cs typeface="Arial" panose="020B0604020202020204" pitchFamily="34" charset="0"/>
              </a:rPr>
              <a:t>Females aged 35-55 with high-disposable income</a:t>
            </a:r>
          </a:p>
          <a:p>
            <a:pPr>
              <a:buClrTx/>
              <a:buFontTx/>
              <a:buChar char="-"/>
            </a:pPr>
            <a:r>
              <a:rPr lang="en-GB" sz="1700" dirty="0">
                <a:latin typeface="Arial" panose="020B0604020202020204" pitchFamily="34" charset="0"/>
                <a:cs typeface="Arial" panose="020B0604020202020204" pitchFamily="34" charset="0"/>
              </a:rPr>
              <a:t>Females that prepare for big events – weddings, special occasions.</a:t>
            </a:r>
          </a:p>
          <a:p>
            <a:pPr>
              <a:buClrTx/>
              <a:buFontTx/>
              <a:buChar char="-"/>
            </a:pPr>
            <a:endParaRPr lang="en-GB" sz="1700" dirty="0">
              <a:latin typeface="Arial" panose="020B0604020202020204" pitchFamily="34" charset="0"/>
              <a:cs typeface="Arial" panose="020B0604020202020204" pitchFamily="34" charset="0"/>
            </a:endParaRPr>
          </a:p>
          <a:p>
            <a:pPr marL="0" indent="0">
              <a:buClrTx/>
              <a:buNone/>
            </a:pPr>
            <a:r>
              <a:rPr lang="en-GB" sz="1700" dirty="0">
                <a:latin typeface="Arial" panose="020B0604020202020204" pitchFamily="34" charset="0"/>
                <a:cs typeface="Arial" panose="020B0604020202020204" pitchFamily="34" charset="0"/>
              </a:rPr>
              <a:t>Each group has a specific marketing plan. The first group will be targeted mainly online while the second and third group will be mostly targeted through recommendations from our customer base – various discounts to be offered.</a:t>
            </a:r>
          </a:p>
          <a:p>
            <a:pPr marL="0" indent="0">
              <a:buClrTx/>
              <a:buNone/>
            </a:pPr>
            <a:endParaRPr lang="en-GB" sz="17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52581" y="305172"/>
            <a:ext cx="3365326" cy="221690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79698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plan</a:t>
            </a:r>
            <a:endParaRPr lang="en-GB" dirty="0"/>
          </a:p>
        </p:txBody>
      </p:sp>
      <p:sp>
        <p:nvSpPr>
          <p:cNvPr id="3" name="Content Placeholder 2"/>
          <p:cNvSpPr>
            <a:spLocks noGrp="1"/>
          </p:cNvSpPr>
          <p:nvPr>
            <p:ph idx="1"/>
          </p:nvPr>
        </p:nvSpPr>
        <p:spPr>
          <a:xfrm>
            <a:off x="440971" y="1766170"/>
            <a:ext cx="10444147" cy="4059476"/>
          </a:xfrm>
        </p:spPr>
        <p:txBody>
          <a:bodyPr>
            <a:normAutofit/>
          </a:bodyPr>
          <a:lstStyle/>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The goal of the plan is to create a powerful brand that will develop a relationship with customers that will become more likely to be loyal (Jones,2021)</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The budget for the plan will be higher during the first 3 months and it will drop as business will increase its customer base.</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Professional and fully optimized website for both desktop and mobile – to provide information and gather data points about customers.</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Social media accounts on Facebook and Instagram to develop an emotional connection with the customers.</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Mobile application – a loyal card will be implemented and special discounts will be made available through the app. Customers will be incentivized to register.</a:t>
            </a:r>
          </a:p>
          <a:p>
            <a:pPr>
              <a:buClrTx/>
              <a:buFont typeface="Wingdings" panose="05000000000000000000" pitchFamily="2" charset="2"/>
              <a:buChar char="§"/>
            </a:pPr>
            <a:endParaRPr lang="en-US" sz="2800" dirty="0">
              <a:latin typeface="Arial" panose="020B0604020202020204" pitchFamily="34" charset="0"/>
              <a:cs typeface="Arial" panose="020B0604020202020204" pitchFamily="34" charset="0"/>
            </a:endParaRPr>
          </a:p>
          <a:p>
            <a:pPr>
              <a:buClrTx/>
              <a:buFont typeface="Wingdings" panose="05000000000000000000" pitchFamily="2" charset="2"/>
              <a:buChar char="§"/>
            </a:pPr>
            <a:endParaRPr lang="en-US" sz="2800" dirty="0">
              <a:latin typeface="Arial" panose="020B0604020202020204" pitchFamily="34" charset="0"/>
              <a:cs typeface="Arial" panose="020B0604020202020204" pitchFamily="34" charset="0"/>
            </a:endParaRPr>
          </a:p>
          <a:p>
            <a:pPr>
              <a:buClrTx/>
              <a:buFont typeface="Wingdings" panose="05000000000000000000" pitchFamily="2" charset="2"/>
              <a:buChar char="q"/>
            </a:pPr>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2048" y="4629411"/>
            <a:ext cx="3675725" cy="2228589"/>
          </a:xfrm>
          <a:prstGeom prst="rect">
            <a:avLst/>
          </a:prstGeom>
          <a:ln>
            <a:noFill/>
          </a:ln>
          <a:effectLst>
            <a:softEdge rad="112500"/>
          </a:effectLst>
        </p:spPr>
      </p:pic>
    </p:spTree>
    <p:extLst>
      <p:ext uri="{BB962C8B-B14F-4D97-AF65-F5344CB8AC3E}">
        <p14:creationId xmlns:p14="http://schemas.microsoft.com/office/powerpoint/2010/main" val="34835374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plan</a:t>
            </a:r>
          </a:p>
        </p:txBody>
      </p:sp>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77863" y="1712167"/>
            <a:ext cx="9697778" cy="3867661"/>
          </a:xfrm>
          <a:prstGeom prst="rect">
            <a:avLst/>
          </a:prstGeom>
          <a:noFill/>
          <a:ln>
            <a:noFill/>
          </a:ln>
        </p:spPr>
      </p:pic>
    </p:spTree>
    <p:extLst>
      <p:ext uri="{BB962C8B-B14F-4D97-AF65-F5344CB8AC3E}">
        <p14:creationId xmlns:p14="http://schemas.microsoft.com/office/powerpoint/2010/main" val="1961442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Profit and loss sample</a:t>
            </a:r>
          </a:p>
        </p:txBody>
      </p:sp>
      <mc:AlternateContent xmlns:mc="http://schemas.openxmlformats.org/markup-compatibility/2006">
        <mc:Choice xmlns:cx1="http://schemas.microsoft.com/office/drawing/2015/9/8/chartex" Requires="cx1">
          <p:graphicFrame>
            <p:nvGraphicFramePr>
              <p:cNvPr id="4" name="Content Placeholder 3"/>
              <p:cNvGraphicFramePr>
                <a:graphicFrameLocks noGrp="1"/>
              </p:cNvGraphicFramePr>
              <p:nvPr>
                <p:ph idx="1"/>
              </p:nvPr>
            </p:nvGraphicFramePr>
            <p:xfrm>
              <a:off x="677863" y="2160588"/>
              <a:ext cx="8596312" cy="3881437"/>
            </p:xfrm>
            <a:graphic>
              <a:graphicData uri="http://schemas.microsoft.com/office/drawing/2014/chartex">
                <cx:chart xmlns:cx="http://schemas.microsoft.com/office/drawing/2014/chartex" xmlns:r="http://schemas.openxmlformats.org/officeDocument/2006/relationships" r:id="rId2"/>
              </a:graphicData>
            </a:graphic>
          </p:graphicFrame>
        </mc:Choice>
        <mc:Fallback>
          <p:pic>
            <p:nvPicPr>
              <p:cNvPr id="4" name="Content Placeholder 3"/>
              <p:cNvPicPr>
                <a:picLocks noGrp="1" noRot="1" noChangeAspect="1" noMove="1" noResize="1" noEditPoints="1" noAdjustHandles="1" noChangeArrowheads="1" noChangeShapeType="1"/>
              </p:cNvPicPr>
              <p:nvPr/>
            </p:nvPicPr>
            <p:blipFill>
              <a:blip r:embed="rId3"/>
              <a:stretch>
                <a:fillRect/>
              </a:stretch>
            </p:blipFill>
            <p:spPr>
              <a:xfrm>
                <a:off x="677863" y="2160588"/>
                <a:ext cx="8596312" cy="3881437"/>
              </a:xfrm>
              <a:prstGeom prst="rect">
                <a:avLst/>
              </a:prstGeom>
            </p:spPr>
          </p:pic>
        </mc:Fallback>
      </mc:AlternateContent>
    </p:spTree>
    <p:extLst>
      <p:ext uri="{BB962C8B-B14F-4D97-AF65-F5344CB8AC3E}">
        <p14:creationId xmlns:p14="http://schemas.microsoft.com/office/powerpoint/2010/main" val="1323629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plan</a:t>
            </a:r>
          </a:p>
        </p:txBody>
      </p:sp>
      <p:sp>
        <p:nvSpPr>
          <p:cNvPr id="3" name="Content Placeholder 2"/>
          <p:cNvSpPr>
            <a:spLocks noGrp="1"/>
          </p:cNvSpPr>
          <p:nvPr>
            <p:ph idx="1"/>
          </p:nvPr>
        </p:nvSpPr>
        <p:spPr/>
        <p:txBody>
          <a:bodyPr/>
          <a:lstStyle/>
          <a:p>
            <a:r>
              <a:rPr lang="en-GB" dirty="0"/>
              <a:t>Forecasted that by the end of first year, the business will end up with a profit of £21,150 before taxes.</a:t>
            </a:r>
          </a:p>
          <a:p>
            <a:r>
              <a:rPr lang="en-GB" dirty="0"/>
              <a:t>£50,000 start-up grant has been incorporated into the forecast. It will be spent on various expenses such as rent, payroll, equipment. </a:t>
            </a:r>
          </a:p>
          <a:p>
            <a:r>
              <a:rPr lang="en-GB" dirty="0"/>
              <a:t>Advertising will take 8% of the fund in the first month but the budget will decrease as customer base will increase.</a:t>
            </a:r>
          </a:p>
          <a:p>
            <a:r>
              <a:rPr lang="en-GB" dirty="0"/>
              <a:t>The rental of a central location will be £21,600 for 12 months.</a:t>
            </a:r>
          </a:p>
          <a:p>
            <a:r>
              <a:rPr lang="en-GB" dirty="0"/>
              <a:t>Total expenses for the first year are forecast at £95,350</a:t>
            </a:r>
          </a:p>
          <a:p>
            <a:r>
              <a:rPr lang="en-GB" dirty="0"/>
              <a:t>Total revenue for the first year is forecasted at £162,500</a:t>
            </a:r>
          </a:p>
          <a:p>
            <a:r>
              <a:rPr lang="en-GB" dirty="0"/>
              <a:t>Profit before taxes is expected at £67,150</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78559" y="3959792"/>
            <a:ext cx="3808434" cy="2540225"/>
          </a:xfrm>
          <a:prstGeom prst="rect">
            <a:avLst/>
          </a:prstGeom>
          <a:ln>
            <a:noFill/>
          </a:ln>
          <a:effectLst>
            <a:softEdge rad="112500"/>
          </a:effectLst>
        </p:spPr>
      </p:pic>
    </p:spTree>
    <p:extLst>
      <p:ext uri="{BB962C8B-B14F-4D97-AF65-F5344CB8AC3E}">
        <p14:creationId xmlns:p14="http://schemas.microsoft.com/office/powerpoint/2010/main" val="1968997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team</a:t>
            </a:r>
            <a:endParaRPr lang="en-GB" dirty="0"/>
          </a:p>
        </p:txBody>
      </p:sp>
      <p:sp>
        <p:nvSpPr>
          <p:cNvPr id="3" name="Content Placeholder 2"/>
          <p:cNvSpPr>
            <a:spLocks noGrp="1"/>
          </p:cNvSpPr>
          <p:nvPr>
            <p:ph idx="1"/>
          </p:nvPr>
        </p:nvSpPr>
        <p:spPr>
          <a:xfrm>
            <a:off x="677334" y="2627260"/>
            <a:ext cx="8825659" cy="3416300"/>
          </a:xfrm>
        </p:spPr>
        <p:txBody>
          <a:bodyPr>
            <a:normAutofit/>
          </a:bodyPr>
          <a:lstStyle/>
          <a:p>
            <a:pPr marL="0" indent="0">
              <a:buClrTx/>
              <a:buNone/>
            </a:pPr>
            <a:endParaRPr lang="en-US" sz="1700" dirty="0">
              <a:latin typeface="Arial" panose="020B0604020202020204" pitchFamily="34" charset="0"/>
              <a:cs typeface="Arial" panose="020B0604020202020204" pitchFamily="34" charset="0"/>
            </a:endParaRPr>
          </a:p>
          <a:p>
            <a:pPr marL="0" indent="0">
              <a:buNone/>
            </a:pPr>
            <a:endParaRPr lang="en-US" sz="2800" dirty="0">
              <a:latin typeface="Arial" panose="020B0604020202020204" pitchFamily="34" charset="0"/>
              <a:cs typeface="Arial" panose="020B0604020202020204" pitchFamily="34" charset="0"/>
            </a:endParaRPr>
          </a:p>
        </p:txBody>
      </p:sp>
      <p:sp>
        <p:nvSpPr>
          <p:cNvPr id="5" name="TextBox 4"/>
          <p:cNvSpPr txBox="1"/>
          <p:nvPr/>
        </p:nvSpPr>
        <p:spPr>
          <a:xfrm>
            <a:off x="302668" y="1980929"/>
            <a:ext cx="473206" cy="646331"/>
          </a:xfrm>
          <a:prstGeom prst="rect">
            <a:avLst/>
          </a:prstGeom>
          <a:noFill/>
        </p:spPr>
        <p:txBody>
          <a:bodyPr wrap="none" rtlCol="0">
            <a:spAutoFit/>
          </a:bodyPr>
          <a:lstStyle/>
          <a:p>
            <a:pPr marL="285750" indent="-285750">
              <a:buFont typeface="Wingdings" panose="05000000000000000000" pitchFamily="2" charset="2"/>
              <a:buChar char="Ø"/>
            </a:pPr>
            <a:endParaRPr lang="en-US" dirty="0"/>
          </a:p>
          <a:p>
            <a:endParaRPr lang="en-US" dirty="0"/>
          </a:p>
        </p:txBody>
      </p:sp>
      <p:sp>
        <p:nvSpPr>
          <p:cNvPr id="4" name="TextBox 3"/>
          <p:cNvSpPr txBox="1"/>
          <p:nvPr/>
        </p:nvSpPr>
        <p:spPr>
          <a:xfrm>
            <a:off x="244791" y="1867088"/>
            <a:ext cx="12188593" cy="2585323"/>
          </a:xfrm>
          <a:prstGeom prst="rect">
            <a:avLst/>
          </a:prstGeom>
          <a:noFill/>
        </p:spPr>
        <p:txBody>
          <a:bodyPr wrap="none" rtlCol="0">
            <a:spAutoFit/>
          </a:bodyPr>
          <a:lstStyle/>
          <a:p>
            <a:pPr marL="285750" indent="-285750">
              <a:buFont typeface="Arial" panose="020B0604020202020204" pitchFamily="34" charset="0"/>
              <a:buChar char="•"/>
            </a:pPr>
            <a:r>
              <a:rPr lang="en-GB" dirty="0"/>
              <a:t>The company has been started by </a:t>
            </a:r>
            <a:r>
              <a:rPr lang="en-GB" dirty="0" err="1"/>
              <a:t>Nicoleta</a:t>
            </a:r>
            <a:r>
              <a:rPr lang="en-GB" dirty="0"/>
              <a:t> </a:t>
            </a:r>
            <a:r>
              <a:rPr lang="en-GB" dirty="0" err="1"/>
              <a:t>Baltaret</a:t>
            </a:r>
            <a:r>
              <a:rPr lang="en-GB" dirty="0"/>
              <a:t> and Bianca </a:t>
            </a:r>
            <a:r>
              <a:rPr lang="en-GB" dirty="0" err="1"/>
              <a:t>Visan</a:t>
            </a:r>
            <a:r>
              <a:rPr lang="en-GB" dirty="0"/>
              <a:t>. Both of them will be running the company </a:t>
            </a:r>
          </a:p>
          <a:p>
            <a:r>
              <a:rPr lang="en-GB" dirty="0"/>
              <a:t>as their previous experience recommend them to be in this position.</a:t>
            </a:r>
          </a:p>
          <a:p>
            <a:endParaRPr lang="en-GB" dirty="0"/>
          </a:p>
          <a:p>
            <a:pPr marL="285750" indent="-285750">
              <a:buFont typeface="Arial" panose="020B0604020202020204" pitchFamily="34" charset="0"/>
              <a:buChar char="•"/>
            </a:pPr>
            <a:r>
              <a:rPr lang="en-GB" dirty="0" err="1"/>
              <a:t>Nicoleta</a:t>
            </a:r>
            <a:r>
              <a:rPr lang="en-GB" dirty="0"/>
              <a:t> will supervise how the hairdressing department will perform and engage with customers</a:t>
            </a:r>
          </a:p>
          <a:p>
            <a:r>
              <a:rPr lang="en-GB" dirty="0"/>
              <a:t>while Bianca will supervise the spa services. Both of them will have access to the data points generated </a:t>
            </a:r>
          </a:p>
          <a:p>
            <a:r>
              <a:rPr lang="en-GB" dirty="0"/>
              <a:t>by the mobile and website in order to decide the advertisement direction.</a:t>
            </a:r>
          </a:p>
          <a:p>
            <a:endParaRPr lang="en-GB" dirty="0"/>
          </a:p>
          <a:p>
            <a:pPr marL="285750" indent="-285750">
              <a:buFont typeface="Arial" panose="020B0604020202020204" pitchFamily="34" charset="0"/>
              <a:buChar char="•"/>
            </a:pPr>
            <a:r>
              <a:rPr lang="en-GB" dirty="0"/>
              <a:t>They will be working on a rota basis on front desk as it is important for them to be the first point of contact</a:t>
            </a:r>
          </a:p>
          <a:p>
            <a:r>
              <a:rPr lang="en-GB" dirty="0"/>
              <a:t>for clients and also promote the brand and the mobile application.</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5110" y="4203788"/>
            <a:ext cx="3901440" cy="25999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13782059"/>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a:xfrm>
            <a:off x="677334" y="2140036"/>
            <a:ext cx="9886739" cy="4060347"/>
          </a:xfrm>
        </p:spPr>
        <p:txBody>
          <a:bodyPr>
            <a:normAutofit/>
          </a:bodyPr>
          <a:lstStyle/>
          <a:p>
            <a:pPr>
              <a:buClrTx/>
              <a:buFont typeface="Wingdings" panose="05000000000000000000" pitchFamily="2" charset="2"/>
              <a:buChar char="§"/>
            </a:pPr>
            <a:r>
              <a:rPr lang="en-GB" dirty="0">
                <a:latin typeface="+mj-lt"/>
                <a:cs typeface="Arial" panose="020B0604020202020204" pitchFamily="34" charset="0"/>
              </a:rPr>
              <a:t>The company believes that if the £50,000 start-up grant will be offered, they will be able to deliver on their financial forecast and improve the business environment in the town </a:t>
            </a:r>
            <a:r>
              <a:rPr lang="en-GB" dirty="0" err="1">
                <a:latin typeface="+mj-lt"/>
                <a:cs typeface="Arial" panose="020B0604020202020204" pitchFamily="34" charset="0"/>
              </a:rPr>
              <a:t>center</a:t>
            </a:r>
            <a:r>
              <a:rPr lang="en-GB" dirty="0">
                <a:latin typeface="+mj-lt"/>
                <a:cs typeface="Arial" panose="020B0604020202020204" pitchFamily="34" charset="0"/>
              </a:rPr>
              <a:t>.</a:t>
            </a:r>
          </a:p>
          <a:p>
            <a:pPr>
              <a:buClrTx/>
              <a:buFont typeface="Wingdings" panose="05000000000000000000" pitchFamily="2" charset="2"/>
              <a:buChar char="§"/>
            </a:pPr>
            <a:r>
              <a:rPr lang="en-GB" dirty="0">
                <a:latin typeface="+mj-lt"/>
                <a:cs typeface="Arial" panose="020B0604020202020204" pitchFamily="34" charset="0"/>
              </a:rPr>
              <a:t>The company will focus on its mobile application and loyalty scheme within it as it can help them massively with its customer base.</a:t>
            </a:r>
          </a:p>
          <a:p>
            <a:pPr>
              <a:buClrTx/>
              <a:buFont typeface="Wingdings" panose="05000000000000000000" pitchFamily="2" charset="2"/>
              <a:buChar char="§"/>
            </a:pPr>
            <a:endParaRPr lang="en-GB" dirty="0">
              <a:latin typeface="+mj-lt"/>
              <a:cs typeface="Arial" panose="020B0604020202020204" pitchFamily="34" charset="0"/>
            </a:endParaRPr>
          </a:p>
        </p:txBody>
      </p:sp>
    </p:spTree>
    <p:extLst>
      <p:ext uri="{BB962C8B-B14F-4D97-AF65-F5344CB8AC3E}">
        <p14:creationId xmlns:p14="http://schemas.microsoft.com/office/powerpoint/2010/main" val="1848097005"/>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47500" lnSpcReduction="20000"/>
          </a:bodyPr>
          <a:lstStyle/>
          <a:p>
            <a:r>
              <a:rPr lang="en-US" dirty="0" err="1"/>
              <a:t>Ibisworld</a:t>
            </a:r>
            <a:r>
              <a:rPr lang="en-US" dirty="0"/>
              <a:t> (2021). “Hairdressing and beauty treatment in the UK “ [online] Available at: </a:t>
            </a:r>
            <a:r>
              <a:rPr lang="en-US" u="sng" dirty="0">
                <a:hlinkClick r:id="rId2"/>
              </a:rPr>
              <a:t>https://www.ibisworld.com/united-kingdom/market-size/hairdressing-beauty-treatment/</a:t>
            </a:r>
            <a:r>
              <a:rPr lang="en-US" dirty="0"/>
              <a:t> (Accessed 20.07.2022)</a:t>
            </a:r>
            <a:endParaRPr lang="en-GB" dirty="0"/>
          </a:p>
          <a:p>
            <a:r>
              <a:rPr lang="en-US" dirty="0"/>
              <a:t>Jones, K. (2021). “The Importance Of Branding In Business“ [online] Available at: </a:t>
            </a:r>
            <a:r>
              <a:rPr lang="en-US" u="sng" dirty="0">
                <a:hlinkClick r:id="rId3"/>
              </a:rPr>
              <a:t>https://www.forbes.com/sites/forbesagencycouncil/2021/03/24/the-importance-of-branding-in-business/?sh=2892d19067f7</a:t>
            </a:r>
            <a:r>
              <a:rPr lang="en-US" dirty="0"/>
              <a:t> (Accessed 20.07.2022)</a:t>
            </a:r>
            <a:endParaRPr lang="en-GB" dirty="0"/>
          </a:p>
          <a:p>
            <a:r>
              <a:rPr lang="en-US" dirty="0"/>
              <a:t>Lopez-Martinez, K. (2021). “How 2020 is Shaping Consumer Behavior in 2021”. [online] Available at: </a:t>
            </a:r>
            <a:r>
              <a:rPr lang="en-US" u="sng" dirty="0">
                <a:hlinkClick r:id="rId4"/>
              </a:rPr>
              <a:t>https://www.salontoday.com/1073539/how-2020-is-shaping-2021</a:t>
            </a:r>
            <a:r>
              <a:rPr lang="en-US" dirty="0"/>
              <a:t> (Accessed 20.07.2022)</a:t>
            </a:r>
            <a:endParaRPr lang="en-GB" dirty="0"/>
          </a:p>
          <a:p>
            <a:r>
              <a:rPr lang="en-US" dirty="0" err="1"/>
              <a:t>Manso</a:t>
            </a:r>
            <a:r>
              <a:rPr lang="en-US" dirty="0"/>
              <a:t>, J.(2020). “By the Numbers: Millennial and Gen Z Invest in Beauty”. [online] Available at: </a:t>
            </a:r>
            <a:r>
              <a:rPr lang="en-US" u="sng" dirty="0">
                <a:hlinkClick r:id="rId5"/>
              </a:rPr>
              <a:t>https://wwd.com/beauty-industry-news/beauty-features/by-the-numbers-millennial-and-gen-z-invest-in-beauty-1203693297/</a:t>
            </a:r>
            <a:r>
              <a:rPr lang="en-US" dirty="0"/>
              <a:t> (Accessed 20.07.2022)</a:t>
            </a:r>
            <a:endParaRPr lang="en-GB" dirty="0"/>
          </a:p>
          <a:p>
            <a:r>
              <a:rPr lang="en-US" dirty="0"/>
              <a:t>Milano, S. (2021). “The Advantages of Operating a Retail Business on Sundays”. [online] Available at: </a:t>
            </a:r>
            <a:r>
              <a:rPr lang="en-US" u="sng" dirty="0">
                <a:hlinkClick r:id="rId6"/>
              </a:rPr>
              <a:t>https://smallbusiness.chron.com/advantages-operating-retail-business-sundays-76143.html</a:t>
            </a:r>
            <a:r>
              <a:rPr lang="en-US" dirty="0"/>
              <a:t> (Accessed 20.07.2022)</a:t>
            </a:r>
            <a:endParaRPr lang="en-GB" dirty="0"/>
          </a:p>
          <a:p>
            <a:r>
              <a:rPr lang="en-US" dirty="0" err="1"/>
              <a:t>NielsenIQ</a:t>
            </a:r>
            <a:r>
              <a:rPr lang="en-US" dirty="0"/>
              <a:t> (2022). “Inflation unboxed: How inflation impacts beauty categories”. [online] Available at: </a:t>
            </a:r>
            <a:r>
              <a:rPr lang="en-US" u="sng" dirty="0">
                <a:hlinkClick r:id="rId7"/>
              </a:rPr>
              <a:t>https://nielseniq.com/global/en/insights/analysis/2022/inflation-unboxed-how-inflation-impacts-beauty-categories /</a:t>
            </a:r>
            <a:r>
              <a:rPr lang="en-US" dirty="0"/>
              <a:t>  (Accessed 20.07.2022)</a:t>
            </a:r>
            <a:endParaRPr lang="en-GB" dirty="0"/>
          </a:p>
          <a:p>
            <a:r>
              <a:rPr lang="en-US" dirty="0"/>
              <a:t>Owens, J. , Elton, D. (2022). “The shifting </a:t>
            </a:r>
            <a:r>
              <a:rPr lang="en-US" dirty="0" err="1"/>
              <a:t>behaviours</a:t>
            </a:r>
            <a:r>
              <a:rPr lang="en-US" dirty="0"/>
              <a:t> of fashion and beauty consumers in the U.K.”. [online] Available at: </a:t>
            </a:r>
            <a:r>
              <a:rPr lang="en-US" u="sng" dirty="0">
                <a:hlinkClick r:id="rId8"/>
              </a:rPr>
              <a:t>https://www.thinkwithgoogle.com/intl/en-gb/consumer-insights/consumer-trends/fashion-beauty-consumer-behaviour/</a:t>
            </a:r>
            <a:r>
              <a:rPr lang="en-US" dirty="0"/>
              <a:t> (Accessed 20.07.2022)</a:t>
            </a:r>
            <a:endParaRPr lang="en-GB" dirty="0"/>
          </a:p>
          <a:p>
            <a:r>
              <a:rPr lang="en-US" dirty="0"/>
              <a:t>Silverstein, M. , </a:t>
            </a:r>
            <a:r>
              <a:rPr lang="en-US" dirty="0" err="1"/>
              <a:t>Sayrne</a:t>
            </a:r>
            <a:r>
              <a:rPr lang="en-US" dirty="0"/>
              <a:t>, K. (2009). “ The Female Economy”. [online] Available at: </a:t>
            </a:r>
            <a:r>
              <a:rPr lang="en-US" u="sng" dirty="0">
                <a:hlinkClick r:id="rId9"/>
              </a:rPr>
              <a:t>https://hbr.org/2009/09/the-female-economy</a:t>
            </a:r>
            <a:r>
              <a:rPr lang="en-US" dirty="0"/>
              <a:t> (Accessed 20.07.2022)</a:t>
            </a:r>
            <a:endParaRPr lang="en-GB" dirty="0"/>
          </a:p>
          <a:p>
            <a:r>
              <a:rPr lang="en-US" dirty="0"/>
              <a:t>Watts, J. (2022). “Beauty salon legislation and regulations”. [online] Available at: </a:t>
            </a:r>
            <a:r>
              <a:rPr lang="en-US" u="sng" dirty="0">
                <a:hlinkClick r:id="rId10"/>
              </a:rPr>
              <a:t>https://startups.co.uk/guides/beauty-salon-legislation-regulations-health-and-safety/</a:t>
            </a:r>
            <a:r>
              <a:rPr lang="en-US" dirty="0"/>
              <a:t> (Accessed 20.07.2022)</a:t>
            </a:r>
            <a:endParaRPr lang="en-GB" dirty="0"/>
          </a:p>
          <a:p>
            <a:r>
              <a:rPr lang="en-US" dirty="0" err="1"/>
              <a:t>Wischhover</a:t>
            </a:r>
            <a:r>
              <a:rPr lang="en-US" dirty="0"/>
              <a:t>, C. (2020). “The Salon Business Isn’t Built to Withstand a Pandemic”. [online] Available at: </a:t>
            </a:r>
            <a:r>
              <a:rPr lang="en-US" u="sng" dirty="0">
                <a:hlinkClick r:id="rId11"/>
              </a:rPr>
              <a:t>https://www.allure.com/story/coronavirus-effect-on-salon-industry</a:t>
            </a:r>
            <a:r>
              <a:rPr lang="en-US" dirty="0"/>
              <a:t> (Accessed 20.07.2022)</a:t>
            </a:r>
            <a:endParaRPr lang="en-GB" dirty="0"/>
          </a:p>
          <a:p>
            <a:endParaRPr lang="en-GB" dirty="0"/>
          </a:p>
        </p:txBody>
      </p:sp>
    </p:spTree>
    <p:extLst>
      <p:ext uri="{BB962C8B-B14F-4D97-AF65-F5344CB8AC3E}">
        <p14:creationId xmlns:p14="http://schemas.microsoft.com/office/powerpoint/2010/main" val="4130995487"/>
      </p:ext>
    </p:extLst>
  </p:cSld>
  <p:clrMapOvr>
    <a:masterClrMapping/>
  </p:clrMapOvr>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810</TotalTime>
  <Words>1472</Words>
  <Application>Microsoft Office PowerPoint</Application>
  <PresentationFormat>Widescreen</PresentationFormat>
  <Paragraphs>108</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Trebuchet MS</vt:lpstr>
      <vt:lpstr>Wingdings</vt:lpstr>
      <vt:lpstr>Wingdings 3</vt:lpstr>
      <vt:lpstr>Facet</vt:lpstr>
      <vt:lpstr>Sweet Dream Beauty Studio – Business Plan</vt:lpstr>
      <vt:lpstr>Introduction</vt:lpstr>
      <vt:lpstr>Business Overview</vt:lpstr>
      <vt:lpstr>Product and services</vt:lpstr>
      <vt:lpstr>Market audit</vt:lpstr>
      <vt:lpstr>Market audit</vt:lpstr>
      <vt:lpstr>Target market</vt:lpstr>
      <vt:lpstr>Marketing plan</vt:lpstr>
      <vt:lpstr>Financial plan</vt:lpstr>
      <vt:lpstr>Profit and loss sample</vt:lpstr>
      <vt:lpstr>Financial plan</vt:lpstr>
      <vt:lpstr>Management team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Nicoleta Baltaret (2107487)</cp:lastModifiedBy>
  <cp:revision>58</cp:revision>
  <dcterms:created xsi:type="dcterms:W3CDTF">2022-02-16T19:44:31Z</dcterms:created>
  <dcterms:modified xsi:type="dcterms:W3CDTF">2022-07-23T14:59:06Z</dcterms:modified>
</cp:coreProperties>
</file>