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8288000" cy="10287000"/>
  <p:notesSz cx="6858000" cy="9144000"/>
  <p:embeddedFontLst>
    <p:embeddedFont>
      <p:font typeface="Clear Sans Bold" panose="020B0604020202020204" charset="0"/>
      <p:regular r:id="rId21"/>
    </p:embeddedFont>
    <p:embeddedFont>
      <p:font typeface="Clear Sans Regular" panose="020B0604020202020204" charset="0"/>
      <p:regular r:id="rId22"/>
    </p:embeddedFont>
    <p:embeddedFont>
      <p:font typeface="Clear Sans Regular Bold" panose="020B0604020202020204" charset="0"/>
      <p:regular r:id="rId23"/>
    </p:embeddedFont>
    <p:embeddedFont>
      <p:font typeface="Clear Sans Regular Italics"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100" y="2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d Omer (2130010)" userId="10fe6e33-6571-48ee-ae21-bdb083fcae17" providerId="ADAL" clId="{E94E0B61-6872-4C80-9C56-966365919A58}"/>
    <pc:docChg chg="undo custSel addSld modSld">
      <pc:chgData name="Shahd Omer (2130010)" userId="10fe6e33-6571-48ee-ae21-bdb083fcae17" providerId="ADAL" clId="{E94E0B61-6872-4C80-9C56-966365919A58}" dt="2025-06-08T12:56:35.377" v="50"/>
      <pc:docMkLst>
        <pc:docMk/>
      </pc:docMkLst>
      <pc:sldChg chg="modSp mod">
        <pc:chgData name="Shahd Omer (2130010)" userId="10fe6e33-6571-48ee-ae21-bdb083fcae17" providerId="ADAL" clId="{E94E0B61-6872-4C80-9C56-966365919A58}" dt="2025-06-08T12:55:37.320" v="13"/>
        <pc:sldMkLst>
          <pc:docMk/>
          <pc:sldMk cId="0" sldId="256"/>
        </pc:sldMkLst>
        <pc:spChg chg="mod">
          <ac:chgData name="Shahd Omer (2130010)" userId="10fe6e33-6571-48ee-ae21-bdb083fcae17" providerId="ADAL" clId="{E94E0B61-6872-4C80-9C56-966365919A58}" dt="2025-06-08T12:55:37.320" v="13"/>
          <ac:spMkLst>
            <pc:docMk/>
            <pc:sldMk cId="0" sldId="256"/>
            <ac:spMk id="7" creationId="{00000000-0000-0000-0000-000000000000}"/>
          </ac:spMkLst>
        </pc:spChg>
      </pc:sldChg>
      <pc:sldChg chg="addSp modSp new mod">
        <pc:chgData name="Shahd Omer (2130010)" userId="10fe6e33-6571-48ee-ae21-bdb083fcae17" providerId="ADAL" clId="{E94E0B61-6872-4C80-9C56-966365919A58}" dt="2025-06-08T12:56:35.377" v="50"/>
        <pc:sldMkLst>
          <pc:docMk/>
          <pc:sldMk cId="140014762" sldId="274"/>
        </pc:sldMkLst>
        <pc:spChg chg="add mod">
          <ac:chgData name="Shahd Omer (2130010)" userId="10fe6e33-6571-48ee-ae21-bdb083fcae17" providerId="ADAL" clId="{E94E0B61-6872-4C80-9C56-966365919A58}" dt="2025-06-08T12:56:35.377" v="50"/>
          <ac:spMkLst>
            <pc:docMk/>
            <pc:sldMk cId="140014762" sldId="274"/>
            <ac:spMk id="3" creationId="{D0EEF00B-C06A-AC88-CCE6-5A4692B880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slide" Target="slide3.xml"/><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 Id="rId9" Type="http://schemas.openxmlformats.org/officeDocument/2006/relationships/image" Target="../media/image19.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13.svg"/><Relationship Id="rId3" Type="http://schemas.openxmlformats.org/officeDocument/2006/relationships/image" Target="../media/image15.svg"/><Relationship Id="rId7" Type="http://schemas.openxmlformats.org/officeDocument/2006/relationships/image" Target="../media/image29.svg"/><Relationship Id="rId12" Type="http://schemas.openxmlformats.org/officeDocument/2006/relationships/image" Target="../media/image12.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28.png"/><Relationship Id="rId11" Type="http://schemas.openxmlformats.org/officeDocument/2006/relationships/image" Target="../media/image33.svg"/><Relationship Id="rId5" Type="http://schemas.openxmlformats.org/officeDocument/2006/relationships/image" Target="../media/image27.sv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svg"/></Relationships>
</file>

<file path=ppt/slides/_rels/slide1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2599-019-00595-2" TargetMode="External"/><Relationship Id="rId2" Type="http://schemas.openxmlformats.org/officeDocument/2006/relationships/hyperlink" Target="https://doi.org/10.1108/tr-10-2024-0913" TargetMode="External"/><Relationship Id="rId1" Type="http://schemas.openxmlformats.org/officeDocument/2006/relationships/slideLayout" Target="../slideLayouts/slideLayout7.xml"/><Relationship Id="rId4" Type="http://schemas.openxmlformats.org/officeDocument/2006/relationships/hyperlink" Target="https://doi.org/10.1177/10963480241229235"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litslink.com/blog/ai-in-hospitality-industry-benefits-use-cases-and-successful-stories" TargetMode="External"/><Relationship Id="rId1" Type="http://schemas.openxmlformats.org/officeDocument/2006/relationships/slideLayout" Target="../slideLayouts/slideLayout7.xml"/><Relationship Id="rId4" Type="http://schemas.openxmlformats.org/officeDocument/2006/relationships/hyperlink" Target="https://doi.org/10.1016/j.annals.2020.102883"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sp>
        <p:nvSpPr>
          <p:cNvPr id="2" name="Freeform 2" descr="an isometric lined map"/>
          <p:cNvSpPr/>
          <p:nvPr/>
        </p:nvSpPr>
        <p:spPr>
          <a:xfrm>
            <a:off x="1182834" y="-1921745"/>
            <a:ext cx="6755642" cy="4114800"/>
          </a:xfrm>
          <a:custGeom>
            <a:avLst/>
            <a:gdLst/>
            <a:ahLst/>
            <a:cxnLst/>
            <a:rect l="l" t="t" r="r" b="b"/>
            <a:pathLst>
              <a:path w="6755642" h="4114800">
                <a:moveTo>
                  <a:pt x="0" y="0"/>
                </a:moveTo>
                <a:lnTo>
                  <a:pt x="6755642" y="0"/>
                </a:lnTo>
                <a:lnTo>
                  <a:pt x="675564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an isometric lined group of UI application windows"/>
          <p:cNvSpPr/>
          <p:nvPr/>
        </p:nvSpPr>
        <p:spPr>
          <a:xfrm>
            <a:off x="4011803" y="7612736"/>
            <a:ext cx="3486358" cy="4114800"/>
          </a:xfrm>
          <a:custGeom>
            <a:avLst/>
            <a:gdLst/>
            <a:ahLst/>
            <a:cxnLst/>
            <a:rect l="l" t="t" r="r" b="b"/>
            <a:pathLst>
              <a:path w="3486358" h="4114800">
                <a:moveTo>
                  <a:pt x="0" y="0"/>
                </a:moveTo>
                <a:lnTo>
                  <a:pt x="3486358" y="0"/>
                </a:lnTo>
                <a:lnTo>
                  <a:pt x="3486358"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628863" y="2363794"/>
            <a:ext cx="7863584" cy="5248942"/>
          </a:xfrm>
          <a:custGeom>
            <a:avLst/>
            <a:gdLst/>
            <a:ahLst/>
            <a:cxnLst/>
            <a:rect l="l" t="t" r="r" b="b"/>
            <a:pathLst>
              <a:path w="7863584" h="5248942">
                <a:moveTo>
                  <a:pt x="0" y="0"/>
                </a:moveTo>
                <a:lnTo>
                  <a:pt x="7863584" y="0"/>
                </a:lnTo>
                <a:lnTo>
                  <a:pt x="7863584" y="5248942"/>
                </a:lnTo>
                <a:lnTo>
                  <a:pt x="0" y="5248942"/>
                </a:lnTo>
                <a:lnTo>
                  <a:pt x="0" y="0"/>
                </a:lnTo>
                <a:close/>
              </a:path>
            </a:pathLst>
          </a:custGeom>
          <a:blipFill>
            <a:blip r:embed="rId6"/>
            <a:stretch>
              <a:fillRect/>
            </a:stretch>
          </a:blipFill>
        </p:spPr>
        <p:txBody>
          <a:bodyPr/>
          <a:lstStyle/>
          <a:p>
            <a:endParaRPr lang="en-GB"/>
          </a:p>
        </p:txBody>
      </p:sp>
      <p:grpSp>
        <p:nvGrpSpPr>
          <p:cNvPr id="5" name="Group 5"/>
          <p:cNvGrpSpPr/>
          <p:nvPr/>
        </p:nvGrpSpPr>
        <p:grpSpPr>
          <a:xfrm>
            <a:off x="9144000" y="1778023"/>
            <a:ext cx="8217084" cy="8051127"/>
            <a:chOff x="0" y="85725"/>
            <a:chExt cx="10956112" cy="10734836"/>
          </a:xfrm>
        </p:grpSpPr>
        <p:sp>
          <p:nvSpPr>
            <p:cNvPr id="6" name="TextBox 6"/>
            <p:cNvSpPr txBox="1"/>
            <p:nvPr/>
          </p:nvSpPr>
          <p:spPr>
            <a:xfrm>
              <a:off x="0" y="85725"/>
              <a:ext cx="10956112" cy="6924683"/>
            </a:xfrm>
            <a:prstGeom prst="rect">
              <a:avLst/>
            </a:prstGeom>
          </p:spPr>
          <p:txBody>
            <a:bodyPr lIns="0" tIns="0" rIns="0" bIns="0" rtlCol="0" anchor="t">
              <a:spAutoFit/>
            </a:bodyPr>
            <a:lstStyle/>
            <a:p>
              <a:pPr algn="ctr">
                <a:lnSpc>
                  <a:spcPts val="4500"/>
                </a:lnSpc>
              </a:pPr>
              <a:r>
                <a:rPr lang="en-US" sz="4500" b="1" dirty="0">
                  <a:solidFill>
                    <a:srgbClr val="F7B4A7"/>
                  </a:solidFill>
                  <a:latin typeface="Clear Sans Bold"/>
                  <a:ea typeface="Clear Sans Bold"/>
                  <a:cs typeface="Clear Sans Bold"/>
                  <a:sym typeface="Clear Sans Bold"/>
                </a:rPr>
                <a:t> </a:t>
              </a:r>
            </a:p>
            <a:p>
              <a:pPr algn="ctr">
                <a:lnSpc>
                  <a:spcPts val="4500"/>
                </a:lnSpc>
              </a:pPr>
              <a:r>
                <a:rPr lang="en-US" sz="4500" b="1" dirty="0">
                  <a:solidFill>
                    <a:srgbClr val="F7B4A7"/>
                  </a:solidFill>
                  <a:latin typeface="Clear Sans Bold"/>
                  <a:ea typeface="Clear Sans Bold"/>
                  <a:cs typeface="Clear Sans Bold"/>
                  <a:sym typeface="Clear Sans Bold"/>
                </a:rPr>
                <a:t>Artificial Intelligence and Human Collaboration in the Hospitality Industry.</a:t>
              </a:r>
            </a:p>
            <a:p>
              <a:pPr algn="ctr">
                <a:lnSpc>
                  <a:spcPts val="4500"/>
                </a:lnSpc>
              </a:pPr>
              <a:r>
                <a:rPr lang="en-US" sz="4500" b="1" dirty="0">
                  <a:solidFill>
                    <a:srgbClr val="F7B4A7"/>
                  </a:solidFill>
                  <a:latin typeface="Clear Sans Bold"/>
                  <a:ea typeface="Clear Sans Bold"/>
                  <a:cs typeface="Clear Sans Bold"/>
                  <a:sym typeface="Clear Sans Bold"/>
                </a:rPr>
                <a:t>Module Title: Contemporary Themes in the Hotel and Hospitality Sector.</a:t>
              </a:r>
            </a:p>
            <a:p>
              <a:pPr algn="ctr">
                <a:lnSpc>
                  <a:spcPts val="4500"/>
                </a:lnSpc>
              </a:pPr>
              <a:r>
                <a:rPr lang="en-US" sz="4500" b="1" dirty="0">
                  <a:solidFill>
                    <a:srgbClr val="F7B4A7"/>
                  </a:solidFill>
                  <a:latin typeface="Clear Sans Bold"/>
                  <a:ea typeface="Clear Sans Bold"/>
                  <a:cs typeface="Clear Sans Bold"/>
                  <a:sym typeface="Clear Sans Bold"/>
                </a:rPr>
                <a:t>Module code: BMIH6001</a:t>
              </a:r>
            </a:p>
            <a:p>
              <a:pPr algn="ctr">
                <a:lnSpc>
                  <a:spcPts val="4500"/>
                </a:lnSpc>
              </a:pPr>
              <a:endParaRPr lang="en-US" sz="4500" b="1" dirty="0">
                <a:solidFill>
                  <a:srgbClr val="F7B4A7"/>
                </a:solidFill>
                <a:latin typeface="Clear Sans Bold"/>
                <a:ea typeface="Clear Sans Bold"/>
                <a:cs typeface="Clear Sans Bold"/>
                <a:sym typeface="Clear Sans Bold"/>
              </a:endParaRPr>
            </a:p>
          </p:txBody>
        </p:sp>
        <p:sp>
          <p:nvSpPr>
            <p:cNvPr id="7" name="TextBox 7"/>
            <p:cNvSpPr txBox="1"/>
            <p:nvPr/>
          </p:nvSpPr>
          <p:spPr>
            <a:xfrm>
              <a:off x="0" y="7692340"/>
              <a:ext cx="10956112" cy="3128221"/>
            </a:xfrm>
            <a:prstGeom prst="rect">
              <a:avLst/>
            </a:prstGeom>
          </p:spPr>
          <p:txBody>
            <a:bodyPr lIns="0" tIns="0" rIns="0" bIns="0" rtlCol="0" anchor="t">
              <a:spAutoFit/>
            </a:bodyPr>
            <a:lstStyle/>
            <a:p>
              <a:pPr algn="ctr">
                <a:lnSpc>
                  <a:spcPts val="4759"/>
                </a:lnSpc>
              </a:pPr>
              <a:r>
                <a:rPr lang="en-US" sz="3399" dirty="0">
                  <a:solidFill>
                    <a:srgbClr val="94DDDE"/>
                  </a:solidFill>
                  <a:latin typeface="Clear Sans Regular"/>
                  <a:ea typeface="Clear Sans Regular"/>
                  <a:cs typeface="Clear Sans Regular"/>
                  <a:sym typeface="Clear Sans Regular"/>
                </a:rPr>
                <a:t>Level 6</a:t>
              </a:r>
            </a:p>
            <a:p>
              <a:pPr algn="ctr">
                <a:lnSpc>
                  <a:spcPts val="4759"/>
                </a:lnSpc>
              </a:pPr>
              <a:r>
                <a:rPr lang="en-US" sz="3399" dirty="0">
                  <a:solidFill>
                    <a:srgbClr val="94DDDE"/>
                  </a:solidFill>
                  <a:latin typeface="Clear Sans Regular"/>
                  <a:ea typeface="Clear Sans Regular"/>
                  <a:cs typeface="Clear Sans Regular"/>
                  <a:sym typeface="Clear Sans Regular"/>
                </a:rPr>
                <a:t>Presented by: Shahd Omer (2130010).</a:t>
              </a:r>
            </a:p>
            <a:p>
              <a:pPr algn="ctr">
                <a:lnSpc>
                  <a:spcPts val="4759"/>
                </a:lnSpc>
              </a:pPr>
              <a:r>
                <a:rPr lang="en-US" sz="3399" dirty="0">
                  <a:solidFill>
                    <a:srgbClr val="94DDDE"/>
                  </a:solidFill>
                  <a:latin typeface="Clear Sans Regular"/>
                  <a:ea typeface="Clear Sans Regular"/>
                  <a:cs typeface="Clear Sans Regular"/>
                  <a:sym typeface="Clear Sans Regular"/>
                </a:rPr>
                <a:t>Lecturer: Antoinette Milne</a:t>
              </a:r>
            </a:p>
            <a:p>
              <a:pPr algn="ctr">
                <a:lnSpc>
                  <a:spcPts val="4620"/>
                </a:lnSpc>
              </a:pPr>
              <a:endParaRPr lang="en-US" sz="3399" dirty="0">
                <a:solidFill>
                  <a:srgbClr val="94DDDE"/>
                </a:solidFill>
                <a:latin typeface="Clear Sans Regular"/>
                <a:ea typeface="Clear Sans Regular"/>
                <a:cs typeface="Clear Sans Regular"/>
                <a:sym typeface="Clear Sans Regul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sp>
        <p:nvSpPr>
          <p:cNvPr id="2" name="Freeform 2" descr="an isometric lined file folder"/>
          <p:cNvSpPr/>
          <p:nvPr/>
        </p:nvSpPr>
        <p:spPr>
          <a:xfrm>
            <a:off x="1309758" y="1817226"/>
            <a:ext cx="3874545" cy="5122596"/>
          </a:xfrm>
          <a:custGeom>
            <a:avLst/>
            <a:gdLst/>
            <a:ahLst/>
            <a:cxnLst/>
            <a:rect l="l" t="t" r="r" b="b"/>
            <a:pathLst>
              <a:path w="3874545" h="5122596">
                <a:moveTo>
                  <a:pt x="0" y="0"/>
                </a:moveTo>
                <a:lnTo>
                  <a:pt x="3874546" y="0"/>
                </a:lnTo>
                <a:lnTo>
                  <a:pt x="3874546" y="5122595"/>
                </a:lnTo>
                <a:lnTo>
                  <a:pt x="0" y="51225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an isometric lined file folder"/>
          <p:cNvSpPr/>
          <p:nvPr/>
        </p:nvSpPr>
        <p:spPr>
          <a:xfrm>
            <a:off x="2380976" y="2607954"/>
            <a:ext cx="3874545" cy="5122596"/>
          </a:xfrm>
          <a:custGeom>
            <a:avLst/>
            <a:gdLst/>
            <a:ahLst/>
            <a:cxnLst/>
            <a:rect l="l" t="t" r="r" b="b"/>
            <a:pathLst>
              <a:path w="3874545" h="5122596">
                <a:moveTo>
                  <a:pt x="0" y="0"/>
                </a:moveTo>
                <a:lnTo>
                  <a:pt x="3874545" y="0"/>
                </a:lnTo>
                <a:lnTo>
                  <a:pt x="3874545" y="5122596"/>
                </a:lnTo>
                <a:lnTo>
                  <a:pt x="0" y="51225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n isometric lined file folder"/>
          <p:cNvSpPr/>
          <p:nvPr/>
        </p:nvSpPr>
        <p:spPr>
          <a:xfrm>
            <a:off x="3495732" y="3347179"/>
            <a:ext cx="3874545" cy="5122596"/>
          </a:xfrm>
          <a:custGeom>
            <a:avLst/>
            <a:gdLst/>
            <a:ahLst/>
            <a:cxnLst/>
            <a:rect l="l" t="t" r="r" b="b"/>
            <a:pathLst>
              <a:path w="3874545" h="5122596">
                <a:moveTo>
                  <a:pt x="0" y="0"/>
                </a:moveTo>
                <a:lnTo>
                  <a:pt x="3874545" y="0"/>
                </a:lnTo>
                <a:lnTo>
                  <a:pt x="3874545" y="5122595"/>
                </a:lnTo>
                <a:lnTo>
                  <a:pt x="0" y="5122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aphicFrame>
        <p:nvGraphicFramePr>
          <p:cNvPr id="5" name="Table 5"/>
          <p:cNvGraphicFramePr>
            <a:graphicFrameLocks noGrp="1"/>
          </p:cNvGraphicFramePr>
          <p:nvPr/>
        </p:nvGraphicFramePr>
        <p:xfrm>
          <a:off x="8627676" y="1028700"/>
          <a:ext cx="8900153" cy="8326044"/>
        </p:xfrm>
        <a:graphic>
          <a:graphicData uri="http://schemas.openxmlformats.org/drawingml/2006/table">
            <a:tbl>
              <a:tblPr/>
              <a:tblGrid>
                <a:gridCol w="8900153">
                  <a:extLst>
                    <a:ext uri="{9D8B030D-6E8A-4147-A177-3AD203B41FA5}">
                      <a16:colId xmlns:a16="http://schemas.microsoft.com/office/drawing/2014/main" val="20000"/>
                    </a:ext>
                  </a:extLst>
                </a:gridCol>
              </a:tblGrid>
              <a:tr h="2093212">
                <a:tc>
                  <a:txBody>
                    <a:bodyPr/>
                    <a:lstStyle/>
                    <a:p>
                      <a:pPr algn="l">
                        <a:lnSpc>
                          <a:spcPts val="11340"/>
                        </a:lnSpc>
                        <a:defRPr/>
                      </a:pPr>
                      <a:r>
                        <a:rPr lang="en-US" sz="8100" b="1">
                          <a:solidFill>
                            <a:srgbClr val="F7B4A7"/>
                          </a:solidFill>
                          <a:latin typeface="Clear Sans Bold"/>
                          <a:ea typeface="Clear Sans Bold"/>
                          <a:cs typeface="Clear Sans Bold"/>
                          <a:sym typeface="Clear Sans Bold"/>
                        </a:rPr>
                        <a:t>Introduction</a:t>
                      </a:r>
                      <a:endParaRPr lang="en-US" sz="1100"/>
                    </a:p>
                  </a:txBody>
                  <a:tcPr marL="190500" marR="190500" marT="190500" marB="190500" anchor="ctr">
                    <a:lnL w="66675" cap="flat" cmpd="sng" algn="ctr">
                      <a:solidFill>
                        <a:srgbClr val="2B4B82"/>
                      </a:solidFill>
                      <a:prstDash val="solid"/>
                      <a:round/>
                      <a:headEnd type="none" w="med" len="med"/>
                      <a:tailEnd type="none" w="med" len="med"/>
                    </a:lnL>
                    <a:lnR w="66675" cap="flat" cmpd="sng" algn="ctr">
                      <a:solidFill>
                        <a:srgbClr val="2B4B82"/>
                      </a:solidFill>
                      <a:prstDash val="solid"/>
                      <a:round/>
                      <a:headEnd type="none" w="med" len="med"/>
                      <a:tailEnd type="none" w="med" len="med"/>
                    </a:lnR>
                    <a:lnT w="66675" cap="flat" cmpd="sng" algn="ctr">
                      <a:solidFill>
                        <a:srgbClr val="2B4B82"/>
                      </a:solidFill>
                      <a:prstDash val="solid"/>
                      <a:round/>
                      <a:headEnd type="none" w="med" len="med"/>
                      <a:tailEnd type="none" w="med" len="med"/>
                    </a:lnT>
                    <a:lnB w="66675" cap="flat" cmpd="sng" algn="ctr">
                      <a:solidFill>
                        <a:srgbClr val="2B4B82"/>
                      </a:solidFill>
                      <a:prstDash val="solid"/>
                      <a:round/>
                      <a:headEnd type="none" w="med" len="med"/>
                      <a:tailEnd type="none" w="med" len="med"/>
                    </a:lnB>
                  </a:tcPr>
                </a:tc>
                <a:extLst>
                  <a:ext uri="{0D108BD9-81ED-4DB2-BD59-A6C34878D82A}">
                    <a16:rowId xmlns:a16="http://schemas.microsoft.com/office/drawing/2014/main" val="10000"/>
                  </a:ext>
                </a:extLst>
              </a:tr>
              <a:tr h="1556711">
                <a:tc>
                  <a:txBody>
                    <a:bodyPr/>
                    <a:lstStyle/>
                    <a:p>
                      <a:pPr algn="l">
                        <a:lnSpc>
                          <a:spcPts val="4060"/>
                        </a:lnSpc>
                        <a:defRPr/>
                      </a:pPr>
                      <a:r>
                        <a:rPr lang="en-US" sz="2900">
                          <a:solidFill>
                            <a:srgbClr val="94DDDE"/>
                          </a:solidFill>
                          <a:latin typeface="Clear Sans Regular"/>
                          <a:ea typeface="Clear Sans Regular"/>
                          <a:cs typeface="Clear Sans Regular"/>
                          <a:sym typeface="Clear Sans Regular"/>
                        </a:rPr>
                        <a:t>THE FUTURE OF HOSPITALITY WORK</a:t>
                      </a:r>
                      <a:endParaRPr lang="en-US" sz="1100"/>
                    </a:p>
                  </a:txBody>
                  <a:tcPr marL="190500" marR="190500" marT="190500" marB="190500" anchor="ctr">
                    <a:lnL w="66675" cap="flat" cmpd="sng" algn="ctr">
                      <a:solidFill>
                        <a:srgbClr val="2B4B82"/>
                      </a:solidFill>
                      <a:prstDash val="solid"/>
                      <a:round/>
                      <a:headEnd type="none" w="med" len="med"/>
                      <a:tailEnd type="none" w="med" len="med"/>
                    </a:lnL>
                    <a:lnR w="66675" cap="flat" cmpd="sng" algn="ctr">
                      <a:solidFill>
                        <a:srgbClr val="2B4B82"/>
                      </a:solidFill>
                      <a:prstDash val="solid"/>
                      <a:round/>
                      <a:headEnd type="none" w="med" len="med"/>
                      <a:tailEnd type="none" w="med" len="med"/>
                    </a:lnR>
                    <a:lnT w="66675" cap="flat" cmpd="sng" algn="ctr">
                      <a:solidFill>
                        <a:srgbClr val="2B4B82"/>
                      </a:solidFill>
                      <a:prstDash val="solid"/>
                      <a:round/>
                      <a:headEnd type="none" w="med" len="med"/>
                      <a:tailEnd type="none" w="med" len="med"/>
                    </a:lnT>
                    <a:lnB w="66675" cap="flat" cmpd="sng" algn="ctr">
                      <a:solidFill>
                        <a:srgbClr val="2B4B82"/>
                      </a:solidFill>
                      <a:prstDash val="solid"/>
                      <a:round/>
                      <a:headEnd type="none" w="med" len="med"/>
                      <a:tailEnd type="none" w="med" len="med"/>
                    </a:lnB>
                  </a:tcPr>
                </a:tc>
                <a:extLst>
                  <a:ext uri="{0D108BD9-81ED-4DB2-BD59-A6C34878D82A}">
                    <a16:rowId xmlns:a16="http://schemas.microsoft.com/office/drawing/2014/main" val="10001"/>
                  </a:ext>
                </a:extLst>
              </a:tr>
              <a:tr h="4676121">
                <a:tc>
                  <a:txBody>
                    <a:bodyPr/>
                    <a:lstStyle/>
                    <a:p>
                      <a:pPr marL="626111" lvl="1" indent="-313055" algn="l">
                        <a:lnSpc>
                          <a:spcPts val="4060"/>
                        </a:lnSpc>
                        <a:buFont typeface="Arial"/>
                        <a:buChar char="•"/>
                        <a:defRPr/>
                      </a:pPr>
                      <a:r>
                        <a:rPr lang="en-US" sz="2900">
                          <a:solidFill>
                            <a:srgbClr val="FCFEFE"/>
                          </a:solidFill>
                          <a:latin typeface="Clear Sans Regular"/>
                          <a:ea typeface="Clear Sans Regular"/>
                          <a:cs typeface="Clear Sans Regular"/>
                          <a:sym typeface="Clear Sans Regular"/>
                          <a:hlinkClick r:id="rId8" action="ppaction://hlinksldjump"/>
                        </a:rPr>
                        <a:t>This research examines the intersection of artificial intelligence and hospitality, focusing on enhancing the guest experience, transforming the workforce, and addressing governance ethics. AI is changing the industry beyond automation, revolutionising the provision of service and expectations (Kim et al., 2024).</a:t>
                      </a:r>
                      <a:endParaRPr lang="en-US" sz="1100"/>
                    </a:p>
                  </a:txBody>
                  <a:tcPr marL="190500" marR="190500" marT="190500" marB="190500" anchor="ctr">
                    <a:lnL w="66675" cap="flat" cmpd="sng" algn="ctr">
                      <a:solidFill>
                        <a:srgbClr val="2B4B82"/>
                      </a:solidFill>
                      <a:prstDash val="solid"/>
                      <a:round/>
                      <a:headEnd type="none" w="med" len="med"/>
                      <a:tailEnd type="none" w="med" len="med"/>
                    </a:lnL>
                    <a:lnR w="66675" cap="flat" cmpd="sng" algn="ctr">
                      <a:solidFill>
                        <a:srgbClr val="2B4B82"/>
                      </a:solidFill>
                      <a:prstDash val="solid"/>
                      <a:round/>
                      <a:headEnd type="none" w="med" len="med"/>
                      <a:tailEnd type="none" w="med" len="med"/>
                    </a:lnR>
                    <a:lnT w="66675" cap="flat" cmpd="sng" algn="ctr">
                      <a:solidFill>
                        <a:srgbClr val="2B4B82"/>
                      </a:solidFill>
                      <a:prstDash val="solid"/>
                      <a:round/>
                      <a:headEnd type="none" w="med" len="med"/>
                      <a:tailEnd type="none" w="med" len="med"/>
                    </a:lnT>
                    <a:lnB w="66675" cap="flat" cmpd="sng" algn="ctr">
                      <a:solidFill>
                        <a:srgbClr val="2B4B82"/>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4DDDE"/>
        </a:solidFill>
        <a:effectLst/>
      </p:bgPr>
    </p:bg>
    <p:spTree>
      <p:nvGrpSpPr>
        <p:cNvPr id="1" name=""/>
        <p:cNvGrpSpPr/>
        <p:nvPr/>
      </p:nvGrpSpPr>
      <p:grpSpPr>
        <a:xfrm>
          <a:off x="0" y="0"/>
          <a:ext cx="0" cy="0"/>
          <a:chOff x="0" y="0"/>
          <a:chExt cx="0" cy="0"/>
        </a:xfrm>
      </p:grpSpPr>
      <p:grpSp>
        <p:nvGrpSpPr>
          <p:cNvPr id="2" name="Group 2"/>
          <p:cNvGrpSpPr/>
          <p:nvPr/>
        </p:nvGrpSpPr>
        <p:grpSpPr>
          <a:xfrm>
            <a:off x="210071" y="1407322"/>
            <a:ext cx="18631464" cy="6807085"/>
            <a:chOff x="0" y="0"/>
            <a:chExt cx="24841952" cy="9076113"/>
          </a:xfrm>
        </p:grpSpPr>
        <p:sp>
          <p:nvSpPr>
            <p:cNvPr id="3" name="TextBox 3"/>
            <p:cNvSpPr txBox="1"/>
            <p:nvPr/>
          </p:nvSpPr>
          <p:spPr>
            <a:xfrm>
              <a:off x="0" y="104775"/>
              <a:ext cx="24841952" cy="2609959"/>
            </a:xfrm>
            <a:prstGeom prst="rect">
              <a:avLst/>
            </a:prstGeom>
          </p:spPr>
          <p:txBody>
            <a:bodyPr lIns="0" tIns="0" rIns="0" bIns="0" rtlCol="0" anchor="t">
              <a:spAutoFit/>
            </a:bodyPr>
            <a:lstStyle/>
            <a:p>
              <a:pPr algn="l">
                <a:lnSpc>
                  <a:spcPts val="7528"/>
                </a:lnSpc>
              </a:pPr>
              <a:r>
                <a:rPr lang="en-US" sz="7170">
                  <a:solidFill>
                    <a:srgbClr val="31356E"/>
                  </a:solidFill>
                  <a:latin typeface="Clear Sans Bold"/>
                  <a:ea typeface="Clear Sans Bold"/>
                  <a:cs typeface="Clear Sans Bold"/>
                  <a:sym typeface="Clear Sans Bold"/>
                </a:rPr>
                <a:t>Literature Review</a:t>
              </a:r>
            </a:p>
            <a:p>
              <a:pPr algn="l">
                <a:lnSpc>
                  <a:spcPts val="7528"/>
                </a:lnSpc>
              </a:pPr>
              <a:endParaRPr lang="en-US" sz="7170">
                <a:solidFill>
                  <a:srgbClr val="31356E"/>
                </a:solidFill>
                <a:latin typeface="Clear Sans Bold"/>
                <a:ea typeface="Clear Sans Bold"/>
                <a:cs typeface="Clear Sans Bold"/>
                <a:sym typeface="Clear Sans Bold"/>
              </a:endParaRPr>
            </a:p>
          </p:txBody>
        </p:sp>
        <p:sp>
          <p:nvSpPr>
            <p:cNvPr id="4" name="TextBox 4"/>
            <p:cNvSpPr txBox="1"/>
            <p:nvPr/>
          </p:nvSpPr>
          <p:spPr>
            <a:xfrm>
              <a:off x="0" y="3568708"/>
              <a:ext cx="23801003" cy="5507406"/>
            </a:xfrm>
            <a:prstGeom prst="rect">
              <a:avLst/>
            </a:prstGeom>
          </p:spPr>
          <p:txBody>
            <a:bodyPr lIns="0" tIns="0" rIns="0" bIns="0" rtlCol="0" anchor="t">
              <a:spAutoFit/>
            </a:bodyPr>
            <a:lstStyle/>
            <a:p>
              <a:pPr algn="l">
                <a:lnSpc>
                  <a:spcPts val="3293"/>
                </a:lnSpc>
                <a:spcBef>
                  <a:spcPct val="0"/>
                </a:spcBef>
              </a:pPr>
              <a:r>
                <a:rPr lang="en-US" sz="2352" u="none" strike="noStrike">
                  <a:solidFill>
                    <a:srgbClr val="2B4B82"/>
                  </a:solidFill>
                  <a:latin typeface="Clear Sans Regular"/>
                  <a:ea typeface="Clear Sans Regular"/>
                  <a:cs typeface="Clear Sans Regular"/>
                  <a:sym typeface="Clear Sans Regular"/>
                </a:rPr>
                <a:t>A</a:t>
              </a:r>
              <a:r>
                <a:rPr lang="en-US" sz="2352" b="1" u="none" strike="noStrike">
                  <a:solidFill>
                    <a:srgbClr val="2B4B82"/>
                  </a:solidFill>
                  <a:latin typeface="Clear Sans Regular Bold"/>
                  <a:ea typeface="Clear Sans Regular Bold"/>
                  <a:cs typeface="Clear Sans Regular Bold"/>
                  <a:sym typeface="Clear Sans Regular Bold"/>
                </a:rPr>
                <a:t>I and the Hospitality Paradigm Shift</a:t>
              </a:r>
            </a:p>
            <a:p>
              <a:pPr marL="507951" lvl="1" indent="-253975" algn="l">
                <a:lnSpc>
                  <a:spcPts val="3293"/>
                </a:lnSpc>
                <a:spcBef>
                  <a:spcPct val="0"/>
                </a:spcBef>
                <a:buFont typeface="Arial"/>
                <a:buChar char="•"/>
              </a:pPr>
              <a:r>
                <a:rPr lang="en-US" sz="2352" u="none" strike="noStrike">
                  <a:solidFill>
                    <a:srgbClr val="2B4B82"/>
                  </a:solidFill>
                  <a:latin typeface="Clear Sans Regular"/>
                  <a:ea typeface="Clear Sans Regular"/>
                  <a:cs typeface="Clear Sans Regular"/>
                  <a:sym typeface="Clear Sans Regular"/>
                </a:rPr>
                <a:t>The literature identifies AI's expanding contribution to transforming hospitality through automation and personalization, under the aegis of the Technology Acceptance Model (TAM) and Service-Dominant Logic (SDL). TAM gives an account of the fact that user acceptance relies on perceived usefulness and ease of use, while SDL stresses value co-creation from human interaction. Recent research indicates that AI enhances efficiency but is weak in emotional intelligence, potentially threatening guest satisfaction, job replacement, and ethics-related concerns such as bias and privacy. Collectively, the literature is calling for a balanced, human-oriented incorporation of AI in hospitality services (Cozzio et al., 2025).</a:t>
              </a:r>
            </a:p>
            <a:p>
              <a:pPr marL="507951" lvl="1" indent="-253975" algn="l">
                <a:lnSpc>
                  <a:spcPts val="3293"/>
                </a:lnSpc>
                <a:spcBef>
                  <a:spcPct val="0"/>
                </a:spcBef>
                <a:buFont typeface="Arial"/>
                <a:buChar char="•"/>
              </a:pPr>
              <a:r>
                <a:rPr lang="en-US" sz="2352" u="none" strike="noStrike">
                  <a:solidFill>
                    <a:srgbClr val="2B4B82"/>
                  </a:solidFill>
                  <a:latin typeface="Clear Sans Regular"/>
                  <a:ea typeface="Clear Sans Regular"/>
                  <a:cs typeface="Clear Sans Regular"/>
                  <a:sym typeface="Clear Sans Regular"/>
                </a:rPr>
                <a:t>The transition from emotion-based to data-focused service models represents a major change in the hospitality industry. AI technologies are now impacting everything from how guests interact to the behind-the-scenes operations, indicating a new understanding of value in hospitality services (Dellermann et al., 2019). </a:t>
              </a:r>
            </a:p>
          </p:txBody>
        </p:sp>
      </p:grpSp>
      <p:sp>
        <p:nvSpPr>
          <p:cNvPr id="5" name="TextBox 5"/>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EFEFE"/>
        </a:solidFill>
        <a:effectLst/>
      </p:bgPr>
    </p:bg>
    <p:spTree>
      <p:nvGrpSpPr>
        <p:cNvPr id="1" name=""/>
        <p:cNvGrpSpPr/>
        <p:nvPr/>
      </p:nvGrpSpPr>
      <p:grpSpPr>
        <a:xfrm>
          <a:off x="0" y="0"/>
          <a:ext cx="0" cy="0"/>
          <a:chOff x="0" y="0"/>
          <a:chExt cx="0" cy="0"/>
        </a:xfrm>
      </p:grpSpPr>
      <p:sp>
        <p:nvSpPr>
          <p:cNvPr id="2" name="Freeform 2" descr="an isometric lined open book"/>
          <p:cNvSpPr/>
          <p:nvPr/>
        </p:nvSpPr>
        <p:spPr>
          <a:xfrm>
            <a:off x="655666" y="-963412"/>
            <a:ext cx="4597438" cy="2842053"/>
          </a:xfrm>
          <a:custGeom>
            <a:avLst/>
            <a:gdLst/>
            <a:ahLst/>
            <a:cxnLst/>
            <a:rect l="l" t="t" r="r" b="b"/>
            <a:pathLst>
              <a:path w="4597438" h="2842053">
                <a:moveTo>
                  <a:pt x="0" y="0"/>
                </a:moveTo>
                <a:lnTo>
                  <a:pt x="4597439" y="0"/>
                </a:lnTo>
                <a:lnTo>
                  <a:pt x="4597439" y="2842052"/>
                </a:lnTo>
                <a:lnTo>
                  <a:pt x="0" y="284205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an isometric lined mobile phone"/>
          <p:cNvSpPr/>
          <p:nvPr/>
        </p:nvSpPr>
        <p:spPr>
          <a:xfrm flipH="1">
            <a:off x="11207503" y="390596"/>
            <a:ext cx="2076668" cy="1276207"/>
          </a:xfrm>
          <a:custGeom>
            <a:avLst/>
            <a:gdLst/>
            <a:ahLst/>
            <a:cxnLst/>
            <a:rect l="l" t="t" r="r" b="b"/>
            <a:pathLst>
              <a:path w="2076668" h="1276207">
                <a:moveTo>
                  <a:pt x="2076669" y="0"/>
                </a:moveTo>
                <a:lnTo>
                  <a:pt x="0" y="0"/>
                </a:lnTo>
                <a:lnTo>
                  <a:pt x="0" y="1276208"/>
                </a:lnTo>
                <a:lnTo>
                  <a:pt x="2076669" y="1276208"/>
                </a:lnTo>
                <a:lnTo>
                  <a:pt x="2076669"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n isometric lined package"/>
          <p:cNvSpPr/>
          <p:nvPr/>
        </p:nvSpPr>
        <p:spPr>
          <a:xfrm>
            <a:off x="13794348" y="-2447996"/>
            <a:ext cx="3837986" cy="4114800"/>
          </a:xfrm>
          <a:custGeom>
            <a:avLst/>
            <a:gdLst/>
            <a:ahLst/>
            <a:cxnLst/>
            <a:rect l="l" t="t" r="r" b="b"/>
            <a:pathLst>
              <a:path w="3837986" h="4114800">
                <a:moveTo>
                  <a:pt x="0" y="0"/>
                </a:moveTo>
                <a:lnTo>
                  <a:pt x="3837986" y="0"/>
                </a:lnTo>
                <a:lnTo>
                  <a:pt x="383798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n isometric lined laptop"/>
          <p:cNvSpPr/>
          <p:nvPr/>
        </p:nvSpPr>
        <p:spPr>
          <a:xfrm>
            <a:off x="5649912" y="-3759204"/>
            <a:ext cx="5357753" cy="5591583"/>
          </a:xfrm>
          <a:custGeom>
            <a:avLst/>
            <a:gdLst/>
            <a:ahLst/>
            <a:cxnLst/>
            <a:rect l="l" t="t" r="r" b="b"/>
            <a:pathLst>
              <a:path w="5357753" h="5591583">
                <a:moveTo>
                  <a:pt x="0" y="0"/>
                </a:moveTo>
                <a:lnTo>
                  <a:pt x="5357753" y="0"/>
                </a:lnTo>
                <a:lnTo>
                  <a:pt x="5357753" y="5591583"/>
                </a:lnTo>
                <a:lnTo>
                  <a:pt x="0" y="559158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aphicFrame>
        <p:nvGraphicFramePr>
          <p:cNvPr id="6" name="Table 6"/>
          <p:cNvGraphicFramePr>
            <a:graphicFrameLocks noGrp="1"/>
          </p:cNvGraphicFramePr>
          <p:nvPr/>
        </p:nvGraphicFramePr>
        <p:xfrm>
          <a:off x="1028700" y="1745792"/>
          <a:ext cx="16603634" cy="8955245"/>
        </p:xfrm>
        <a:graphic>
          <a:graphicData uri="http://schemas.openxmlformats.org/drawingml/2006/table">
            <a:tbl>
              <a:tblPr/>
              <a:tblGrid>
                <a:gridCol w="8301817">
                  <a:extLst>
                    <a:ext uri="{9D8B030D-6E8A-4147-A177-3AD203B41FA5}">
                      <a16:colId xmlns:a16="http://schemas.microsoft.com/office/drawing/2014/main" val="20000"/>
                    </a:ext>
                  </a:extLst>
                </a:gridCol>
                <a:gridCol w="8301817">
                  <a:extLst>
                    <a:ext uri="{9D8B030D-6E8A-4147-A177-3AD203B41FA5}">
                      <a16:colId xmlns:a16="http://schemas.microsoft.com/office/drawing/2014/main" val="20001"/>
                    </a:ext>
                  </a:extLst>
                </a:gridCol>
              </a:tblGrid>
              <a:tr h="2719900">
                <a:tc>
                  <a:txBody>
                    <a:bodyPr/>
                    <a:lstStyle/>
                    <a:p>
                      <a:pPr algn="l">
                        <a:lnSpc>
                          <a:spcPts val="6600"/>
                        </a:lnSpc>
                        <a:defRPr/>
                      </a:pPr>
                      <a:r>
                        <a:rPr lang="en-US" sz="5500" b="1">
                          <a:solidFill>
                            <a:srgbClr val="2B4B82"/>
                          </a:solidFill>
                          <a:latin typeface="Clear Sans Bold"/>
                          <a:ea typeface="Clear Sans Bold"/>
                          <a:cs typeface="Clear Sans Bold"/>
                          <a:sym typeface="Clear Sans Bold"/>
                        </a:rPr>
                        <a:t>Method</a:t>
                      </a:r>
                      <a:endParaRPr lang="en-US" sz="1100"/>
                    </a:p>
                  </a:txBody>
                  <a:tcPr marL="190500" marR="190500" marT="190500" marB="190500">
                    <a:lnL w="57150" cap="flat" cmpd="sng" algn="ctr">
                      <a:solidFill>
                        <a:srgbClr val="FEFEFE"/>
                      </a:solidFill>
                      <a:prstDash val="solid"/>
                      <a:round/>
                      <a:headEnd type="none" w="med" len="med"/>
                      <a:tailEnd type="none" w="med" len="med"/>
                    </a:lnL>
                    <a:lnR w="57150" cap="flat" cmpd="sng" algn="ctr">
                      <a:solidFill>
                        <a:srgbClr val="FEFEFE"/>
                      </a:solidFill>
                      <a:prstDash val="solid"/>
                      <a:round/>
                      <a:headEnd type="none" w="med" len="med"/>
                      <a:tailEnd type="none" w="med" len="med"/>
                    </a:lnR>
                    <a:lnT w="57150" cap="flat" cmpd="sng" algn="ctr">
                      <a:solidFill>
                        <a:srgbClr val="FEFEFE"/>
                      </a:solidFill>
                      <a:prstDash val="solid"/>
                      <a:round/>
                      <a:headEnd type="none" w="med" len="med"/>
                      <a:tailEnd type="none" w="med" len="med"/>
                    </a:lnT>
                    <a:lnB w="57150" cap="flat" cmpd="sng" algn="ctr">
                      <a:solidFill>
                        <a:srgbClr val="FEFEFE"/>
                      </a:solidFill>
                      <a:prstDash val="solid"/>
                      <a:round/>
                      <a:headEnd type="none" w="med" len="med"/>
                      <a:tailEnd type="none" w="med" len="med"/>
                    </a:lnB>
                  </a:tcPr>
                </a:tc>
                <a:tc>
                  <a:txBody>
                    <a:bodyPr/>
                    <a:lstStyle/>
                    <a:p>
                      <a:pPr algn="l">
                        <a:lnSpc>
                          <a:spcPts val="6720"/>
                        </a:lnSpc>
                        <a:defRPr/>
                      </a:pPr>
                      <a:r>
                        <a:rPr lang="en-US" sz="5600" b="1">
                          <a:solidFill>
                            <a:srgbClr val="2B4B82"/>
                          </a:solidFill>
                          <a:latin typeface="Clear Sans Bold"/>
                          <a:ea typeface="Clear Sans Bold"/>
                          <a:cs typeface="Clear Sans Bold"/>
                          <a:sym typeface="Clear Sans Bold"/>
                        </a:rPr>
                        <a:t>Teaching and Learning with Technology</a:t>
                      </a:r>
                      <a:endParaRPr lang="en-US" sz="1100"/>
                    </a:p>
                  </a:txBody>
                  <a:tcPr marL="190500" marR="190500" marT="190500" marB="190500">
                    <a:lnL w="57150" cap="flat" cmpd="sng" algn="ctr">
                      <a:solidFill>
                        <a:srgbClr val="FEFEFE"/>
                      </a:solidFill>
                      <a:prstDash val="solid"/>
                      <a:round/>
                      <a:headEnd type="none" w="med" len="med"/>
                      <a:tailEnd type="none" w="med" len="med"/>
                    </a:lnL>
                    <a:lnR w="57150" cap="flat" cmpd="sng" algn="ctr">
                      <a:solidFill>
                        <a:srgbClr val="FEFEFE"/>
                      </a:solidFill>
                      <a:prstDash val="solid"/>
                      <a:round/>
                      <a:headEnd type="none" w="med" len="med"/>
                      <a:tailEnd type="none" w="med" len="med"/>
                    </a:lnR>
                    <a:lnT w="57150" cap="flat" cmpd="sng" algn="ctr">
                      <a:solidFill>
                        <a:srgbClr val="FEFEFE"/>
                      </a:solidFill>
                      <a:prstDash val="solid"/>
                      <a:round/>
                      <a:headEnd type="none" w="med" len="med"/>
                      <a:tailEnd type="none" w="med" len="med"/>
                    </a:lnT>
                    <a:lnB w="57150" cap="flat" cmpd="sng" algn="ctr">
                      <a:solidFill>
                        <a:srgbClr val="FEFEFE"/>
                      </a:solidFill>
                      <a:prstDash val="solid"/>
                      <a:round/>
                      <a:headEnd type="none" w="med" len="med"/>
                      <a:tailEnd type="none" w="med" len="med"/>
                    </a:lnB>
                  </a:tcPr>
                </a:tc>
                <a:extLst>
                  <a:ext uri="{0D108BD9-81ED-4DB2-BD59-A6C34878D82A}">
                    <a16:rowId xmlns:a16="http://schemas.microsoft.com/office/drawing/2014/main" val="10000"/>
                  </a:ext>
                </a:extLst>
              </a:tr>
              <a:tr h="6235345">
                <a:tc>
                  <a:txBody>
                    <a:bodyPr/>
                    <a:lstStyle/>
                    <a:p>
                      <a:pPr marL="518160" lvl="1" indent="-259080" algn="l">
                        <a:lnSpc>
                          <a:spcPts val="3359"/>
                        </a:lnSpc>
                        <a:buFont typeface="Arial"/>
                        <a:buChar char="•"/>
                        <a:defRPr/>
                      </a:pPr>
                      <a:r>
                        <a:rPr lang="en-US" sz="2400">
                          <a:solidFill>
                            <a:srgbClr val="2B4B82"/>
                          </a:solidFill>
                          <a:latin typeface="Clear Sans Regular"/>
                          <a:ea typeface="Clear Sans Regular"/>
                          <a:cs typeface="Clear Sans Regular"/>
                          <a:sym typeface="Clear Sans Regular"/>
                        </a:rPr>
                        <a:t>Driving Forces Behind AI Adoption</a:t>
                      </a:r>
                      <a:endParaRPr lang="en-US" sz="1100"/>
                    </a:p>
                    <a:p>
                      <a:pPr marL="518160" lvl="1" indent="-259080" algn="l">
                        <a:lnSpc>
                          <a:spcPts val="3359"/>
                        </a:lnSpc>
                        <a:buFont typeface="Arial"/>
                        <a:buChar char="•"/>
                      </a:pPr>
                      <a:r>
                        <a:rPr lang="en-US" sz="2400">
                          <a:solidFill>
                            <a:srgbClr val="2B4B82"/>
                          </a:solidFill>
                          <a:latin typeface="Clear Sans Regular"/>
                          <a:ea typeface="Clear Sans Regular"/>
                          <a:cs typeface="Clear Sans Regular"/>
                          <a:sym typeface="Clear Sans Regular"/>
                        </a:rPr>
                        <a:t>This research relies on qualitative secondary data, utilising academic and industry reports from 2019 to 2024. The analysis is structured around a PEST framework:</a:t>
                      </a:r>
                    </a:p>
                    <a:p>
                      <a:pPr marL="518160" lvl="1" indent="-259080" algn="l">
                        <a:lnSpc>
                          <a:spcPts val="3359"/>
                        </a:lnSpc>
                        <a:buFont typeface="Arial"/>
                        <a:buChar char="•"/>
                      </a:pPr>
                      <a:r>
                        <a:rPr lang="en-US" sz="2400">
                          <a:solidFill>
                            <a:srgbClr val="2B4B82"/>
                          </a:solidFill>
                          <a:latin typeface="Clear Sans Regular"/>
                          <a:ea typeface="Clear Sans Regular"/>
                          <a:cs typeface="Clear Sans Regular"/>
                          <a:sym typeface="Clear Sans Regular"/>
                        </a:rPr>
                        <a:t>Political: Looks at how regulations such as the EU AI Act influence AI governance and industry adherence.</a:t>
                      </a:r>
                    </a:p>
                    <a:p>
                      <a:pPr marL="518160" lvl="1" indent="-259080" algn="l">
                        <a:lnSpc>
                          <a:spcPts val="3359"/>
                        </a:lnSpc>
                        <a:buFont typeface="Arial"/>
                        <a:buChar char="•"/>
                      </a:pPr>
                      <a:r>
                        <a:rPr lang="en-US" sz="2400">
                          <a:solidFill>
                            <a:srgbClr val="2B4B82"/>
                          </a:solidFill>
                          <a:latin typeface="Clear Sans Regular"/>
                          <a:ea typeface="Clear Sans Regular"/>
                          <a:cs typeface="Clear Sans Regular"/>
                          <a:sym typeface="Clear Sans Regular"/>
                        </a:rPr>
                        <a:t>In today's hospitality sector (Tussyadiah, 2020). </a:t>
                      </a:r>
                    </a:p>
                    <a:p>
                      <a:pPr algn="l">
                        <a:lnSpc>
                          <a:spcPts val="3359"/>
                        </a:lnSpc>
                      </a:pPr>
                      <a:endParaRPr lang="en-US" sz="2400">
                        <a:solidFill>
                          <a:srgbClr val="2B4B82"/>
                        </a:solidFill>
                        <a:latin typeface="Clear Sans Regular"/>
                        <a:ea typeface="Clear Sans Regular"/>
                        <a:cs typeface="Clear Sans Regular"/>
                        <a:sym typeface="Clear Sans Regular"/>
                      </a:endParaRPr>
                    </a:p>
                  </a:txBody>
                  <a:tcPr marL="190500" marR="190500" marT="190500" marB="190500">
                    <a:lnL w="57150" cap="flat" cmpd="sng" algn="ctr">
                      <a:solidFill>
                        <a:srgbClr val="FEFEFE"/>
                      </a:solidFill>
                      <a:prstDash val="solid"/>
                      <a:round/>
                      <a:headEnd type="none" w="med" len="med"/>
                      <a:tailEnd type="none" w="med" len="med"/>
                    </a:lnL>
                    <a:lnR w="57150" cap="flat" cmpd="sng" algn="ctr">
                      <a:solidFill>
                        <a:srgbClr val="FEFEFE"/>
                      </a:solidFill>
                      <a:prstDash val="solid"/>
                      <a:round/>
                      <a:headEnd type="none" w="med" len="med"/>
                      <a:tailEnd type="none" w="med" len="med"/>
                    </a:lnR>
                    <a:lnT w="57150" cap="flat" cmpd="sng" algn="ctr">
                      <a:solidFill>
                        <a:srgbClr val="FEFEFE"/>
                      </a:solidFill>
                      <a:prstDash val="solid"/>
                      <a:round/>
                      <a:headEnd type="none" w="med" len="med"/>
                      <a:tailEnd type="none" w="med" len="med"/>
                    </a:lnT>
                    <a:lnB w="57150" cap="flat" cmpd="sng" algn="ctr">
                      <a:solidFill>
                        <a:srgbClr val="FEFEFE"/>
                      </a:solidFill>
                      <a:prstDash val="solid"/>
                      <a:round/>
                      <a:headEnd type="none" w="med" len="med"/>
                      <a:tailEnd type="none" w="med" len="med"/>
                    </a:lnB>
                  </a:tcPr>
                </a:tc>
                <a:tc>
                  <a:txBody>
                    <a:bodyPr/>
                    <a:lstStyle/>
                    <a:p>
                      <a:pPr marL="518160" lvl="1" indent="-259080" algn="l">
                        <a:lnSpc>
                          <a:spcPts val="3359"/>
                        </a:lnSpc>
                        <a:buFont typeface="Arial"/>
                        <a:buChar char="•"/>
                        <a:defRPr/>
                      </a:pPr>
                      <a:r>
                        <a:rPr lang="en-US" sz="2400">
                          <a:solidFill>
                            <a:srgbClr val="2B4B82"/>
                          </a:solidFill>
                          <a:latin typeface="Clear Sans Regular"/>
                          <a:ea typeface="Clear Sans Regular"/>
                          <a:cs typeface="Clear Sans Regular"/>
                          <a:sym typeface="Clear Sans Regular"/>
                        </a:rPr>
                        <a:t> Economic: Considers increasing labour costs and the recovery from the pandemic as major factors driving AI adoption.</a:t>
                      </a:r>
                      <a:endParaRPr lang="en-US" sz="1100"/>
                    </a:p>
                    <a:p>
                      <a:pPr marL="518160" lvl="1" indent="-259080" algn="l">
                        <a:lnSpc>
                          <a:spcPts val="3359"/>
                        </a:lnSpc>
                        <a:buFont typeface="Arial"/>
                        <a:buChar char="•"/>
                      </a:pPr>
                      <a:r>
                        <a:rPr lang="en-US" sz="2400">
                          <a:solidFill>
                            <a:srgbClr val="2B4B82"/>
                          </a:solidFill>
                          <a:latin typeface="Clear Sans Regular"/>
                          <a:ea typeface="Clear Sans Regular"/>
                          <a:cs typeface="Clear Sans Regular"/>
                          <a:sym typeface="Clear Sans Regular"/>
                        </a:rPr>
                        <a:t>Social: Investigates changing guest expectations and employee perspectives on automation and collaboration with AI.</a:t>
                      </a:r>
                    </a:p>
                    <a:p>
                      <a:pPr marL="518160" lvl="1" indent="-259080" algn="l">
                        <a:lnSpc>
                          <a:spcPts val="3359"/>
                        </a:lnSpc>
                        <a:buFont typeface="Arial"/>
                        <a:buChar char="•"/>
                      </a:pPr>
                      <a:r>
                        <a:rPr lang="en-US" sz="2400">
                          <a:solidFill>
                            <a:srgbClr val="2B4B82"/>
                          </a:solidFill>
                          <a:latin typeface="Clear Sans Regular"/>
                          <a:ea typeface="Clear Sans Regular"/>
                          <a:cs typeface="Clear Sans Regular"/>
                          <a:sym typeface="Clear Sans Regular"/>
                        </a:rPr>
                        <a:t>Customer demands for smooth, technology-enhanced experiences, the labour shortage following COVID, and progress in AI technologies like natural language processing and robotics are all coming together to make AI integration crucial in today's hospitality sector (Tussyadiah, 2020). </a:t>
                      </a:r>
                    </a:p>
                  </a:txBody>
                  <a:tcPr marL="190500" marR="190500" marT="190500" marB="190500">
                    <a:lnL w="57150" cap="flat" cmpd="sng" algn="ctr">
                      <a:solidFill>
                        <a:srgbClr val="FEFEFE"/>
                      </a:solidFill>
                      <a:prstDash val="solid"/>
                      <a:round/>
                      <a:headEnd type="none" w="med" len="med"/>
                      <a:tailEnd type="none" w="med" len="med"/>
                    </a:lnL>
                    <a:lnR w="57150" cap="flat" cmpd="sng" algn="ctr">
                      <a:solidFill>
                        <a:srgbClr val="FEFEFE"/>
                      </a:solidFill>
                      <a:prstDash val="solid"/>
                      <a:round/>
                      <a:headEnd type="none" w="med" len="med"/>
                      <a:tailEnd type="none" w="med" len="med"/>
                    </a:lnR>
                    <a:lnT w="57150" cap="flat" cmpd="sng" algn="ctr">
                      <a:solidFill>
                        <a:srgbClr val="FEFEFE"/>
                      </a:solidFill>
                      <a:prstDash val="solid"/>
                      <a:round/>
                      <a:headEnd type="none" w="med" len="med"/>
                      <a:tailEnd type="none" w="med" len="med"/>
                    </a:lnT>
                    <a:lnB w="57150" cap="flat" cmpd="sng" algn="ctr">
                      <a:solidFill>
                        <a:srgbClr val="FEFEFE"/>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7" name="TextBox 7"/>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4DDDE"/>
        </a:solidFill>
        <a:effectLst/>
      </p:bgPr>
    </p:bg>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2804010" y="3813032"/>
            <a:ext cx="12079278" cy="121426"/>
          </a:xfrm>
          <a:prstGeom prst="line">
            <a:avLst/>
          </a:prstGeom>
          <a:ln w="28575" cap="flat">
            <a:solidFill>
              <a:srgbClr val="31356E"/>
            </a:solidFill>
            <a:prstDash val="solid"/>
            <a:headEnd type="none" w="sm" len="sm"/>
            <a:tailEnd type="none" w="sm" len="sm"/>
          </a:ln>
        </p:spPr>
        <p:txBody>
          <a:bodyPr/>
          <a:lstStyle/>
          <a:p>
            <a:endParaRPr lang="en-GB"/>
          </a:p>
        </p:txBody>
      </p:sp>
      <p:grpSp>
        <p:nvGrpSpPr>
          <p:cNvPr id="3" name="Group 3"/>
          <p:cNvGrpSpPr/>
          <p:nvPr/>
        </p:nvGrpSpPr>
        <p:grpSpPr>
          <a:xfrm>
            <a:off x="1903298" y="3371020"/>
            <a:ext cx="900712" cy="884024"/>
            <a:chOff x="0" y="0"/>
            <a:chExt cx="825825" cy="810524"/>
          </a:xfrm>
        </p:grpSpPr>
        <p:sp>
          <p:nvSpPr>
            <p:cNvPr id="4" name="Freeform 4">
              <a:extLst>
                <a:ext uri="{C183D7F6-B498-43B3-948B-1728B52AA6E4}">
                  <adec:decorative xmlns:adec="http://schemas.microsoft.com/office/drawing/2017/decorative" val="1"/>
                </a:ext>
              </a:extLst>
            </p:cNvPr>
            <p:cNvSpPr/>
            <p:nvPr/>
          </p:nvSpPr>
          <p:spPr>
            <a:xfrm>
              <a:off x="0" y="0"/>
              <a:ext cx="825825" cy="810524"/>
            </a:xfrm>
            <a:custGeom>
              <a:avLst/>
              <a:gdLst/>
              <a:ahLst/>
              <a:cxnLst/>
              <a:rect l="l" t="t" r="r" b="b"/>
              <a:pathLst>
                <a:path w="825825" h="810524">
                  <a:moveTo>
                    <a:pt x="0" y="0"/>
                  </a:moveTo>
                  <a:lnTo>
                    <a:pt x="825825" y="0"/>
                  </a:lnTo>
                  <a:lnTo>
                    <a:pt x="825825" y="810524"/>
                  </a:lnTo>
                  <a:lnTo>
                    <a:pt x="0" y="810524"/>
                  </a:lnTo>
                  <a:close/>
                </a:path>
              </a:pathLst>
            </a:custGeom>
            <a:solidFill>
              <a:srgbClr val="94DDDE"/>
            </a:solidFill>
          </p:spPr>
          <p:txBody>
            <a:bodyPr/>
            <a:lstStyle/>
            <a:p>
              <a:endParaRPr lang="en-GB"/>
            </a:p>
          </p:txBody>
        </p:sp>
        <p:sp>
          <p:nvSpPr>
            <p:cNvPr id="5" name="TextBox 5"/>
            <p:cNvSpPr txBox="1"/>
            <p:nvPr/>
          </p:nvSpPr>
          <p:spPr>
            <a:xfrm>
              <a:off x="0" y="-76200"/>
              <a:ext cx="825825" cy="886724"/>
            </a:xfrm>
            <a:prstGeom prst="rect">
              <a:avLst/>
            </a:prstGeom>
          </p:spPr>
          <p:txBody>
            <a:bodyPr lIns="0" tIns="0" rIns="0" bIns="0" rtlCol="0" anchor="ctr"/>
            <a:lstStyle/>
            <a:p>
              <a:pPr marL="0" lvl="0" indent="0" algn="ctr">
                <a:lnSpc>
                  <a:spcPts val="6160"/>
                </a:lnSpc>
                <a:spcBef>
                  <a:spcPct val="0"/>
                </a:spcBef>
              </a:pPr>
              <a:r>
                <a:rPr lang="en-US" sz="4400" b="1" u="none" spc="752">
                  <a:solidFill>
                    <a:srgbClr val="2B4B82"/>
                  </a:solidFill>
                  <a:latin typeface="Clear Sans Bold"/>
                  <a:ea typeface="Clear Sans Bold"/>
                  <a:cs typeface="Clear Sans Bold"/>
                  <a:sym typeface="Clear Sans Bold"/>
                </a:rPr>
                <a:t>1</a:t>
              </a:r>
            </a:p>
          </p:txBody>
        </p:sp>
      </p:grpSp>
      <p:grpSp>
        <p:nvGrpSpPr>
          <p:cNvPr id="6" name="Group 6"/>
          <p:cNvGrpSpPr/>
          <p:nvPr/>
        </p:nvGrpSpPr>
        <p:grpSpPr>
          <a:xfrm>
            <a:off x="14883289" y="3492446"/>
            <a:ext cx="900712" cy="884024"/>
            <a:chOff x="0" y="0"/>
            <a:chExt cx="825825" cy="810524"/>
          </a:xfrm>
        </p:grpSpPr>
        <p:sp>
          <p:nvSpPr>
            <p:cNvPr id="7" name="Freeform 7">
              <a:extLst>
                <a:ext uri="{C183D7F6-B498-43B3-948B-1728B52AA6E4}">
                  <adec:decorative xmlns:adec="http://schemas.microsoft.com/office/drawing/2017/decorative" val="1"/>
                </a:ext>
              </a:extLst>
            </p:cNvPr>
            <p:cNvSpPr/>
            <p:nvPr/>
          </p:nvSpPr>
          <p:spPr>
            <a:xfrm>
              <a:off x="0" y="0"/>
              <a:ext cx="825825" cy="810524"/>
            </a:xfrm>
            <a:custGeom>
              <a:avLst/>
              <a:gdLst/>
              <a:ahLst/>
              <a:cxnLst/>
              <a:rect l="l" t="t" r="r" b="b"/>
              <a:pathLst>
                <a:path w="825825" h="810524">
                  <a:moveTo>
                    <a:pt x="0" y="0"/>
                  </a:moveTo>
                  <a:lnTo>
                    <a:pt x="825825" y="0"/>
                  </a:lnTo>
                  <a:lnTo>
                    <a:pt x="825825" y="810524"/>
                  </a:lnTo>
                  <a:lnTo>
                    <a:pt x="0" y="810524"/>
                  </a:lnTo>
                  <a:close/>
                </a:path>
              </a:pathLst>
            </a:custGeom>
            <a:solidFill>
              <a:srgbClr val="94DDDE"/>
            </a:solidFill>
          </p:spPr>
          <p:txBody>
            <a:bodyPr/>
            <a:lstStyle/>
            <a:p>
              <a:endParaRPr lang="en-GB"/>
            </a:p>
          </p:txBody>
        </p:sp>
        <p:sp>
          <p:nvSpPr>
            <p:cNvPr id="8" name="TextBox 8"/>
            <p:cNvSpPr txBox="1"/>
            <p:nvPr/>
          </p:nvSpPr>
          <p:spPr>
            <a:xfrm>
              <a:off x="0" y="-76200"/>
              <a:ext cx="825825" cy="886724"/>
            </a:xfrm>
            <a:prstGeom prst="rect">
              <a:avLst/>
            </a:prstGeom>
          </p:spPr>
          <p:txBody>
            <a:bodyPr lIns="0" tIns="0" rIns="0" bIns="0" rtlCol="0" anchor="ctr"/>
            <a:lstStyle/>
            <a:p>
              <a:pPr marL="0" lvl="0" indent="0" algn="ctr">
                <a:lnSpc>
                  <a:spcPts val="6160"/>
                </a:lnSpc>
                <a:spcBef>
                  <a:spcPct val="0"/>
                </a:spcBef>
              </a:pPr>
              <a:r>
                <a:rPr lang="en-US" sz="4400" b="1" spc="752">
                  <a:solidFill>
                    <a:srgbClr val="2B4B82"/>
                  </a:solidFill>
                  <a:latin typeface="Clear Sans Bold"/>
                  <a:ea typeface="Clear Sans Bold"/>
                  <a:cs typeface="Clear Sans Bold"/>
                  <a:sym typeface="Clear Sans Bold"/>
                </a:rPr>
                <a:t>2</a:t>
              </a:r>
            </a:p>
          </p:txBody>
        </p:sp>
      </p:grpSp>
      <p:sp>
        <p:nvSpPr>
          <p:cNvPr id="9" name="TextBox 9"/>
          <p:cNvSpPr txBox="1"/>
          <p:nvPr/>
        </p:nvSpPr>
        <p:spPr>
          <a:xfrm>
            <a:off x="1076325" y="1114425"/>
            <a:ext cx="16135350" cy="883920"/>
          </a:xfrm>
          <a:prstGeom prst="rect">
            <a:avLst/>
          </a:prstGeom>
        </p:spPr>
        <p:txBody>
          <a:bodyPr lIns="0" tIns="0" rIns="0" bIns="0" rtlCol="0" anchor="t">
            <a:spAutoFit/>
          </a:bodyPr>
          <a:lstStyle/>
          <a:p>
            <a:pPr algn="ctr">
              <a:lnSpc>
                <a:spcPts val="6719"/>
              </a:lnSpc>
            </a:pPr>
            <a:r>
              <a:rPr lang="en-US" sz="6399" b="1">
                <a:solidFill>
                  <a:srgbClr val="2B4B82"/>
                </a:solidFill>
                <a:latin typeface="Clear Sans Bold"/>
                <a:ea typeface="Clear Sans Bold"/>
                <a:cs typeface="Clear Sans Bold"/>
                <a:sym typeface="Clear Sans Bold"/>
              </a:rPr>
              <a:t>Strategic Potential of AI</a:t>
            </a:r>
          </a:p>
        </p:txBody>
      </p:sp>
      <p:sp>
        <p:nvSpPr>
          <p:cNvPr id="10" name="TextBox 10"/>
          <p:cNvSpPr txBox="1"/>
          <p:nvPr/>
        </p:nvSpPr>
        <p:spPr>
          <a:xfrm>
            <a:off x="11469226" y="4328845"/>
            <a:ext cx="5937457" cy="1758950"/>
          </a:xfrm>
          <a:prstGeom prst="rect">
            <a:avLst/>
          </a:prstGeom>
        </p:spPr>
        <p:txBody>
          <a:bodyPr lIns="0" tIns="0" rIns="0" bIns="0" rtlCol="0" anchor="t">
            <a:spAutoFit/>
          </a:bodyPr>
          <a:lstStyle/>
          <a:p>
            <a:pPr algn="ctr">
              <a:lnSpc>
                <a:spcPts val="2800"/>
              </a:lnSpc>
            </a:pPr>
            <a:r>
              <a:rPr lang="en-US" sz="2000" b="1">
                <a:solidFill>
                  <a:srgbClr val="2B4B82"/>
                </a:solidFill>
                <a:latin typeface="Clear Sans Regular Bold"/>
                <a:ea typeface="Clear Sans Regular Bold"/>
                <a:cs typeface="Clear Sans Regular Bold"/>
                <a:sym typeface="Clear Sans Regular Bold"/>
              </a:rPr>
              <a:t>Its predictive analytics enhance pricing strategies and resource management, giving a competitive advantage in ever-changing market conditions while maintaining high service standards (Tussyadiah, 2020). </a:t>
            </a:r>
          </a:p>
        </p:txBody>
      </p:sp>
      <p:sp>
        <p:nvSpPr>
          <p:cNvPr id="11" name="TextBox 11"/>
          <p:cNvSpPr txBox="1"/>
          <p:nvPr/>
        </p:nvSpPr>
        <p:spPr>
          <a:xfrm>
            <a:off x="1173229" y="4492521"/>
            <a:ext cx="4652336" cy="1054100"/>
          </a:xfrm>
          <a:prstGeom prst="rect">
            <a:avLst/>
          </a:prstGeom>
        </p:spPr>
        <p:txBody>
          <a:bodyPr lIns="0" tIns="0" rIns="0" bIns="0" rtlCol="0" anchor="t">
            <a:spAutoFit/>
          </a:bodyPr>
          <a:lstStyle/>
          <a:p>
            <a:pPr algn="ctr">
              <a:lnSpc>
                <a:spcPts val="2800"/>
              </a:lnSpc>
            </a:pPr>
            <a:r>
              <a:rPr lang="en-US" sz="2000" b="1">
                <a:solidFill>
                  <a:srgbClr val="2B4B82"/>
                </a:solidFill>
                <a:latin typeface="Clear Sans Regular Bold"/>
                <a:ea typeface="Clear Sans Regular Bold"/>
                <a:cs typeface="Clear Sans Regular Bold"/>
                <a:sym typeface="Clear Sans Regular Bold"/>
              </a:rPr>
              <a:t>AI acts as a valuable tool by providing tailored experiences for guests on a large scale.</a:t>
            </a:r>
          </a:p>
        </p:txBody>
      </p:sp>
      <p:sp>
        <p:nvSpPr>
          <p:cNvPr id="12" name="TextBox 12"/>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sp>
        <p:nvSpPr>
          <p:cNvPr id="2" name="Freeform 2"/>
          <p:cNvSpPr/>
          <p:nvPr/>
        </p:nvSpPr>
        <p:spPr>
          <a:xfrm>
            <a:off x="8510905" y="3373817"/>
            <a:ext cx="9777095" cy="5579462"/>
          </a:xfrm>
          <a:custGeom>
            <a:avLst/>
            <a:gdLst/>
            <a:ahLst/>
            <a:cxnLst/>
            <a:rect l="l" t="t" r="r" b="b"/>
            <a:pathLst>
              <a:path w="9777095" h="5579462">
                <a:moveTo>
                  <a:pt x="0" y="0"/>
                </a:moveTo>
                <a:lnTo>
                  <a:pt x="9777095" y="0"/>
                </a:lnTo>
                <a:lnTo>
                  <a:pt x="9777095" y="5579462"/>
                </a:lnTo>
                <a:lnTo>
                  <a:pt x="0" y="5579462"/>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919644" y="250627"/>
            <a:ext cx="6232655" cy="8980050"/>
            <a:chOff x="0" y="0"/>
            <a:chExt cx="8310207" cy="11973400"/>
          </a:xfrm>
        </p:grpSpPr>
        <p:sp>
          <p:nvSpPr>
            <p:cNvPr id="4" name="TextBox 4"/>
            <p:cNvSpPr txBox="1"/>
            <p:nvPr/>
          </p:nvSpPr>
          <p:spPr>
            <a:xfrm>
              <a:off x="0" y="85725"/>
              <a:ext cx="8310207" cy="4361808"/>
            </a:xfrm>
            <a:prstGeom prst="rect">
              <a:avLst/>
            </a:prstGeom>
          </p:spPr>
          <p:txBody>
            <a:bodyPr lIns="0" tIns="0" rIns="0" bIns="0" rtlCol="0" anchor="t">
              <a:spAutoFit/>
            </a:bodyPr>
            <a:lstStyle/>
            <a:p>
              <a:pPr algn="l">
                <a:lnSpc>
                  <a:spcPts val="6381"/>
                </a:lnSpc>
              </a:pPr>
              <a:r>
                <a:rPr lang="en-US" sz="6077" b="1">
                  <a:solidFill>
                    <a:srgbClr val="F7B4A7"/>
                  </a:solidFill>
                  <a:latin typeface="Clear Sans Bold"/>
                  <a:ea typeface="Clear Sans Bold"/>
                  <a:cs typeface="Clear Sans Bold"/>
                  <a:sym typeface="Clear Sans Bold"/>
                </a:rPr>
                <a:t>Balancing Efficiency and Authenticity</a:t>
              </a:r>
            </a:p>
            <a:p>
              <a:pPr algn="l">
                <a:lnSpc>
                  <a:spcPts val="6381"/>
                </a:lnSpc>
              </a:pPr>
              <a:endParaRPr lang="en-US" sz="6077" b="1">
                <a:solidFill>
                  <a:srgbClr val="F7B4A7"/>
                </a:solidFill>
                <a:latin typeface="Clear Sans Bold"/>
                <a:ea typeface="Clear Sans Bold"/>
                <a:cs typeface="Clear Sans Bold"/>
                <a:sym typeface="Clear Sans Bold"/>
              </a:endParaRPr>
            </a:p>
          </p:txBody>
        </p:sp>
        <p:sp>
          <p:nvSpPr>
            <p:cNvPr id="5" name="TextBox 5"/>
            <p:cNvSpPr txBox="1"/>
            <p:nvPr/>
          </p:nvSpPr>
          <p:spPr>
            <a:xfrm>
              <a:off x="0" y="4846185"/>
              <a:ext cx="8079971" cy="7127215"/>
            </a:xfrm>
            <a:prstGeom prst="rect">
              <a:avLst/>
            </a:prstGeom>
          </p:spPr>
          <p:txBody>
            <a:bodyPr lIns="0" tIns="0" rIns="0" bIns="0" rtlCol="0" anchor="t">
              <a:spAutoFit/>
            </a:bodyPr>
            <a:lstStyle/>
            <a:p>
              <a:pPr marL="594532" lvl="1" indent="-297266" algn="l">
                <a:lnSpc>
                  <a:spcPts val="3855"/>
                </a:lnSpc>
                <a:buFont typeface="Arial"/>
                <a:buChar char="•"/>
              </a:pPr>
              <a:r>
                <a:rPr lang="en-US" sz="2753">
                  <a:solidFill>
                    <a:srgbClr val="94DDDE"/>
                  </a:solidFill>
                  <a:latin typeface="Clear Sans Regular"/>
                  <a:ea typeface="Clear Sans Regular"/>
                  <a:cs typeface="Clear Sans Regular"/>
                  <a:sym typeface="Clear Sans Regular"/>
                </a:rPr>
                <a:t>AI CAN BOOST EFFICIENCY, BUT IT MIGHT SACRIFICE THE GENUINE EMOTIONAL CONNECTION IN HOSPITALITY. KEEPING THAT HUMAN ELEMENT, LIKE EMPATHY, SPONTANEITY, AND WARMTH, IS ESSENTIAL FOR MAINTAINING BRAND IDENTITY AND CUSTOMER LOYALTY (STATISTA, 2024). </a:t>
              </a:r>
            </a:p>
            <a:p>
              <a:pPr algn="l">
                <a:lnSpc>
                  <a:spcPts val="3855"/>
                </a:lnSpc>
              </a:pPr>
              <a:endParaRPr lang="en-US" sz="2753">
                <a:solidFill>
                  <a:srgbClr val="94DDDE"/>
                </a:solidFill>
                <a:latin typeface="Clear Sans Regular"/>
                <a:ea typeface="Clear Sans Regular"/>
                <a:cs typeface="Clear Sans Regular"/>
                <a:sym typeface="Clear Sans Regular"/>
              </a:endParaRPr>
            </a:p>
          </p:txBody>
        </p:sp>
      </p:grpSp>
      <p:sp>
        <p:nvSpPr>
          <p:cNvPr id="6" name="TextBox 6"/>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FFFFFF"/>
                </a:solidFill>
                <a:latin typeface="Clear Sans Regular"/>
                <a:ea typeface="Clear Sans Regular"/>
                <a:cs typeface="Clear Sans Regular"/>
                <a:sym typeface="Clear Sans Regular"/>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EFE"/>
        </a:solidFill>
        <a:effectLst/>
      </p:bgPr>
    </p:bg>
    <p:spTree>
      <p:nvGrpSpPr>
        <p:cNvPr id="1" name=""/>
        <p:cNvGrpSpPr/>
        <p:nvPr/>
      </p:nvGrpSpPr>
      <p:grpSpPr>
        <a:xfrm>
          <a:off x="0" y="0"/>
          <a:ext cx="0" cy="0"/>
          <a:chOff x="0" y="0"/>
          <a:chExt cx="0" cy="0"/>
        </a:xfrm>
      </p:grpSpPr>
      <p:sp>
        <p:nvSpPr>
          <p:cNvPr id="2" name="Freeform 2" descr="a person working on their computer"/>
          <p:cNvSpPr/>
          <p:nvPr/>
        </p:nvSpPr>
        <p:spPr>
          <a:xfrm>
            <a:off x="0" y="0"/>
            <a:ext cx="6912767" cy="10287000"/>
          </a:xfrm>
          <a:custGeom>
            <a:avLst/>
            <a:gdLst/>
            <a:ahLst/>
            <a:cxnLst/>
            <a:rect l="l" t="t" r="r" b="b"/>
            <a:pathLst>
              <a:path w="6912767" h="10287000">
                <a:moveTo>
                  <a:pt x="0" y="0"/>
                </a:moveTo>
                <a:lnTo>
                  <a:pt x="6912767" y="0"/>
                </a:lnTo>
                <a:lnTo>
                  <a:pt x="6912767" y="10287000"/>
                </a:lnTo>
                <a:lnTo>
                  <a:pt x="0" y="10287000"/>
                </a:lnTo>
                <a:lnTo>
                  <a:pt x="0" y="0"/>
                </a:lnTo>
                <a:close/>
              </a:path>
            </a:pathLst>
          </a:custGeom>
          <a:blipFill>
            <a:blip r:embed="rId2"/>
            <a:stretch>
              <a:fillRect l="-26224" r="-96992"/>
            </a:stretch>
          </a:blipFill>
        </p:spPr>
        <p:txBody>
          <a:bodyPr/>
          <a:lstStyle/>
          <a:p>
            <a:endParaRPr lang="en-GB"/>
          </a:p>
        </p:txBody>
      </p:sp>
      <p:grpSp>
        <p:nvGrpSpPr>
          <p:cNvPr id="3" name="Group 3"/>
          <p:cNvGrpSpPr/>
          <p:nvPr/>
        </p:nvGrpSpPr>
        <p:grpSpPr>
          <a:xfrm>
            <a:off x="8097063" y="397980"/>
            <a:ext cx="9648942" cy="7609893"/>
            <a:chOff x="0" y="0"/>
            <a:chExt cx="12865256" cy="10146524"/>
          </a:xfrm>
        </p:grpSpPr>
        <p:sp>
          <p:nvSpPr>
            <p:cNvPr id="4" name="TextBox 4"/>
            <p:cNvSpPr txBox="1"/>
            <p:nvPr/>
          </p:nvSpPr>
          <p:spPr>
            <a:xfrm>
              <a:off x="0" y="95250"/>
              <a:ext cx="12865256" cy="3646973"/>
            </a:xfrm>
            <a:prstGeom prst="rect">
              <a:avLst/>
            </a:prstGeom>
          </p:spPr>
          <p:txBody>
            <a:bodyPr lIns="0" tIns="0" rIns="0" bIns="0" rtlCol="0" anchor="t">
              <a:spAutoFit/>
            </a:bodyPr>
            <a:lstStyle/>
            <a:p>
              <a:pPr algn="l">
                <a:lnSpc>
                  <a:spcPts val="7076"/>
                </a:lnSpc>
              </a:pPr>
              <a:r>
                <a:rPr lang="en-US" sz="6739" b="1">
                  <a:solidFill>
                    <a:srgbClr val="2B4B82"/>
                  </a:solidFill>
                  <a:latin typeface="Clear Sans Bold"/>
                  <a:ea typeface="Clear Sans Bold"/>
                  <a:cs typeface="Clear Sans Bold"/>
                  <a:sym typeface="Clear Sans Bold"/>
                </a:rPr>
                <a:t>Frameworks Guiding This Study</a:t>
              </a:r>
            </a:p>
            <a:p>
              <a:pPr algn="l">
                <a:lnSpc>
                  <a:spcPts val="7076"/>
                </a:lnSpc>
              </a:pPr>
              <a:endParaRPr lang="en-US" sz="6739" b="1">
                <a:solidFill>
                  <a:srgbClr val="2B4B82"/>
                </a:solidFill>
                <a:latin typeface="Clear Sans Bold"/>
                <a:ea typeface="Clear Sans Bold"/>
                <a:cs typeface="Clear Sans Bold"/>
                <a:sym typeface="Clear Sans Bold"/>
              </a:endParaRPr>
            </a:p>
          </p:txBody>
        </p:sp>
        <p:sp>
          <p:nvSpPr>
            <p:cNvPr id="5" name="TextBox 5"/>
            <p:cNvSpPr txBox="1"/>
            <p:nvPr/>
          </p:nvSpPr>
          <p:spPr>
            <a:xfrm>
              <a:off x="0" y="4414962"/>
              <a:ext cx="12865256" cy="5731562"/>
            </a:xfrm>
            <a:prstGeom prst="rect">
              <a:avLst/>
            </a:prstGeom>
          </p:spPr>
          <p:txBody>
            <a:bodyPr lIns="0" tIns="0" rIns="0" bIns="0" rtlCol="0" anchor="t">
              <a:spAutoFit/>
            </a:bodyPr>
            <a:lstStyle/>
            <a:p>
              <a:pPr algn="l">
                <a:lnSpc>
                  <a:spcPts val="4275"/>
                </a:lnSpc>
              </a:pPr>
              <a:r>
                <a:rPr lang="en-US" sz="3054">
                  <a:solidFill>
                    <a:srgbClr val="2B4B82"/>
                  </a:solidFill>
                  <a:latin typeface="Clear Sans Regular"/>
                  <a:ea typeface="Clear Sans Regular"/>
                  <a:cs typeface="Clear Sans Regular"/>
                  <a:sym typeface="Clear Sans Regular"/>
                </a:rPr>
                <a:t>THE TECHNOLOGY ACCEPTANCE MODEL SHOWS HOW PEOPLE START TO EMBRACE TECHNOLOGY, WHEREAS SERVICE DOMINANT LOGIC FOCUSES ON THE SHARED CREATION OF VALUE BETWEEN SERVICE PROVIDERS AND CUSTOMERS. BOTH FRAMEWORKS ARE UTILISED TO EXAMINE THE COLLABORATION BETWEEN AI AND HUMANS IN THE HOSPITALITY SECTOR (TUSSYADIAH, 2020). </a:t>
              </a:r>
            </a:p>
          </p:txBody>
        </p:sp>
      </p:grpSp>
      <p:sp>
        <p:nvSpPr>
          <p:cNvPr id="6" name="TextBox 6"/>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sp>
        <p:nvSpPr>
          <p:cNvPr id="2" name="Freeform 2" descr="an isometric lined bar graph"/>
          <p:cNvSpPr/>
          <p:nvPr/>
        </p:nvSpPr>
        <p:spPr>
          <a:xfrm>
            <a:off x="10183990" y="1951228"/>
            <a:ext cx="6338112" cy="6384545"/>
          </a:xfrm>
          <a:custGeom>
            <a:avLst/>
            <a:gdLst/>
            <a:ahLst/>
            <a:cxnLst/>
            <a:rect l="l" t="t" r="r" b="b"/>
            <a:pathLst>
              <a:path w="6338112" h="6384545">
                <a:moveTo>
                  <a:pt x="0" y="0"/>
                </a:moveTo>
                <a:lnTo>
                  <a:pt x="6338111" y="0"/>
                </a:lnTo>
                <a:lnTo>
                  <a:pt x="6338111" y="6384544"/>
                </a:lnTo>
                <a:lnTo>
                  <a:pt x="0" y="63845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615956" y="2695575"/>
            <a:ext cx="7268114" cy="4886325"/>
          </a:xfrm>
          <a:prstGeom prst="rect">
            <a:avLst/>
          </a:prstGeom>
        </p:spPr>
        <p:txBody>
          <a:bodyPr lIns="0" tIns="0" rIns="0" bIns="0" rtlCol="0" anchor="t">
            <a:spAutoFit/>
          </a:bodyPr>
          <a:lstStyle/>
          <a:p>
            <a:pPr algn="l">
              <a:lnSpc>
                <a:spcPts val="9600"/>
              </a:lnSpc>
            </a:pPr>
            <a:r>
              <a:rPr lang="en-US" sz="8000" b="1">
                <a:solidFill>
                  <a:srgbClr val="F7B4A7"/>
                </a:solidFill>
                <a:latin typeface="Clear Sans Bold"/>
                <a:ea typeface="Clear Sans Bold"/>
                <a:cs typeface="Clear Sans Bold"/>
                <a:sym typeface="Clear Sans Bold"/>
              </a:rPr>
              <a:t>Enhancing Guest Experience</a:t>
            </a:r>
          </a:p>
          <a:p>
            <a:pPr algn="l">
              <a:lnSpc>
                <a:spcPts val="9600"/>
              </a:lnSpc>
            </a:pPr>
            <a:endParaRPr lang="en-US" sz="8000" b="1">
              <a:solidFill>
                <a:srgbClr val="F7B4A7"/>
              </a:solidFill>
              <a:latin typeface="Clear Sans Bold"/>
              <a:ea typeface="Clear Sans Bold"/>
              <a:cs typeface="Clear Sans Bold"/>
              <a:sym typeface="Clear Sans Bold"/>
            </a:endParaRPr>
          </a:p>
        </p:txBody>
      </p:sp>
      <p:sp>
        <p:nvSpPr>
          <p:cNvPr id="4" name="TextBox 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FEFEFE"/>
                </a:solidFill>
                <a:latin typeface="Clear Sans Regular"/>
                <a:ea typeface="Clear Sans Regular"/>
                <a:cs typeface="Clear Sans Regular"/>
                <a:sym typeface="Clear Sans Regular"/>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B4A7"/>
        </a:solidFill>
        <a:effectLst/>
      </p:bgPr>
    </p:bg>
    <p:spTree>
      <p:nvGrpSpPr>
        <p:cNvPr id="1" name=""/>
        <p:cNvGrpSpPr/>
        <p:nvPr/>
      </p:nvGrpSpPr>
      <p:grpSpPr>
        <a:xfrm>
          <a:off x="0" y="0"/>
          <a:ext cx="0" cy="0"/>
          <a:chOff x="0" y="0"/>
          <a:chExt cx="0" cy="0"/>
        </a:xfrm>
      </p:grpSpPr>
      <p:sp>
        <p:nvSpPr>
          <p:cNvPr id="2" name="Freeform 2"/>
          <p:cNvSpPr/>
          <p:nvPr/>
        </p:nvSpPr>
        <p:spPr>
          <a:xfrm>
            <a:off x="11179271" y="3332234"/>
            <a:ext cx="6387317" cy="3375729"/>
          </a:xfrm>
          <a:custGeom>
            <a:avLst/>
            <a:gdLst/>
            <a:ahLst/>
            <a:cxnLst/>
            <a:rect l="l" t="t" r="r" b="b"/>
            <a:pathLst>
              <a:path w="6387317" h="3375729">
                <a:moveTo>
                  <a:pt x="0" y="0"/>
                </a:moveTo>
                <a:lnTo>
                  <a:pt x="6387317" y="0"/>
                </a:lnTo>
                <a:lnTo>
                  <a:pt x="6387317" y="3375729"/>
                </a:lnTo>
                <a:lnTo>
                  <a:pt x="0" y="3375729"/>
                </a:lnTo>
                <a:lnTo>
                  <a:pt x="0" y="0"/>
                </a:lnTo>
                <a:close/>
              </a:path>
            </a:pathLst>
          </a:custGeom>
          <a:blipFill>
            <a:blip r:embed="rId2"/>
            <a:stretch>
              <a:fillRect l="-1241" t="-9074" r="-1241"/>
            </a:stretch>
          </a:blipFill>
        </p:spPr>
        <p:txBody>
          <a:bodyPr/>
          <a:lstStyle/>
          <a:p>
            <a:endParaRPr lang="en-GB"/>
          </a:p>
        </p:txBody>
      </p:sp>
      <p:sp>
        <p:nvSpPr>
          <p:cNvPr id="3" name="TextBox 3"/>
          <p:cNvSpPr txBox="1"/>
          <p:nvPr/>
        </p:nvSpPr>
        <p:spPr>
          <a:xfrm>
            <a:off x="847601" y="3275084"/>
            <a:ext cx="9569415" cy="4098290"/>
          </a:xfrm>
          <a:prstGeom prst="rect">
            <a:avLst/>
          </a:prstGeom>
        </p:spPr>
        <p:txBody>
          <a:bodyPr lIns="0" tIns="0" rIns="0" bIns="0" rtlCol="0" anchor="t">
            <a:spAutoFit/>
          </a:bodyPr>
          <a:lstStyle/>
          <a:p>
            <a:pPr marL="626111" lvl="1" indent="-313055" algn="l">
              <a:lnSpc>
                <a:spcPts val="4060"/>
              </a:lnSpc>
              <a:buFont typeface="Arial"/>
              <a:buChar char="•"/>
            </a:pPr>
            <a:r>
              <a:rPr lang="en-US" sz="2900">
                <a:solidFill>
                  <a:srgbClr val="2B4B82"/>
                </a:solidFill>
                <a:latin typeface="Clear Sans Regular"/>
                <a:ea typeface="Clear Sans Regular"/>
                <a:cs typeface="Clear Sans Regular"/>
                <a:sym typeface="Clear Sans Regular"/>
              </a:rPr>
              <a:t>MARRIOTT'S CHATBOT AND HILTON'S AI CONCIERGE HELP CUT DOWN WAIT TIMES AND BOOST SERVICE EFFICIENCY. STILL, GUESTS TEND TO APPRECIATE HUMAN HELP FOR MORE COMPLICATED OR EMOTIONAL SITUATIONS, SHOWING THAT THERE'S A NEED TO FIND A BALANCE BETWEEN TECHNOLOGY AND PERSONAL TOUCH (TUSSYADIAH, 2020). </a:t>
            </a:r>
          </a:p>
          <a:p>
            <a:pPr algn="l">
              <a:lnSpc>
                <a:spcPts val="4060"/>
              </a:lnSpc>
            </a:pPr>
            <a:endParaRPr lang="en-US" sz="2900">
              <a:solidFill>
                <a:srgbClr val="2B4B82"/>
              </a:solidFill>
              <a:latin typeface="Clear Sans Regular"/>
              <a:ea typeface="Clear Sans Regular"/>
              <a:cs typeface="Clear Sans Regular"/>
              <a:sym typeface="Clear Sans Regul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nvGraphicFramePr>
        <p:xfrm>
          <a:off x="7773623" y="1454755"/>
          <a:ext cx="9485677" cy="6337992"/>
        </p:xfrm>
        <a:graphic>
          <a:graphicData uri="http://schemas.openxmlformats.org/drawingml/2006/table">
            <a:tbl>
              <a:tblPr/>
              <a:tblGrid>
                <a:gridCol w="9485677">
                  <a:extLst>
                    <a:ext uri="{9D8B030D-6E8A-4147-A177-3AD203B41FA5}">
                      <a16:colId xmlns:a16="http://schemas.microsoft.com/office/drawing/2014/main" val="20000"/>
                    </a:ext>
                  </a:extLst>
                </a:gridCol>
              </a:tblGrid>
              <a:tr h="6337992">
                <a:tc>
                  <a:txBody>
                    <a:bodyPr/>
                    <a:lstStyle/>
                    <a:p>
                      <a:pPr algn="l">
                        <a:lnSpc>
                          <a:spcPts val="3359"/>
                        </a:lnSpc>
                        <a:defRPr/>
                      </a:pPr>
                      <a:r>
                        <a:rPr lang="en-US" sz="2400">
                          <a:solidFill>
                            <a:srgbClr val="FEFEFE"/>
                          </a:solidFill>
                          <a:latin typeface="Clear Sans Regular"/>
                          <a:ea typeface="Clear Sans Regular"/>
                          <a:cs typeface="Clear Sans Regular"/>
                          <a:sym typeface="Clear Sans Regular"/>
                        </a:rPr>
                        <a:t>AI helps employees by taking care of repetitive tasks such as managing inventory and monitoring energy consumption. This allows human workers to concentrate on jobs that need emotional intelligence. It's crucial to upskill and build trust for a smooth integration of AI (Oleg Khanachivskyi, 2024). </a:t>
                      </a:r>
                      <a:endParaRPr lang="en-US" sz="1100"/>
                    </a:p>
                  </a:txBody>
                  <a:tcPr marL="190500" marR="190500" marT="190500" marB="190500" anchor="ctr">
                    <a:lnL w="47625" cap="flat" cmpd="sng" algn="ctr">
                      <a:solidFill>
                        <a:srgbClr val="2B4B82"/>
                      </a:solidFill>
                      <a:prstDash val="solid"/>
                      <a:round/>
                      <a:headEnd type="none" w="med" len="med"/>
                      <a:tailEnd type="none" w="med" len="med"/>
                    </a:lnL>
                    <a:lnR w="47625" cap="flat" cmpd="sng" algn="ctr">
                      <a:solidFill>
                        <a:srgbClr val="2B4B82"/>
                      </a:solidFill>
                      <a:prstDash val="solid"/>
                      <a:round/>
                      <a:headEnd type="none" w="med" len="med"/>
                      <a:tailEnd type="none" w="med" len="med"/>
                    </a:lnR>
                    <a:lnT w="47625" cap="flat" cmpd="sng" algn="ctr">
                      <a:solidFill>
                        <a:srgbClr val="2B4B82"/>
                      </a:solidFill>
                      <a:prstDash val="solid"/>
                      <a:round/>
                      <a:headEnd type="none" w="med" len="med"/>
                      <a:tailEnd type="none" w="med" len="med"/>
                    </a:lnT>
                    <a:lnB w="19050" cap="flat" cmpd="sng" algn="ctr">
                      <a:solidFill>
                        <a:srgbClr val="FEFEFE"/>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
        <p:nvSpPr>
          <p:cNvPr id="3" name="TextBox 3"/>
          <p:cNvSpPr txBox="1"/>
          <p:nvPr/>
        </p:nvSpPr>
        <p:spPr>
          <a:xfrm>
            <a:off x="1335290" y="3400905"/>
            <a:ext cx="6002457" cy="2540943"/>
          </a:xfrm>
          <a:prstGeom prst="rect">
            <a:avLst/>
          </a:prstGeom>
        </p:spPr>
        <p:txBody>
          <a:bodyPr lIns="0" tIns="0" rIns="0" bIns="0" rtlCol="0" anchor="t">
            <a:spAutoFit/>
          </a:bodyPr>
          <a:lstStyle/>
          <a:p>
            <a:pPr algn="l">
              <a:lnSpc>
                <a:spcPts val="6647"/>
              </a:lnSpc>
            </a:pPr>
            <a:r>
              <a:rPr lang="en-US" sz="6330" b="1">
                <a:solidFill>
                  <a:srgbClr val="94DDDE"/>
                </a:solidFill>
                <a:latin typeface="Clear Sans Bold"/>
                <a:ea typeface="Clear Sans Bold"/>
                <a:cs typeface="Clear Sans Bold"/>
                <a:sym typeface="Clear Sans Bold"/>
              </a:rPr>
              <a:t>Workforce Transformation</a:t>
            </a:r>
          </a:p>
          <a:p>
            <a:pPr algn="l">
              <a:lnSpc>
                <a:spcPts val="6647"/>
              </a:lnSpc>
            </a:pPr>
            <a:endParaRPr lang="en-US" sz="6330" b="1">
              <a:solidFill>
                <a:srgbClr val="94DDDE"/>
              </a:solidFill>
              <a:latin typeface="Clear Sans Bold"/>
              <a:ea typeface="Clear Sans Bold"/>
              <a:cs typeface="Clear Sans Bold"/>
              <a:sym typeface="Clear Sans Bold"/>
            </a:endParaRPr>
          </a:p>
        </p:txBody>
      </p:sp>
      <p:sp>
        <p:nvSpPr>
          <p:cNvPr id="4" name="TextBox 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FEFEFE"/>
                </a:solidFill>
                <a:latin typeface="Clear Sans Regular"/>
                <a:ea typeface="Clear Sans Regular"/>
                <a:cs typeface="Clear Sans Regular"/>
                <a:sym typeface="Clear Sans Regular"/>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4DDDE"/>
        </a:solidFill>
        <a:effectLst/>
      </p:bgPr>
    </p:bg>
    <p:spTree>
      <p:nvGrpSpPr>
        <p:cNvPr id="1" name=""/>
        <p:cNvGrpSpPr/>
        <p:nvPr/>
      </p:nvGrpSpPr>
      <p:grpSpPr>
        <a:xfrm>
          <a:off x="0" y="0"/>
          <a:ext cx="0" cy="0"/>
          <a:chOff x="0" y="0"/>
          <a:chExt cx="0" cy="0"/>
        </a:xfrm>
      </p:grpSpPr>
      <p:sp>
        <p:nvSpPr>
          <p:cNvPr id="2" name="Freeform 2"/>
          <p:cNvSpPr/>
          <p:nvPr/>
        </p:nvSpPr>
        <p:spPr>
          <a:xfrm>
            <a:off x="1504786" y="1620602"/>
            <a:ext cx="5595052" cy="4912726"/>
          </a:xfrm>
          <a:custGeom>
            <a:avLst/>
            <a:gdLst/>
            <a:ahLst/>
            <a:cxnLst/>
            <a:rect l="l" t="t" r="r" b="b"/>
            <a:pathLst>
              <a:path w="5595052" h="4912726">
                <a:moveTo>
                  <a:pt x="0" y="0"/>
                </a:moveTo>
                <a:lnTo>
                  <a:pt x="5595052" y="0"/>
                </a:lnTo>
                <a:lnTo>
                  <a:pt x="5595052" y="4912726"/>
                </a:lnTo>
                <a:lnTo>
                  <a:pt x="0" y="4912726"/>
                </a:lnTo>
                <a:lnTo>
                  <a:pt x="0" y="0"/>
                </a:lnTo>
                <a:close/>
              </a:path>
            </a:pathLst>
          </a:custGeom>
          <a:blipFill>
            <a:blip r:embed="rId2"/>
            <a:stretch>
              <a:fillRect b="-6770"/>
            </a:stretch>
          </a:blipFill>
        </p:spPr>
        <p:txBody>
          <a:bodyPr/>
          <a:lstStyle/>
          <a:p>
            <a:endParaRPr lang="en-GB"/>
          </a:p>
        </p:txBody>
      </p:sp>
      <p:grpSp>
        <p:nvGrpSpPr>
          <p:cNvPr id="3" name="Group 3"/>
          <p:cNvGrpSpPr/>
          <p:nvPr/>
        </p:nvGrpSpPr>
        <p:grpSpPr>
          <a:xfrm>
            <a:off x="9546767" y="1620602"/>
            <a:ext cx="7869313" cy="6824040"/>
            <a:chOff x="0" y="0"/>
            <a:chExt cx="10492417" cy="9098719"/>
          </a:xfrm>
        </p:grpSpPr>
        <p:sp>
          <p:nvSpPr>
            <p:cNvPr id="4" name="TextBox 4"/>
            <p:cNvSpPr txBox="1"/>
            <p:nvPr/>
          </p:nvSpPr>
          <p:spPr>
            <a:xfrm>
              <a:off x="0" y="85725"/>
              <a:ext cx="10492417" cy="3467735"/>
            </a:xfrm>
            <a:prstGeom prst="rect">
              <a:avLst/>
            </a:prstGeom>
          </p:spPr>
          <p:txBody>
            <a:bodyPr lIns="0" tIns="0" rIns="0" bIns="0" rtlCol="0" anchor="t">
              <a:spAutoFit/>
            </a:bodyPr>
            <a:lstStyle/>
            <a:p>
              <a:pPr algn="l">
                <a:lnSpc>
                  <a:spcPts val="6719"/>
                </a:lnSpc>
              </a:pPr>
              <a:r>
                <a:rPr lang="en-US" sz="6399" b="1">
                  <a:solidFill>
                    <a:srgbClr val="2B4B82"/>
                  </a:solidFill>
                  <a:latin typeface="Clear Sans Bold"/>
                  <a:ea typeface="Clear Sans Bold"/>
                  <a:cs typeface="Clear Sans Bold"/>
                  <a:sym typeface="Clear Sans Bold"/>
                </a:rPr>
                <a:t>Hybrid Models of Service Delivery</a:t>
              </a:r>
            </a:p>
            <a:p>
              <a:pPr algn="l">
                <a:lnSpc>
                  <a:spcPts val="6719"/>
                </a:lnSpc>
              </a:pPr>
              <a:endParaRPr lang="en-US" sz="6399" b="1">
                <a:solidFill>
                  <a:srgbClr val="2B4B82"/>
                </a:solidFill>
                <a:latin typeface="Clear Sans Bold"/>
                <a:ea typeface="Clear Sans Bold"/>
                <a:cs typeface="Clear Sans Bold"/>
                <a:sym typeface="Clear Sans Bold"/>
              </a:endParaRPr>
            </a:p>
          </p:txBody>
        </p:sp>
        <p:sp>
          <p:nvSpPr>
            <p:cNvPr id="5" name="TextBox 5"/>
            <p:cNvSpPr txBox="1"/>
            <p:nvPr/>
          </p:nvSpPr>
          <p:spPr>
            <a:xfrm>
              <a:off x="0" y="6338374"/>
              <a:ext cx="10492417" cy="2760345"/>
            </a:xfrm>
            <a:prstGeom prst="rect">
              <a:avLst/>
            </a:prstGeom>
          </p:spPr>
          <p:txBody>
            <a:bodyPr lIns="0" tIns="0" rIns="0" bIns="0" rtlCol="0" anchor="t">
              <a:spAutoFit/>
            </a:bodyPr>
            <a:lstStyle/>
            <a:p>
              <a:pPr algn="l">
                <a:lnSpc>
                  <a:spcPts val="3359"/>
                </a:lnSpc>
              </a:pPr>
              <a:r>
                <a:rPr lang="en-US" sz="2400">
                  <a:solidFill>
                    <a:srgbClr val="2B4B82"/>
                  </a:solidFill>
                  <a:latin typeface="Clear Sans Regular"/>
                  <a:ea typeface="Clear Sans Regular"/>
                  <a:cs typeface="Clear Sans Regular"/>
                  <a:sym typeface="Clear Sans Regular"/>
                </a:rPr>
                <a:t>Hybrid models use AI for everyday tasks and rely on human workers for more complex interactions. This strategy boosts operational efficiency and guarantees that guests enjoy emotionally engaging and meaningful service experiences (Kim et al., 2024).</a:t>
              </a:r>
            </a:p>
          </p:txBody>
        </p:sp>
      </p:grpSp>
      <p:sp>
        <p:nvSpPr>
          <p:cNvPr id="6" name="TextBox 6"/>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sp>
        <p:nvSpPr>
          <p:cNvPr id="2" name="TextBox 2"/>
          <p:cNvSpPr txBox="1"/>
          <p:nvPr/>
        </p:nvSpPr>
        <p:spPr>
          <a:xfrm>
            <a:off x="8244301" y="2564130"/>
            <a:ext cx="9319119" cy="2579370"/>
          </a:xfrm>
          <a:prstGeom prst="rect">
            <a:avLst/>
          </a:prstGeom>
        </p:spPr>
        <p:txBody>
          <a:bodyPr lIns="0" tIns="0" rIns="0" bIns="0" rtlCol="0" anchor="t">
            <a:spAutoFit/>
          </a:bodyPr>
          <a:lstStyle/>
          <a:p>
            <a:pPr algn="ctr">
              <a:lnSpc>
                <a:spcPts val="6719"/>
              </a:lnSpc>
            </a:pPr>
            <a:r>
              <a:rPr lang="en-US" sz="6399" b="1">
                <a:solidFill>
                  <a:srgbClr val="94DDDE"/>
                </a:solidFill>
                <a:latin typeface="Clear Sans Bold"/>
                <a:ea typeface="Clear Sans Bold"/>
                <a:cs typeface="Clear Sans Bold"/>
                <a:sym typeface="Clear Sans Bold"/>
              </a:rPr>
              <a:t>Ethical &amp; Social Implications</a:t>
            </a:r>
          </a:p>
          <a:p>
            <a:pPr algn="ctr">
              <a:lnSpc>
                <a:spcPts val="6719"/>
              </a:lnSpc>
            </a:pPr>
            <a:endParaRPr lang="en-US" sz="6399" b="1">
              <a:solidFill>
                <a:srgbClr val="94DDDE"/>
              </a:solidFill>
              <a:latin typeface="Clear Sans Bold"/>
              <a:ea typeface="Clear Sans Bold"/>
              <a:cs typeface="Clear Sans Bold"/>
              <a:sym typeface="Clear Sans Bold"/>
            </a:endParaRPr>
          </a:p>
        </p:txBody>
      </p:sp>
      <p:sp>
        <p:nvSpPr>
          <p:cNvPr id="3" name="Freeform 3" descr="an isometric lined phone"/>
          <p:cNvSpPr/>
          <p:nvPr/>
        </p:nvSpPr>
        <p:spPr>
          <a:xfrm>
            <a:off x="4610774" y="1441513"/>
            <a:ext cx="2645731" cy="1625922"/>
          </a:xfrm>
          <a:custGeom>
            <a:avLst/>
            <a:gdLst/>
            <a:ahLst/>
            <a:cxnLst/>
            <a:rect l="l" t="t" r="r" b="b"/>
            <a:pathLst>
              <a:path w="2645731" h="1625922">
                <a:moveTo>
                  <a:pt x="0" y="0"/>
                </a:moveTo>
                <a:lnTo>
                  <a:pt x="2645731" y="0"/>
                </a:lnTo>
                <a:lnTo>
                  <a:pt x="2645731" y="1625922"/>
                </a:lnTo>
                <a:lnTo>
                  <a:pt x="0" y="16259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descr="an isometric lined briefcase"/>
          <p:cNvSpPr/>
          <p:nvPr/>
        </p:nvSpPr>
        <p:spPr>
          <a:xfrm>
            <a:off x="-2879313" y="5316566"/>
            <a:ext cx="5758626" cy="4114800"/>
          </a:xfrm>
          <a:custGeom>
            <a:avLst/>
            <a:gdLst/>
            <a:ahLst/>
            <a:cxnLst/>
            <a:rect l="l" t="t" r="r" b="b"/>
            <a:pathLst>
              <a:path w="5758626" h="4114800">
                <a:moveTo>
                  <a:pt x="0" y="0"/>
                </a:moveTo>
                <a:lnTo>
                  <a:pt x="5758626" y="0"/>
                </a:lnTo>
                <a:lnTo>
                  <a:pt x="575862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descr="an isometric lined pencil holder with pencils"/>
          <p:cNvSpPr/>
          <p:nvPr/>
        </p:nvSpPr>
        <p:spPr>
          <a:xfrm>
            <a:off x="6340312" y="-1788377"/>
            <a:ext cx="1491622" cy="3229890"/>
          </a:xfrm>
          <a:custGeom>
            <a:avLst/>
            <a:gdLst/>
            <a:ahLst/>
            <a:cxnLst/>
            <a:rect l="l" t="t" r="r" b="b"/>
            <a:pathLst>
              <a:path w="1491622" h="3229890">
                <a:moveTo>
                  <a:pt x="0" y="0"/>
                </a:moveTo>
                <a:lnTo>
                  <a:pt x="1491622" y="0"/>
                </a:lnTo>
                <a:lnTo>
                  <a:pt x="1491622" y="3229890"/>
                </a:lnTo>
                <a:lnTo>
                  <a:pt x="0" y="32298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descr="an isometric lined group of speech bubbles"/>
          <p:cNvSpPr/>
          <p:nvPr/>
        </p:nvSpPr>
        <p:spPr>
          <a:xfrm>
            <a:off x="8242167" y="-1536821"/>
            <a:ext cx="3748344" cy="3073642"/>
          </a:xfrm>
          <a:custGeom>
            <a:avLst/>
            <a:gdLst/>
            <a:ahLst/>
            <a:cxnLst/>
            <a:rect l="l" t="t" r="r" b="b"/>
            <a:pathLst>
              <a:path w="3748344" h="3073642">
                <a:moveTo>
                  <a:pt x="0" y="0"/>
                </a:moveTo>
                <a:lnTo>
                  <a:pt x="3748345" y="0"/>
                </a:lnTo>
                <a:lnTo>
                  <a:pt x="3748345" y="3073642"/>
                </a:lnTo>
                <a:lnTo>
                  <a:pt x="0" y="307364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descr="an isometric lined desktop computer"/>
          <p:cNvSpPr/>
          <p:nvPr/>
        </p:nvSpPr>
        <p:spPr>
          <a:xfrm>
            <a:off x="-566643" y="-2441088"/>
            <a:ext cx="4317873" cy="5892879"/>
          </a:xfrm>
          <a:custGeom>
            <a:avLst/>
            <a:gdLst/>
            <a:ahLst/>
            <a:cxnLst/>
            <a:rect l="l" t="t" r="r" b="b"/>
            <a:pathLst>
              <a:path w="4317873" h="5892879">
                <a:moveTo>
                  <a:pt x="0" y="0"/>
                </a:moveTo>
                <a:lnTo>
                  <a:pt x="4317873" y="0"/>
                </a:lnTo>
                <a:lnTo>
                  <a:pt x="4317873" y="5892879"/>
                </a:lnTo>
                <a:lnTo>
                  <a:pt x="0" y="589287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descr="an isometric lined open book"/>
          <p:cNvSpPr/>
          <p:nvPr/>
        </p:nvSpPr>
        <p:spPr>
          <a:xfrm flipH="1">
            <a:off x="1742874" y="3067435"/>
            <a:ext cx="4597438" cy="2842053"/>
          </a:xfrm>
          <a:custGeom>
            <a:avLst/>
            <a:gdLst/>
            <a:ahLst/>
            <a:cxnLst/>
            <a:rect l="l" t="t" r="r" b="b"/>
            <a:pathLst>
              <a:path w="4597438" h="2842053">
                <a:moveTo>
                  <a:pt x="4597438" y="0"/>
                </a:moveTo>
                <a:lnTo>
                  <a:pt x="0" y="0"/>
                </a:lnTo>
                <a:lnTo>
                  <a:pt x="0" y="2842053"/>
                </a:lnTo>
                <a:lnTo>
                  <a:pt x="4597438" y="2842053"/>
                </a:lnTo>
                <a:lnTo>
                  <a:pt x="4597438"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TextBox 9"/>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FEFEFE"/>
                </a:solidFill>
                <a:latin typeface="Clear Sans Regular"/>
                <a:ea typeface="Clear Sans Regular"/>
                <a:cs typeface="Clear Sans Regular"/>
                <a:sym typeface="Clear Sans Regular"/>
              </a:rPr>
              <a:t>12</a:t>
            </a:r>
          </a:p>
        </p:txBody>
      </p:sp>
      <p:sp>
        <p:nvSpPr>
          <p:cNvPr id="10" name="TextBox 10"/>
          <p:cNvSpPr txBox="1"/>
          <p:nvPr/>
        </p:nvSpPr>
        <p:spPr>
          <a:xfrm>
            <a:off x="8242167" y="4679157"/>
            <a:ext cx="9764766" cy="2140365"/>
          </a:xfrm>
          <a:prstGeom prst="rect">
            <a:avLst/>
          </a:prstGeom>
        </p:spPr>
        <p:txBody>
          <a:bodyPr lIns="0" tIns="0" rIns="0" bIns="0" rtlCol="0" anchor="t">
            <a:spAutoFit/>
          </a:bodyPr>
          <a:lstStyle/>
          <a:p>
            <a:pPr marL="508469" lvl="1" indent="-254234" algn="l">
              <a:lnSpc>
                <a:spcPts val="2472"/>
              </a:lnSpc>
              <a:buFont typeface="Arial"/>
              <a:buChar char="•"/>
            </a:pPr>
            <a:r>
              <a:rPr lang="en-US" sz="2355">
                <a:solidFill>
                  <a:srgbClr val="FCFEFE"/>
                </a:solidFill>
                <a:latin typeface="Clear Sans Bold"/>
                <a:ea typeface="Clear Sans Bold"/>
                <a:cs typeface="Clear Sans Bold"/>
                <a:sym typeface="Clear Sans Bold"/>
              </a:rPr>
              <a:t>AI mentions ethical concerns like data privacy, algorithmic bias, and inclusivity.</a:t>
            </a:r>
          </a:p>
          <a:p>
            <a:pPr algn="l">
              <a:lnSpc>
                <a:spcPts val="2472"/>
              </a:lnSpc>
            </a:pPr>
            <a:endParaRPr lang="en-US" sz="2355">
              <a:solidFill>
                <a:srgbClr val="FCFEFE"/>
              </a:solidFill>
              <a:latin typeface="Clear Sans Bold"/>
              <a:ea typeface="Clear Sans Bold"/>
              <a:cs typeface="Clear Sans Bold"/>
              <a:sym typeface="Clear Sans Bold"/>
            </a:endParaRPr>
          </a:p>
          <a:p>
            <a:pPr marL="508469" lvl="1" indent="-254234" algn="l">
              <a:lnSpc>
                <a:spcPts val="2472"/>
              </a:lnSpc>
              <a:buFont typeface="Arial"/>
              <a:buChar char="•"/>
            </a:pPr>
            <a:r>
              <a:rPr lang="en-US" sz="2355">
                <a:solidFill>
                  <a:srgbClr val="FCFEFE"/>
                </a:solidFill>
                <a:latin typeface="Clear Sans Bold"/>
                <a:ea typeface="Clear Sans Bold"/>
                <a:cs typeface="Clear Sans Bold"/>
                <a:sym typeface="Clear Sans Bold"/>
              </a:rPr>
              <a:t>If automation goes unchecked, it could increase social inequality and reduce the focus on human-centered services, which goes against the core values of hospitality (Kim et al., 2024).</a:t>
            </a:r>
          </a:p>
          <a:p>
            <a:pPr algn="l">
              <a:lnSpc>
                <a:spcPts val="2472"/>
              </a:lnSpc>
            </a:pPr>
            <a:endParaRPr lang="en-US" sz="2355">
              <a:solidFill>
                <a:srgbClr val="FCFEFE"/>
              </a:solidFill>
              <a:latin typeface="Clear Sans Bold"/>
              <a:ea typeface="Clear Sans Bold"/>
              <a:cs typeface="Clear Sans Bold"/>
              <a:sym typeface="Clear Sans Bo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EFEFE"/>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nvGraphicFramePr>
        <p:xfrm>
          <a:off x="7259119" y="1624660"/>
          <a:ext cx="10172153" cy="5242789"/>
        </p:xfrm>
        <a:graphic>
          <a:graphicData uri="http://schemas.openxmlformats.org/drawingml/2006/table">
            <a:tbl>
              <a:tblPr/>
              <a:tblGrid>
                <a:gridCol w="10172153">
                  <a:extLst>
                    <a:ext uri="{9D8B030D-6E8A-4147-A177-3AD203B41FA5}">
                      <a16:colId xmlns:a16="http://schemas.microsoft.com/office/drawing/2014/main" val="20000"/>
                    </a:ext>
                  </a:extLst>
                </a:gridCol>
              </a:tblGrid>
              <a:tr h="1513209">
                <a:tc>
                  <a:txBody>
                    <a:bodyPr/>
                    <a:lstStyle/>
                    <a:p>
                      <a:pPr algn="l">
                        <a:lnSpc>
                          <a:spcPts val="6719"/>
                        </a:lnSpc>
                        <a:defRPr/>
                      </a:pPr>
                      <a:r>
                        <a:rPr lang="en-US" sz="4800" b="1">
                          <a:solidFill>
                            <a:srgbClr val="2B4B82"/>
                          </a:solidFill>
                          <a:latin typeface="Clear Sans Bold"/>
                          <a:ea typeface="Clear Sans Bold"/>
                          <a:cs typeface="Clear Sans Bold"/>
                          <a:sym typeface="Clear Sans Bold"/>
                        </a:rPr>
                        <a:t>Governance &amp; Regulation</a:t>
                      </a:r>
                      <a:endParaRPr lang="en-US" sz="1100"/>
                    </a:p>
                  </a:txBody>
                  <a:tcPr marL="190500" marR="190500" marT="190500" marB="190500" anchor="ctr">
                    <a:lnL w="47625" cap="flat" cmpd="sng" algn="ctr">
                      <a:solidFill>
                        <a:srgbClr val="FEFEFE"/>
                      </a:solidFill>
                      <a:prstDash val="solid"/>
                      <a:round/>
                      <a:headEnd type="none" w="med" len="med"/>
                      <a:tailEnd type="none" w="med" len="med"/>
                    </a:lnL>
                    <a:lnR w="47625" cap="flat" cmpd="sng" algn="ctr">
                      <a:solidFill>
                        <a:srgbClr val="FEFEFE"/>
                      </a:solidFill>
                      <a:prstDash val="solid"/>
                      <a:round/>
                      <a:headEnd type="none" w="med" len="med"/>
                      <a:tailEnd type="none" w="med" len="med"/>
                    </a:lnR>
                    <a:lnT w="47625" cap="flat" cmpd="sng" algn="ctr">
                      <a:solidFill>
                        <a:srgbClr val="FEFEFE"/>
                      </a:solidFill>
                      <a:prstDash val="solid"/>
                      <a:round/>
                      <a:headEnd type="none" w="med" len="med"/>
                      <a:tailEnd type="none" w="med" len="med"/>
                    </a:lnT>
                    <a:lnB w="47625" cap="flat" cmpd="sng" algn="ctr">
                      <a:solidFill>
                        <a:srgbClr val="FEFEFE"/>
                      </a:solidFill>
                      <a:prstDash val="solid"/>
                      <a:round/>
                      <a:headEnd type="none" w="med" len="med"/>
                      <a:tailEnd type="none" w="med" len="med"/>
                    </a:lnB>
                  </a:tcPr>
                </a:tc>
                <a:extLst>
                  <a:ext uri="{0D108BD9-81ED-4DB2-BD59-A6C34878D82A}">
                    <a16:rowId xmlns:a16="http://schemas.microsoft.com/office/drawing/2014/main" val="10000"/>
                  </a:ext>
                </a:extLst>
              </a:tr>
              <a:tr h="3729579">
                <a:tc>
                  <a:txBody>
                    <a:bodyPr/>
                    <a:lstStyle/>
                    <a:p>
                      <a:pPr marL="561341" lvl="1" indent="-280670" algn="l">
                        <a:lnSpc>
                          <a:spcPts val="3640"/>
                        </a:lnSpc>
                        <a:buFont typeface="Arial"/>
                        <a:buChar char="•"/>
                        <a:defRPr/>
                      </a:pPr>
                      <a:r>
                        <a:rPr lang="en-US" sz="2600">
                          <a:solidFill>
                            <a:srgbClr val="2B4B82"/>
                          </a:solidFill>
                          <a:latin typeface="Clear Sans Regular"/>
                          <a:ea typeface="Clear Sans Regular"/>
                          <a:cs typeface="Clear Sans Regular"/>
                          <a:sym typeface="Clear Sans Regular"/>
                        </a:rPr>
                        <a:t>The EU AI Act requires that AI applications be transparent and accountable. Bigger hotel chains can adjust swiftly, but small and medium-sized enterprises (SMEs) usually don't have the resources to comply, which puts them at risk of being sidelined in a world increasingly driven by AI (Tussyadiah, 2020). </a:t>
                      </a:r>
                      <a:endParaRPr lang="en-US" sz="1100"/>
                    </a:p>
                    <a:p>
                      <a:pPr algn="l">
                        <a:lnSpc>
                          <a:spcPts val="3640"/>
                        </a:lnSpc>
                      </a:pPr>
                      <a:endParaRPr lang="en-US" sz="1100"/>
                    </a:p>
                  </a:txBody>
                  <a:tcPr marL="190500" marR="190500" marT="190500" marB="190500" anchor="ctr">
                    <a:lnL w="47625" cap="flat" cmpd="sng" algn="ctr">
                      <a:solidFill>
                        <a:srgbClr val="FEFEFE"/>
                      </a:solidFill>
                      <a:prstDash val="solid"/>
                      <a:round/>
                      <a:headEnd type="none" w="med" len="med"/>
                      <a:tailEnd type="none" w="med" len="med"/>
                    </a:lnL>
                    <a:lnR w="47625" cap="flat" cmpd="sng" algn="ctr">
                      <a:solidFill>
                        <a:srgbClr val="FEFEFE"/>
                      </a:solidFill>
                      <a:prstDash val="solid"/>
                      <a:round/>
                      <a:headEnd type="none" w="med" len="med"/>
                      <a:tailEnd type="none" w="med" len="med"/>
                    </a:lnR>
                    <a:lnT w="47625" cap="flat" cmpd="sng" algn="ctr">
                      <a:solidFill>
                        <a:srgbClr val="FEFEFE"/>
                      </a:solidFill>
                      <a:prstDash val="solid"/>
                      <a:round/>
                      <a:headEnd type="none" w="med" len="med"/>
                      <a:tailEnd type="none" w="med" len="med"/>
                    </a:lnT>
                    <a:lnB w="47625" cap="flat" cmpd="sng" algn="ctr">
                      <a:solidFill>
                        <a:srgbClr val="FEFEFE"/>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3" name="Freeform 3"/>
          <p:cNvSpPr/>
          <p:nvPr/>
        </p:nvSpPr>
        <p:spPr>
          <a:xfrm>
            <a:off x="0" y="2182339"/>
            <a:ext cx="7259119" cy="5675926"/>
          </a:xfrm>
          <a:custGeom>
            <a:avLst/>
            <a:gdLst/>
            <a:ahLst/>
            <a:cxnLst/>
            <a:rect l="l" t="t" r="r" b="b"/>
            <a:pathLst>
              <a:path w="7259119" h="5675926">
                <a:moveTo>
                  <a:pt x="0" y="0"/>
                </a:moveTo>
                <a:lnTo>
                  <a:pt x="7259119" y="0"/>
                </a:lnTo>
                <a:lnTo>
                  <a:pt x="7259119" y="5675926"/>
                </a:lnTo>
                <a:lnTo>
                  <a:pt x="0" y="5675926"/>
                </a:lnTo>
                <a:lnTo>
                  <a:pt x="0" y="0"/>
                </a:lnTo>
                <a:close/>
              </a:path>
            </a:pathLst>
          </a:custGeom>
          <a:blipFill>
            <a:blip r:embed="rId2"/>
            <a:stretch>
              <a:fillRect r="-18454"/>
            </a:stretch>
          </a:blipFill>
        </p:spPr>
        <p:txBody>
          <a:bodyPr/>
          <a:lstStyle/>
          <a:p>
            <a:endParaRPr lang="en-GB"/>
          </a:p>
        </p:txBody>
      </p:sp>
      <p:sp>
        <p:nvSpPr>
          <p:cNvPr id="4" name="TextBox 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B4B82"/>
        </a:solidFill>
        <a:effectLst/>
      </p:bgPr>
    </p:bg>
    <p:spTree>
      <p:nvGrpSpPr>
        <p:cNvPr id="1" name=""/>
        <p:cNvGrpSpPr/>
        <p:nvPr/>
      </p:nvGrpSpPr>
      <p:grpSpPr>
        <a:xfrm>
          <a:off x="0" y="0"/>
          <a:ext cx="0" cy="0"/>
          <a:chOff x="0" y="0"/>
          <a:chExt cx="0" cy="0"/>
        </a:xfrm>
      </p:grpSpPr>
      <p:sp>
        <p:nvSpPr>
          <p:cNvPr id="2" name="TextBox 2"/>
          <p:cNvSpPr txBox="1"/>
          <p:nvPr/>
        </p:nvSpPr>
        <p:spPr>
          <a:xfrm>
            <a:off x="1028700" y="3340735"/>
            <a:ext cx="9976404" cy="2457450"/>
          </a:xfrm>
          <a:prstGeom prst="rect">
            <a:avLst/>
          </a:prstGeom>
        </p:spPr>
        <p:txBody>
          <a:bodyPr lIns="0" tIns="0" rIns="0" bIns="0" rtlCol="0" anchor="t">
            <a:spAutoFit/>
          </a:bodyPr>
          <a:lstStyle/>
          <a:p>
            <a:pPr algn="l">
              <a:lnSpc>
                <a:spcPts val="6480"/>
              </a:lnSpc>
            </a:pPr>
            <a:r>
              <a:rPr lang="en-US" sz="5400">
                <a:solidFill>
                  <a:srgbClr val="94DDDE"/>
                </a:solidFill>
                <a:latin typeface="Clear Sans Bold"/>
                <a:ea typeface="Clear Sans Bold"/>
                <a:cs typeface="Clear Sans Bold"/>
                <a:sym typeface="Clear Sans Bold"/>
              </a:rPr>
              <a:t>Conclusion: Toward Symbiotic Service</a:t>
            </a:r>
          </a:p>
          <a:p>
            <a:pPr algn="l">
              <a:lnSpc>
                <a:spcPts val="6480"/>
              </a:lnSpc>
            </a:pPr>
            <a:endParaRPr lang="en-US" sz="5400">
              <a:solidFill>
                <a:srgbClr val="94DDDE"/>
              </a:solidFill>
              <a:latin typeface="Clear Sans Bold"/>
              <a:ea typeface="Clear Sans Bold"/>
              <a:cs typeface="Clear Sans Bold"/>
              <a:sym typeface="Clear Sans Bold"/>
            </a:endParaRPr>
          </a:p>
        </p:txBody>
      </p:sp>
      <p:sp>
        <p:nvSpPr>
          <p:cNvPr id="3" name="Freeform 3" descr="an isometric lined light bulb"/>
          <p:cNvSpPr/>
          <p:nvPr/>
        </p:nvSpPr>
        <p:spPr>
          <a:xfrm>
            <a:off x="13753455" y="2322150"/>
            <a:ext cx="3662625" cy="5642699"/>
          </a:xfrm>
          <a:custGeom>
            <a:avLst/>
            <a:gdLst/>
            <a:ahLst/>
            <a:cxnLst/>
            <a:rect l="l" t="t" r="r" b="b"/>
            <a:pathLst>
              <a:path w="3662625" h="5642699">
                <a:moveTo>
                  <a:pt x="0" y="0"/>
                </a:moveTo>
                <a:lnTo>
                  <a:pt x="3662625" y="0"/>
                </a:lnTo>
                <a:lnTo>
                  <a:pt x="3662625" y="5642700"/>
                </a:lnTo>
                <a:lnTo>
                  <a:pt x="0" y="56427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FEFEFE"/>
                </a:solidFill>
                <a:latin typeface="Clear Sans Regular"/>
                <a:ea typeface="Clear Sans Regular"/>
                <a:cs typeface="Clear Sans Regular"/>
                <a:sym typeface="Clear Sans Regular"/>
              </a:rPr>
              <a:t>14</a:t>
            </a:r>
          </a:p>
        </p:txBody>
      </p:sp>
      <p:sp>
        <p:nvSpPr>
          <p:cNvPr id="5" name="TextBox 5"/>
          <p:cNvSpPr txBox="1"/>
          <p:nvPr/>
        </p:nvSpPr>
        <p:spPr>
          <a:xfrm>
            <a:off x="210071" y="3581317"/>
            <a:ext cx="18631464" cy="981545"/>
          </a:xfrm>
          <a:prstGeom prst="rect">
            <a:avLst/>
          </a:prstGeom>
        </p:spPr>
        <p:txBody>
          <a:bodyPr lIns="0" tIns="0" rIns="0" bIns="0" rtlCol="0" anchor="t">
            <a:spAutoFit/>
          </a:bodyPr>
          <a:lstStyle/>
          <a:p>
            <a:pPr algn="l">
              <a:lnSpc>
                <a:spcPts val="7528"/>
              </a:lnSpc>
            </a:pPr>
            <a:endParaRPr/>
          </a:p>
        </p:txBody>
      </p:sp>
      <p:sp>
        <p:nvSpPr>
          <p:cNvPr id="6" name="TextBox 6"/>
          <p:cNvSpPr txBox="1"/>
          <p:nvPr/>
        </p:nvSpPr>
        <p:spPr>
          <a:xfrm>
            <a:off x="210071" y="5184292"/>
            <a:ext cx="13807241" cy="1654767"/>
          </a:xfrm>
          <a:prstGeom prst="rect">
            <a:avLst/>
          </a:prstGeom>
        </p:spPr>
        <p:txBody>
          <a:bodyPr lIns="0" tIns="0" rIns="0" bIns="0" rtlCol="0" anchor="t">
            <a:spAutoFit/>
          </a:bodyPr>
          <a:lstStyle/>
          <a:p>
            <a:pPr marL="517154" lvl="1" indent="-258577" algn="l">
              <a:lnSpc>
                <a:spcPts val="3353"/>
              </a:lnSpc>
              <a:spcBef>
                <a:spcPct val="0"/>
              </a:spcBef>
              <a:buFont typeface="Arial"/>
              <a:buChar char="•"/>
            </a:pPr>
            <a:r>
              <a:rPr lang="en-US" sz="2395">
                <a:solidFill>
                  <a:srgbClr val="FCFEFE"/>
                </a:solidFill>
                <a:latin typeface="Clear Sans Regular"/>
                <a:ea typeface="Clear Sans Regular"/>
                <a:cs typeface="Clear Sans Regular"/>
                <a:sym typeface="Clear Sans Regular"/>
              </a:rPr>
              <a:t>T</a:t>
            </a:r>
            <a:r>
              <a:rPr lang="en-US" sz="2395" u="none" strike="noStrike">
                <a:solidFill>
                  <a:srgbClr val="FCFEFE"/>
                </a:solidFill>
                <a:latin typeface="Clear Sans Regular"/>
                <a:ea typeface="Clear Sans Regular"/>
                <a:cs typeface="Clear Sans Regular"/>
                <a:sym typeface="Clear Sans Regular"/>
              </a:rPr>
              <a:t>he future of hospitality is all about the collaboration between people and machines. AI should enhance rather than take over human jobs, enabling hotels to provide tech-savvy, personal experiences that meet the changing needs of guests (Oleg Khanachivskyi,2024). </a:t>
            </a:r>
          </a:p>
          <a:p>
            <a:pPr algn="l">
              <a:lnSpc>
                <a:spcPts val="3353"/>
              </a:lnSpc>
              <a:spcBef>
                <a:spcPct val="0"/>
              </a:spcBef>
            </a:pPr>
            <a:endParaRPr lang="en-US" sz="2395" u="none" strike="noStrike">
              <a:solidFill>
                <a:srgbClr val="FCFEFE"/>
              </a:solidFill>
              <a:latin typeface="Clear Sans Regular"/>
              <a:ea typeface="Clear Sans Regular"/>
              <a:cs typeface="Clear Sans Regular"/>
              <a:sym typeface="Clear Sans Regul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94DDDE"/>
        </a:solidFill>
        <a:effectLst/>
      </p:bgPr>
    </p:bg>
    <p:spTree>
      <p:nvGrpSpPr>
        <p:cNvPr id="1" name=""/>
        <p:cNvGrpSpPr/>
        <p:nvPr/>
      </p:nvGrpSpPr>
      <p:grpSpPr>
        <a:xfrm>
          <a:off x="0" y="0"/>
          <a:ext cx="0" cy="0"/>
          <a:chOff x="0" y="0"/>
          <a:chExt cx="0" cy="0"/>
        </a:xfrm>
      </p:grpSpPr>
      <p:sp>
        <p:nvSpPr>
          <p:cNvPr id="2" name="TextBox 2"/>
          <p:cNvSpPr txBox="1"/>
          <p:nvPr/>
        </p:nvSpPr>
        <p:spPr>
          <a:xfrm>
            <a:off x="1297631" y="2608019"/>
            <a:ext cx="8889654" cy="2931161"/>
          </a:xfrm>
          <a:prstGeom prst="rect">
            <a:avLst/>
          </a:prstGeom>
        </p:spPr>
        <p:txBody>
          <a:bodyPr lIns="0" tIns="0" rIns="0" bIns="0" rtlCol="0" anchor="t">
            <a:spAutoFit/>
          </a:bodyPr>
          <a:lstStyle/>
          <a:p>
            <a:pPr algn="ctr">
              <a:lnSpc>
                <a:spcPts val="7520"/>
              </a:lnSpc>
            </a:pPr>
            <a:r>
              <a:rPr lang="en-US" sz="8000" spc="-88">
                <a:solidFill>
                  <a:srgbClr val="2B4B82"/>
                </a:solidFill>
                <a:latin typeface="Clear Sans Bold"/>
                <a:ea typeface="Clear Sans Bold"/>
                <a:cs typeface="Clear Sans Bold"/>
                <a:sym typeface="Clear Sans Bold"/>
              </a:rPr>
              <a:t>Key Findings &amp; Recommendations</a:t>
            </a:r>
          </a:p>
          <a:p>
            <a:pPr algn="ctr">
              <a:lnSpc>
                <a:spcPts val="7520"/>
              </a:lnSpc>
            </a:pPr>
            <a:endParaRPr lang="en-US" sz="8000" spc="-88">
              <a:solidFill>
                <a:srgbClr val="2B4B82"/>
              </a:solidFill>
              <a:latin typeface="Clear Sans Bold"/>
              <a:ea typeface="Clear Sans Bold"/>
              <a:cs typeface="Clear Sans Bold"/>
              <a:sym typeface="Clear Sans Bold"/>
            </a:endParaRPr>
          </a:p>
        </p:txBody>
      </p:sp>
      <p:sp>
        <p:nvSpPr>
          <p:cNvPr id="3" name="Freeform 3" descr="an isometric lined paper airplane"/>
          <p:cNvSpPr/>
          <p:nvPr/>
        </p:nvSpPr>
        <p:spPr>
          <a:xfrm>
            <a:off x="9854137" y="3018272"/>
            <a:ext cx="7411325" cy="4635447"/>
          </a:xfrm>
          <a:custGeom>
            <a:avLst/>
            <a:gdLst/>
            <a:ahLst/>
            <a:cxnLst/>
            <a:rect l="l" t="t" r="r" b="b"/>
            <a:pathLst>
              <a:path w="7411325" h="4635447">
                <a:moveTo>
                  <a:pt x="0" y="0"/>
                </a:moveTo>
                <a:lnTo>
                  <a:pt x="7411325" y="0"/>
                </a:lnTo>
                <a:lnTo>
                  <a:pt x="7411325" y="4635447"/>
                </a:lnTo>
                <a:lnTo>
                  <a:pt x="0" y="46354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descr="an isometric lined paper airplane"/>
          <p:cNvSpPr/>
          <p:nvPr/>
        </p:nvSpPr>
        <p:spPr>
          <a:xfrm>
            <a:off x="8665100" y="8613636"/>
            <a:ext cx="4338720" cy="2713672"/>
          </a:xfrm>
          <a:custGeom>
            <a:avLst/>
            <a:gdLst/>
            <a:ahLst/>
            <a:cxnLst/>
            <a:rect l="l" t="t" r="r" b="b"/>
            <a:pathLst>
              <a:path w="4338720" h="2713672">
                <a:moveTo>
                  <a:pt x="0" y="0"/>
                </a:moveTo>
                <a:lnTo>
                  <a:pt x="4338720" y="0"/>
                </a:lnTo>
                <a:lnTo>
                  <a:pt x="4338720" y="2713671"/>
                </a:lnTo>
                <a:lnTo>
                  <a:pt x="0" y="271367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descr="an isometric lined paper airplane"/>
          <p:cNvSpPr/>
          <p:nvPr/>
        </p:nvSpPr>
        <p:spPr>
          <a:xfrm>
            <a:off x="13976014" y="7483497"/>
            <a:ext cx="3289448" cy="2057400"/>
          </a:xfrm>
          <a:custGeom>
            <a:avLst/>
            <a:gdLst/>
            <a:ahLst/>
            <a:cxnLst/>
            <a:rect l="l" t="t" r="r" b="b"/>
            <a:pathLst>
              <a:path w="3289448" h="2057400">
                <a:moveTo>
                  <a:pt x="0" y="0"/>
                </a:moveTo>
                <a:lnTo>
                  <a:pt x="3289448" y="0"/>
                </a:lnTo>
                <a:lnTo>
                  <a:pt x="3289448"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descr="an isometric lined paper airplane"/>
          <p:cNvSpPr/>
          <p:nvPr/>
        </p:nvSpPr>
        <p:spPr>
          <a:xfrm>
            <a:off x="13320348" y="712171"/>
            <a:ext cx="3289448" cy="2057400"/>
          </a:xfrm>
          <a:custGeom>
            <a:avLst/>
            <a:gdLst/>
            <a:ahLst/>
            <a:cxnLst/>
            <a:rect l="l" t="t" r="r" b="b"/>
            <a:pathLst>
              <a:path w="3289448" h="2057400">
                <a:moveTo>
                  <a:pt x="0" y="0"/>
                </a:moveTo>
                <a:lnTo>
                  <a:pt x="3289448" y="0"/>
                </a:lnTo>
                <a:lnTo>
                  <a:pt x="3289448"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356E"/>
                </a:solidFill>
                <a:latin typeface="Clear Sans Regular"/>
                <a:ea typeface="Clear Sans Regular"/>
                <a:cs typeface="Clear Sans Regular"/>
                <a:sym typeface="Clear Sans Regular"/>
              </a:rPr>
              <a:t>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B4A7"/>
        </a:solidFill>
        <a:effectLst/>
      </p:bgPr>
    </p:bg>
    <p:spTree>
      <p:nvGrpSpPr>
        <p:cNvPr id="1" name=""/>
        <p:cNvGrpSpPr/>
        <p:nvPr/>
      </p:nvGrpSpPr>
      <p:grpSpPr>
        <a:xfrm>
          <a:off x="0" y="0"/>
          <a:ext cx="0" cy="0"/>
          <a:chOff x="0" y="0"/>
          <a:chExt cx="0" cy="0"/>
        </a:xfrm>
      </p:grpSpPr>
      <p:grpSp>
        <p:nvGrpSpPr>
          <p:cNvPr id="2" name="Group 2"/>
          <p:cNvGrpSpPr/>
          <p:nvPr/>
        </p:nvGrpSpPr>
        <p:grpSpPr>
          <a:xfrm>
            <a:off x="514350" y="485775"/>
            <a:ext cx="17259300" cy="9286429"/>
            <a:chOff x="0" y="0"/>
            <a:chExt cx="4545659" cy="2445808"/>
          </a:xfrm>
        </p:grpSpPr>
        <p:sp>
          <p:nvSpPr>
            <p:cNvPr id="3" name="Freeform 3">
              <a:extLst>
                <a:ext uri="{C183D7F6-B498-43B3-948B-1728B52AA6E4}">
                  <adec:decorative xmlns:adec="http://schemas.microsoft.com/office/drawing/2017/decorative" val="1"/>
                </a:ext>
              </a:extLst>
            </p:cNvPr>
            <p:cNvSpPr/>
            <p:nvPr/>
          </p:nvSpPr>
          <p:spPr>
            <a:xfrm>
              <a:off x="0" y="0"/>
              <a:ext cx="4545659" cy="2445808"/>
            </a:xfrm>
            <a:custGeom>
              <a:avLst/>
              <a:gdLst/>
              <a:ahLst/>
              <a:cxnLst/>
              <a:rect l="l" t="t" r="r" b="b"/>
              <a:pathLst>
                <a:path w="4545659" h="2445808">
                  <a:moveTo>
                    <a:pt x="8971" y="0"/>
                  </a:moveTo>
                  <a:lnTo>
                    <a:pt x="4536688" y="0"/>
                  </a:lnTo>
                  <a:cubicBezTo>
                    <a:pt x="4541643" y="0"/>
                    <a:pt x="4545659" y="4017"/>
                    <a:pt x="4545659" y="8971"/>
                  </a:cubicBezTo>
                  <a:lnTo>
                    <a:pt x="4545659" y="2436837"/>
                  </a:lnTo>
                  <a:cubicBezTo>
                    <a:pt x="4545659" y="2441792"/>
                    <a:pt x="4541643" y="2445808"/>
                    <a:pt x="4536688" y="2445808"/>
                  </a:cubicBezTo>
                  <a:lnTo>
                    <a:pt x="8971" y="2445808"/>
                  </a:lnTo>
                  <a:cubicBezTo>
                    <a:pt x="4017" y="2445808"/>
                    <a:pt x="0" y="2441792"/>
                    <a:pt x="0" y="2436837"/>
                  </a:cubicBezTo>
                  <a:lnTo>
                    <a:pt x="0" y="8971"/>
                  </a:lnTo>
                  <a:cubicBezTo>
                    <a:pt x="0" y="4017"/>
                    <a:pt x="4017" y="0"/>
                    <a:pt x="8971" y="0"/>
                  </a:cubicBezTo>
                  <a:close/>
                </a:path>
              </a:pathLst>
            </a:custGeom>
            <a:solidFill>
              <a:srgbClr val="FEFEFE"/>
            </a:solidFill>
            <a:ln w="28575" cap="sq">
              <a:solidFill>
                <a:srgbClr val="2B4B82"/>
              </a:solidFill>
              <a:prstDash val="solid"/>
              <a:miter/>
            </a:ln>
          </p:spPr>
          <p:txBody>
            <a:bodyPr/>
            <a:lstStyle/>
            <a:p>
              <a:endParaRPr lang="en-GB"/>
            </a:p>
          </p:txBody>
        </p:sp>
        <p:sp>
          <p:nvSpPr>
            <p:cNvPr id="4" name="TextBox 4"/>
            <p:cNvSpPr txBox="1"/>
            <p:nvPr/>
          </p:nvSpPr>
          <p:spPr>
            <a:xfrm>
              <a:off x="0" y="-47625"/>
              <a:ext cx="4545659" cy="2493433"/>
            </a:xfrm>
            <a:prstGeom prst="rect">
              <a:avLst/>
            </a:prstGeom>
          </p:spPr>
          <p:txBody>
            <a:bodyPr lIns="50800" tIns="50800" rIns="50800" bIns="50800" rtlCol="0" anchor="ctr"/>
            <a:lstStyle/>
            <a:p>
              <a:pPr algn="ctr">
                <a:lnSpc>
                  <a:spcPts val="3499"/>
                </a:lnSpc>
              </a:pPr>
              <a:endParaRPr/>
            </a:p>
          </p:txBody>
        </p:sp>
      </p:grpSp>
      <p:grpSp>
        <p:nvGrpSpPr>
          <p:cNvPr id="5" name="Group 5"/>
          <p:cNvGrpSpPr/>
          <p:nvPr/>
        </p:nvGrpSpPr>
        <p:grpSpPr>
          <a:xfrm>
            <a:off x="12399136" y="2859258"/>
            <a:ext cx="4391315" cy="3157712"/>
            <a:chOff x="0" y="0"/>
            <a:chExt cx="1814859" cy="1305031"/>
          </a:xfrm>
        </p:grpSpPr>
        <p:sp>
          <p:nvSpPr>
            <p:cNvPr id="6" name="Freeform 6">
              <a:extLst>
                <a:ext uri="{C183D7F6-B498-43B3-948B-1728B52AA6E4}">
                  <adec:decorative xmlns:adec="http://schemas.microsoft.com/office/drawing/2017/decorative" val="1"/>
                </a:ext>
              </a:extLst>
            </p:cNvPr>
            <p:cNvSpPr/>
            <p:nvPr/>
          </p:nvSpPr>
          <p:spPr>
            <a:xfrm>
              <a:off x="0" y="0"/>
              <a:ext cx="1814859" cy="1305031"/>
            </a:xfrm>
            <a:custGeom>
              <a:avLst/>
              <a:gdLst/>
              <a:ahLst/>
              <a:cxnLst/>
              <a:rect l="l" t="t" r="r" b="b"/>
              <a:pathLst>
                <a:path w="1814859" h="1305031">
                  <a:moveTo>
                    <a:pt x="35260" y="0"/>
                  </a:moveTo>
                  <a:lnTo>
                    <a:pt x="1779599" y="0"/>
                  </a:lnTo>
                  <a:cubicBezTo>
                    <a:pt x="1799072" y="0"/>
                    <a:pt x="1814859" y="15787"/>
                    <a:pt x="1814859" y="35260"/>
                  </a:cubicBezTo>
                  <a:lnTo>
                    <a:pt x="1814859" y="1269770"/>
                  </a:lnTo>
                  <a:cubicBezTo>
                    <a:pt x="1814859" y="1289244"/>
                    <a:pt x="1799072" y="1305031"/>
                    <a:pt x="1779599" y="1305031"/>
                  </a:cubicBezTo>
                  <a:lnTo>
                    <a:pt x="35260" y="1305031"/>
                  </a:lnTo>
                  <a:cubicBezTo>
                    <a:pt x="15787" y="1305031"/>
                    <a:pt x="0" y="1289244"/>
                    <a:pt x="0" y="1269770"/>
                  </a:cubicBezTo>
                  <a:lnTo>
                    <a:pt x="0" y="35260"/>
                  </a:lnTo>
                  <a:cubicBezTo>
                    <a:pt x="0" y="15787"/>
                    <a:pt x="15787" y="0"/>
                    <a:pt x="35260" y="0"/>
                  </a:cubicBezTo>
                  <a:close/>
                </a:path>
              </a:pathLst>
            </a:custGeom>
            <a:solidFill>
              <a:srgbClr val="2B4B82"/>
            </a:solidFill>
          </p:spPr>
          <p:txBody>
            <a:bodyPr/>
            <a:lstStyle/>
            <a:p>
              <a:endParaRPr lang="en-GB"/>
            </a:p>
          </p:txBody>
        </p:sp>
        <p:sp>
          <p:nvSpPr>
            <p:cNvPr id="7" name="TextBox 7"/>
            <p:cNvSpPr txBox="1"/>
            <p:nvPr/>
          </p:nvSpPr>
          <p:spPr>
            <a:xfrm>
              <a:off x="0" y="-28575"/>
              <a:ext cx="1814859" cy="1333606"/>
            </a:xfrm>
            <a:prstGeom prst="rect">
              <a:avLst/>
            </a:prstGeom>
          </p:spPr>
          <p:txBody>
            <a:bodyPr lIns="254000" tIns="254000" rIns="254000" bIns="254000" rtlCol="0" anchor="ctr"/>
            <a:lstStyle/>
            <a:p>
              <a:pPr algn="ctr">
                <a:lnSpc>
                  <a:spcPts val="2100"/>
                </a:lnSpc>
              </a:pPr>
              <a:r>
                <a:rPr lang="en-US" sz="1500">
                  <a:solidFill>
                    <a:srgbClr val="FEFEFE"/>
                  </a:solidFill>
                  <a:latin typeface="Clear Sans Regular"/>
                  <a:ea typeface="Clear Sans Regular"/>
                  <a:cs typeface="Clear Sans Regular"/>
                  <a:sym typeface="Clear Sans Regular"/>
                </a:rPr>
                <a:t>Develop partnerships between hotel groups, universities, and vocational training institutes to offer inclusive AI courses. Deliver brief courses, micro-certifications, and apprenticeships that will empower staff for emerging hybrid roles within hospitality (Statista.com., 2019).</a:t>
              </a:r>
            </a:p>
          </p:txBody>
        </p:sp>
      </p:grpSp>
      <p:grpSp>
        <p:nvGrpSpPr>
          <p:cNvPr id="8" name="Group 8"/>
          <p:cNvGrpSpPr/>
          <p:nvPr/>
        </p:nvGrpSpPr>
        <p:grpSpPr>
          <a:xfrm>
            <a:off x="7421672" y="2626545"/>
            <a:ext cx="3637221" cy="3635458"/>
            <a:chOff x="0" y="0"/>
            <a:chExt cx="1401396" cy="1400717"/>
          </a:xfrm>
        </p:grpSpPr>
        <p:sp>
          <p:nvSpPr>
            <p:cNvPr id="9" name="Freeform 9">
              <a:extLst>
                <a:ext uri="{C183D7F6-B498-43B3-948B-1728B52AA6E4}">
                  <adec:decorative xmlns:adec="http://schemas.microsoft.com/office/drawing/2017/decorative" val="1"/>
                </a:ext>
              </a:extLst>
            </p:cNvPr>
            <p:cNvSpPr/>
            <p:nvPr/>
          </p:nvSpPr>
          <p:spPr>
            <a:xfrm>
              <a:off x="0" y="0"/>
              <a:ext cx="1401396" cy="1400717"/>
            </a:xfrm>
            <a:custGeom>
              <a:avLst/>
              <a:gdLst/>
              <a:ahLst/>
              <a:cxnLst/>
              <a:rect l="l" t="t" r="r" b="b"/>
              <a:pathLst>
                <a:path w="1401396" h="1400717">
                  <a:moveTo>
                    <a:pt x="700698" y="0"/>
                  </a:moveTo>
                  <a:cubicBezTo>
                    <a:pt x="313713" y="0"/>
                    <a:pt x="0" y="313561"/>
                    <a:pt x="0" y="700358"/>
                  </a:cubicBezTo>
                  <a:cubicBezTo>
                    <a:pt x="0" y="1087156"/>
                    <a:pt x="313713" y="1400717"/>
                    <a:pt x="700698" y="1400717"/>
                  </a:cubicBezTo>
                  <a:cubicBezTo>
                    <a:pt x="1087683" y="1400717"/>
                    <a:pt x="1401396" y="1087156"/>
                    <a:pt x="1401396" y="700358"/>
                  </a:cubicBezTo>
                  <a:cubicBezTo>
                    <a:pt x="1401396" y="313561"/>
                    <a:pt x="1087683" y="0"/>
                    <a:pt x="700698" y="0"/>
                  </a:cubicBezTo>
                  <a:close/>
                </a:path>
              </a:pathLst>
            </a:custGeom>
            <a:solidFill>
              <a:srgbClr val="2B4B82"/>
            </a:solidFill>
          </p:spPr>
          <p:txBody>
            <a:bodyPr/>
            <a:lstStyle/>
            <a:p>
              <a:endParaRPr lang="en-GB"/>
            </a:p>
          </p:txBody>
        </p:sp>
        <p:sp>
          <p:nvSpPr>
            <p:cNvPr id="10" name="TextBox 10"/>
            <p:cNvSpPr txBox="1"/>
            <p:nvPr/>
          </p:nvSpPr>
          <p:spPr>
            <a:xfrm>
              <a:off x="131381" y="102742"/>
              <a:ext cx="1138634" cy="1166657"/>
            </a:xfrm>
            <a:prstGeom prst="rect">
              <a:avLst/>
            </a:prstGeom>
          </p:spPr>
          <p:txBody>
            <a:bodyPr lIns="254000" tIns="254000" rIns="254000" bIns="254000" rtlCol="0" anchor="ctr"/>
            <a:lstStyle/>
            <a:p>
              <a:pPr algn="ctr">
                <a:lnSpc>
                  <a:spcPts val="2100"/>
                </a:lnSpc>
              </a:pPr>
              <a:r>
                <a:rPr lang="en-US" sz="1500">
                  <a:solidFill>
                    <a:srgbClr val="FEFEFE"/>
                  </a:solidFill>
                  <a:latin typeface="Clear Sans Regular"/>
                  <a:ea typeface="Clear Sans Regular"/>
                  <a:cs typeface="Clear Sans Regular"/>
                  <a:sym typeface="Clear Sans Regular"/>
                </a:rPr>
                <a:t>Using AI ethically builds lasting brand trust and supports operational sustainability.</a:t>
              </a:r>
            </a:p>
          </p:txBody>
        </p:sp>
      </p:grpSp>
      <p:grpSp>
        <p:nvGrpSpPr>
          <p:cNvPr id="11" name="Group 11"/>
          <p:cNvGrpSpPr/>
          <p:nvPr/>
        </p:nvGrpSpPr>
        <p:grpSpPr>
          <a:xfrm>
            <a:off x="1533813" y="2859258"/>
            <a:ext cx="4375138" cy="3302823"/>
            <a:chOff x="0" y="0"/>
            <a:chExt cx="3300667" cy="2491697"/>
          </a:xfrm>
        </p:grpSpPr>
        <p:sp>
          <p:nvSpPr>
            <p:cNvPr id="12" name="Freeform 12">
              <a:extLst>
                <a:ext uri="{C183D7F6-B498-43B3-948B-1728B52AA6E4}">
                  <adec:decorative xmlns:adec="http://schemas.microsoft.com/office/drawing/2017/decorative" val="1"/>
                </a:ext>
              </a:extLst>
            </p:cNvPr>
            <p:cNvSpPr/>
            <p:nvPr/>
          </p:nvSpPr>
          <p:spPr>
            <a:xfrm>
              <a:off x="0" y="0"/>
              <a:ext cx="3300667" cy="2491698"/>
            </a:xfrm>
            <a:custGeom>
              <a:avLst/>
              <a:gdLst/>
              <a:ahLst/>
              <a:cxnLst/>
              <a:rect l="l" t="t" r="r" b="b"/>
              <a:pathLst>
                <a:path w="3300667" h="2491698">
                  <a:moveTo>
                    <a:pt x="53086" y="0"/>
                  </a:moveTo>
                  <a:lnTo>
                    <a:pt x="3247581" y="0"/>
                  </a:lnTo>
                  <a:cubicBezTo>
                    <a:pt x="3261661" y="0"/>
                    <a:pt x="3275163" y="5593"/>
                    <a:pt x="3285119" y="15548"/>
                  </a:cubicBezTo>
                  <a:cubicBezTo>
                    <a:pt x="3295074" y="25504"/>
                    <a:pt x="3300667" y="39007"/>
                    <a:pt x="3300667" y="53086"/>
                  </a:cubicBezTo>
                  <a:lnTo>
                    <a:pt x="3300667" y="2438612"/>
                  </a:lnTo>
                  <a:cubicBezTo>
                    <a:pt x="3300667" y="2467930"/>
                    <a:pt x="3276900" y="2491698"/>
                    <a:pt x="3247581" y="2491698"/>
                  </a:cubicBezTo>
                  <a:lnTo>
                    <a:pt x="53086" y="2491698"/>
                  </a:lnTo>
                  <a:cubicBezTo>
                    <a:pt x="39007" y="2491698"/>
                    <a:pt x="25504" y="2486105"/>
                    <a:pt x="15548" y="2476149"/>
                  </a:cubicBezTo>
                  <a:cubicBezTo>
                    <a:pt x="5593" y="2466194"/>
                    <a:pt x="0" y="2452691"/>
                    <a:pt x="0" y="2438612"/>
                  </a:cubicBezTo>
                  <a:lnTo>
                    <a:pt x="0" y="53086"/>
                  </a:lnTo>
                  <a:cubicBezTo>
                    <a:pt x="0" y="39007"/>
                    <a:pt x="5593" y="25504"/>
                    <a:pt x="15548" y="15548"/>
                  </a:cubicBezTo>
                  <a:cubicBezTo>
                    <a:pt x="25504" y="5593"/>
                    <a:pt x="39007" y="0"/>
                    <a:pt x="53086" y="0"/>
                  </a:cubicBezTo>
                  <a:close/>
                </a:path>
              </a:pathLst>
            </a:custGeom>
            <a:solidFill>
              <a:srgbClr val="FEFEFE"/>
            </a:solidFill>
            <a:ln w="28575" cap="rnd">
              <a:solidFill>
                <a:srgbClr val="2B4B82"/>
              </a:solidFill>
              <a:prstDash val="solid"/>
              <a:round/>
            </a:ln>
          </p:spPr>
          <p:txBody>
            <a:bodyPr/>
            <a:lstStyle/>
            <a:p>
              <a:endParaRPr lang="en-GB"/>
            </a:p>
          </p:txBody>
        </p:sp>
        <p:sp>
          <p:nvSpPr>
            <p:cNvPr id="13" name="TextBox 13"/>
            <p:cNvSpPr txBox="1"/>
            <p:nvPr/>
          </p:nvSpPr>
          <p:spPr>
            <a:xfrm>
              <a:off x="0" y="-28575"/>
              <a:ext cx="3300667" cy="2520272"/>
            </a:xfrm>
            <a:prstGeom prst="rect">
              <a:avLst/>
            </a:prstGeom>
          </p:spPr>
          <p:txBody>
            <a:bodyPr lIns="190500" tIns="190500" rIns="190500" bIns="190500" rtlCol="0" anchor="ctr"/>
            <a:lstStyle/>
            <a:p>
              <a:pPr algn="l">
                <a:lnSpc>
                  <a:spcPts val="2100"/>
                </a:lnSpc>
              </a:pPr>
              <a:r>
                <a:rPr lang="en-US" sz="1500" b="1">
                  <a:solidFill>
                    <a:srgbClr val="2B4B82"/>
                  </a:solidFill>
                  <a:latin typeface="Clear Sans Regular Bold"/>
                  <a:ea typeface="Clear Sans Regular Bold"/>
                  <a:cs typeface="Clear Sans Regular Bold"/>
                  <a:sym typeface="Clear Sans Regular Bold"/>
                </a:rPr>
                <a:t>Suggestions involve training employees for working with AI, developing inclusive policies, and incorporating guest feedback into AI systems (Statista, 2024). </a:t>
              </a:r>
            </a:p>
            <a:p>
              <a:pPr algn="l">
                <a:lnSpc>
                  <a:spcPts val="2100"/>
                </a:lnSpc>
              </a:pPr>
              <a:endParaRPr lang="en-US" sz="1500" b="1">
                <a:solidFill>
                  <a:srgbClr val="2B4B82"/>
                </a:solidFill>
                <a:latin typeface="Clear Sans Regular Bold"/>
                <a:ea typeface="Clear Sans Regular Bold"/>
                <a:cs typeface="Clear Sans Regular Bold"/>
                <a:sym typeface="Clear Sans Regular Bold"/>
              </a:endParaRPr>
            </a:p>
            <a:p>
              <a:pPr algn="l">
                <a:lnSpc>
                  <a:spcPts val="2100"/>
                </a:lnSpc>
              </a:pPr>
              <a:endParaRPr lang="en-US" sz="1500" b="1">
                <a:solidFill>
                  <a:srgbClr val="2B4B82"/>
                </a:solidFill>
                <a:latin typeface="Clear Sans Regular Bold"/>
                <a:ea typeface="Clear Sans Regular Bold"/>
                <a:cs typeface="Clear Sans Regular Bold"/>
                <a:sym typeface="Clear Sans Regular Bold"/>
              </a:endParaRPr>
            </a:p>
          </p:txBody>
        </p:sp>
      </p:grpSp>
      <p:sp>
        <p:nvSpPr>
          <p:cNvPr id="14" name="TextBox 14"/>
          <p:cNvSpPr txBox="1"/>
          <p:nvPr/>
        </p:nvSpPr>
        <p:spPr>
          <a:xfrm>
            <a:off x="1028700" y="1028700"/>
            <a:ext cx="14351888" cy="1638300"/>
          </a:xfrm>
          <a:prstGeom prst="rect">
            <a:avLst/>
          </a:prstGeom>
        </p:spPr>
        <p:txBody>
          <a:bodyPr lIns="0" tIns="0" rIns="0" bIns="0" rtlCol="0" anchor="t">
            <a:spAutoFit/>
          </a:bodyPr>
          <a:lstStyle/>
          <a:p>
            <a:pPr algn="l">
              <a:lnSpc>
                <a:spcPts val="6480"/>
              </a:lnSpc>
            </a:pPr>
            <a:r>
              <a:rPr lang="en-US" sz="5400">
                <a:solidFill>
                  <a:srgbClr val="2B4B82"/>
                </a:solidFill>
                <a:latin typeface="Clear Sans Bold"/>
                <a:ea typeface="Clear Sans Bold"/>
                <a:cs typeface="Clear Sans Bold"/>
                <a:sym typeface="Clear Sans Bold"/>
              </a:rPr>
              <a:t>Key Findings &amp; Recommendations</a:t>
            </a:r>
          </a:p>
          <a:p>
            <a:pPr algn="l">
              <a:lnSpc>
                <a:spcPts val="6480"/>
              </a:lnSpc>
            </a:pPr>
            <a:endParaRPr lang="en-US" sz="5400">
              <a:solidFill>
                <a:srgbClr val="2B4B82"/>
              </a:solidFill>
              <a:latin typeface="Clear Sans Bold"/>
              <a:ea typeface="Clear Sans Bold"/>
              <a:cs typeface="Clear Sans Bold"/>
              <a:sym typeface="Clear Sans Bo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94DDDE"/>
        </a:solidFill>
        <a:effectLst/>
      </p:bgPr>
    </p:bg>
    <p:spTree>
      <p:nvGrpSpPr>
        <p:cNvPr id="1" name=""/>
        <p:cNvGrpSpPr/>
        <p:nvPr/>
      </p:nvGrpSpPr>
      <p:grpSpPr>
        <a:xfrm>
          <a:off x="0" y="0"/>
          <a:ext cx="0" cy="0"/>
          <a:chOff x="0" y="0"/>
          <a:chExt cx="0" cy="0"/>
        </a:xfrm>
      </p:grpSpPr>
      <p:grpSp>
        <p:nvGrpSpPr>
          <p:cNvPr id="2" name="Group 2"/>
          <p:cNvGrpSpPr/>
          <p:nvPr/>
        </p:nvGrpSpPr>
        <p:grpSpPr>
          <a:xfrm>
            <a:off x="6920779" y="123198"/>
            <a:ext cx="11367221" cy="10287000"/>
            <a:chOff x="0" y="0"/>
            <a:chExt cx="2993836" cy="2709333"/>
          </a:xfrm>
        </p:grpSpPr>
        <p:sp>
          <p:nvSpPr>
            <p:cNvPr id="3" name="Freeform 3">
              <a:extLst>
                <a:ext uri="{C183D7F6-B498-43B3-948B-1728B52AA6E4}">
                  <adec:decorative xmlns:adec="http://schemas.microsoft.com/office/drawing/2017/decorative" val="1"/>
                </a:ext>
              </a:extLst>
            </p:cNvPr>
            <p:cNvSpPr/>
            <p:nvPr/>
          </p:nvSpPr>
          <p:spPr>
            <a:xfrm>
              <a:off x="0" y="0"/>
              <a:ext cx="2993836" cy="2709333"/>
            </a:xfrm>
            <a:custGeom>
              <a:avLst/>
              <a:gdLst/>
              <a:ahLst/>
              <a:cxnLst/>
              <a:rect l="l" t="t" r="r" b="b"/>
              <a:pathLst>
                <a:path w="2993836" h="2709333">
                  <a:moveTo>
                    <a:pt x="0" y="0"/>
                  </a:moveTo>
                  <a:lnTo>
                    <a:pt x="2993836" y="0"/>
                  </a:lnTo>
                  <a:lnTo>
                    <a:pt x="2993836" y="2709333"/>
                  </a:lnTo>
                  <a:lnTo>
                    <a:pt x="0" y="2709333"/>
                  </a:lnTo>
                  <a:close/>
                </a:path>
              </a:pathLst>
            </a:custGeom>
            <a:solidFill>
              <a:srgbClr val="2B4B82"/>
            </a:solidFill>
          </p:spPr>
          <p:txBody>
            <a:bodyPr/>
            <a:lstStyle/>
            <a:p>
              <a:endParaRPr lang="en-GB"/>
            </a:p>
          </p:txBody>
        </p:sp>
        <p:sp>
          <p:nvSpPr>
            <p:cNvPr id="4" name="TextBox 4"/>
            <p:cNvSpPr txBox="1"/>
            <p:nvPr/>
          </p:nvSpPr>
          <p:spPr>
            <a:xfrm>
              <a:off x="0" y="-28575"/>
              <a:ext cx="2993836" cy="2737908"/>
            </a:xfrm>
            <a:prstGeom prst="rect">
              <a:avLst/>
            </a:prstGeom>
          </p:spPr>
          <p:txBody>
            <a:bodyPr lIns="50800" tIns="50800" rIns="50800" bIns="50800" rtlCol="0" anchor="ctr"/>
            <a:lstStyle/>
            <a:p>
              <a:pPr algn="ctr">
                <a:lnSpc>
                  <a:spcPts val="2100"/>
                </a:lnSpc>
              </a:pPr>
              <a:endParaRPr/>
            </a:p>
          </p:txBody>
        </p:sp>
      </p:grpSp>
      <p:grpSp>
        <p:nvGrpSpPr>
          <p:cNvPr id="5" name="Group 5"/>
          <p:cNvGrpSpPr/>
          <p:nvPr/>
        </p:nvGrpSpPr>
        <p:grpSpPr>
          <a:xfrm>
            <a:off x="1028700" y="4345591"/>
            <a:ext cx="4880374" cy="1595817"/>
            <a:chOff x="0" y="0"/>
            <a:chExt cx="6507166" cy="2127756"/>
          </a:xfrm>
        </p:grpSpPr>
        <p:sp>
          <p:nvSpPr>
            <p:cNvPr id="6" name="TextBox 6"/>
            <p:cNvSpPr txBox="1"/>
            <p:nvPr/>
          </p:nvSpPr>
          <p:spPr>
            <a:xfrm>
              <a:off x="0" y="85725"/>
              <a:ext cx="6507166" cy="1207135"/>
            </a:xfrm>
            <a:prstGeom prst="rect">
              <a:avLst/>
            </a:prstGeom>
          </p:spPr>
          <p:txBody>
            <a:bodyPr lIns="0" tIns="0" rIns="0" bIns="0" rtlCol="0" anchor="t">
              <a:spAutoFit/>
            </a:bodyPr>
            <a:lstStyle/>
            <a:p>
              <a:pPr marL="0" lvl="0" indent="0" algn="l">
                <a:lnSpc>
                  <a:spcPts val="6719"/>
                </a:lnSpc>
              </a:pPr>
              <a:r>
                <a:rPr lang="en-US" sz="6399">
                  <a:solidFill>
                    <a:srgbClr val="2B4B82"/>
                  </a:solidFill>
                  <a:latin typeface="Clear Sans Bold"/>
                  <a:ea typeface="Clear Sans Bold"/>
                  <a:cs typeface="Clear Sans Bold"/>
                  <a:sym typeface="Clear Sans Bold"/>
                </a:rPr>
                <a:t>References </a:t>
              </a:r>
            </a:p>
          </p:txBody>
        </p:sp>
        <p:sp>
          <p:nvSpPr>
            <p:cNvPr id="7" name="TextBox 7"/>
            <p:cNvSpPr txBox="1"/>
            <p:nvPr/>
          </p:nvSpPr>
          <p:spPr>
            <a:xfrm>
              <a:off x="0" y="1602611"/>
              <a:ext cx="6507166" cy="525145"/>
            </a:xfrm>
            <a:prstGeom prst="rect">
              <a:avLst/>
            </a:prstGeom>
          </p:spPr>
          <p:txBody>
            <a:bodyPr lIns="0" tIns="0" rIns="0" bIns="0" rtlCol="0" anchor="t">
              <a:spAutoFit/>
            </a:bodyPr>
            <a:lstStyle/>
            <a:p>
              <a:pPr marL="0" lvl="0" indent="0" algn="l">
                <a:lnSpc>
                  <a:spcPts val="3359"/>
                </a:lnSpc>
              </a:pPr>
              <a:endParaRPr/>
            </a:p>
          </p:txBody>
        </p:sp>
      </p:grpSp>
      <p:graphicFrame>
        <p:nvGraphicFramePr>
          <p:cNvPr id="8" name="Table 8"/>
          <p:cNvGraphicFramePr>
            <a:graphicFrameLocks noGrp="1"/>
          </p:cNvGraphicFramePr>
          <p:nvPr/>
        </p:nvGraphicFramePr>
        <p:xfrm>
          <a:off x="7946578" y="1043708"/>
          <a:ext cx="9315623" cy="6838950"/>
        </p:xfrm>
        <a:graphic>
          <a:graphicData uri="http://schemas.openxmlformats.org/drawingml/2006/table">
            <a:tbl>
              <a:tblPr/>
              <a:tblGrid>
                <a:gridCol w="9315623">
                  <a:extLst>
                    <a:ext uri="{9D8B030D-6E8A-4147-A177-3AD203B41FA5}">
                      <a16:colId xmlns:a16="http://schemas.microsoft.com/office/drawing/2014/main" val="20000"/>
                    </a:ext>
                  </a:extLst>
                </a:gridCol>
              </a:tblGrid>
              <a:tr h="6838950">
                <a:tc>
                  <a:txBody>
                    <a:bodyPr/>
                    <a:lstStyle/>
                    <a:p>
                      <a:pPr algn="l">
                        <a:lnSpc>
                          <a:spcPts val="3220"/>
                        </a:lnSpc>
                        <a:defRPr/>
                      </a:pPr>
                      <a:r>
                        <a:rPr lang="en-US" sz="2300">
                          <a:solidFill>
                            <a:srgbClr val="FEFEFE"/>
                          </a:solidFill>
                          <a:latin typeface="Clear Sans Regular"/>
                          <a:ea typeface="Clear Sans Regular"/>
                          <a:cs typeface="Clear Sans Regular"/>
                          <a:sym typeface="Clear Sans Regular"/>
                        </a:rPr>
                        <a:t>1. Cozzio, C., Javier, F. and Maurer, O. (2025). </a:t>
                      </a:r>
                      <a:r>
                        <a:rPr lang="en-US" sz="2300" i="1">
                          <a:solidFill>
                            <a:srgbClr val="FEFEFE"/>
                          </a:solidFill>
                          <a:latin typeface="Clear Sans Regular Italics"/>
                          <a:ea typeface="Clear Sans Regular Italics"/>
                          <a:cs typeface="Clear Sans Regular Italics"/>
                          <a:sym typeface="Clear Sans Regular Italics"/>
                        </a:rPr>
                        <a:t>Artificial intelligence adoption in hospitality: challenges and opportunities across hierarchical levels</a:t>
                      </a:r>
                      <a:r>
                        <a:rPr lang="en-US" sz="2300">
                          <a:solidFill>
                            <a:srgbClr val="FEFEFE"/>
                          </a:solidFill>
                          <a:latin typeface="Clear Sans Regular"/>
                          <a:ea typeface="Clear Sans Regular"/>
                          <a:cs typeface="Clear Sans Regular"/>
                          <a:sym typeface="Clear Sans Regular"/>
                        </a:rPr>
                        <a:t>. </a:t>
                      </a:r>
                      <a:r>
                        <a:rPr lang="en-US" sz="2300" i="1">
                          <a:solidFill>
                            <a:srgbClr val="FEFEFE"/>
                          </a:solidFill>
                          <a:latin typeface="Clear Sans Regular Italics"/>
                          <a:ea typeface="Clear Sans Regular Italics"/>
                          <a:cs typeface="Clear Sans Regular Italics"/>
                          <a:sym typeface="Clear Sans Regular Italics"/>
                        </a:rPr>
                        <a:t>Tourism Review</a:t>
                      </a:r>
                      <a:r>
                        <a:rPr lang="en-US" sz="2300">
                          <a:solidFill>
                            <a:srgbClr val="FEFEFE"/>
                          </a:solidFill>
                          <a:latin typeface="Clear Sans Regular"/>
                          <a:ea typeface="Clear Sans Regular"/>
                          <a:cs typeface="Clear Sans Regular"/>
                          <a:sym typeface="Clear Sans Regular"/>
                        </a:rPr>
                        <a:t>. doi: </a:t>
                      </a:r>
                      <a:r>
                        <a:rPr lang="en-US" sz="2300" u="sng">
                          <a:solidFill>
                            <a:srgbClr val="FEFEFE"/>
                          </a:solidFill>
                          <a:latin typeface="Clear Sans Regular"/>
                          <a:ea typeface="Clear Sans Regular"/>
                          <a:cs typeface="Clear Sans Regular"/>
                          <a:sym typeface="Clear Sans Regular"/>
                          <a:hlinkClick r:id="rId2" tooltip="https://doi.org/10.1108/tr-10-2024-0913"/>
                        </a:rPr>
                        <a:t>https://doi.org/10.1108/tr-10-2024-0913</a:t>
                      </a:r>
                      <a:r>
                        <a:rPr lang="en-US" sz="2300">
                          <a:solidFill>
                            <a:srgbClr val="FEFEFE"/>
                          </a:solidFill>
                          <a:latin typeface="Clear Sans Regular"/>
                          <a:ea typeface="Clear Sans Regular"/>
                          <a:cs typeface="Clear Sans Regular"/>
                          <a:sym typeface="Clear Sans Regular"/>
                        </a:rPr>
                        <a:t>.</a:t>
                      </a:r>
                      <a:endParaRPr lang="en-US" sz="1100"/>
                    </a:p>
                    <a:p>
                      <a:pPr algn="l">
                        <a:lnSpc>
                          <a:spcPts val="3220"/>
                        </a:lnSpc>
                      </a:pPr>
                      <a:r>
                        <a:rPr lang="en-US" sz="2300">
                          <a:solidFill>
                            <a:srgbClr val="FEFEFE"/>
                          </a:solidFill>
                          <a:latin typeface="Clear Sans Regular"/>
                          <a:ea typeface="Clear Sans Regular"/>
                          <a:cs typeface="Clear Sans Regular"/>
                          <a:sym typeface="Clear Sans Regular"/>
                        </a:rPr>
                        <a:t>[Accessed 11th May. 2025].</a:t>
                      </a:r>
                    </a:p>
                    <a:p>
                      <a:pPr algn="l">
                        <a:lnSpc>
                          <a:spcPts val="3220"/>
                        </a:lnSpc>
                      </a:pPr>
                      <a:r>
                        <a:rPr lang="en-US" sz="2300">
                          <a:solidFill>
                            <a:srgbClr val="FEFEFE"/>
                          </a:solidFill>
                          <a:latin typeface="Clear Sans Regular"/>
                          <a:ea typeface="Clear Sans Regular"/>
                          <a:cs typeface="Clear Sans Regular"/>
                          <a:sym typeface="Clear Sans Regular"/>
                        </a:rPr>
                        <a:t>2. Dellermann, D., Ebel, P., Söllner, M. and Leimeister, J.M. (2019). Hybrid Intelligence. </a:t>
                      </a:r>
                      <a:r>
                        <a:rPr lang="en-US" sz="2300" i="1">
                          <a:solidFill>
                            <a:srgbClr val="FEFEFE"/>
                          </a:solidFill>
                          <a:latin typeface="Clear Sans Regular Italics"/>
                          <a:ea typeface="Clear Sans Regular Italics"/>
                          <a:cs typeface="Clear Sans Regular Italics"/>
                          <a:sym typeface="Clear Sans Regular Italics"/>
                        </a:rPr>
                        <a:t>Business &amp; Information Systems Engineering</a:t>
                      </a:r>
                      <a:r>
                        <a:rPr lang="en-US" sz="2300">
                          <a:solidFill>
                            <a:srgbClr val="FEFEFE"/>
                          </a:solidFill>
                          <a:latin typeface="Clear Sans Regular"/>
                          <a:ea typeface="Clear Sans Regular"/>
                          <a:cs typeface="Clear Sans Regular"/>
                          <a:sym typeface="Clear Sans Regular"/>
                        </a:rPr>
                        <a:t>, 61(5), pp.637–643. doi: </a:t>
                      </a:r>
                      <a:r>
                        <a:rPr lang="en-US" sz="2300" u="sng">
                          <a:solidFill>
                            <a:srgbClr val="FEFEFE"/>
                          </a:solidFill>
                          <a:latin typeface="Clear Sans Regular"/>
                          <a:ea typeface="Clear Sans Regular"/>
                          <a:cs typeface="Clear Sans Regular"/>
                          <a:sym typeface="Clear Sans Regular"/>
                          <a:hlinkClick r:id="rId3" tooltip="https://doi.org/10.1007/s12599-019-00595-2"/>
                        </a:rPr>
                        <a:t>https://doi.org/10.1007/s12599-019-00595-2</a:t>
                      </a:r>
                      <a:r>
                        <a:rPr lang="en-US" sz="2300">
                          <a:solidFill>
                            <a:srgbClr val="FEFEFE"/>
                          </a:solidFill>
                          <a:latin typeface="Clear Sans Regular"/>
                          <a:ea typeface="Clear Sans Regular"/>
                          <a:cs typeface="Clear Sans Regular"/>
                          <a:sym typeface="Clear Sans Regular"/>
                        </a:rPr>
                        <a:t>.</a:t>
                      </a:r>
                    </a:p>
                    <a:p>
                      <a:pPr algn="l">
                        <a:lnSpc>
                          <a:spcPts val="3220"/>
                        </a:lnSpc>
                      </a:pPr>
                      <a:r>
                        <a:rPr lang="en-US" sz="2300">
                          <a:solidFill>
                            <a:srgbClr val="FEFEFE"/>
                          </a:solidFill>
                          <a:latin typeface="Clear Sans Regular"/>
                          <a:ea typeface="Clear Sans Regular"/>
                          <a:cs typeface="Clear Sans Regular"/>
                          <a:sym typeface="Clear Sans Regular"/>
                        </a:rPr>
                        <a:t>[Accessed 11th May. 2025].</a:t>
                      </a:r>
                    </a:p>
                    <a:p>
                      <a:pPr algn="l">
                        <a:lnSpc>
                          <a:spcPts val="3220"/>
                        </a:lnSpc>
                      </a:pPr>
                      <a:r>
                        <a:rPr lang="en-US" sz="2300">
                          <a:solidFill>
                            <a:srgbClr val="FEFEFE"/>
                          </a:solidFill>
                          <a:latin typeface="Clear Sans Regular"/>
                          <a:ea typeface="Clear Sans Regular"/>
                          <a:cs typeface="Clear Sans Regular"/>
                          <a:sym typeface="Clear Sans Regular"/>
                        </a:rPr>
                        <a:t>3. Kim, H., Kam, K., Shin, S. and Li, J. (2024). </a:t>
                      </a:r>
                      <a:r>
                        <a:rPr lang="en-US" sz="2300" i="1">
                          <a:solidFill>
                            <a:srgbClr val="FEFEFE"/>
                          </a:solidFill>
                          <a:latin typeface="Clear Sans Regular Italics"/>
                          <a:ea typeface="Clear Sans Regular Italics"/>
                          <a:cs typeface="Clear Sans Regular Italics"/>
                          <a:sym typeface="Clear Sans Regular Italics"/>
                        </a:rPr>
                        <a:t>Artificial Intelligence in Hospitality and Tourism: Insights From Industry Practices, Research Literature, and Expert Opinions</a:t>
                      </a:r>
                      <a:r>
                        <a:rPr lang="en-US" sz="2300">
                          <a:solidFill>
                            <a:srgbClr val="FEFEFE"/>
                          </a:solidFill>
                          <a:latin typeface="Clear Sans Regular"/>
                          <a:ea typeface="Clear Sans Regular"/>
                          <a:cs typeface="Clear Sans Regular"/>
                          <a:sym typeface="Clear Sans Regular"/>
                        </a:rPr>
                        <a:t>. </a:t>
                      </a:r>
                      <a:r>
                        <a:rPr lang="en-US" sz="2300" i="1">
                          <a:solidFill>
                            <a:srgbClr val="FEFEFE"/>
                          </a:solidFill>
                          <a:latin typeface="Clear Sans Regular Italics"/>
                          <a:ea typeface="Clear Sans Regular Italics"/>
                          <a:cs typeface="Clear Sans Regular Italics"/>
                          <a:sym typeface="Clear Sans Regular Italics"/>
                        </a:rPr>
                        <a:t>Journal of Hospitality &amp; Tourism Research</a:t>
                      </a:r>
                      <a:r>
                        <a:rPr lang="en-US" sz="2300">
                          <a:solidFill>
                            <a:srgbClr val="FEFEFE"/>
                          </a:solidFill>
                          <a:latin typeface="Clear Sans Regular"/>
                          <a:ea typeface="Clear Sans Regular"/>
                          <a:cs typeface="Clear Sans Regular"/>
                          <a:sym typeface="Clear Sans Regular"/>
                        </a:rPr>
                        <a:t>, [online] 49(2). doi: </a:t>
                      </a:r>
                      <a:r>
                        <a:rPr lang="en-US" sz="2300" u="sng">
                          <a:solidFill>
                            <a:srgbClr val="FEFEFE"/>
                          </a:solidFill>
                          <a:latin typeface="Clear Sans Regular"/>
                          <a:ea typeface="Clear Sans Regular"/>
                          <a:cs typeface="Clear Sans Regular"/>
                          <a:sym typeface="Clear Sans Regular"/>
                          <a:hlinkClick r:id="rId4" tooltip="https://doi.org/10.1177/10963480241229235"/>
                        </a:rPr>
                        <a:t>https://doi.org/10.1177/10963480241229235</a:t>
                      </a:r>
                      <a:r>
                        <a:rPr lang="en-US" sz="2300">
                          <a:solidFill>
                            <a:srgbClr val="FEFEFE"/>
                          </a:solidFill>
                          <a:latin typeface="Clear Sans Regular"/>
                          <a:ea typeface="Clear Sans Regular"/>
                          <a:cs typeface="Clear Sans Regular"/>
                          <a:sym typeface="Clear Sans Regular"/>
                        </a:rPr>
                        <a:t>.</a:t>
                      </a:r>
                    </a:p>
                    <a:p>
                      <a:pPr algn="l">
                        <a:lnSpc>
                          <a:spcPts val="3220"/>
                        </a:lnSpc>
                      </a:pPr>
                      <a:r>
                        <a:rPr lang="en-US" sz="2300">
                          <a:solidFill>
                            <a:srgbClr val="FEFEFE"/>
                          </a:solidFill>
                          <a:latin typeface="Clear Sans Regular"/>
                          <a:ea typeface="Clear Sans Regular"/>
                          <a:cs typeface="Clear Sans Regular"/>
                          <a:sym typeface="Clear Sans Regular"/>
                        </a:rPr>
                        <a:t>[Accessed 5th May 2025]</a:t>
                      </a:r>
                    </a:p>
                  </a:txBody>
                  <a:tcPr marL="190500" marR="190500" marT="190500" marB="190500" anchor="ctr">
                    <a:lnL w="0" cap="flat" cmpd="sng" algn="ctr">
                      <a:solidFill>
                        <a:srgbClr val="94DDDE"/>
                      </a:solidFill>
                      <a:prstDash val="solid"/>
                      <a:round/>
                      <a:headEnd type="none" w="med" len="med"/>
                      <a:tailEnd type="none" w="med" len="med"/>
                    </a:lnL>
                    <a:lnR w="0" cap="flat" cmpd="sng" algn="ctr">
                      <a:solidFill>
                        <a:srgbClr val="94DDDE"/>
                      </a:solidFill>
                      <a:prstDash val="solid"/>
                      <a:round/>
                      <a:headEnd type="none" w="med" len="med"/>
                      <a:tailEnd type="none" w="med" len="med"/>
                    </a:lnR>
                    <a:lnT w="0" cap="flat" cmpd="sng" algn="ctr">
                      <a:solidFill>
                        <a:srgbClr val="94DDDE"/>
                      </a:solidFill>
                      <a:prstDash val="solid"/>
                      <a:round/>
                      <a:headEnd type="none" w="med" len="med"/>
                      <a:tailEnd type="none" w="med" len="med"/>
                    </a:lnT>
                    <a:lnB w="0" cap="flat" cmpd="sng" algn="ctr">
                      <a:solidFill>
                        <a:srgbClr val="94DDDE"/>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94DDDE"/>
        </a:solidFill>
        <a:effectLst/>
      </p:bgPr>
    </p:bg>
    <p:spTree>
      <p:nvGrpSpPr>
        <p:cNvPr id="1" name=""/>
        <p:cNvGrpSpPr/>
        <p:nvPr/>
      </p:nvGrpSpPr>
      <p:grpSpPr>
        <a:xfrm>
          <a:off x="0" y="0"/>
          <a:ext cx="0" cy="0"/>
          <a:chOff x="0" y="0"/>
          <a:chExt cx="0" cy="0"/>
        </a:xfrm>
      </p:grpSpPr>
      <p:grpSp>
        <p:nvGrpSpPr>
          <p:cNvPr id="2" name="Group 2"/>
          <p:cNvGrpSpPr/>
          <p:nvPr/>
        </p:nvGrpSpPr>
        <p:grpSpPr>
          <a:xfrm>
            <a:off x="6920779" y="123198"/>
            <a:ext cx="11367221" cy="10287000"/>
            <a:chOff x="0" y="0"/>
            <a:chExt cx="2993836" cy="2709333"/>
          </a:xfrm>
        </p:grpSpPr>
        <p:sp>
          <p:nvSpPr>
            <p:cNvPr id="3" name="Freeform 3">
              <a:extLst>
                <a:ext uri="{C183D7F6-B498-43B3-948B-1728B52AA6E4}">
                  <adec:decorative xmlns:adec="http://schemas.microsoft.com/office/drawing/2017/decorative" val="1"/>
                </a:ext>
              </a:extLst>
            </p:cNvPr>
            <p:cNvSpPr/>
            <p:nvPr/>
          </p:nvSpPr>
          <p:spPr>
            <a:xfrm>
              <a:off x="0" y="0"/>
              <a:ext cx="2993836" cy="2709333"/>
            </a:xfrm>
            <a:custGeom>
              <a:avLst/>
              <a:gdLst/>
              <a:ahLst/>
              <a:cxnLst/>
              <a:rect l="l" t="t" r="r" b="b"/>
              <a:pathLst>
                <a:path w="2993836" h="2709333">
                  <a:moveTo>
                    <a:pt x="0" y="0"/>
                  </a:moveTo>
                  <a:lnTo>
                    <a:pt x="2993836" y="0"/>
                  </a:lnTo>
                  <a:lnTo>
                    <a:pt x="2993836" y="2709333"/>
                  </a:lnTo>
                  <a:lnTo>
                    <a:pt x="0" y="2709333"/>
                  </a:lnTo>
                  <a:close/>
                </a:path>
              </a:pathLst>
            </a:custGeom>
            <a:solidFill>
              <a:srgbClr val="2B4B82"/>
            </a:solidFill>
          </p:spPr>
          <p:txBody>
            <a:bodyPr/>
            <a:lstStyle/>
            <a:p>
              <a:endParaRPr lang="en-GB"/>
            </a:p>
          </p:txBody>
        </p:sp>
        <p:sp>
          <p:nvSpPr>
            <p:cNvPr id="4" name="TextBox 4"/>
            <p:cNvSpPr txBox="1"/>
            <p:nvPr/>
          </p:nvSpPr>
          <p:spPr>
            <a:xfrm>
              <a:off x="0" y="-28575"/>
              <a:ext cx="2993836" cy="2737908"/>
            </a:xfrm>
            <a:prstGeom prst="rect">
              <a:avLst/>
            </a:prstGeom>
          </p:spPr>
          <p:txBody>
            <a:bodyPr lIns="50800" tIns="50800" rIns="50800" bIns="50800" rtlCol="0" anchor="ctr"/>
            <a:lstStyle/>
            <a:p>
              <a:pPr algn="ctr">
                <a:lnSpc>
                  <a:spcPts val="2100"/>
                </a:lnSpc>
              </a:pPr>
              <a:endParaRPr/>
            </a:p>
          </p:txBody>
        </p:sp>
      </p:grpSp>
      <p:grpSp>
        <p:nvGrpSpPr>
          <p:cNvPr id="5" name="Group 5"/>
          <p:cNvGrpSpPr/>
          <p:nvPr/>
        </p:nvGrpSpPr>
        <p:grpSpPr>
          <a:xfrm>
            <a:off x="1028700" y="4345591"/>
            <a:ext cx="4880374" cy="1595817"/>
            <a:chOff x="0" y="0"/>
            <a:chExt cx="6507166" cy="2127756"/>
          </a:xfrm>
        </p:grpSpPr>
        <p:sp>
          <p:nvSpPr>
            <p:cNvPr id="6" name="TextBox 6"/>
            <p:cNvSpPr txBox="1"/>
            <p:nvPr/>
          </p:nvSpPr>
          <p:spPr>
            <a:xfrm>
              <a:off x="0" y="85725"/>
              <a:ext cx="6507166" cy="1207135"/>
            </a:xfrm>
            <a:prstGeom prst="rect">
              <a:avLst/>
            </a:prstGeom>
          </p:spPr>
          <p:txBody>
            <a:bodyPr lIns="0" tIns="0" rIns="0" bIns="0" rtlCol="0" anchor="t">
              <a:spAutoFit/>
            </a:bodyPr>
            <a:lstStyle/>
            <a:p>
              <a:pPr marL="0" lvl="0" indent="0" algn="l">
                <a:lnSpc>
                  <a:spcPts val="6719"/>
                </a:lnSpc>
              </a:pPr>
              <a:r>
                <a:rPr lang="en-US" sz="6399">
                  <a:solidFill>
                    <a:srgbClr val="2B4B82"/>
                  </a:solidFill>
                  <a:latin typeface="Clear Sans Bold"/>
                  <a:ea typeface="Clear Sans Bold"/>
                  <a:cs typeface="Clear Sans Bold"/>
                  <a:sym typeface="Clear Sans Bold"/>
                </a:rPr>
                <a:t>References </a:t>
              </a:r>
            </a:p>
          </p:txBody>
        </p:sp>
        <p:sp>
          <p:nvSpPr>
            <p:cNvPr id="7" name="TextBox 7"/>
            <p:cNvSpPr txBox="1"/>
            <p:nvPr/>
          </p:nvSpPr>
          <p:spPr>
            <a:xfrm>
              <a:off x="0" y="1602611"/>
              <a:ext cx="6507166" cy="525145"/>
            </a:xfrm>
            <a:prstGeom prst="rect">
              <a:avLst/>
            </a:prstGeom>
          </p:spPr>
          <p:txBody>
            <a:bodyPr lIns="0" tIns="0" rIns="0" bIns="0" rtlCol="0" anchor="t">
              <a:spAutoFit/>
            </a:bodyPr>
            <a:lstStyle/>
            <a:p>
              <a:pPr marL="0" lvl="0" indent="0" algn="l">
                <a:lnSpc>
                  <a:spcPts val="3359"/>
                </a:lnSpc>
              </a:pPr>
              <a:endParaRPr/>
            </a:p>
          </p:txBody>
        </p:sp>
      </p:grpSp>
      <p:graphicFrame>
        <p:nvGraphicFramePr>
          <p:cNvPr id="8" name="Table 8"/>
          <p:cNvGraphicFramePr>
            <a:graphicFrameLocks noGrp="1"/>
          </p:cNvGraphicFramePr>
          <p:nvPr/>
        </p:nvGraphicFramePr>
        <p:xfrm>
          <a:off x="7946578" y="1043708"/>
          <a:ext cx="9315623" cy="7259511"/>
        </p:xfrm>
        <a:graphic>
          <a:graphicData uri="http://schemas.openxmlformats.org/drawingml/2006/table">
            <a:tbl>
              <a:tblPr/>
              <a:tblGrid>
                <a:gridCol w="9315623">
                  <a:extLst>
                    <a:ext uri="{9D8B030D-6E8A-4147-A177-3AD203B41FA5}">
                      <a16:colId xmlns:a16="http://schemas.microsoft.com/office/drawing/2014/main" val="20000"/>
                    </a:ext>
                  </a:extLst>
                </a:gridCol>
              </a:tblGrid>
              <a:tr h="7239000">
                <a:tc>
                  <a:txBody>
                    <a:bodyPr/>
                    <a:lstStyle/>
                    <a:p>
                      <a:pPr algn="l">
                        <a:lnSpc>
                          <a:spcPts val="3220"/>
                        </a:lnSpc>
                        <a:defRPr/>
                      </a:pPr>
                      <a:r>
                        <a:rPr lang="en-US" sz="2300">
                          <a:solidFill>
                            <a:srgbClr val="FEFEFE"/>
                          </a:solidFill>
                          <a:latin typeface="Clear Sans Regular"/>
                          <a:ea typeface="Clear Sans Regular"/>
                          <a:cs typeface="Clear Sans Regular"/>
                          <a:sym typeface="Clear Sans Regular"/>
                        </a:rPr>
                        <a:t>4. Oleg Khanachivskyi (2024). AI in Hospitality Industry: Benefits, Use Cases, and Successful Stories. [online] Litslink. Available at: </a:t>
                      </a:r>
                      <a:r>
                        <a:rPr lang="en-US" sz="2300" i="1" u="sng">
                          <a:solidFill>
                            <a:srgbClr val="FEFEFE"/>
                          </a:solidFill>
                          <a:latin typeface="Clear Sans Regular Italics"/>
                          <a:ea typeface="Clear Sans Regular Italics"/>
                          <a:cs typeface="Clear Sans Regular Italics"/>
                          <a:sym typeface="Clear Sans Regular Italics"/>
                          <a:hlinkClick r:id="rId2" tooltip="https://litslink.com/blog/ai-in-hospitality-industry-benefits-use-cases-and-successful-stories"/>
                        </a:rPr>
                        <a:t>https://litslink.com/blog/ai-in-hospitality-industry-benefits-use-cases-and-successful-stories</a:t>
                      </a:r>
                      <a:r>
                        <a:rPr lang="en-US" sz="2300">
                          <a:solidFill>
                            <a:srgbClr val="FEFEFE"/>
                          </a:solidFill>
                          <a:latin typeface="Clear Sans Regular"/>
                          <a:ea typeface="Clear Sans Regular"/>
                          <a:cs typeface="Clear Sans Regular"/>
                          <a:sym typeface="Clear Sans Regular"/>
                        </a:rPr>
                        <a:t> </a:t>
                      </a:r>
                      <a:endParaRPr lang="en-US" sz="1100"/>
                    </a:p>
                    <a:p>
                      <a:pPr algn="l">
                        <a:lnSpc>
                          <a:spcPts val="3220"/>
                        </a:lnSpc>
                      </a:pPr>
                      <a:r>
                        <a:rPr lang="en-US" sz="2300">
                          <a:solidFill>
                            <a:srgbClr val="FEFEFE"/>
                          </a:solidFill>
                          <a:latin typeface="Clear Sans Regular"/>
                          <a:ea typeface="Clear Sans Regular"/>
                          <a:cs typeface="Clear Sans Regular"/>
                          <a:sym typeface="Clear Sans Regular"/>
                        </a:rPr>
                        <a:t>[Accessed 30 April 2025].</a:t>
                      </a:r>
                    </a:p>
                    <a:p>
                      <a:pPr algn="l">
                        <a:lnSpc>
                          <a:spcPts val="3220"/>
                        </a:lnSpc>
                      </a:pPr>
                      <a:r>
                        <a:rPr lang="en-US" sz="2300">
                          <a:solidFill>
                            <a:srgbClr val="FEFEFE"/>
                          </a:solidFill>
                          <a:latin typeface="Clear Sans Regular"/>
                          <a:ea typeface="Clear Sans Regular"/>
                          <a:cs typeface="Clear Sans Regular"/>
                          <a:sym typeface="Clear Sans Regular"/>
                        </a:rPr>
                        <a:t>5. Statista (2024). Statista - the Statistics Portal for Market Data, Market Research and Market Studies. [online] Statista.com. Available at: </a:t>
                      </a:r>
                      <a:r>
                        <a:rPr lang="en-US" sz="2300" i="1" u="sng">
                          <a:solidFill>
                            <a:srgbClr val="FEFEFE"/>
                          </a:solidFill>
                          <a:latin typeface="Clear Sans Regular Italics"/>
                          <a:ea typeface="Clear Sans Regular Italics"/>
                          <a:cs typeface="Clear Sans Regular Italics"/>
                          <a:sym typeface="Clear Sans Regular Italics"/>
                          <a:hlinkClick r:id="rId3" tooltip="https://www.statista.com"/>
                        </a:rPr>
                        <a:t>https://www.statista.com</a:t>
                      </a:r>
                      <a:r>
                        <a:rPr lang="en-US" sz="2300">
                          <a:solidFill>
                            <a:srgbClr val="FEFEFE"/>
                          </a:solidFill>
                          <a:latin typeface="Clear Sans Regular"/>
                          <a:ea typeface="Clear Sans Regular"/>
                          <a:cs typeface="Clear Sans Regular"/>
                          <a:sym typeface="Clear Sans Regular"/>
                        </a:rPr>
                        <a:t>. </a:t>
                      </a:r>
                    </a:p>
                    <a:p>
                      <a:pPr algn="l">
                        <a:lnSpc>
                          <a:spcPts val="3220"/>
                        </a:lnSpc>
                      </a:pPr>
                      <a:r>
                        <a:rPr lang="en-US" sz="2300">
                          <a:solidFill>
                            <a:srgbClr val="FEFEFE"/>
                          </a:solidFill>
                          <a:latin typeface="Clear Sans Regular"/>
                          <a:ea typeface="Clear Sans Regular"/>
                          <a:cs typeface="Clear Sans Regular"/>
                          <a:sym typeface="Clear Sans Regular"/>
                        </a:rPr>
                        <a:t>[Accessed 1st May 2025].</a:t>
                      </a:r>
                    </a:p>
                    <a:p>
                      <a:pPr algn="l">
                        <a:lnSpc>
                          <a:spcPts val="3220"/>
                        </a:lnSpc>
                      </a:pPr>
                      <a:r>
                        <a:rPr lang="en-US" sz="2300">
                          <a:solidFill>
                            <a:srgbClr val="FEFEFE"/>
                          </a:solidFill>
                          <a:latin typeface="Clear Sans Regular"/>
                          <a:ea typeface="Clear Sans Regular"/>
                          <a:cs typeface="Clear Sans Regular"/>
                          <a:sym typeface="Clear Sans Regular"/>
                        </a:rPr>
                        <a:t>6. Tussyadiah, I. (2020). A review of research into automation in tourism: Launching the Annals of Tourism Research Curated Collection on Artificial Intelligence and Robotics in Tourism. Annals of Tourism Research, [online] 81(1), p.102883. doi: </a:t>
                      </a:r>
                      <a:r>
                        <a:rPr lang="en-US" sz="2300" i="1" u="sng">
                          <a:solidFill>
                            <a:srgbClr val="FEFEFE"/>
                          </a:solidFill>
                          <a:latin typeface="Clear Sans Regular Italics"/>
                          <a:ea typeface="Clear Sans Regular Italics"/>
                          <a:cs typeface="Clear Sans Regular Italics"/>
                          <a:sym typeface="Clear Sans Regular Italics"/>
                          <a:hlinkClick r:id="rId4" tooltip="https://doi.org/10.1016/j.annals.2020.102883"/>
                        </a:rPr>
                        <a:t>https://doi.org/10.1016/j.annals.2020.102883</a:t>
                      </a:r>
                      <a:r>
                        <a:rPr lang="en-US" sz="2300">
                          <a:solidFill>
                            <a:srgbClr val="FEFEFE"/>
                          </a:solidFill>
                          <a:latin typeface="Clear Sans Regular"/>
                          <a:ea typeface="Clear Sans Regular"/>
                          <a:cs typeface="Clear Sans Regular"/>
                          <a:sym typeface="Clear Sans Regular"/>
                        </a:rPr>
                        <a:t>.</a:t>
                      </a:r>
                    </a:p>
                    <a:p>
                      <a:pPr algn="l">
                        <a:lnSpc>
                          <a:spcPts val="3220"/>
                        </a:lnSpc>
                      </a:pPr>
                      <a:r>
                        <a:rPr lang="en-US" sz="2300">
                          <a:solidFill>
                            <a:srgbClr val="FEFEFE"/>
                          </a:solidFill>
                          <a:latin typeface="Clear Sans Regular"/>
                          <a:ea typeface="Clear Sans Regular"/>
                          <a:cs typeface="Clear Sans Regular"/>
                          <a:sym typeface="Clear Sans Regular"/>
                        </a:rPr>
                        <a:t>[Accessed 2 May 2025].</a:t>
                      </a:r>
                    </a:p>
                    <a:p>
                      <a:pPr algn="l">
                        <a:lnSpc>
                          <a:spcPts val="3220"/>
                        </a:lnSpc>
                      </a:pPr>
                      <a:endParaRPr lang="en-US" sz="2300">
                        <a:solidFill>
                          <a:srgbClr val="FEFEFE"/>
                        </a:solidFill>
                        <a:latin typeface="Clear Sans Regular"/>
                        <a:ea typeface="Clear Sans Regular"/>
                        <a:cs typeface="Clear Sans Regular"/>
                        <a:sym typeface="Clear Sans Regular"/>
                      </a:endParaRPr>
                    </a:p>
                    <a:p>
                      <a:pPr algn="l">
                        <a:lnSpc>
                          <a:spcPts val="3220"/>
                        </a:lnSpc>
                      </a:pPr>
                      <a:endParaRPr lang="en-US" sz="2300">
                        <a:solidFill>
                          <a:srgbClr val="FEFEFE"/>
                        </a:solidFill>
                        <a:latin typeface="Clear Sans Regular"/>
                        <a:ea typeface="Clear Sans Regular"/>
                        <a:cs typeface="Clear Sans Regular"/>
                        <a:sym typeface="Clear Sans Regular"/>
                      </a:endParaRPr>
                    </a:p>
                  </a:txBody>
                  <a:tcPr marL="190500" marR="190500" marT="190500" marB="190500" anchor="ctr">
                    <a:lnL w="0" cap="flat" cmpd="sng" algn="ctr">
                      <a:solidFill>
                        <a:srgbClr val="94DDDE"/>
                      </a:solidFill>
                      <a:prstDash val="solid"/>
                      <a:round/>
                      <a:headEnd type="none" w="med" len="med"/>
                      <a:tailEnd type="none" w="med" len="med"/>
                    </a:lnL>
                    <a:lnR w="0" cap="flat" cmpd="sng" algn="ctr">
                      <a:solidFill>
                        <a:srgbClr val="94DDDE"/>
                      </a:solidFill>
                      <a:prstDash val="solid"/>
                      <a:round/>
                      <a:headEnd type="none" w="med" len="med"/>
                      <a:tailEnd type="none" w="med" len="med"/>
                    </a:lnR>
                    <a:lnT w="0" cap="flat" cmpd="sng" algn="ctr">
                      <a:solidFill>
                        <a:srgbClr val="94DDDE"/>
                      </a:solidFill>
                      <a:prstDash val="solid"/>
                      <a:round/>
                      <a:headEnd type="none" w="med" len="med"/>
                      <a:tailEnd type="none" w="med" len="med"/>
                    </a:lnT>
                    <a:lnB w="0" cap="flat" cmpd="sng" algn="ctr">
                      <a:solidFill>
                        <a:srgbClr val="94DDDE"/>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EEF00B-C06A-AC88-CCE6-5A4692B88042}"/>
              </a:ext>
            </a:extLst>
          </p:cNvPr>
          <p:cNvSpPr txBox="1"/>
          <p:nvPr/>
        </p:nvSpPr>
        <p:spPr>
          <a:xfrm>
            <a:off x="4572000" y="4286076"/>
            <a:ext cx="9144000" cy="1711879"/>
          </a:xfrm>
          <a:prstGeom prst="rect">
            <a:avLst/>
          </a:prstGeom>
          <a:noFill/>
        </p:spPr>
        <p:txBody>
          <a:bodyPr wrap="square">
            <a:spAutoFit/>
          </a:bodyPr>
          <a:lstStyle/>
          <a:p>
            <a:pPr algn="just">
              <a:lnSpc>
                <a:spcPct val="150000"/>
              </a:lnSpc>
              <a:spcAft>
                <a:spcPts val="800"/>
              </a:spcAft>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I confirm that I have not used any AI tools in the research and creation of this assignment. I confirm that I have not presented any AI-generated materials as my work. I confirm that I have copies of my drafts, notes, and other resources that I used, which I may be asked to provide as evidence.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40014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1376</Words>
  <Application>Microsoft Office PowerPoint</Application>
  <PresentationFormat>Custom</PresentationFormat>
  <Paragraphs>78</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Clear Sans Regular Italics</vt:lpstr>
      <vt:lpstr>Clear Sans Bold</vt:lpstr>
      <vt:lpstr>Aptos</vt:lpstr>
      <vt:lpstr>Clear Sans Regular</vt:lpstr>
      <vt:lpstr>Arial</vt:lpstr>
      <vt:lpstr>Calibri</vt:lpstr>
      <vt:lpstr>Clear Sans Regular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in Education Technology Presentation in Blue Peach Illustrative Style</dc:title>
  <dc:creator>Shahd Omer (2130010)</dc:creator>
  <cp:lastModifiedBy>Shahd Omer (2130010)</cp:lastModifiedBy>
  <cp:revision>1</cp:revision>
  <dcterms:created xsi:type="dcterms:W3CDTF">2006-08-16T00:00:00Z</dcterms:created>
  <dcterms:modified xsi:type="dcterms:W3CDTF">2025-06-08T12:56:40Z</dcterms:modified>
  <dc:identifier>DAGpuA58Jf0</dc:identifier>
</cp:coreProperties>
</file>