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7" r:id="rId4"/>
    <p:sldId id="269" r:id="rId5"/>
    <p:sldId id="270" r:id="rId6"/>
    <p:sldId id="277" r:id="rId7"/>
    <p:sldId id="279" r:id="rId8"/>
    <p:sldId id="278" r:id="rId9"/>
    <p:sldId id="268" r:id="rId10"/>
    <p:sldId id="281" r:id="rId11"/>
    <p:sldId id="282" r:id="rId12"/>
    <p:sldId id="280" r:id="rId13"/>
    <p:sldId id="262" r:id="rId14"/>
    <p:sldId id="263" r:id="rId15"/>
    <p:sldId id="265" r:id="rId16"/>
    <p:sldId id="283" r:id="rId17"/>
    <p:sldId id="284" r:id="rId18"/>
    <p:sldId id="285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444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2D9-BB41-4225-B5B8-D4937FF99189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7CD43-988A-4F3C-A857-03F0C3A7032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430921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2D9-BB41-4225-B5B8-D4937FF99189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7CD43-988A-4F3C-A857-03F0C3A7032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129597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2D9-BB41-4225-B5B8-D4937FF99189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7CD43-988A-4F3C-A857-03F0C3A7032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536618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2D9-BB41-4225-B5B8-D4937FF99189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7CD43-988A-4F3C-A857-03F0C3A7032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3053098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2D9-BB41-4225-B5B8-D4937FF99189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7CD43-988A-4F3C-A857-03F0C3A7032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746095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2D9-BB41-4225-B5B8-D4937FF99189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7CD43-988A-4F3C-A857-03F0C3A7032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940235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2D9-BB41-4225-B5B8-D4937FF99189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7CD43-988A-4F3C-A857-03F0C3A7032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196838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2D9-BB41-4225-B5B8-D4937FF99189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7CD43-988A-4F3C-A857-03F0C3A7032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401598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2D9-BB41-4225-B5B8-D4937FF99189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7CD43-988A-4F3C-A857-03F0C3A7032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572648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2D9-BB41-4225-B5B8-D4937FF99189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7CD43-988A-4F3C-A857-03F0C3A7032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146455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2D9-BB41-4225-B5B8-D4937FF99189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7CD43-988A-4F3C-A857-03F0C3A7032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098333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D3C2D9-BB41-4225-B5B8-D4937FF99189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B7CD43-988A-4F3C-A857-03F0C3A7032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887009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Garden of Eden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The Serpent as Satan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79569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sensuouscurmudgeon.files.wordpress.com/2010/02/adam_eve_serpent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18253"/>
            <a:ext cx="5688632" cy="590195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19662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christianityoasis.com/images/AM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852" y="404664"/>
            <a:ext cx="7777958" cy="59046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39428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836712"/>
            <a:ext cx="861415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 b="1" dirty="0" smtClean="0">
                <a:solidFill>
                  <a:schemeClr val="tx2"/>
                </a:solidFill>
              </a:rPr>
              <a:t>Mesopotamia mythology </a:t>
            </a:r>
          </a:p>
          <a:p>
            <a:endParaRPr lang="en-GB" sz="2000" b="1" dirty="0" smtClean="0">
              <a:solidFill>
                <a:srgbClr val="FF0000"/>
              </a:solidFill>
            </a:endParaRPr>
          </a:p>
          <a:p>
            <a:endParaRPr lang="en-GB" sz="2000" b="1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sz="2000" b="1" dirty="0" smtClean="0"/>
              <a:t>Snake is associated with a range of deities and demons;</a:t>
            </a:r>
          </a:p>
          <a:p>
            <a:pPr>
              <a:buFont typeface="Arial" pitchFamily="34" charset="0"/>
              <a:buChar char="•"/>
            </a:pPr>
            <a:endParaRPr lang="en-GB" sz="2000" b="1" dirty="0" smtClean="0"/>
          </a:p>
          <a:p>
            <a:pPr>
              <a:buFont typeface="Arial" pitchFamily="34" charset="0"/>
              <a:buChar char="•"/>
            </a:pPr>
            <a:r>
              <a:rPr lang="en-GB" sz="2000" b="1" dirty="0" smtClean="0"/>
              <a:t>It suggests fear, danger and death or with a protecting power</a:t>
            </a:r>
          </a:p>
          <a:p>
            <a:r>
              <a:rPr lang="en-GB" sz="2000" b="1" dirty="0" smtClean="0"/>
              <a:t>depending on whether  the snake is the emblem of an adversary of benefactor;</a:t>
            </a:r>
          </a:p>
          <a:p>
            <a:pPr>
              <a:buFont typeface="Arial" pitchFamily="34" charset="0"/>
              <a:buChar char="•"/>
            </a:pPr>
            <a:endParaRPr lang="en-GB" sz="2000" b="1" dirty="0" smtClean="0"/>
          </a:p>
          <a:p>
            <a:pPr>
              <a:buFont typeface="Arial" pitchFamily="34" charset="0"/>
              <a:buChar char="•"/>
            </a:pPr>
            <a:r>
              <a:rPr lang="en-GB" sz="2000" b="1" dirty="0" smtClean="0"/>
              <a:t>Found in the Gilgamesh epic;</a:t>
            </a:r>
          </a:p>
          <a:p>
            <a:pPr>
              <a:buFont typeface="Arial" pitchFamily="34" charset="0"/>
              <a:buChar char="•"/>
            </a:pPr>
            <a:endParaRPr lang="en-GB" sz="2000" b="1" dirty="0" smtClean="0"/>
          </a:p>
          <a:p>
            <a:pPr>
              <a:buFont typeface="Arial" pitchFamily="34" charset="0"/>
              <a:buChar char="•"/>
            </a:pPr>
            <a:r>
              <a:rPr lang="en-GB" sz="2000" b="1" dirty="0" smtClean="0"/>
              <a:t>The primeval gods at the beginning of time are embodied as snakes </a:t>
            </a:r>
          </a:p>
          <a:p>
            <a:pPr>
              <a:buFont typeface="Arial" pitchFamily="34" charset="0"/>
              <a:buChar char="•"/>
            </a:pPr>
            <a:r>
              <a:rPr lang="en-GB" sz="2000" b="1" dirty="0" smtClean="0"/>
              <a:t>in the primeval waters.</a:t>
            </a:r>
            <a:endParaRPr lang="en-GB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88985" y="764704"/>
            <a:ext cx="750628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tx2"/>
                </a:solidFill>
              </a:rPr>
              <a:t>Hebrew Bible (Old Testament)</a:t>
            </a:r>
          </a:p>
          <a:p>
            <a:endParaRPr lang="en-GB" sz="2800" dirty="0" smtClean="0"/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Snake is associated with God or with magic; </a:t>
            </a:r>
          </a:p>
          <a:p>
            <a:pPr>
              <a:buFont typeface="Arial" pitchFamily="34" charset="0"/>
              <a:buChar char="•"/>
            </a:pPr>
            <a:endParaRPr lang="en-GB" sz="2800" dirty="0" smtClean="0"/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The Egyptian plagues (Exodus 4 and 7);</a:t>
            </a:r>
          </a:p>
          <a:p>
            <a:pPr>
              <a:buFont typeface="Arial" pitchFamily="34" charset="0"/>
              <a:buChar char="•"/>
            </a:pPr>
            <a:endParaRPr lang="en-GB" sz="2800" dirty="0" smtClean="0"/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The Bronze serpent (Numbers 21 and 2 Kings 18);</a:t>
            </a:r>
          </a:p>
          <a:p>
            <a:pPr>
              <a:buFont typeface="Arial" pitchFamily="34" charset="0"/>
              <a:buChar char="•"/>
            </a:pPr>
            <a:endParaRPr lang="en-GB" sz="2800" dirty="0" smtClean="0"/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The vision of Isaiah (Isaiah 6).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404664"/>
            <a:ext cx="7772400" cy="1470025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The serpent in Genesis 3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7624" y="2132856"/>
            <a:ext cx="6400800" cy="3096344"/>
          </a:xfrm>
        </p:spPr>
        <p:txBody>
          <a:bodyPr>
            <a:normAutofit/>
          </a:bodyPr>
          <a:lstStyle/>
          <a:p>
            <a:pPr algn="l"/>
            <a:r>
              <a:rPr lang="en-GB" dirty="0" smtClean="0">
                <a:solidFill>
                  <a:schemeClr val="tx1"/>
                </a:solidFill>
              </a:rPr>
              <a:t>The snake is an animal but is like humans with respect to the power of language and is like the gods with respect to secret knowledge.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92697"/>
            <a:ext cx="7772400" cy="936103"/>
          </a:xfrm>
        </p:spPr>
        <p:txBody>
          <a:bodyPr/>
          <a:lstStyle/>
          <a:p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2060848"/>
            <a:ext cx="6400800" cy="1752600"/>
          </a:xfrm>
        </p:spPr>
        <p:txBody>
          <a:bodyPr>
            <a:noAutofit/>
          </a:bodyPr>
          <a:lstStyle/>
          <a:p>
            <a:pPr algn="l"/>
            <a:r>
              <a:rPr lang="en-GB" sz="2800" b="1" dirty="0" smtClean="0">
                <a:solidFill>
                  <a:schemeClr val="tx1"/>
                </a:solidFill>
              </a:rPr>
              <a:t>The choice of a snake has traditional associations with other Middle Eastern mythologies;</a:t>
            </a:r>
          </a:p>
          <a:p>
            <a:pPr algn="l"/>
            <a:r>
              <a:rPr lang="en-GB" sz="2800" b="1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en-GB" sz="2800" b="1" dirty="0" smtClean="0">
                <a:solidFill>
                  <a:schemeClr val="tx1"/>
                </a:solidFill>
              </a:rPr>
              <a:t>danger, death, magic, secret knowledge, sexuality. </a:t>
            </a:r>
            <a:endParaRPr lang="en-GB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1470025"/>
          </a:xfrm>
        </p:spPr>
        <p:txBody>
          <a:bodyPr/>
          <a:lstStyle/>
          <a:p>
            <a:r>
              <a:rPr lang="en-GB" dirty="0" smtClean="0"/>
              <a:t>Serpent as </a:t>
            </a:r>
            <a:r>
              <a:rPr lang="en-GB" dirty="0" smtClean="0">
                <a:solidFill>
                  <a:schemeClr val="tx2"/>
                </a:solidFill>
              </a:rPr>
              <a:t>Trickster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2564904"/>
            <a:ext cx="6400800" cy="1752600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The trickster always brings a benefit but also a loss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79712" y="2420888"/>
            <a:ext cx="53472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0000"/>
                </a:solidFill>
              </a:rPr>
              <a:t>Interpretation of the Story </a:t>
            </a:r>
            <a:endParaRPr lang="en-GB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76470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Satan-as-serpent</a:t>
            </a:r>
            <a:br>
              <a:rPr lang="en-GB" dirty="0" smtClean="0">
                <a:solidFill>
                  <a:schemeClr val="tx2"/>
                </a:solidFill>
              </a:rPr>
            </a:br>
            <a:r>
              <a:rPr lang="en-GB" dirty="0" smtClean="0">
                <a:solidFill>
                  <a:schemeClr val="tx2"/>
                </a:solidFill>
              </a:rPr>
              <a:t> </a:t>
            </a:r>
            <a:r>
              <a:rPr lang="en-GB" sz="2000" b="1" dirty="0" smtClean="0">
                <a:solidFill>
                  <a:schemeClr val="bg2">
                    <a:lumMod val="50000"/>
                  </a:schemeClr>
                </a:solidFill>
              </a:rPr>
              <a:t>Christian strategy to solve the problem of evil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2492896"/>
            <a:ext cx="6400800" cy="1752600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 dirty="0" smtClean="0">
                <a:solidFill>
                  <a:schemeClr val="tx1"/>
                </a:solidFill>
              </a:rPr>
              <a:t>Adam and Eve created free by God. The devil seized the chance to corrupt them and as a result they were cast out of Eden.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836712"/>
            <a:ext cx="7772400" cy="14700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1484784"/>
            <a:ext cx="6400800" cy="1752600"/>
          </a:xfrm>
        </p:spPr>
        <p:txBody>
          <a:bodyPr>
            <a:noAutofit/>
          </a:bodyPr>
          <a:lstStyle/>
          <a:p>
            <a:pPr algn="l"/>
            <a:r>
              <a:rPr lang="en-GB" sz="2800" b="1" dirty="0" smtClean="0">
                <a:solidFill>
                  <a:schemeClr val="tx1"/>
                </a:solidFill>
              </a:rPr>
              <a:t>Human freedom goaded by Satan led to a oral evil that god could not prevent.  In their fallen state the daughters and sons of Eve have remained prey to demonic temptation in a broken and sinful world.</a:t>
            </a:r>
            <a:endParaRPr lang="en-GB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1470025"/>
          </a:xfrm>
        </p:spPr>
        <p:txBody>
          <a:bodyPr/>
          <a:lstStyle/>
          <a:p>
            <a:r>
              <a:rPr lang="en-GB" dirty="0" smtClean="0"/>
              <a:t>Post-biblical tradition</a:t>
            </a:r>
            <a:br>
              <a:rPr lang="en-GB" dirty="0" smtClean="0"/>
            </a:br>
            <a:r>
              <a:rPr lang="en-GB" dirty="0" smtClean="0"/>
              <a:t>(Jewish and Christian traditions)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2564904"/>
            <a:ext cx="6400800" cy="1752600"/>
          </a:xfrm>
        </p:spPr>
        <p:txBody>
          <a:bodyPr/>
          <a:lstStyle/>
          <a:p>
            <a:r>
              <a:rPr lang="en-GB" dirty="0" smtClean="0"/>
              <a:t>Apocalypse of Moses 16-19</a:t>
            </a:r>
          </a:p>
          <a:p>
            <a:r>
              <a:rPr lang="en-GB" dirty="0" smtClean="0"/>
              <a:t>Justin Martyr  Dialogues 124</a:t>
            </a:r>
          </a:p>
          <a:p>
            <a:r>
              <a:rPr lang="en-GB" dirty="0" smtClean="0"/>
              <a:t>Origen </a:t>
            </a:r>
            <a:r>
              <a:rPr lang="en-GB" dirty="0" err="1" smtClean="0"/>
              <a:t>Princ</a:t>
            </a:r>
            <a:r>
              <a:rPr lang="en-GB" dirty="0" smtClean="0"/>
              <a:t>. 3.2.1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Justin Martyr</a:t>
            </a:r>
            <a:br>
              <a:rPr lang="en-GB" dirty="0" smtClean="0"/>
            </a:br>
            <a:r>
              <a:rPr lang="en-GB" sz="2000" dirty="0" smtClean="0"/>
              <a:t>(converted to Christianity 130 CE)</a:t>
            </a:r>
            <a:endParaRPr lang="en-GB" sz="2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1400" dirty="0" smtClean="0">
                <a:solidFill>
                  <a:schemeClr val="tx2"/>
                </a:solidFill>
              </a:rPr>
              <a:t>Dialogue with </a:t>
            </a:r>
            <a:r>
              <a:rPr lang="en-GB" sz="1400" dirty="0" err="1" smtClean="0">
                <a:solidFill>
                  <a:schemeClr val="tx2"/>
                </a:solidFill>
              </a:rPr>
              <a:t>Trypho</a:t>
            </a:r>
            <a:r>
              <a:rPr lang="en-GB" sz="1400" dirty="0" smtClean="0">
                <a:solidFill>
                  <a:schemeClr val="tx2"/>
                </a:solidFill>
              </a:rPr>
              <a:t> (</a:t>
            </a:r>
            <a:r>
              <a:rPr lang="en-GB" sz="1400" dirty="0" err="1" smtClean="0">
                <a:solidFill>
                  <a:schemeClr val="tx2"/>
                </a:solidFill>
              </a:rPr>
              <a:t>chs</a:t>
            </a:r>
            <a:r>
              <a:rPr lang="en-GB" sz="1400" dirty="0" smtClean="0">
                <a:solidFill>
                  <a:schemeClr val="tx2"/>
                </a:solidFill>
              </a:rPr>
              <a:t>, 45, 79)</a:t>
            </a:r>
          </a:p>
          <a:p>
            <a:endParaRPr lang="en-GB" sz="1400" dirty="0">
              <a:solidFill>
                <a:schemeClr val="tx2"/>
              </a:solidFill>
            </a:endParaRPr>
          </a:p>
          <a:p>
            <a:r>
              <a:rPr lang="en-GB" sz="1800" dirty="0" smtClean="0">
                <a:solidFill>
                  <a:schemeClr val="tx2"/>
                </a:solidFill>
              </a:rPr>
              <a:t>Satan-the-Serpent took a fall after deceiving Adam and Eve.</a:t>
            </a:r>
          </a:p>
          <a:p>
            <a:r>
              <a:rPr lang="en-GB" sz="1800" dirty="0" smtClean="0">
                <a:solidFill>
                  <a:schemeClr val="tx2"/>
                </a:solidFill>
              </a:rPr>
              <a:t>Predicts he will fall again  (Isaiah 27.1)</a:t>
            </a: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63494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can Satan be a created animal and also an angel?</a:t>
            </a:r>
          </a:p>
          <a:p>
            <a:r>
              <a:rPr lang="en-GB" dirty="0" smtClean="0"/>
              <a:t>Justin overlooks the fact that Genesis says he was a created animal. 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100833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Tertullian of Carthage</a:t>
            </a:r>
            <a:br>
              <a:rPr lang="en-GB" dirty="0" smtClean="0"/>
            </a:br>
            <a:r>
              <a:rPr lang="en-GB" dirty="0" smtClean="0"/>
              <a:t>160-225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Allegory: The creation of the animals is an allegory for creation of Angels. 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6338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052736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/>
              <a:t>Particular characteristic of Satan-as serpent is jealousy and envy.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2852936"/>
            <a:ext cx="6400800" cy="1752600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 smtClean="0">
                <a:solidFill>
                  <a:schemeClr val="tx2"/>
                </a:solidFill>
              </a:rPr>
              <a:t>e.g. Cyprian, </a:t>
            </a:r>
            <a:r>
              <a:rPr lang="en-GB" b="1" dirty="0" err="1" smtClean="0">
                <a:solidFill>
                  <a:schemeClr val="tx2"/>
                </a:solidFill>
              </a:rPr>
              <a:t>Irenaeus</a:t>
            </a:r>
            <a:r>
              <a:rPr lang="en-GB" b="1" dirty="0" smtClean="0">
                <a:solidFill>
                  <a:schemeClr val="tx2"/>
                </a:solidFill>
              </a:rPr>
              <a:t>.</a:t>
            </a:r>
          </a:p>
          <a:p>
            <a:endParaRPr lang="en-GB" b="1" dirty="0" smtClean="0">
              <a:solidFill>
                <a:schemeClr val="tx2"/>
              </a:solidFill>
            </a:endParaRPr>
          </a:p>
          <a:p>
            <a:r>
              <a:rPr lang="en-GB" b="1" dirty="0" smtClean="0">
                <a:solidFill>
                  <a:schemeClr val="tx2"/>
                </a:solidFill>
              </a:rPr>
              <a:t>Satan became envious of Adam and Eve (because humankind was created in God’s image) </a:t>
            </a:r>
            <a:endParaRPr lang="en-GB" b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692696"/>
            <a:ext cx="7772400" cy="1470025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Apocryphal Life of Adam and Eve </a:t>
            </a:r>
            <a:r>
              <a:rPr lang="en-GB" sz="1600" dirty="0" smtClean="0">
                <a:solidFill>
                  <a:schemeClr val="tx2"/>
                </a:solidFill>
              </a:rPr>
              <a:t>(4</a:t>
            </a:r>
            <a:r>
              <a:rPr lang="en-GB" sz="1600" baseline="30000" dirty="0" smtClean="0">
                <a:solidFill>
                  <a:schemeClr val="tx2"/>
                </a:solidFill>
              </a:rPr>
              <a:t>th</a:t>
            </a:r>
            <a:r>
              <a:rPr lang="en-GB" sz="1600" dirty="0" smtClean="0">
                <a:solidFill>
                  <a:schemeClr val="tx2"/>
                </a:solidFill>
              </a:rPr>
              <a:t> century)</a:t>
            </a:r>
            <a:endParaRPr lang="en-GB" sz="1600" dirty="0">
              <a:solidFill>
                <a:schemeClr val="tx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2564904"/>
            <a:ext cx="6400800" cy="1752600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en-GB" b="1" dirty="0" smtClean="0">
                <a:solidFill>
                  <a:schemeClr val="tx1"/>
                </a:solidFill>
              </a:rPr>
              <a:t>After God had created Adam in his own image, Michael ordered all the angels to worship God but Satan refused.</a:t>
            </a:r>
          </a:p>
          <a:p>
            <a:pPr algn="l"/>
            <a:endParaRPr lang="en-GB" b="1" dirty="0" smtClean="0">
              <a:solidFill>
                <a:schemeClr val="tx1"/>
              </a:solidFill>
            </a:endParaRPr>
          </a:p>
          <a:p>
            <a:pPr algn="l"/>
            <a:r>
              <a:rPr lang="en-GB" b="1" dirty="0" smtClean="0">
                <a:solidFill>
                  <a:schemeClr val="tx1"/>
                </a:solidFill>
              </a:rPr>
              <a:t> He said:</a:t>
            </a:r>
          </a:p>
          <a:p>
            <a:pPr algn="l"/>
            <a:r>
              <a:rPr lang="en-GB" b="1" dirty="0" smtClean="0">
                <a:solidFill>
                  <a:schemeClr val="tx1"/>
                </a:solidFill>
              </a:rPr>
              <a:t>“I will not worship someone inferior to me. Before he was made, I was already made.” </a:t>
            </a:r>
            <a:endParaRPr lang="en-GB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1470025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Koran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7624" y="2276872"/>
            <a:ext cx="6400800" cy="1752600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Devil’s refusal to worship God is told 10 times in the Koran and is dependent on the apocryphal story of Adam and Eve. 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456</Words>
  <Application>Microsoft Office PowerPoint</Application>
  <PresentationFormat>On-screen Show (4:3)</PresentationFormat>
  <Paragraphs>58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The Garden of Eden</vt:lpstr>
      <vt:lpstr>Slide 2</vt:lpstr>
      <vt:lpstr>Slide 3</vt:lpstr>
      <vt:lpstr>Slide 4</vt:lpstr>
      <vt:lpstr>Slide 5</vt:lpstr>
      <vt:lpstr>The serpent in Genesis 3</vt:lpstr>
      <vt:lpstr>Slide 7</vt:lpstr>
      <vt:lpstr>Serpent as Trickster</vt:lpstr>
      <vt:lpstr>Slide 9</vt:lpstr>
      <vt:lpstr>Satan-as-serpent  Christian strategy to solve the problem of evil </vt:lpstr>
      <vt:lpstr>Slide 11</vt:lpstr>
      <vt:lpstr>Post-biblical tradition (Jewish and Christian traditions)</vt:lpstr>
      <vt:lpstr>Justin Martyr (converted to Christianity 130 CE)</vt:lpstr>
      <vt:lpstr>Slide 14</vt:lpstr>
      <vt:lpstr>Tertullian of Carthage 160-225</vt:lpstr>
      <vt:lpstr>Particular characteristic of Satan-as serpent is jealousy and envy.</vt:lpstr>
      <vt:lpstr>Apocryphal Life of Adam and Eve (4th century)</vt:lpstr>
      <vt:lpstr>Koran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Garden of Eden</dc:title>
  <dc:creator>owner</dc:creator>
  <cp:lastModifiedBy>sa002</cp:lastModifiedBy>
  <cp:revision>16</cp:revision>
  <dcterms:created xsi:type="dcterms:W3CDTF">2014-02-02T09:42:48Z</dcterms:created>
  <dcterms:modified xsi:type="dcterms:W3CDTF">2014-10-09T10:53:04Z</dcterms:modified>
</cp:coreProperties>
</file>