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8" r:id="rId3"/>
    <p:sldId id="269" r:id="rId4"/>
    <p:sldId id="257" r:id="rId5"/>
    <p:sldId id="258" r:id="rId6"/>
    <p:sldId id="259" r:id="rId7"/>
    <p:sldId id="260" r:id="rId8"/>
    <p:sldId id="261" r:id="rId9"/>
    <p:sldId id="262" r:id="rId10"/>
    <p:sldId id="263" r:id="rId11"/>
    <p:sldId id="264" r:id="rId12"/>
    <p:sldId id="265" r:id="rId13"/>
    <p:sldId id="266"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68" d="100"/>
          <a:sy n="68" d="100"/>
        </p:scale>
        <p:origin x="39" y="5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CA9CC2-93A7-4E0F-AD39-5A6991507B8F}" type="datetimeFigureOut">
              <a:rPr lang="en-GB" smtClean="0"/>
              <a:t>28/02/2019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DD4DC4-36AB-49BF-8BD4-E383074D9713}" type="slidenum">
              <a:rPr lang="en-GB" smtClean="0"/>
              <a:t>‹#›</a:t>
            </a:fld>
            <a:endParaRPr lang="en-GB"/>
          </a:p>
        </p:txBody>
      </p:sp>
    </p:spTree>
    <p:extLst>
      <p:ext uri="{BB962C8B-B14F-4D97-AF65-F5344CB8AC3E}">
        <p14:creationId xmlns:p14="http://schemas.microsoft.com/office/powerpoint/2010/main" val="967913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E7E025-2BA6-49C2-8F98-6BB952C433AE}" type="slidenum">
              <a:rPr lang="en-GB" smtClean="0"/>
              <a:t>5</a:t>
            </a:fld>
            <a:endParaRPr lang="en-GB"/>
          </a:p>
        </p:txBody>
      </p:sp>
    </p:spTree>
    <p:extLst>
      <p:ext uri="{BB962C8B-B14F-4D97-AF65-F5344CB8AC3E}">
        <p14:creationId xmlns:p14="http://schemas.microsoft.com/office/powerpoint/2010/main" val="2708562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32FA33A-4107-44AA-A896-24A2688047A6}"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62B63D-CB86-4CC4-93E3-706D08B1C8EE}"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28600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2FA33A-4107-44AA-A896-24A2688047A6}"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62B63D-CB86-4CC4-93E3-706D08B1C8EE}" type="slidenum">
              <a:rPr lang="en-GB" smtClean="0"/>
              <a:t>‹#›</a:t>
            </a:fld>
            <a:endParaRPr lang="en-GB"/>
          </a:p>
        </p:txBody>
      </p:sp>
    </p:spTree>
    <p:extLst>
      <p:ext uri="{BB962C8B-B14F-4D97-AF65-F5344CB8AC3E}">
        <p14:creationId xmlns:p14="http://schemas.microsoft.com/office/powerpoint/2010/main" val="608668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32FA33A-4107-44AA-A896-24A2688047A6}"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62B63D-CB86-4CC4-93E3-706D08B1C8EE}"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627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32FA33A-4107-44AA-A896-24A2688047A6}" type="datetimeFigureOut">
              <a:rPr lang="en-GB" smtClean="0"/>
              <a:t>28/02/2019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62B63D-CB86-4CC4-93E3-706D08B1C8EE}" type="slidenum">
              <a:rPr lang="en-GB" smtClean="0"/>
              <a:t>‹#›</a:t>
            </a:fld>
            <a:endParaRPr lang="en-GB"/>
          </a:p>
        </p:txBody>
      </p:sp>
    </p:spTree>
    <p:extLst>
      <p:ext uri="{BB962C8B-B14F-4D97-AF65-F5344CB8AC3E}">
        <p14:creationId xmlns:p14="http://schemas.microsoft.com/office/powerpoint/2010/main" val="237405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32FA33A-4107-44AA-A896-24A2688047A6}" type="datetimeFigureOut">
              <a:rPr lang="en-GB" smtClean="0"/>
              <a:t>28/02/2019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62B63D-CB86-4CC4-93E3-706D08B1C8EE}" type="slidenum">
              <a:rPr lang="en-GB" smtClean="0"/>
              <a:t>‹#›</a:t>
            </a:fld>
            <a:endParaRPr lang="en-GB"/>
          </a:p>
        </p:txBody>
      </p:sp>
    </p:spTree>
    <p:extLst>
      <p:ext uri="{BB962C8B-B14F-4D97-AF65-F5344CB8AC3E}">
        <p14:creationId xmlns:p14="http://schemas.microsoft.com/office/powerpoint/2010/main" val="3787844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32FA33A-4107-44AA-A896-24A2688047A6}" type="datetimeFigureOut">
              <a:rPr lang="en-GB" smtClean="0"/>
              <a:t>28/02/2019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62B63D-CB86-4CC4-93E3-706D08B1C8EE}" type="slidenum">
              <a:rPr lang="en-GB" smtClean="0"/>
              <a:t>‹#›</a:t>
            </a:fld>
            <a:endParaRPr lang="en-GB"/>
          </a:p>
        </p:txBody>
      </p:sp>
    </p:spTree>
    <p:extLst>
      <p:ext uri="{BB962C8B-B14F-4D97-AF65-F5344CB8AC3E}">
        <p14:creationId xmlns:p14="http://schemas.microsoft.com/office/powerpoint/2010/main" val="2378525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32FA33A-4107-44AA-A896-24A2688047A6}" type="datetimeFigureOut">
              <a:rPr lang="en-GB" smtClean="0"/>
              <a:t>28/02/2019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762B63D-CB86-4CC4-93E3-706D08B1C8EE}" type="slidenum">
              <a:rPr lang="en-GB" smtClean="0"/>
              <a:t>‹#›</a:t>
            </a:fld>
            <a:endParaRPr lang="en-GB"/>
          </a:p>
        </p:txBody>
      </p:sp>
    </p:spTree>
    <p:extLst>
      <p:ext uri="{BB962C8B-B14F-4D97-AF65-F5344CB8AC3E}">
        <p14:creationId xmlns:p14="http://schemas.microsoft.com/office/powerpoint/2010/main" val="2595544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32FA33A-4107-44AA-A896-24A2688047A6}" type="datetimeFigureOut">
              <a:rPr lang="en-GB" smtClean="0"/>
              <a:t>28/02/2019</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762B63D-CB86-4CC4-93E3-706D08B1C8EE}" type="slidenum">
              <a:rPr lang="en-GB" smtClean="0"/>
              <a:t>‹#›</a:t>
            </a:fld>
            <a:endParaRPr lang="en-GB"/>
          </a:p>
        </p:txBody>
      </p:sp>
    </p:spTree>
    <p:extLst>
      <p:ext uri="{BB962C8B-B14F-4D97-AF65-F5344CB8AC3E}">
        <p14:creationId xmlns:p14="http://schemas.microsoft.com/office/powerpoint/2010/main" val="3950156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32FA33A-4107-44AA-A896-24A2688047A6}" type="datetimeFigureOut">
              <a:rPr lang="en-GB" smtClean="0"/>
              <a:t>28/02/2019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62B63D-CB86-4CC4-93E3-706D08B1C8EE}" type="slidenum">
              <a:rPr lang="en-GB" smtClean="0"/>
              <a:t>‹#›</a:t>
            </a:fld>
            <a:endParaRPr lang="en-GB"/>
          </a:p>
        </p:txBody>
      </p:sp>
    </p:spTree>
    <p:extLst>
      <p:ext uri="{BB962C8B-B14F-4D97-AF65-F5344CB8AC3E}">
        <p14:creationId xmlns:p14="http://schemas.microsoft.com/office/powerpoint/2010/main" val="3677237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2FA33A-4107-44AA-A896-24A2688047A6}"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62B63D-CB86-4CC4-93E3-706D08B1C8EE}" type="slidenum">
              <a:rPr lang="en-GB" smtClean="0"/>
              <a:t>‹#›</a:t>
            </a:fld>
            <a:endParaRPr lang="en-GB"/>
          </a:p>
        </p:txBody>
      </p:sp>
    </p:spTree>
    <p:extLst>
      <p:ext uri="{BB962C8B-B14F-4D97-AF65-F5344CB8AC3E}">
        <p14:creationId xmlns:p14="http://schemas.microsoft.com/office/powerpoint/2010/main" val="3689951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2FA33A-4107-44AA-A896-24A2688047A6}" type="datetimeFigureOut">
              <a:rPr lang="en-GB" smtClean="0"/>
              <a:t>28/02/2019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62B63D-CB86-4CC4-93E3-706D08B1C8EE}" type="slidenum">
              <a:rPr lang="en-GB" smtClean="0"/>
              <a:t>‹#›</a:t>
            </a:fld>
            <a:endParaRPr lang="en-GB"/>
          </a:p>
        </p:txBody>
      </p:sp>
    </p:spTree>
    <p:extLst>
      <p:ext uri="{BB962C8B-B14F-4D97-AF65-F5344CB8AC3E}">
        <p14:creationId xmlns:p14="http://schemas.microsoft.com/office/powerpoint/2010/main" val="2924812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32FA33A-4107-44AA-A896-24A2688047A6}" type="datetimeFigureOut">
              <a:rPr lang="en-GB" smtClean="0"/>
              <a:t>28/02/2019</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762B63D-CB86-4CC4-93E3-706D08B1C8EE}"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79424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Week 6</a:t>
            </a:r>
            <a:endParaRPr lang="en-GB" dirty="0"/>
          </a:p>
        </p:txBody>
      </p:sp>
      <p:sp>
        <p:nvSpPr>
          <p:cNvPr id="3" name="Subtitle 2"/>
          <p:cNvSpPr>
            <a:spLocks noGrp="1"/>
          </p:cNvSpPr>
          <p:nvPr>
            <p:ph type="subTitle" idx="1"/>
          </p:nvPr>
        </p:nvSpPr>
        <p:spPr/>
        <p:txBody>
          <a:bodyPr/>
          <a:lstStyle/>
          <a:p>
            <a:r>
              <a:rPr lang="en-GB" dirty="0" smtClean="0"/>
              <a:t>Blended Learning Activities</a:t>
            </a:r>
          </a:p>
          <a:p>
            <a:r>
              <a:rPr lang="en-GB" dirty="0" smtClean="0"/>
              <a:t>Assessment 2</a:t>
            </a:r>
            <a:endParaRPr lang="en-GB" dirty="0"/>
          </a:p>
        </p:txBody>
      </p:sp>
    </p:spTree>
    <p:extLst>
      <p:ext uri="{BB962C8B-B14F-4D97-AF65-F5344CB8AC3E}">
        <p14:creationId xmlns:p14="http://schemas.microsoft.com/office/powerpoint/2010/main" val="1249604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Blended Learning Activity</a:t>
            </a:r>
            <a:endParaRPr lang="en-GB" dirty="0"/>
          </a:p>
        </p:txBody>
      </p:sp>
      <p:sp>
        <p:nvSpPr>
          <p:cNvPr id="3" name="Content Placeholder 2"/>
          <p:cNvSpPr>
            <a:spLocks noGrp="1"/>
          </p:cNvSpPr>
          <p:nvPr>
            <p:ph idx="1"/>
          </p:nvPr>
        </p:nvSpPr>
        <p:spPr/>
        <p:txBody>
          <a:bodyPr/>
          <a:lstStyle/>
          <a:p>
            <a:r>
              <a:rPr lang="en-GB" b="1" u="sng" dirty="0"/>
              <a:t>Critically reflect</a:t>
            </a:r>
            <a:r>
              <a:rPr lang="en-GB" b="1" dirty="0"/>
              <a:t> on why might it be important that we teach a globally-oriented curriculum to our children and young people in Wales?</a:t>
            </a:r>
            <a:endParaRPr lang="en-GB" dirty="0"/>
          </a:p>
          <a:p>
            <a:r>
              <a:rPr lang="en-GB" dirty="0"/>
              <a:t>You might find it helpful to reflect on the following areas:</a:t>
            </a:r>
          </a:p>
          <a:p>
            <a:r>
              <a:rPr lang="en-GB" dirty="0"/>
              <a:t>Global economic competitiveness</a:t>
            </a:r>
          </a:p>
          <a:p>
            <a:r>
              <a:rPr lang="en-GB" dirty="0"/>
              <a:t>Social justice and environmental understanding</a:t>
            </a:r>
          </a:p>
          <a:p>
            <a:r>
              <a:rPr lang="en-GB" dirty="0"/>
              <a:t>Engagement with and understanding of the world that they live in</a:t>
            </a:r>
          </a:p>
          <a:p>
            <a:r>
              <a:rPr lang="en-GB" dirty="0"/>
              <a:t>Understanding of diversity and inclusivity.</a:t>
            </a:r>
          </a:p>
        </p:txBody>
      </p:sp>
    </p:spTree>
    <p:extLst>
      <p:ext uri="{BB962C8B-B14F-4D97-AF65-F5344CB8AC3E}">
        <p14:creationId xmlns:p14="http://schemas.microsoft.com/office/powerpoint/2010/main" val="1053122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work</a:t>
            </a:r>
            <a:endParaRPr lang="en-GB" dirty="0"/>
          </a:p>
        </p:txBody>
      </p:sp>
      <p:sp>
        <p:nvSpPr>
          <p:cNvPr id="3" name="Content Placeholder 2"/>
          <p:cNvSpPr>
            <a:spLocks noGrp="1"/>
          </p:cNvSpPr>
          <p:nvPr>
            <p:ph idx="1"/>
          </p:nvPr>
        </p:nvSpPr>
        <p:spPr/>
        <p:txBody>
          <a:bodyPr/>
          <a:lstStyle/>
          <a:p>
            <a:r>
              <a:rPr lang="en-GB" dirty="0" smtClean="0"/>
              <a:t>Working in small groups, take one of the themes from the previous slide and critically reflect on why it is important that we support children to develop an outward look.</a:t>
            </a:r>
          </a:p>
          <a:p>
            <a:r>
              <a:rPr lang="en-GB" dirty="0" smtClean="0"/>
              <a:t>What might be the challenges or limitations with a global curriculum?</a:t>
            </a:r>
          </a:p>
          <a:p>
            <a:r>
              <a:rPr lang="en-GB" dirty="0" smtClean="0"/>
              <a:t>Where are we now within Wales in terms of global awareness?</a:t>
            </a:r>
          </a:p>
          <a:p>
            <a:r>
              <a:rPr lang="en-GB" dirty="0" smtClean="0"/>
              <a:t>What might be restricting this outlook? What might be helping?</a:t>
            </a:r>
          </a:p>
          <a:p>
            <a:r>
              <a:rPr lang="en-GB" dirty="0" smtClean="0"/>
              <a:t>What about different communities across Wales?</a:t>
            </a:r>
          </a:p>
          <a:p>
            <a:r>
              <a:rPr lang="en-GB" dirty="0" smtClean="0"/>
              <a:t>Critically reflect on your own observations and your own role in this.</a:t>
            </a:r>
            <a:endParaRPr lang="en-GB" dirty="0"/>
          </a:p>
        </p:txBody>
      </p:sp>
    </p:spTree>
    <p:extLst>
      <p:ext uri="{BB962C8B-B14F-4D97-AF65-F5344CB8AC3E}">
        <p14:creationId xmlns:p14="http://schemas.microsoft.com/office/powerpoint/2010/main" val="8180652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Two: Essay</a:t>
            </a:r>
            <a:endParaRPr lang="en-GB" dirty="0"/>
          </a:p>
        </p:txBody>
      </p:sp>
      <p:sp>
        <p:nvSpPr>
          <p:cNvPr id="3" name="Content Placeholder 2"/>
          <p:cNvSpPr>
            <a:spLocks noGrp="1"/>
          </p:cNvSpPr>
          <p:nvPr>
            <p:ph idx="1"/>
          </p:nvPr>
        </p:nvSpPr>
        <p:spPr/>
        <p:txBody>
          <a:bodyPr/>
          <a:lstStyle/>
          <a:p>
            <a:r>
              <a:rPr lang="en-GB" dirty="0"/>
              <a:t>Learning for Life: a critical analysis of the evidence for which education in Wales prepares children and young people for a good life in a rapidly changing global context.   </a:t>
            </a:r>
          </a:p>
        </p:txBody>
      </p:sp>
    </p:spTree>
    <p:extLst>
      <p:ext uri="{BB962C8B-B14F-4D97-AF65-F5344CB8AC3E}">
        <p14:creationId xmlns:p14="http://schemas.microsoft.com/office/powerpoint/2010/main" val="1464426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Unpack the title..</a:t>
            </a:r>
            <a:endParaRPr lang="en-GB" dirty="0"/>
          </a:p>
        </p:txBody>
      </p:sp>
      <p:sp>
        <p:nvSpPr>
          <p:cNvPr id="3" name="Content Placeholder 2"/>
          <p:cNvSpPr>
            <a:spLocks noGrp="1"/>
          </p:cNvSpPr>
          <p:nvPr>
            <p:ph idx="1"/>
          </p:nvPr>
        </p:nvSpPr>
        <p:spPr/>
        <p:txBody>
          <a:bodyPr/>
          <a:lstStyle/>
          <a:p>
            <a:r>
              <a:rPr lang="en-GB" dirty="0" smtClean="0"/>
              <a:t>Learning for Life: a critical analysis of the evidence for which </a:t>
            </a:r>
            <a:r>
              <a:rPr lang="en-GB" dirty="0" smtClean="0">
                <a:solidFill>
                  <a:srgbClr val="FF0000"/>
                </a:solidFill>
              </a:rPr>
              <a:t>education in Wales </a:t>
            </a:r>
            <a:r>
              <a:rPr lang="en-GB" dirty="0" smtClean="0"/>
              <a:t>prepares </a:t>
            </a:r>
            <a:r>
              <a:rPr lang="en-GB" dirty="0" smtClean="0">
                <a:solidFill>
                  <a:srgbClr val="FF0000"/>
                </a:solidFill>
              </a:rPr>
              <a:t>children and young people </a:t>
            </a:r>
            <a:r>
              <a:rPr lang="en-GB" dirty="0" smtClean="0"/>
              <a:t>for a </a:t>
            </a:r>
            <a:r>
              <a:rPr lang="en-GB" dirty="0" smtClean="0">
                <a:solidFill>
                  <a:srgbClr val="FF0000"/>
                </a:solidFill>
              </a:rPr>
              <a:t>good life </a:t>
            </a:r>
            <a:r>
              <a:rPr lang="en-GB" dirty="0" smtClean="0"/>
              <a:t>in a rapidly changing global context.  </a:t>
            </a:r>
          </a:p>
          <a:p>
            <a:endParaRPr lang="en-GB" dirty="0"/>
          </a:p>
          <a:p>
            <a:r>
              <a:rPr lang="en-GB" dirty="0" smtClean="0"/>
              <a:t>When planning your essay, consider how you might focus your attention in, so that you don’t over stretch yourself. </a:t>
            </a:r>
          </a:p>
          <a:p>
            <a:endParaRPr lang="en-GB" dirty="0"/>
          </a:p>
        </p:txBody>
      </p:sp>
    </p:spTree>
    <p:extLst>
      <p:ext uri="{BB962C8B-B14F-4D97-AF65-F5344CB8AC3E}">
        <p14:creationId xmlns:p14="http://schemas.microsoft.com/office/powerpoint/2010/main" val="2952472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Keeping on the theme for mental health..</a:t>
            </a:r>
            <a:endParaRPr lang="en-GB" dirty="0"/>
          </a:p>
        </p:txBody>
      </p:sp>
      <p:sp>
        <p:nvSpPr>
          <p:cNvPr id="3" name="Content Placeholder 2"/>
          <p:cNvSpPr>
            <a:spLocks noGrp="1"/>
          </p:cNvSpPr>
          <p:nvPr>
            <p:ph idx="1"/>
          </p:nvPr>
        </p:nvSpPr>
        <p:spPr/>
        <p:txBody>
          <a:bodyPr/>
          <a:lstStyle/>
          <a:p>
            <a:r>
              <a:rPr lang="en-GB" dirty="0" smtClean="0"/>
              <a:t>What is happening within Welsh Government regarding mental health?</a:t>
            </a:r>
          </a:p>
          <a:p>
            <a:pPr lvl="1"/>
            <a:r>
              <a:rPr lang="en-GB" dirty="0" smtClean="0"/>
              <a:t>Well-being of Future Generations (Wales) Act 2015</a:t>
            </a:r>
          </a:p>
          <a:p>
            <a:pPr lvl="1"/>
            <a:r>
              <a:rPr lang="en-GB" dirty="0" smtClean="0"/>
              <a:t>Social Services and Well-being (Wales) Act 2014</a:t>
            </a:r>
          </a:p>
          <a:p>
            <a:pPr lvl="1"/>
            <a:r>
              <a:rPr lang="en-GB" dirty="0" smtClean="0"/>
              <a:t>Together for Mental Health (10 year mental health strategy)</a:t>
            </a:r>
          </a:p>
          <a:p>
            <a:pPr lvl="1"/>
            <a:r>
              <a:rPr lang="en-GB" dirty="0" smtClean="0"/>
              <a:t>Suicide and Self Harm Prevention Strategy ( Wales 2015-2020)</a:t>
            </a:r>
          </a:p>
          <a:p>
            <a:pPr lvl="1"/>
            <a:r>
              <a:rPr lang="en-GB" dirty="0" smtClean="0"/>
              <a:t>Mental Health law in Wales</a:t>
            </a:r>
          </a:p>
          <a:p>
            <a:pPr lvl="1"/>
            <a:r>
              <a:rPr lang="en-GB" dirty="0" smtClean="0"/>
              <a:t>Prosperity for All: Annual report 2018</a:t>
            </a:r>
          </a:p>
        </p:txBody>
      </p:sp>
    </p:spTree>
    <p:extLst>
      <p:ext uri="{BB962C8B-B14F-4D97-AF65-F5344CB8AC3E}">
        <p14:creationId xmlns:p14="http://schemas.microsoft.com/office/powerpoint/2010/main" val="8919332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Schools and education practices</a:t>
            </a:r>
            <a:endParaRPr lang="en-GB" dirty="0"/>
          </a:p>
        </p:txBody>
      </p:sp>
      <p:sp>
        <p:nvSpPr>
          <p:cNvPr id="3" name="Content Placeholder 2"/>
          <p:cNvSpPr>
            <a:spLocks noGrp="1"/>
          </p:cNvSpPr>
          <p:nvPr>
            <p:ph idx="1"/>
          </p:nvPr>
        </p:nvSpPr>
        <p:spPr/>
        <p:txBody>
          <a:bodyPr/>
          <a:lstStyle/>
          <a:p>
            <a:r>
              <a:rPr lang="en-GB" dirty="0" smtClean="0"/>
              <a:t>What is happening within schools?</a:t>
            </a:r>
          </a:p>
          <a:p>
            <a:r>
              <a:rPr lang="en-GB" dirty="0" smtClean="0"/>
              <a:t>Are there particular mental health programmes that are driving good practice?</a:t>
            </a:r>
          </a:p>
          <a:p>
            <a:r>
              <a:rPr lang="en-GB" dirty="0" smtClean="0"/>
              <a:t>What about PSHE education itself?</a:t>
            </a:r>
          </a:p>
          <a:p>
            <a:endParaRPr lang="en-GB" dirty="0"/>
          </a:p>
          <a:p>
            <a:r>
              <a:rPr lang="en-GB" dirty="0" smtClean="0"/>
              <a:t>You can critically evaluate a service within a school, if you can find appropriate resources to support your discussion</a:t>
            </a:r>
          </a:p>
        </p:txBody>
      </p:sp>
    </p:spTree>
    <p:extLst>
      <p:ext uri="{BB962C8B-B14F-4D97-AF65-F5344CB8AC3E}">
        <p14:creationId xmlns:p14="http://schemas.microsoft.com/office/powerpoint/2010/main" val="1238816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Together for Children and Young People – T4CYP (www.goodpractice.wales)</a:t>
            </a:r>
            <a:endParaRPr lang="en-GB" dirty="0"/>
          </a:p>
        </p:txBody>
      </p:sp>
      <p:sp>
        <p:nvSpPr>
          <p:cNvPr id="3" name="Content Placeholder 2"/>
          <p:cNvSpPr>
            <a:spLocks noGrp="1"/>
          </p:cNvSpPr>
          <p:nvPr>
            <p:ph idx="1"/>
          </p:nvPr>
        </p:nvSpPr>
        <p:spPr/>
        <p:txBody>
          <a:bodyPr/>
          <a:lstStyle/>
          <a:p>
            <a:r>
              <a:rPr lang="en-GB" dirty="0" smtClean="0"/>
              <a:t>This programme was launched by the Minister for Health and Social Care in February 2015.</a:t>
            </a:r>
          </a:p>
          <a:p>
            <a:r>
              <a:rPr lang="en-GB" dirty="0" smtClean="0"/>
              <a:t>It is a multiagency programme working to ‘reshape, remodel and refocus the emotional and mental health services provided for children and young people in Wales’ .</a:t>
            </a:r>
          </a:p>
          <a:p>
            <a:r>
              <a:rPr lang="en-GB" dirty="0" smtClean="0"/>
              <a:t>It is based on a Human rights approach and has both the 7 CORE Aims for CYP and UNCRC at it’s foundation.</a:t>
            </a:r>
            <a:endParaRPr lang="en-GB" dirty="0"/>
          </a:p>
        </p:txBody>
      </p:sp>
    </p:spTree>
    <p:extLst>
      <p:ext uri="{BB962C8B-B14F-4D97-AF65-F5344CB8AC3E}">
        <p14:creationId xmlns:p14="http://schemas.microsoft.com/office/powerpoint/2010/main" val="1665185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Windscreen model of Prevention, Protection and Provision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36149" y="1846263"/>
            <a:ext cx="6580028" cy="4022725"/>
          </a:xfrm>
        </p:spPr>
      </p:pic>
    </p:spTree>
    <p:extLst>
      <p:ext uri="{BB962C8B-B14F-4D97-AF65-F5344CB8AC3E}">
        <p14:creationId xmlns:p14="http://schemas.microsoft.com/office/powerpoint/2010/main" val="745373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Workstreams</a:t>
            </a:r>
            <a:endParaRPr lang="en-GB" dirty="0"/>
          </a:p>
        </p:txBody>
      </p:sp>
      <p:sp>
        <p:nvSpPr>
          <p:cNvPr id="3" name="Content Placeholder 2"/>
          <p:cNvSpPr>
            <a:spLocks noGrp="1"/>
          </p:cNvSpPr>
          <p:nvPr>
            <p:ph idx="1"/>
          </p:nvPr>
        </p:nvSpPr>
        <p:spPr/>
        <p:txBody>
          <a:bodyPr/>
          <a:lstStyle/>
          <a:p>
            <a:r>
              <a:rPr lang="en-GB" dirty="0" smtClean="0"/>
              <a:t>Working within a high-level of multiagency support, the following </a:t>
            </a:r>
            <a:r>
              <a:rPr lang="en-GB" dirty="0" err="1" smtClean="0"/>
              <a:t>workstreams</a:t>
            </a:r>
            <a:r>
              <a:rPr lang="en-GB" dirty="0" smtClean="0"/>
              <a:t> undertake work right across the range of the windscreen:</a:t>
            </a:r>
          </a:p>
          <a:p>
            <a:pPr lvl="1"/>
            <a:r>
              <a:rPr lang="en-GB" dirty="0" smtClean="0"/>
              <a:t>Resilience and Early Intervention Work Stream</a:t>
            </a:r>
          </a:p>
          <a:p>
            <a:pPr lvl="1"/>
            <a:r>
              <a:rPr lang="en-GB" dirty="0" smtClean="0"/>
              <a:t>Neurodevelopment</a:t>
            </a:r>
          </a:p>
          <a:p>
            <a:pPr lvl="1"/>
            <a:r>
              <a:rPr lang="en-GB" dirty="0" smtClean="0"/>
              <a:t>CAMHS</a:t>
            </a:r>
          </a:p>
          <a:p>
            <a:pPr lvl="1"/>
            <a:r>
              <a:rPr lang="en-GB" dirty="0" smtClean="0"/>
              <a:t>Workforce, education and training</a:t>
            </a:r>
          </a:p>
          <a:p>
            <a:pPr lvl="1"/>
            <a:r>
              <a:rPr lang="en-GB" dirty="0" smtClean="0"/>
              <a:t>Care Transitions</a:t>
            </a:r>
          </a:p>
          <a:p>
            <a:pPr lvl="1"/>
            <a:r>
              <a:rPr lang="en-GB" dirty="0" smtClean="0"/>
              <a:t>Health Needs Assessment</a:t>
            </a:r>
          </a:p>
          <a:p>
            <a:pPr lvl="1"/>
            <a:r>
              <a:rPr lang="en-GB" dirty="0" smtClean="0"/>
              <a:t>Engagement with CYP</a:t>
            </a:r>
            <a:endParaRPr lang="en-GB" dirty="0"/>
          </a:p>
        </p:txBody>
      </p:sp>
    </p:spTree>
    <p:extLst>
      <p:ext uri="{BB962C8B-B14F-4D97-AF65-F5344CB8AC3E}">
        <p14:creationId xmlns:p14="http://schemas.microsoft.com/office/powerpoint/2010/main" val="16239372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excellent bank of resources available at:</a:t>
            </a:r>
            <a:endParaRPr lang="en-GB" dirty="0"/>
          </a:p>
        </p:txBody>
      </p:sp>
      <p:sp>
        <p:nvSpPr>
          <p:cNvPr id="3" name="Content Placeholder 2"/>
          <p:cNvSpPr>
            <a:spLocks noGrp="1"/>
          </p:cNvSpPr>
          <p:nvPr>
            <p:ph idx="1"/>
          </p:nvPr>
        </p:nvSpPr>
        <p:spPr/>
        <p:txBody>
          <a:bodyPr/>
          <a:lstStyle/>
          <a:p>
            <a:r>
              <a:rPr lang="en-GB" dirty="0" smtClean="0"/>
              <a:t>https://www.goodpractice.wales/t4cyp-resources</a:t>
            </a:r>
            <a:endParaRPr lang="en-GB" dirty="0"/>
          </a:p>
        </p:txBody>
      </p:sp>
    </p:spTree>
    <p:extLst>
      <p:ext uri="{BB962C8B-B14F-4D97-AF65-F5344CB8AC3E}">
        <p14:creationId xmlns:p14="http://schemas.microsoft.com/office/powerpoint/2010/main" val="3812234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Critically reflect on this statement..</a:t>
            </a:r>
            <a:endParaRPr lang="en-GB" dirty="0"/>
          </a:p>
        </p:txBody>
      </p:sp>
      <p:sp>
        <p:nvSpPr>
          <p:cNvPr id="3" name="Content Placeholder 2"/>
          <p:cNvSpPr>
            <a:spLocks noGrp="1"/>
          </p:cNvSpPr>
          <p:nvPr>
            <p:ph idx="1"/>
          </p:nvPr>
        </p:nvSpPr>
        <p:spPr/>
        <p:txBody>
          <a:bodyPr>
            <a:normAutofit/>
          </a:bodyPr>
          <a:lstStyle/>
          <a:p>
            <a:r>
              <a:rPr lang="en-GB" dirty="0" smtClean="0"/>
              <a:t>‘Help schools to develop a framework for empowering and enabling children and young people to better understand their own mental health and to advocate for themselves. Schools should be able to teach children and young people about mental health in the same way they teach them about literacy or numeracy’.</a:t>
            </a:r>
          </a:p>
          <a:p>
            <a:endParaRPr lang="en-GB" dirty="0"/>
          </a:p>
          <a:p>
            <a:endParaRPr lang="en-GB" dirty="0" smtClean="0"/>
          </a:p>
          <a:p>
            <a:r>
              <a:rPr lang="en-GB" dirty="0" smtClean="0"/>
              <a:t>How might this statement provide support with developing resilient children? How might it be unrealistic?</a:t>
            </a:r>
          </a:p>
          <a:p>
            <a:r>
              <a:rPr lang="en-GB" dirty="0" smtClean="0"/>
              <a:t>How might this link in with the essay title?</a:t>
            </a:r>
            <a:endParaRPr lang="en-GB" dirty="0"/>
          </a:p>
        </p:txBody>
      </p:sp>
      <p:sp>
        <p:nvSpPr>
          <p:cNvPr id="4" name="Footer Placeholder 3"/>
          <p:cNvSpPr>
            <a:spLocks noGrp="1"/>
          </p:cNvSpPr>
          <p:nvPr>
            <p:ph type="ftr" sz="quarter" idx="11"/>
          </p:nvPr>
        </p:nvSpPr>
        <p:spPr>
          <a:xfrm>
            <a:off x="4763086" y="3401341"/>
            <a:ext cx="7315200" cy="1199906"/>
          </a:xfrm>
        </p:spPr>
        <p:txBody>
          <a:bodyPr/>
          <a:lstStyle/>
          <a:p>
            <a:r>
              <a:rPr lang="en-GB" dirty="0" smtClean="0"/>
              <a:t>Commission on the Values-Based Child and Adolescent Mental Health System. What Really Matters in Children and Young People’s Mental Health? Summary Document. Royal College of Psychiatrists, 2016</a:t>
            </a:r>
            <a:endParaRPr lang="en-GB" dirty="0"/>
          </a:p>
        </p:txBody>
      </p:sp>
    </p:spTree>
    <p:extLst>
      <p:ext uri="{BB962C8B-B14F-4D97-AF65-F5344CB8AC3E}">
        <p14:creationId xmlns:p14="http://schemas.microsoft.com/office/powerpoint/2010/main" val="4105357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Constructing the essay</a:t>
            </a:r>
            <a:endParaRPr lang="en-GB" dirty="0"/>
          </a:p>
        </p:txBody>
      </p:sp>
      <p:sp>
        <p:nvSpPr>
          <p:cNvPr id="3" name="Content Placeholder 2"/>
          <p:cNvSpPr>
            <a:spLocks noGrp="1"/>
          </p:cNvSpPr>
          <p:nvPr>
            <p:ph idx="1"/>
          </p:nvPr>
        </p:nvSpPr>
        <p:spPr/>
        <p:txBody>
          <a:bodyPr/>
          <a:lstStyle/>
          <a:p>
            <a:r>
              <a:rPr lang="en-GB" dirty="0" smtClean="0"/>
              <a:t>Plan the key area that you are intending to focus on.</a:t>
            </a:r>
          </a:p>
          <a:p>
            <a:r>
              <a:rPr lang="en-GB" dirty="0" smtClean="0"/>
              <a:t>Again use the tools that can support you</a:t>
            </a:r>
          </a:p>
          <a:p>
            <a:r>
              <a:rPr lang="en-GB" dirty="0" smtClean="0"/>
              <a:t>E.g. Mind maps</a:t>
            </a:r>
          </a:p>
          <a:p>
            <a:r>
              <a:rPr lang="en-GB" dirty="0" smtClean="0"/>
              <a:t>Colour coding your notes and themes</a:t>
            </a:r>
          </a:p>
          <a:p>
            <a:r>
              <a:rPr lang="en-GB" dirty="0" smtClean="0"/>
              <a:t>Developing your writing, use of linking words and paragraph structures</a:t>
            </a:r>
            <a:endParaRPr lang="en-GB" dirty="0"/>
          </a:p>
        </p:txBody>
      </p:sp>
    </p:spTree>
    <p:extLst>
      <p:ext uri="{BB962C8B-B14F-4D97-AF65-F5344CB8AC3E}">
        <p14:creationId xmlns:p14="http://schemas.microsoft.com/office/powerpoint/2010/main" val="1417733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a:t>
            </a:r>
            <a:endParaRPr lang="en-GB" dirty="0"/>
          </a:p>
        </p:txBody>
      </p:sp>
      <p:sp>
        <p:nvSpPr>
          <p:cNvPr id="3" name="Content Placeholder 2"/>
          <p:cNvSpPr>
            <a:spLocks noGrp="1"/>
          </p:cNvSpPr>
          <p:nvPr>
            <p:ph idx="1"/>
          </p:nvPr>
        </p:nvSpPr>
        <p:spPr/>
        <p:txBody>
          <a:bodyPr/>
          <a:lstStyle/>
          <a:p>
            <a:r>
              <a:rPr lang="en-GB" dirty="0" smtClean="0"/>
              <a:t>Working in small groups, unpack the essay title, making it relevant for you.</a:t>
            </a:r>
          </a:p>
          <a:p>
            <a:r>
              <a:rPr lang="en-GB" dirty="0" smtClean="0"/>
              <a:t>Consider which resources you might be familiar with that might support your writing.</a:t>
            </a:r>
          </a:p>
          <a:p>
            <a:r>
              <a:rPr lang="en-GB" dirty="0" smtClean="0"/>
              <a:t>Develop a mind map which might enable you to focus on the themes that are relevant.</a:t>
            </a:r>
          </a:p>
          <a:p>
            <a:endParaRPr lang="en-GB" dirty="0"/>
          </a:p>
          <a:p>
            <a:r>
              <a:rPr lang="en-GB" dirty="0" smtClean="0"/>
              <a:t>Questions?</a:t>
            </a:r>
            <a:endParaRPr lang="en-GB" dirty="0"/>
          </a:p>
        </p:txBody>
      </p:sp>
    </p:spTree>
    <p:extLst>
      <p:ext uri="{BB962C8B-B14F-4D97-AF65-F5344CB8AC3E}">
        <p14:creationId xmlns:p14="http://schemas.microsoft.com/office/powerpoint/2010/main" val="2549554684"/>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TotalTime>
  <Words>701</Words>
  <Application>Microsoft Office PowerPoint</Application>
  <PresentationFormat>Widescreen</PresentationFormat>
  <Paragraphs>73</Paragraphs>
  <Slides>14</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Calibri</vt:lpstr>
      <vt:lpstr>Calibri Light</vt:lpstr>
      <vt:lpstr>Retrospect</vt:lpstr>
      <vt:lpstr>Week 6</vt:lpstr>
      <vt:lpstr>Blended Learning Activity</vt:lpstr>
      <vt:lpstr>Group work</vt:lpstr>
      <vt:lpstr>Assessment Two: Essay</vt:lpstr>
      <vt:lpstr>Unpack the title..</vt:lpstr>
      <vt:lpstr>Keeping on the theme for mental health..</vt:lpstr>
      <vt:lpstr>Schools and education practices</vt:lpstr>
      <vt:lpstr>Together for Children and Young People – T4CYP (www.goodpractice.wales)</vt:lpstr>
      <vt:lpstr>Windscreen model of Prevention, Protection and Provision</vt:lpstr>
      <vt:lpstr>Workstreams</vt:lpstr>
      <vt:lpstr>An excellent bank of resources available at:</vt:lpstr>
      <vt:lpstr>Critically reflect on this statement..</vt:lpstr>
      <vt:lpstr>Constructing the essay</vt:lpstr>
      <vt:lpstr>Group 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6</dc:title>
  <dc:creator>Catherine Slade</dc:creator>
  <cp:lastModifiedBy>Catherine Slade</cp:lastModifiedBy>
  <cp:revision>2</cp:revision>
  <dcterms:created xsi:type="dcterms:W3CDTF">2019-02-28T10:08:59Z</dcterms:created>
  <dcterms:modified xsi:type="dcterms:W3CDTF">2019-02-28T10:10:33Z</dcterms:modified>
</cp:coreProperties>
</file>