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6" r:id="rId5"/>
    <p:sldId id="287" r:id="rId6"/>
    <p:sldId id="285" r:id="rId7"/>
    <p:sldId id="277" r:id="rId8"/>
    <p:sldId id="261" r:id="rId9"/>
    <p:sldId id="266" r:id="rId10"/>
    <p:sldId id="264" r:id="rId11"/>
    <p:sldId id="262" r:id="rId12"/>
    <p:sldId id="263" r:id="rId13"/>
    <p:sldId id="279" r:id="rId14"/>
    <p:sldId id="258" r:id="rId15"/>
    <p:sldId id="268" r:id="rId16"/>
    <p:sldId id="275" r:id="rId17"/>
    <p:sldId id="286" r:id="rId18"/>
    <p:sldId id="27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Author" initials="A" lastIdx="0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7A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176" autoAdjust="0"/>
    <p:restoredTop sz="94660"/>
  </p:normalViewPr>
  <p:slideViewPr>
    <p:cSldViewPr snapToGrid="0">
      <p:cViewPr varScale="1">
        <p:scale>
          <a:sx n="90" d="100"/>
          <a:sy n="90" d="100"/>
        </p:scale>
        <p:origin x="66" y="5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2712" y="485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commentAuthors" Target="commentAuthors.xml"/><Relationship Id="rId27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19D7FC0-1DD1-4CA8-8112-A8C7F40EA69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0B4FAB-25C6-4E98-9EBB-B23B53E6691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98C9BE-87B7-4760-A22C-329CE4983B43}" type="datetimeFigureOut">
              <a:rPr lang="en-US" smtClean="0"/>
              <a:t>11/24/2022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1D8D7A-73C0-4D72-A352-EECD76243E9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5E284F-EDF0-4258-A6DB-1E971D45519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436F7D-74B8-491D-9B56-3C7529DF59F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4326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F89C1D-9DA7-4C69-9BE5-61F988705FB7}" type="datetimeFigureOut">
              <a:rPr lang="en-US" smtClean="0"/>
              <a:t>11/24/2022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EB07D3-876E-4CE3-BE97-1887ED6BB63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72596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picture containing outdoor, sky, nature, dune&#10;&#10;Description automatically generated">
            <a:extLst>
              <a:ext uri="{FF2B5EF4-FFF2-40B4-BE49-F238E27FC236}">
                <a16:creationId xmlns:a16="http://schemas.microsoft.com/office/drawing/2014/main" id="{9996762E-98CA-45F3-8778-C77264B5047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8610600" cy="6858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43D32955-BB06-40DE-A14A-2170FD41AD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68840" y="4723772"/>
            <a:ext cx="1708784" cy="115633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3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0D510E1D-A8A6-4E4B-8055-B484B485334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5300" y="536574"/>
            <a:ext cx="7620000" cy="5784853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6BAFCD4-E08A-4CBF-B3C6-F99D6523EB03}"/>
              </a:ext>
            </a:extLst>
          </p:cNvPr>
          <p:cNvCxnSpPr>
            <a:cxnSpLocks/>
          </p:cNvCxnSpPr>
          <p:nvPr userDrawn="1"/>
        </p:nvCxnSpPr>
        <p:spPr>
          <a:xfrm flipH="1">
            <a:off x="9768840" y="5701668"/>
            <a:ext cx="2423161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88480" y="1122363"/>
            <a:ext cx="4446270" cy="2387600"/>
          </a:xfrm>
        </p:spPr>
        <p:txBody>
          <a:bodyPr anchor="t">
            <a:noAutofit/>
          </a:bodyPr>
          <a:lstStyle>
            <a:lvl1pPr algn="l">
              <a:defRPr sz="66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77D2B5-DEF8-4833-801A-DC6C2692B99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341358" y="4162298"/>
            <a:ext cx="1993392" cy="1993392"/>
          </a:xfrm>
          <a:noFill/>
        </p:spPr>
        <p:txBody>
          <a:bodyPr spcFirstLastPara="1" wrap="square" lIns="91440" tIns="45720" rIns="91440" bIns="45720" numCol="1">
            <a:prstTxWarp prst="textCircle">
              <a:avLst/>
            </a:prstTxWarp>
            <a:spAutoFit/>
          </a:bodyPr>
          <a:lstStyle>
            <a:lvl1pPr>
              <a:defRPr lang="en-US" sz="2000" b="0" cap="all" spc="0" baseline="0" dirty="0">
                <a:ln w="0"/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marL="0" lvl="0" algn="ctr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group of people riding horses&#10;&#10;Description automatically generated with medium confidence">
            <a:extLst>
              <a:ext uri="{FF2B5EF4-FFF2-40B4-BE49-F238E27FC236}">
                <a16:creationId xmlns:a16="http://schemas.microsoft.com/office/drawing/2014/main" id="{EEDAD97A-3707-4927-B006-8E1F9FA7A1F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03286" y="0"/>
            <a:ext cx="6588714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2050" y="523875"/>
            <a:ext cx="3975802" cy="1514476"/>
          </a:xfrm>
        </p:spPr>
        <p:txBody>
          <a:bodyPr lIns="0" rIns="0" anchor="b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2050" y="4662486"/>
            <a:ext cx="3975804" cy="1514476"/>
          </a:xfrm>
        </p:spPr>
        <p:txBody>
          <a:bodyPr lIns="0" rIns="0"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6/22/20XX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E3A83D3B-4878-44A9-ADD4-00764E5E82E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68718" y="523875"/>
            <a:ext cx="5657850" cy="581025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FB9B857-A210-44D8-8C91-781E2B69B771}"/>
              </a:ext>
            </a:extLst>
          </p:cNvPr>
          <p:cNvCxnSpPr/>
          <p:nvPr userDrawn="1"/>
        </p:nvCxnSpPr>
        <p:spPr>
          <a:xfrm>
            <a:off x="1162050" y="2333625"/>
            <a:ext cx="0" cy="20002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4BED8496-5E7C-4C78-B8EF-9319D4BF8E1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0080" y="768096"/>
            <a:ext cx="1856232" cy="1856232"/>
          </a:xfrm>
          <a:noFill/>
        </p:spPr>
        <p:txBody>
          <a:bodyPr spcFirstLastPara="1" wrap="square" lIns="91440" tIns="45720" rIns="91440" bIns="45720" numCol="1">
            <a:prstTxWarp prst="textCircle">
              <a:avLst/>
            </a:prstTxWarp>
            <a:spAutoFit/>
          </a:bodyPr>
          <a:lstStyle>
            <a:lvl1pPr>
              <a:defRPr lang="en-US" sz="2000" b="0" cap="all" spc="0" baseline="0" dirty="0">
                <a:ln w="0"/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marL="0" lvl="0" algn="ctr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64587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icture containing tree, nature, spring&#10;&#10;Description automatically generated">
            <a:extLst>
              <a:ext uri="{FF2B5EF4-FFF2-40B4-BE49-F238E27FC236}">
                <a16:creationId xmlns:a16="http://schemas.microsoft.com/office/drawing/2014/main" id="{560C5C7D-BBDC-415E-88A8-4BB8367C61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-381000" y="381000"/>
            <a:ext cx="6858000" cy="6096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24244" y="473869"/>
            <a:ext cx="4603750" cy="1226572"/>
          </a:xfrm>
        </p:spPr>
        <p:txBody>
          <a:bodyPr lIns="0" anchor="b">
            <a:normAutofit/>
          </a:bodyPr>
          <a:lstStyle>
            <a:lvl1pPr>
              <a:defRPr sz="44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438815-B9AF-4BA5-B8D6-3311C4949F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35800" y="2160591"/>
            <a:ext cx="4298950" cy="725701"/>
          </a:xfrm>
        </p:spPr>
        <p:txBody>
          <a:bodyPr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EB05F6-A3ED-45AB-B103-D5E34BFD6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6/22/20XX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29C1C-740D-4213-96FE-1FAA3072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35799" y="6356350"/>
            <a:ext cx="2772229" cy="365125"/>
          </a:xfrm>
        </p:spPr>
        <p:txBody>
          <a:bodyPr/>
          <a:lstStyle>
            <a:lvl1pPr algn="l"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4E8801-7449-48B4-8D64-BCE20D083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036628" y="6356350"/>
            <a:ext cx="1317171" cy="365125"/>
          </a:xfrm>
        </p:spPr>
        <p:txBody>
          <a:bodyPr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C140FD9-A97C-40A2-A8B8-84D503A3C4B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66736" y="525463"/>
            <a:ext cx="4962526" cy="5807075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A83CD18-0EF9-4AC6-87C8-0A5C8F9F2CA9}"/>
              </a:ext>
            </a:extLst>
          </p:cNvPr>
          <p:cNvCxnSpPr>
            <a:cxnSpLocks/>
          </p:cNvCxnSpPr>
          <p:nvPr userDrawn="1"/>
        </p:nvCxnSpPr>
        <p:spPr>
          <a:xfrm>
            <a:off x="6743700" y="1859273"/>
            <a:ext cx="0" cy="4360552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EB506012-914F-463E-9582-CE719EAD470E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7035800" y="1859273"/>
            <a:ext cx="4298950" cy="334668"/>
          </a:xfrm>
        </p:spPr>
        <p:txBody>
          <a:bodyPr>
            <a:noAutofit/>
          </a:bodyPr>
          <a:lstStyle>
            <a:lvl1pPr marL="0" indent="0">
              <a:buNone/>
              <a:defRPr sz="160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3B07FC46-2A60-4E96-A309-C03E813082E8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7035800" y="3271768"/>
            <a:ext cx="4298950" cy="725701"/>
          </a:xfrm>
        </p:spPr>
        <p:txBody>
          <a:bodyPr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70CB8BDA-C60A-4110-9D29-E59BA67AAD0C}"/>
              </a:ext>
            </a:extLst>
          </p:cNvPr>
          <p:cNvSpPr>
            <a:spLocks noGrp="1"/>
          </p:cNvSpPr>
          <p:nvPr>
            <p:ph type="body" idx="17"/>
          </p:nvPr>
        </p:nvSpPr>
        <p:spPr>
          <a:xfrm>
            <a:off x="7035800" y="2970450"/>
            <a:ext cx="4298950" cy="334668"/>
          </a:xfrm>
        </p:spPr>
        <p:txBody>
          <a:bodyPr>
            <a:noAutofit/>
          </a:bodyPr>
          <a:lstStyle>
            <a:lvl1pPr marL="0" indent="0">
              <a:buNone/>
              <a:defRPr sz="160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7DB6CAB0-C8FA-4599-AB8C-A2AEED800C6B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7035800" y="4382945"/>
            <a:ext cx="4298950" cy="725701"/>
          </a:xfrm>
        </p:spPr>
        <p:txBody>
          <a:bodyPr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7659D317-0B72-4047-84EB-EF154C96B979}"/>
              </a:ext>
            </a:extLst>
          </p:cNvPr>
          <p:cNvSpPr>
            <a:spLocks noGrp="1"/>
          </p:cNvSpPr>
          <p:nvPr>
            <p:ph type="body" idx="19"/>
          </p:nvPr>
        </p:nvSpPr>
        <p:spPr>
          <a:xfrm>
            <a:off x="7035800" y="4081627"/>
            <a:ext cx="4298950" cy="334668"/>
          </a:xfrm>
        </p:spPr>
        <p:txBody>
          <a:bodyPr>
            <a:noAutofit/>
          </a:bodyPr>
          <a:lstStyle>
            <a:lvl1pPr marL="0" indent="0">
              <a:buNone/>
              <a:defRPr sz="160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802DCFFD-63E0-4E21-908F-7B3242F6AAB4}"/>
              </a:ext>
            </a:extLst>
          </p:cNvPr>
          <p:cNvSpPr>
            <a:spLocks noGrp="1"/>
          </p:cNvSpPr>
          <p:nvPr>
            <p:ph type="body" idx="20"/>
          </p:nvPr>
        </p:nvSpPr>
        <p:spPr>
          <a:xfrm>
            <a:off x="7035800" y="5494123"/>
            <a:ext cx="4298950" cy="725702"/>
          </a:xfrm>
        </p:spPr>
        <p:txBody>
          <a:bodyPr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3A7E7A4C-470C-4831-907E-3338C5B817FD}"/>
              </a:ext>
            </a:extLst>
          </p:cNvPr>
          <p:cNvSpPr>
            <a:spLocks noGrp="1"/>
          </p:cNvSpPr>
          <p:nvPr>
            <p:ph type="body" idx="21"/>
          </p:nvPr>
        </p:nvSpPr>
        <p:spPr>
          <a:xfrm>
            <a:off x="7035800" y="5192805"/>
            <a:ext cx="4298950" cy="334668"/>
          </a:xfrm>
        </p:spPr>
        <p:txBody>
          <a:bodyPr>
            <a:noAutofit/>
          </a:bodyPr>
          <a:lstStyle>
            <a:lvl1pPr marL="0" indent="0">
              <a:buNone/>
              <a:defRPr sz="160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91659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um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ZA" dirty="0"/>
              <a:t>Pitch deck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7F18567-9326-411F-BA8D-561D58C7DD9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81075" y="3971432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/>
              <a:t>Bullet 1</a:t>
            </a:r>
            <a:endParaRPr lang="en-ZA"/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39809F78-EA1B-4C23-A53E-7DE8B4A6AE1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981075" y="4644390"/>
            <a:ext cx="1980000" cy="1490080"/>
          </a:xfrm>
        </p:spPr>
        <p:txBody>
          <a:bodyPr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dirty="0"/>
              <a:t>Bullet Description</a:t>
            </a:r>
            <a:endParaRPr lang="en-ZA" dirty="0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97E7DC10-1618-471B-9441-C640C7FEDD3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3731025" y="3971432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/>
              <a:t>Bullet 2</a:t>
            </a:r>
            <a:endParaRPr lang="en-ZA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20AEB661-858B-44C9-9484-E540E04AD36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731025" y="4644390"/>
            <a:ext cx="1980000" cy="1490080"/>
          </a:xfrm>
        </p:spPr>
        <p:txBody>
          <a:bodyPr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Bullet Description</a:t>
            </a:r>
            <a:endParaRPr lang="en-ZA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FDB26B40-5901-4EF0-BCF0-55677E28B176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480975" y="3971432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/>
              <a:t>Bullet 3</a:t>
            </a:r>
            <a:endParaRPr lang="en-ZA"/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CCEAE0AB-74EC-4097-A534-A578F1097938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6480975" y="4644390"/>
            <a:ext cx="1980000" cy="1490080"/>
          </a:xfrm>
        </p:spPr>
        <p:txBody>
          <a:bodyPr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Bullet Description</a:t>
            </a:r>
            <a:endParaRPr lang="en-ZA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FF934EF9-BF0B-4A73-8F03-1BA80EE0608B}"/>
              </a:ext>
            </a:extLst>
          </p:cNvPr>
          <p:cNvSpPr>
            <a:spLocks noGrp="1"/>
          </p:cNvSpPr>
          <p:nvPr>
            <p:ph sz="quarter" idx="46"/>
          </p:nvPr>
        </p:nvSpPr>
        <p:spPr>
          <a:xfrm>
            <a:off x="1227175" y="2209231"/>
            <a:ext cx="1487800" cy="1487801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4182E807-0C2E-4BC5-BF7E-526F4625C965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9184088" y="3971432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/>
              <a:t>Bullet 4</a:t>
            </a:r>
            <a:endParaRPr lang="en-ZA"/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8B21E869-F893-4182-B4C9-9C6D4C1E7093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184087" y="4644390"/>
            <a:ext cx="1980000" cy="1490080"/>
          </a:xfrm>
        </p:spPr>
        <p:txBody>
          <a:bodyPr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Bullet Description</a:t>
            </a:r>
            <a:endParaRPr lang="en-ZA"/>
          </a:p>
        </p:txBody>
      </p:sp>
      <p:sp>
        <p:nvSpPr>
          <p:cNvPr id="23" name="Content Placeholder 15">
            <a:extLst>
              <a:ext uri="{FF2B5EF4-FFF2-40B4-BE49-F238E27FC236}">
                <a16:creationId xmlns:a16="http://schemas.microsoft.com/office/drawing/2014/main" id="{B86A7EE6-1FE6-48B5-8747-AB276F95128F}"/>
              </a:ext>
            </a:extLst>
          </p:cNvPr>
          <p:cNvSpPr>
            <a:spLocks noGrp="1"/>
          </p:cNvSpPr>
          <p:nvPr>
            <p:ph sz="quarter" idx="49"/>
          </p:nvPr>
        </p:nvSpPr>
        <p:spPr>
          <a:xfrm>
            <a:off x="3977125" y="2209231"/>
            <a:ext cx="1487800" cy="1487801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Content Placeholder 15">
            <a:extLst>
              <a:ext uri="{FF2B5EF4-FFF2-40B4-BE49-F238E27FC236}">
                <a16:creationId xmlns:a16="http://schemas.microsoft.com/office/drawing/2014/main" id="{5C937C49-EB73-4979-B8CF-CACF0EA242DA}"/>
              </a:ext>
            </a:extLst>
          </p:cNvPr>
          <p:cNvSpPr>
            <a:spLocks noGrp="1"/>
          </p:cNvSpPr>
          <p:nvPr>
            <p:ph sz="quarter" idx="50"/>
          </p:nvPr>
        </p:nvSpPr>
        <p:spPr>
          <a:xfrm>
            <a:off x="6727075" y="2209231"/>
            <a:ext cx="1487800" cy="1487801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Content Placeholder 15">
            <a:extLst>
              <a:ext uri="{FF2B5EF4-FFF2-40B4-BE49-F238E27FC236}">
                <a16:creationId xmlns:a16="http://schemas.microsoft.com/office/drawing/2014/main" id="{5B5AE825-32F0-4FF5-AD58-C846CFE482B5}"/>
              </a:ext>
            </a:extLst>
          </p:cNvPr>
          <p:cNvSpPr>
            <a:spLocks noGrp="1"/>
          </p:cNvSpPr>
          <p:nvPr>
            <p:ph sz="quarter" idx="51"/>
          </p:nvPr>
        </p:nvSpPr>
        <p:spPr>
          <a:xfrm>
            <a:off x="9430188" y="2209231"/>
            <a:ext cx="1487800" cy="1487801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2FC193C-7F61-40CA-B97F-DE9D338DC965}"/>
              </a:ext>
            </a:extLst>
          </p:cNvPr>
          <p:cNvCxnSpPr>
            <a:cxnSpLocks/>
          </p:cNvCxnSpPr>
          <p:nvPr userDrawn="1"/>
        </p:nvCxnSpPr>
        <p:spPr>
          <a:xfrm>
            <a:off x="1513875" y="3712844"/>
            <a:ext cx="91440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BD86C94F-FF53-46BA-B125-57E5D572D064}"/>
              </a:ext>
            </a:extLst>
          </p:cNvPr>
          <p:cNvCxnSpPr>
            <a:cxnSpLocks/>
          </p:cNvCxnSpPr>
          <p:nvPr userDrawn="1"/>
        </p:nvCxnSpPr>
        <p:spPr>
          <a:xfrm>
            <a:off x="4248911" y="3712844"/>
            <a:ext cx="91440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BFC882BF-032B-4B67-AF3E-CF79FBCC4FD4}"/>
              </a:ext>
            </a:extLst>
          </p:cNvPr>
          <p:cNvCxnSpPr>
            <a:cxnSpLocks/>
          </p:cNvCxnSpPr>
          <p:nvPr userDrawn="1"/>
        </p:nvCxnSpPr>
        <p:spPr>
          <a:xfrm>
            <a:off x="6983947" y="3712844"/>
            <a:ext cx="91440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B5750C30-59A4-4345-B670-0030A6828B14}"/>
              </a:ext>
            </a:extLst>
          </p:cNvPr>
          <p:cNvCxnSpPr>
            <a:cxnSpLocks/>
          </p:cNvCxnSpPr>
          <p:nvPr userDrawn="1"/>
        </p:nvCxnSpPr>
        <p:spPr>
          <a:xfrm>
            <a:off x="9718983" y="3712844"/>
            <a:ext cx="91440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33" descr="A picture containing outdoor, sky, nature, dune&#10;&#10;Description automatically generated">
            <a:extLst>
              <a:ext uri="{FF2B5EF4-FFF2-40B4-BE49-F238E27FC236}">
                <a16:creationId xmlns:a16="http://schemas.microsoft.com/office/drawing/2014/main" id="{3E2CAEA6-2840-4C2D-B6E2-A17A0A9F06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304800" cy="6858000"/>
          </a:xfrm>
          <a:prstGeom prst="rect">
            <a:avLst/>
          </a:prstGeom>
        </p:spPr>
      </p:pic>
      <p:pic>
        <p:nvPicPr>
          <p:cNvPr id="36" name="Picture 35" descr="A picture containing outdoor, sky, nature, dune&#10;&#10;Description automatically generated">
            <a:extLst>
              <a:ext uri="{FF2B5EF4-FFF2-40B4-BE49-F238E27FC236}">
                <a16:creationId xmlns:a16="http://schemas.microsoft.com/office/drawing/2014/main" id="{7C270418-FBBE-4523-812C-440495951DA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87200" y="0"/>
            <a:ext cx="304800" cy="6858000"/>
          </a:xfrm>
          <a:prstGeom prst="rect">
            <a:avLst/>
          </a:prstGeom>
        </p:spPr>
      </p:pic>
      <p:sp>
        <p:nvSpPr>
          <p:cNvPr id="37" name="Date Placeholder 3">
            <a:extLst>
              <a:ext uri="{FF2B5EF4-FFF2-40B4-BE49-F238E27FC236}">
                <a16:creationId xmlns:a16="http://schemas.microsoft.com/office/drawing/2014/main" id="{4F3022F7-3702-4466-9986-D2645E60F2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6/22/20XX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5236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nten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body of water with trees around it&#10;&#10;Description automatically generated with medium confidence">
            <a:extLst>
              <a:ext uri="{FF2B5EF4-FFF2-40B4-BE49-F238E27FC236}">
                <a16:creationId xmlns:a16="http://schemas.microsoft.com/office/drawing/2014/main" id="{4FA989F3-E380-4D92-BD33-21366C4663E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81400" y="0"/>
            <a:ext cx="5029200" cy="6858000"/>
          </a:xfrm>
          <a:prstGeom prst="rect">
            <a:avLst/>
          </a:prstGeom>
        </p:spPr>
      </p:pic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97333B9-F523-4307-B469-F66B0C6E9D6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038600" y="508000"/>
            <a:ext cx="4114800" cy="58420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 algn="ctr"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D42CD466-114C-48B9-82B3-DC830491B35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96500" y="2704606"/>
            <a:ext cx="25896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Bullet 1</a:t>
            </a:r>
            <a:endParaRPr lang="en-ZA"/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51758243-C023-46F4-AA0D-115263FADCFC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96500" y="3128324"/>
            <a:ext cx="2589600" cy="861420"/>
          </a:xfrm>
        </p:spPr>
        <p:txBody>
          <a:bodyPr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Bullet Description</a:t>
            </a:r>
            <a:endParaRPr lang="en-ZA" dirty="0"/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6CE54372-39E4-429B-909F-1B393078547E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96500" y="4530478"/>
            <a:ext cx="25896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Bullet 3</a:t>
            </a:r>
            <a:endParaRPr lang="en-ZA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180615B5-AB0C-4460-96CC-11C15E7D74F1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96500" y="4954196"/>
            <a:ext cx="2589600" cy="861420"/>
          </a:xfrm>
        </p:spPr>
        <p:txBody>
          <a:bodyPr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Bullet Description</a:t>
            </a:r>
            <a:endParaRPr lang="en-ZA"/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09C3E351-39C7-4529-B6CD-B0EF6A4BB0DD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105900" y="2704606"/>
            <a:ext cx="25896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Bullet 2</a:t>
            </a:r>
            <a:endParaRPr lang="en-ZA"/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id="{0762CB53-1EBD-4B1E-8562-33910E883348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105900" y="3128324"/>
            <a:ext cx="2589600" cy="861420"/>
          </a:xfrm>
        </p:spPr>
        <p:txBody>
          <a:bodyPr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Bullet Description</a:t>
            </a:r>
            <a:endParaRPr lang="en-ZA"/>
          </a:p>
        </p:txBody>
      </p:sp>
      <p:sp>
        <p:nvSpPr>
          <p:cNvPr id="19" name="Text Placeholder 8">
            <a:extLst>
              <a:ext uri="{FF2B5EF4-FFF2-40B4-BE49-F238E27FC236}">
                <a16:creationId xmlns:a16="http://schemas.microsoft.com/office/drawing/2014/main" id="{7F9CB6CB-1D5E-4484-BDCC-67FDE981AA7C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105900" y="4530478"/>
            <a:ext cx="25896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Bullet 4</a:t>
            </a:r>
            <a:endParaRPr lang="en-ZA"/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8229F1D8-00A2-407C-974C-4F22FE98AB1C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105900" y="4954196"/>
            <a:ext cx="2589600" cy="861420"/>
          </a:xfrm>
        </p:spPr>
        <p:txBody>
          <a:bodyPr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Bullet Description</a:t>
            </a:r>
            <a:endParaRPr lang="en-ZA"/>
          </a:p>
        </p:txBody>
      </p:sp>
      <p:sp>
        <p:nvSpPr>
          <p:cNvPr id="22" name="Date Placeholder 2">
            <a:extLst>
              <a:ext uri="{FF2B5EF4-FFF2-40B4-BE49-F238E27FC236}">
                <a16:creationId xmlns:a16="http://schemas.microsoft.com/office/drawing/2014/main" id="{7E9D7FB7-F0D3-47C2-95E6-B2D047FF23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6/22/20XX</a:t>
            </a:r>
            <a:endParaRPr lang="en-US" dirty="0"/>
          </a:p>
        </p:txBody>
      </p:sp>
      <p:sp>
        <p:nvSpPr>
          <p:cNvPr id="23" name="Footer Placeholder 3">
            <a:extLst>
              <a:ext uri="{FF2B5EF4-FFF2-40B4-BE49-F238E27FC236}">
                <a16:creationId xmlns:a16="http://schemas.microsoft.com/office/drawing/2014/main" id="{C73EC134-FDBF-4113-B825-23125EE86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24" name="Slide Number Placeholder 4">
            <a:extLst>
              <a:ext uri="{FF2B5EF4-FFF2-40B4-BE49-F238E27FC236}">
                <a16:creationId xmlns:a16="http://schemas.microsoft.com/office/drawing/2014/main" id="{12C2DA51-699D-4FD6-9B2A-2FA0915C7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6699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oint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5800" y="473869"/>
            <a:ext cx="4603750" cy="1226572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438815-B9AF-4BA5-B8D6-3311C4949F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45828" y="2468880"/>
            <a:ext cx="3888921" cy="725701"/>
          </a:xfrm>
        </p:spPr>
        <p:txBody>
          <a:bodyPr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60C5C7D-BBDC-415E-88A8-4BB8367C61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58467" y="0"/>
            <a:ext cx="304268" cy="6858000"/>
          </a:xfrm>
          <a:prstGeom prst="rect">
            <a:avLst/>
          </a:prstGeom>
        </p:spPr>
      </p:pic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C140FD9-A97C-40A2-A8B8-84D503A3C4B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6358466" cy="6857999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A83CD18-0EF9-4AC6-87C8-0A5C8F9F2CA9}"/>
              </a:ext>
            </a:extLst>
          </p:cNvPr>
          <p:cNvCxnSpPr>
            <a:cxnSpLocks/>
          </p:cNvCxnSpPr>
          <p:nvPr userDrawn="1"/>
        </p:nvCxnSpPr>
        <p:spPr>
          <a:xfrm>
            <a:off x="7256237" y="2928256"/>
            <a:ext cx="0" cy="696687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EB506012-914F-463E-9582-CE719EAD470E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7117447" y="2468617"/>
            <a:ext cx="410028" cy="459639"/>
          </a:xfrm>
        </p:spPr>
        <p:txBody>
          <a:bodyPr>
            <a:noAutofit/>
          </a:bodyPr>
          <a:lstStyle>
            <a:lvl1pPr marL="0" indent="0">
              <a:buNone/>
              <a:defRPr sz="160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1.</a:t>
            </a: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3B07FC46-2A60-4E96-A309-C03E813082E8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7445828" y="3808800"/>
            <a:ext cx="3888921" cy="725701"/>
          </a:xfrm>
        </p:spPr>
        <p:txBody>
          <a:bodyPr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7DB6CAB0-C8FA-4599-AB8C-A2AEED800C6B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7445828" y="5101562"/>
            <a:ext cx="3888921" cy="725701"/>
          </a:xfrm>
        </p:spPr>
        <p:txBody>
          <a:bodyPr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FCE75E29-1E56-4BC2-9665-A103D29D944B}"/>
              </a:ext>
            </a:extLst>
          </p:cNvPr>
          <p:cNvSpPr>
            <a:spLocks noGrp="1"/>
          </p:cNvSpPr>
          <p:nvPr>
            <p:ph type="body" idx="20" hasCustomPrompt="1"/>
          </p:nvPr>
        </p:nvSpPr>
        <p:spPr>
          <a:xfrm>
            <a:off x="7117447" y="3808800"/>
            <a:ext cx="410028" cy="459639"/>
          </a:xfrm>
        </p:spPr>
        <p:txBody>
          <a:bodyPr>
            <a:noAutofit/>
          </a:bodyPr>
          <a:lstStyle>
            <a:lvl1pPr marL="0" indent="0">
              <a:buNone/>
              <a:defRPr sz="160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2.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24A65D09-92B8-4044-9560-43DACBD6E367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7117447" y="5101562"/>
            <a:ext cx="410028" cy="459639"/>
          </a:xfrm>
        </p:spPr>
        <p:txBody>
          <a:bodyPr>
            <a:noAutofit/>
          </a:bodyPr>
          <a:lstStyle>
            <a:lvl1pPr marL="0" indent="0">
              <a:buNone/>
              <a:defRPr sz="160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3.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AF3E8EA-AD86-4D53-99F2-514C73069694}"/>
              </a:ext>
            </a:extLst>
          </p:cNvPr>
          <p:cNvCxnSpPr>
            <a:cxnSpLocks/>
          </p:cNvCxnSpPr>
          <p:nvPr userDrawn="1"/>
        </p:nvCxnSpPr>
        <p:spPr>
          <a:xfrm>
            <a:off x="7256237" y="4268439"/>
            <a:ext cx="0" cy="696687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Date Placeholder 3">
            <a:extLst>
              <a:ext uri="{FF2B5EF4-FFF2-40B4-BE49-F238E27FC236}">
                <a16:creationId xmlns:a16="http://schemas.microsoft.com/office/drawing/2014/main" id="{A21C585D-982F-4820-83DB-2EC69C55744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6/22/20XX</a:t>
            </a:r>
            <a:endParaRPr lang="en-US" dirty="0"/>
          </a:p>
        </p:txBody>
      </p:sp>
      <p:sp>
        <p:nvSpPr>
          <p:cNvPr id="29" name="Footer Placeholder 4">
            <a:extLst>
              <a:ext uri="{FF2B5EF4-FFF2-40B4-BE49-F238E27FC236}">
                <a16:creationId xmlns:a16="http://schemas.microsoft.com/office/drawing/2014/main" id="{CF6BFE9E-EF76-481D-9C8A-7AB36DF5E3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35799" y="6356350"/>
            <a:ext cx="2772229" cy="365125"/>
          </a:xfrm>
        </p:spPr>
        <p:txBody>
          <a:bodyPr/>
          <a:lstStyle>
            <a:lvl1pPr algn="l"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30" name="Slide Number Placeholder 5">
            <a:extLst>
              <a:ext uri="{FF2B5EF4-FFF2-40B4-BE49-F238E27FC236}">
                <a16:creationId xmlns:a16="http://schemas.microsoft.com/office/drawing/2014/main" id="{CD8FBCDE-F8D9-49DC-B34B-2D3463C50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036628" y="6356350"/>
            <a:ext cx="1317171" cy="365125"/>
          </a:xfrm>
        </p:spPr>
        <p:txBody>
          <a:bodyPr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2456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picture containing outdoor, sky, nature, dune&#10;&#10;Description automatically generated">
            <a:extLst>
              <a:ext uri="{FF2B5EF4-FFF2-40B4-BE49-F238E27FC236}">
                <a16:creationId xmlns:a16="http://schemas.microsoft.com/office/drawing/2014/main" id="{9996762E-98CA-45F3-8778-C77264B5047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01"/>
          <a:stretch/>
        </p:blipFill>
        <p:spPr>
          <a:xfrm>
            <a:off x="0" y="0"/>
            <a:ext cx="4446270" cy="6879772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6BAFCD4-E08A-4CBF-B3C6-F99D6523EB03}"/>
              </a:ext>
            </a:extLst>
          </p:cNvPr>
          <p:cNvCxnSpPr>
            <a:cxnSpLocks/>
          </p:cNvCxnSpPr>
          <p:nvPr userDrawn="1"/>
        </p:nvCxnSpPr>
        <p:spPr>
          <a:xfrm flipH="1">
            <a:off x="3752850" y="4047144"/>
            <a:ext cx="8439152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7DB9F2E2-2FA7-41DA-91AC-B4A535BFF534}"/>
              </a:ext>
            </a:extLst>
          </p:cNvPr>
          <p:cNvSpPr>
            <a:spLocks noGrp="1" noChangeAspect="1"/>
          </p:cNvSpPr>
          <p:nvPr>
            <p:ph type="body" sz="quarter" idx="14"/>
          </p:nvPr>
        </p:nvSpPr>
        <p:spPr>
          <a:xfrm>
            <a:off x="2542032" y="1033272"/>
            <a:ext cx="4690872" cy="4690872"/>
          </a:xfrm>
          <a:noFill/>
        </p:spPr>
        <p:txBody>
          <a:bodyPr spcFirstLastPara="1" wrap="square" lIns="91440" tIns="45720" rIns="91440" bIns="45720" numCol="1">
            <a:prstTxWarp prst="textCircle">
              <a:avLst/>
            </a:prstTxWarp>
            <a:spAutoFit/>
          </a:bodyPr>
          <a:lstStyle>
            <a:lvl1pPr>
              <a:defRPr lang="en-US" sz="3200" b="0" cap="all" spc="0" baseline="0" dirty="0">
                <a:ln w="0"/>
                <a:solidFill>
                  <a:schemeClr val="accent1">
                    <a:lumMod val="75000"/>
                    <a:alpha val="70000"/>
                  </a:schemeClr>
                </a:solidFill>
              </a:defRPr>
            </a:lvl1pPr>
          </a:lstStyle>
          <a:p>
            <a:pPr marL="0" lvl="0" algn="ctr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8558" y="2171699"/>
            <a:ext cx="7581900" cy="1681163"/>
          </a:xfrm>
        </p:spPr>
        <p:txBody>
          <a:bodyPr anchor="b">
            <a:noAutofit/>
          </a:bodyPr>
          <a:lstStyle>
            <a:lvl1pPr algn="l">
              <a:defRPr sz="6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0888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riding horses&#10;&#10;Description automatically generated with medium confidence">
            <a:extLst>
              <a:ext uri="{FF2B5EF4-FFF2-40B4-BE49-F238E27FC236}">
                <a16:creationId xmlns:a16="http://schemas.microsoft.com/office/drawing/2014/main" id="{E72A4962-4D36-46EC-8ABF-17FD991808C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2230D65-DB5A-4BE3-9C4F-2537D5FDECB5}"/>
              </a:ext>
            </a:extLst>
          </p:cNvPr>
          <p:cNvSpPr/>
          <p:nvPr userDrawn="1"/>
        </p:nvSpPr>
        <p:spPr>
          <a:xfrm>
            <a:off x="304800" y="365125"/>
            <a:ext cx="11582400" cy="6127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7F18567-9326-411F-BA8D-561D58C7DD9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356050" y="3971432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/>
              <a:t>Bullet 1</a:t>
            </a:r>
            <a:endParaRPr lang="en-ZA"/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39809F78-EA1B-4C23-A53E-7DE8B4A6AE1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356050" y="4644390"/>
            <a:ext cx="1980000" cy="1116118"/>
          </a:xfrm>
        </p:spPr>
        <p:txBody>
          <a:bodyPr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dirty="0"/>
              <a:t>Bullet Description</a:t>
            </a:r>
            <a:endParaRPr lang="en-ZA" dirty="0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97E7DC10-1618-471B-9441-C640C7FEDD3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106000" y="3971432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/>
              <a:t>Bullet 2</a:t>
            </a:r>
            <a:endParaRPr lang="en-ZA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20AEB661-858B-44C9-9484-E540E04AD36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106000" y="4644390"/>
            <a:ext cx="1980000" cy="1116118"/>
          </a:xfrm>
        </p:spPr>
        <p:txBody>
          <a:bodyPr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Bullet Description</a:t>
            </a:r>
            <a:endParaRPr lang="en-ZA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FDB26B40-5901-4EF0-BCF0-55677E28B176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855950" y="3971432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/>
              <a:t>Bullet 3</a:t>
            </a:r>
            <a:endParaRPr lang="en-ZA"/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CCEAE0AB-74EC-4097-A534-A578F1097938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855950" y="4644390"/>
            <a:ext cx="1980000" cy="1116118"/>
          </a:xfrm>
        </p:spPr>
        <p:txBody>
          <a:bodyPr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Bullet Description</a:t>
            </a:r>
            <a:endParaRPr lang="en-ZA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FF934EF9-BF0B-4A73-8F03-1BA80EE0608B}"/>
              </a:ext>
            </a:extLst>
          </p:cNvPr>
          <p:cNvSpPr>
            <a:spLocks noGrp="1"/>
          </p:cNvSpPr>
          <p:nvPr>
            <p:ph sz="quarter" idx="46"/>
          </p:nvPr>
        </p:nvSpPr>
        <p:spPr>
          <a:xfrm>
            <a:off x="2602150" y="2209231"/>
            <a:ext cx="1487800" cy="1487801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Content Placeholder 15">
            <a:extLst>
              <a:ext uri="{FF2B5EF4-FFF2-40B4-BE49-F238E27FC236}">
                <a16:creationId xmlns:a16="http://schemas.microsoft.com/office/drawing/2014/main" id="{B86A7EE6-1FE6-48B5-8747-AB276F95128F}"/>
              </a:ext>
            </a:extLst>
          </p:cNvPr>
          <p:cNvSpPr>
            <a:spLocks noGrp="1"/>
          </p:cNvSpPr>
          <p:nvPr>
            <p:ph sz="quarter" idx="49"/>
          </p:nvPr>
        </p:nvSpPr>
        <p:spPr>
          <a:xfrm>
            <a:off x="5352100" y="2209231"/>
            <a:ext cx="1487800" cy="1487801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Content Placeholder 15">
            <a:extLst>
              <a:ext uri="{FF2B5EF4-FFF2-40B4-BE49-F238E27FC236}">
                <a16:creationId xmlns:a16="http://schemas.microsoft.com/office/drawing/2014/main" id="{5C937C49-EB73-4979-B8CF-CACF0EA242DA}"/>
              </a:ext>
            </a:extLst>
          </p:cNvPr>
          <p:cNvSpPr>
            <a:spLocks noGrp="1"/>
          </p:cNvSpPr>
          <p:nvPr>
            <p:ph sz="quarter" idx="50"/>
          </p:nvPr>
        </p:nvSpPr>
        <p:spPr>
          <a:xfrm>
            <a:off x="8102050" y="2209231"/>
            <a:ext cx="1487800" cy="1487801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2FC193C-7F61-40CA-B97F-DE9D338DC965}"/>
              </a:ext>
            </a:extLst>
          </p:cNvPr>
          <p:cNvCxnSpPr>
            <a:cxnSpLocks/>
          </p:cNvCxnSpPr>
          <p:nvPr userDrawn="1"/>
        </p:nvCxnSpPr>
        <p:spPr>
          <a:xfrm>
            <a:off x="2888850" y="3712844"/>
            <a:ext cx="91440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BD86C94F-FF53-46BA-B125-57E5D572D064}"/>
              </a:ext>
            </a:extLst>
          </p:cNvPr>
          <p:cNvCxnSpPr>
            <a:cxnSpLocks/>
          </p:cNvCxnSpPr>
          <p:nvPr userDrawn="1"/>
        </p:nvCxnSpPr>
        <p:spPr>
          <a:xfrm>
            <a:off x="5638800" y="3712844"/>
            <a:ext cx="91440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BFC882BF-032B-4B67-AF3E-CF79FBCC4FD4}"/>
              </a:ext>
            </a:extLst>
          </p:cNvPr>
          <p:cNvCxnSpPr>
            <a:cxnSpLocks/>
          </p:cNvCxnSpPr>
          <p:nvPr userDrawn="1"/>
        </p:nvCxnSpPr>
        <p:spPr>
          <a:xfrm>
            <a:off x="8358922" y="3712844"/>
            <a:ext cx="91440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Footer Placeholder 5">
            <a:extLst>
              <a:ext uri="{FF2B5EF4-FFF2-40B4-BE49-F238E27FC236}">
                <a16:creationId xmlns:a16="http://schemas.microsoft.com/office/drawing/2014/main" id="{148E808A-AB67-4B52-B35C-7487342F4AD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497865"/>
            <a:ext cx="41148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ZA" dirty="0"/>
              <a:t>Pitch deck</a:t>
            </a:r>
          </a:p>
        </p:txBody>
      </p:sp>
      <p:sp>
        <p:nvSpPr>
          <p:cNvPr id="29" name="Slide Number Placeholder 6">
            <a:extLst>
              <a:ext uri="{FF2B5EF4-FFF2-40B4-BE49-F238E27FC236}">
                <a16:creationId xmlns:a16="http://schemas.microsoft.com/office/drawing/2014/main" id="{88B2564D-D1B9-47FE-9DC9-1BB5316148C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497865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  <p:sp>
        <p:nvSpPr>
          <p:cNvPr id="31" name="Date Placeholder 3">
            <a:extLst>
              <a:ext uri="{FF2B5EF4-FFF2-40B4-BE49-F238E27FC236}">
                <a16:creationId xmlns:a16="http://schemas.microsoft.com/office/drawing/2014/main" id="{E250C28C-FA72-4324-9DA9-3AE75077DB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49786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1"/>
                </a:solidFill>
              </a:defRPr>
            </a:lvl1pPr>
          </a:lstStyle>
          <a:p>
            <a:r>
              <a:rPr lang="en-US"/>
              <a:t>6/22/20XX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8022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oints with 2 picture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560C5C7D-BBDC-415E-88A8-4BB8367C61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39025" y="0"/>
            <a:ext cx="4752975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73869"/>
            <a:ext cx="4603750" cy="1226572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438815-B9AF-4BA5-B8D6-3311C4949F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71900" y="2260384"/>
            <a:ext cx="2838444" cy="1226572"/>
          </a:xfrm>
        </p:spPr>
        <p:txBody>
          <a:bodyPr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EB05F6-A3ED-45AB-B103-D5E34BFD6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6/22/20XX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29C1C-740D-4213-96FE-1FAA3072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4E8801-7449-48B4-8D64-BCE20D083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C140FD9-A97C-40A2-A8B8-84D503A3C4B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923213" y="525463"/>
            <a:ext cx="3784599" cy="2629175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A83CD18-0EF9-4AC6-87C8-0A5C8F9F2CA9}"/>
              </a:ext>
            </a:extLst>
          </p:cNvPr>
          <p:cNvCxnSpPr>
            <a:cxnSpLocks/>
          </p:cNvCxnSpPr>
          <p:nvPr userDrawn="1"/>
        </p:nvCxnSpPr>
        <p:spPr>
          <a:xfrm>
            <a:off x="947991" y="3459082"/>
            <a:ext cx="566928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EB506012-914F-463E-9582-CE719EAD470E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857251" y="2260384"/>
            <a:ext cx="2381245" cy="524308"/>
          </a:xfrm>
        </p:spPr>
        <p:txBody>
          <a:bodyPr>
            <a:noAutofit/>
          </a:bodyPr>
          <a:lstStyle>
            <a:lvl1pPr marL="0" indent="0">
              <a:buNone/>
              <a:defRPr sz="280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3B07FC46-2A60-4E96-A309-C03E813082E8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3771900" y="3652757"/>
            <a:ext cx="2838444" cy="1226572"/>
          </a:xfrm>
        </p:spPr>
        <p:txBody>
          <a:bodyPr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70CB8BDA-C60A-4110-9D29-E59BA67AAD0C}"/>
              </a:ext>
            </a:extLst>
          </p:cNvPr>
          <p:cNvSpPr>
            <a:spLocks noGrp="1"/>
          </p:cNvSpPr>
          <p:nvPr>
            <p:ph type="body" idx="17"/>
          </p:nvPr>
        </p:nvSpPr>
        <p:spPr>
          <a:xfrm>
            <a:off x="857251" y="3652757"/>
            <a:ext cx="2381245" cy="524308"/>
          </a:xfrm>
        </p:spPr>
        <p:txBody>
          <a:bodyPr>
            <a:noAutofit/>
          </a:bodyPr>
          <a:lstStyle>
            <a:lvl1pPr marL="0" indent="0">
              <a:buNone/>
              <a:defRPr sz="280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7DB6CAB0-C8FA-4599-AB8C-A2AEED800C6B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3771900" y="5054655"/>
            <a:ext cx="2838444" cy="1226572"/>
          </a:xfrm>
        </p:spPr>
        <p:txBody>
          <a:bodyPr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7659D317-0B72-4047-84EB-EF154C96B979}"/>
              </a:ext>
            </a:extLst>
          </p:cNvPr>
          <p:cNvSpPr>
            <a:spLocks noGrp="1"/>
          </p:cNvSpPr>
          <p:nvPr>
            <p:ph type="body" idx="19"/>
          </p:nvPr>
        </p:nvSpPr>
        <p:spPr>
          <a:xfrm>
            <a:off x="857251" y="5054655"/>
            <a:ext cx="2381245" cy="524308"/>
          </a:xfrm>
        </p:spPr>
        <p:txBody>
          <a:bodyPr>
            <a:noAutofit/>
          </a:bodyPr>
          <a:lstStyle>
            <a:lvl1pPr marL="0" indent="0">
              <a:buNone/>
              <a:defRPr sz="280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11">
            <a:extLst>
              <a:ext uri="{FF2B5EF4-FFF2-40B4-BE49-F238E27FC236}">
                <a16:creationId xmlns:a16="http://schemas.microsoft.com/office/drawing/2014/main" id="{974B9287-7FD2-4AE5-BA59-7B3E9C8B5FCC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7923213" y="3632600"/>
            <a:ext cx="3784599" cy="2629175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620A735-5706-4C08-8345-E542A71DCF4C}"/>
              </a:ext>
            </a:extLst>
          </p:cNvPr>
          <p:cNvCxnSpPr>
            <a:cxnSpLocks/>
          </p:cNvCxnSpPr>
          <p:nvPr userDrawn="1"/>
        </p:nvCxnSpPr>
        <p:spPr>
          <a:xfrm>
            <a:off x="947991" y="4873016"/>
            <a:ext cx="566928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3029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bullet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riding horses&#10;&#10;Description automatically generated with medium confidence">
            <a:extLst>
              <a:ext uri="{FF2B5EF4-FFF2-40B4-BE49-F238E27FC236}">
                <a16:creationId xmlns:a16="http://schemas.microsoft.com/office/drawing/2014/main" id="{E72A4962-4D36-46EC-8ABF-17FD991808C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2230D65-DB5A-4BE3-9C4F-2537D5FDECB5}"/>
              </a:ext>
            </a:extLst>
          </p:cNvPr>
          <p:cNvSpPr/>
          <p:nvPr userDrawn="1"/>
        </p:nvSpPr>
        <p:spPr>
          <a:xfrm>
            <a:off x="1099958" y="2719393"/>
            <a:ext cx="30734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7F18567-9326-411F-BA8D-561D58C7DD9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547229" y="3106128"/>
            <a:ext cx="2178858" cy="745593"/>
          </a:xfrm>
        </p:spPr>
        <p:txBody>
          <a:bodyPr anchor="ctr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/>
              <a:t>Bullet 1</a:t>
            </a:r>
            <a:endParaRPr lang="en-ZA"/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39809F78-EA1B-4C23-A53E-7DE8B4A6AE1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547229" y="4333045"/>
            <a:ext cx="2178858" cy="1116118"/>
          </a:xfrm>
        </p:spPr>
        <p:txBody>
          <a:bodyPr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Bullet Description</a:t>
            </a:r>
            <a:endParaRPr lang="en-ZA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2FC193C-7F61-40CA-B97F-DE9D338DC965}"/>
              </a:ext>
            </a:extLst>
          </p:cNvPr>
          <p:cNvCxnSpPr>
            <a:cxnSpLocks/>
          </p:cNvCxnSpPr>
          <p:nvPr userDrawn="1"/>
        </p:nvCxnSpPr>
        <p:spPr>
          <a:xfrm>
            <a:off x="2179458" y="4036859"/>
            <a:ext cx="91440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>
            <a:extLst>
              <a:ext uri="{FF2B5EF4-FFF2-40B4-BE49-F238E27FC236}">
                <a16:creationId xmlns:a16="http://schemas.microsoft.com/office/drawing/2014/main" id="{0A93A97B-BCBE-41A6-8F7C-75F49A3E9414}"/>
              </a:ext>
            </a:extLst>
          </p:cNvPr>
          <p:cNvSpPr/>
          <p:nvPr userDrawn="1"/>
        </p:nvSpPr>
        <p:spPr>
          <a:xfrm>
            <a:off x="8043609" y="2719393"/>
            <a:ext cx="30734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C740CCCA-3569-463C-B2AC-A5A7F0D4978C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490880" y="3106128"/>
            <a:ext cx="2178858" cy="745593"/>
          </a:xfrm>
        </p:spPr>
        <p:txBody>
          <a:bodyPr anchor="ctr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/>
              <a:t>Bullet 1</a:t>
            </a:r>
            <a:endParaRPr lang="en-ZA"/>
          </a:p>
        </p:txBody>
      </p:sp>
      <p:sp>
        <p:nvSpPr>
          <p:cNvPr id="27" name="Text Placeholder 10">
            <a:extLst>
              <a:ext uri="{FF2B5EF4-FFF2-40B4-BE49-F238E27FC236}">
                <a16:creationId xmlns:a16="http://schemas.microsoft.com/office/drawing/2014/main" id="{F8CE8B97-7C16-44A0-BFB9-F96C5984325B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490880" y="4333045"/>
            <a:ext cx="2178858" cy="1116118"/>
          </a:xfrm>
        </p:spPr>
        <p:txBody>
          <a:bodyPr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Bullet Description</a:t>
            </a:r>
            <a:endParaRPr lang="en-ZA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DE2C4107-B380-4B54-A179-81B6EE4FE61C}"/>
              </a:ext>
            </a:extLst>
          </p:cNvPr>
          <p:cNvCxnSpPr>
            <a:cxnSpLocks/>
          </p:cNvCxnSpPr>
          <p:nvPr userDrawn="1"/>
        </p:nvCxnSpPr>
        <p:spPr>
          <a:xfrm>
            <a:off x="9123109" y="4036859"/>
            <a:ext cx="91440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F1DCE194-0C0A-4B39-AC60-F38FF6DF9302}"/>
              </a:ext>
            </a:extLst>
          </p:cNvPr>
          <p:cNvSpPr/>
          <p:nvPr userDrawn="1"/>
        </p:nvSpPr>
        <p:spPr>
          <a:xfrm>
            <a:off x="4559300" y="2719393"/>
            <a:ext cx="30734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89436B85-0AC5-4B9C-991F-09BD4B25D6D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5006571" y="3106128"/>
            <a:ext cx="2178858" cy="745593"/>
          </a:xfrm>
        </p:spPr>
        <p:txBody>
          <a:bodyPr anchor="ctr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/>
              <a:t>Bullet 1</a:t>
            </a:r>
            <a:endParaRPr lang="en-ZA"/>
          </a:p>
        </p:txBody>
      </p:sp>
      <p:sp>
        <p:nvSpPr>
          <p:cNvPr id="33" name="Text Placeholder 10">
            <a:extLst>
              <a:ext uri="{FF2B5EF4-FFF2-40B4-BE49-F238E27FC236}">
                <a16:creationId xmlns:a16="http://schemas.microsoft.com/office/drawing/2014/main" id="{A5815370-788B-420F-8599-14DD0C007C0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5006571" y="4333045"/>
            <a:ext cx="2178858" cy="1116118"/>
          </a:xfrm>
        </p:spPr>
        <p:txBody>
          <a:bodyPr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Bullet Description</a:t>
            </a:r>
            <a:endParaRPr lang="en-ZA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7B9BE1E5-4A83-4CB5-9052-BC1A7677D705}"/>
              </a:ext>
            </a:extLst>
          </p:cNvPr>
          <p:cNvCxnSpPr>
            <a:cxnSpLocks/>
          </p:cNvCxnSpPr>
          <p:nvPr userDrawn="1"/>
        </p:nvCxnSpPr>
        <p:spPr>
          <a:xfrm>
            <a:off x="5638800" y="4036859"/>
            <a:ext cx="91440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Date Placeholder 2">
            <a:extLst>
              <a:ext uri="{FF2B5EF4-FFF2-40B4-BE49-F238E27FC236}">
                <a16:creationId xmlns:a16="http://schemas.microsoft.com/office/drawing/2014/main" id="{C3697011-E6CC-4901-995E-295A6B2A1FB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6/22/20XX</a:t>
            </a:r>
            <a:endParaRPr lang="en-US" dirty="0"/>
          </a:p>
        </p:txBody>
      </p:sp>
      <p:sp>
        <p:nvSpPr>
          <p:cNvPr id="36" name="Footer Placeholder 3">
            <a:extLst>
              <a:ext uri="{FF2B5EF4-FFF2-40B4-BE49-F238E27FC236}">
                <a16:creationId xmlns:a16="http://schemas.microsoft.com/office/drawing/2014/main" id="{EA6FBB3A-E08E-4C9D-A6BC-A44376293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37" name="Slide Number Placeholder 4">
            <a:extLst>
              <a:ext uri="{FF2B5EF4-FFF2-40B4-BE49-F238E27FC236}">
                <a16:creationId xmlns:a16="http://schemas.microsoft.com/office/drawing/2014/main" id="{741F3B34-2439-43D5-886C-2652B0BFD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2051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B4CF7930-2AA6-47D6-A0F2-438A1BDA76F6}"/>
              </a:ext>
            </a:extLst>
          </p:cNvPr>
          <p:cNvSpPr/>
          <p:nvPr userDrawn="1"/>
        </p:nvSpPr>
        <p:spPr>
          <a:xfrm>
            <a:off x="7551735" y="0"/>
            <a:ext cx="4640265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6/22/20XX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75779ED-1BC5-487B-8B42-16D736E7ADC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47467" y="0"/>
            <a:ext cx="304268" cy="6858000"/>
          </a:xfrm>
          <a:prstGeom prst="rect">
            <a:avLst/>
          </a:prstGeom>
        </p:spPr>
      </p:pic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E5BF40A6-F21A-4A84-8F8C-11A4BBCD9B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2050" y="4347256"/>
            <a:ext cx="3975804" cy="1829706"/>
          </a:xfrm>
        </p:spPr>
        <p:txBody>
          <a:bodyPr lIns="0" rIns="0"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DCCE84A-20A5-4E69-9CF9-78FA30B351AC}"/>
              </a:ext>
            </a:extLst>
          </p:cNvPr>
          <p:cNvCxnSpPr>
            <a:cxnSpLocks/>
          </p:cNvCxnSpPr>
          <p:nvPr userDrawn="1"/>
        </p:nvCxnSpPr>
        <p:spPr>
          <a:xfrm>
            <a:off x="1162050" y="2333625"/>
            <a:ext cx="0" cy="1291318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">
            <a:extLst>
              <a:ext uri="{FF2B5EF4-FFF2-40B4-BE49-F238E27FC236}">
                <a16:creationId xmlns:a16="http://schemas.microsoft.com/office/drawing/2014/main" id="{A7D45E80-A572-4F1F-A6DC-46C7E86A6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2049" y="523875"/>
            <a:ext cx="4514849" cy="1514476"/>
          </a:xfrm>
        </p:spPr>
        <p:txBody>
          <a:bodyPr lIns="0" rIns="0" anchor="b"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4EEF521D-CBF5-4B15-9226-23563A8C3AA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61346" y="3956731"/>
            <a:ext cx="3975804" cy="390525"/>
          </a:xfrm>
        </p:spPr>
        <p:txBody>
          <a:bodyPr lIns="0">
            <a:noAutofit/>
          </a:bodyPr>
          <a:lstStyle>
            <a:lvl1pPr marL="0" indent="0">
              <a:buNone/>
              <a:defRPr sz="12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B85B4523-BC07-42A3-8A4D-5E2D9CAE0DA3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7920887" y="2856735"/>
            <a:ext cx="3902664" cy="712731"/>
          </a:xfrm>
        </p:spPr>
        <p:txBody>
          <a:bodyPr lIns="0" rIns="0"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22">
            <a:extLst>
              <a:ext uri="{FF2B5EF4-FFF2-40B4-BE49-F238E27FC236}">
                <a16:creationId xmlns:a16="http://schemas.microsoft.com/office/drawing/2014/main" id="{534AB7F6-3491-4274-B3F2-F871EFB7202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920183" y="2542410"/>
            <a:ext cx="3902664" cy="390525"/>
          </a:xfrm>
        </p:spPr>
        <p:txBody>
          <a:bodyPr lIns="0">
            <a:noAutofit/>
          </a:bodyPr>
          <a:lstStyle>
            <a:lvl1pPr marL="0" indent="0" algn="ctr">
              <a:buNone/>
              <a:defRPr sz="1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4B1BC6A9-C15F-4476-80D3-8E9A9A98B2F9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7920887" y="4162990"/>
            <a:ext cx="3902664" cy="712731"/>
          </a:xfrm>
        </p:spPr>
        <p:txBody>
          <a:bodyPr lIns="0" rIns="0"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Text Placeholder 22">
            <a:extLst>
              <a:ext uri="{FF2B5EF4-FFF2-40B4-BE49-F238E27FC236}">
                <a16:creationId xmlns:a16="http://schemas.microsoft.com/office/drawing/2014/main" id="{99021676-27CC-4430-A253-24147747F46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920183" y="3848665"/>
            <a:ext cx="3902664" cy="390525"/>
          </a:xfrm>
        </p:spPr>
        <p:txBody>
          <a:bodyPr lIns="0">
            <a:noAutofit/>
          </a:bodyPr>
          <a:lstStyle>
            <a:lvl1pPr marL="0" indent="0" algn="ctr">
              <a:buNone/>
              <a:defRPr sz="1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9CDFC7FE-62FA-4943-BCDD-808A7ABBF21F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7920887" y="5469245"/>
            <a:ext cx="3902664" cy="712731"/>
          </a:xfrm>
        </p:spPr>
        <p:txBody>
          <a:bodyPr lIns="0" rIns="0"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Text Placeholder 22">
            <a:extLst>
              <a:ext uri="{FF2B5EF4-FFF2-40B4-BE49-F238E27FC236}">
                <a16:creationId xmlns:a16="http://schemas.microsoft.com/office/drawing/2014/main" id="{F0CD399E-155D-416D-8EF4-4190995DC16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920183" y="5154920"/>
            <a:ext cx="3902664" cy="390525"/>
          </a:xfrm>
        </p:spPr>
        <p:txBody>
          <a:bodyPr lIns="0">
            <a:noAutofit/>
          </a:bodyPr>
          <a:lstStyle>
            <a:lvl1pPr marL="0" indent="0" algn="ctr">
              <a:buNone/>
              <a:defRPr sz="1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4" name="Text Placeholder 22">
            <a:extLst>
              <a:ext uri="{FF2B5EF4-FFF2-40B4-BE49-F238E27FC236}">
                <a16:creationId xmlns:a16="http://schemas.microsoft.com/office/drawing/2014/main" id="{34648533-B8C6-451A-A70F-831EBFABA61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920184" y="1652142"/>
            <a:ext cx="3902664" cy="390525"/>
          </a:xfrm>
        </p:spPr>
        <p:txBody>
          <a:bodyPr lIns="0">
            <a:noAutofit/>
          </a:bodyPr>
          <a:lstStyle>
            <a:lvl1pPr marL="0" indent="0" algn="ctr"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926302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etitio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5DDABA0-16CE-4E19-BE69-D9B7A7E49D8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242517" y="1599947"/>
            <a:ext cx="1706965" cy="492025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cap="none" spc="0" baseline="0">
                <a:solidFill>
                  <a:schemeClr val="accent4">
                    <a:lumMod val="20000"/>
                    <a:lumOff val="8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add name</a:t>
            </a:r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9EFF9B48-1E60-4470-A40A-EA2726265BE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242517" y="5468790"/>
            <a:ext cx="1706965" cy="492025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cap="none" spc="0" baseline="0">
                <a:solidFill>
                  <a:schemeClr val="accent4">
                    <a:lumMod val="20000"/>
                    <a:lumOff val="8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add name</a:t>
            </a:r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2886CA7A-CC77-44B3-A1CA-BBA33F221C4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446329" y="3528829"/>
            <a:ext cx="1380681" cy="492025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cap="none" spc="0" baseline="0">
                <a:solidFill>
                  <a:schemeClr val="accent4">
                    <a:lumMod val="20000"/>
                    <a:lumOff val="8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add name</a:t>
            </a:r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2132A9FB-F78E-4979-8041-C3FA3A93D81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738732" y="2378452"/>
            <a:ext cx="1183179" cy="492025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cap="none" spc="0" baseline="0">
                <a:solidFill>
                  <a:schemeClr val="accent1">
                    <a:lumMod val="9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name</a:t>
            </a:r>
          </a:p>
        </p:txBody>
      </p: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2A01AEF9-4E0C-4384-AAB1-9B179A87913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175224" y="4459860"/>
            <a:ext cx="1183179" cy="492025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cap="none" spc="0" baseline="0">
                <a:solidFill>
                  <a:schemeClr val="accent1">
                    <a:lumMod val="9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name</a:t>
            </a:r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08B5B546-0DF9-45E4-A795-FE967C5ECD4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637747" y="4634331"/>
            <a:ext cx="1183179" cy="492025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cap="none" spc="0" baseline="0">
                <a:solidFill>
                  <a:schemeClr val="accent1">
                    <a:lumMod val="9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name</a:t>
            </a:r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B68C7EB3-2B31-41FF-89E8-F0EBD766217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552714" y="4321788"/>
            <a:ext cx="1183179" cy="492025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cap="none" spc="0" baseline="0">
                <a:solidFill>
                  <a:schemeClr val="accent1">
                    <a:lumMod val="9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name</a:t>
            </a:r>
          </a:p>
        </p:txBody>
      </p:sp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66C27F8B-B209-493E-BAB8-FDDE2157DB0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801857" y="5195673"/>
            <a:ext cx="1183179" cy="492025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cap="none" spc="0" baseline="0">
                <a:solidFill>
                  <a:schemeClr val="accent1">
                    <a:lumMod val="9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name</a:t>
            </a:r>
          </a:p>
        </p:txBody>
      </p:sp>
      <p:sp>
        <p:nvSpPr>
          <p:cNvPr id="23" name="Text Placeholder 14">
            <a:extLst>
              <a:ext uri="{FF2B5EF4-FFF2-40B4-BE49-F238E27FC236}">
                <a16:creationId xmlns:a16="http://schemas.microsoft.com/office/drawing/2014/main" id="{884BDCF5-6254-4805-96B8-A31EE31D46E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364990" y="3528829"/>
            <a:ext cx="1393863" cy="492025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cap="none" spc="0" baseline="0">
                <a:solidFill>
                  <a:schemeClr val="accent4">
                    <a:lumMod val="20000"/>
                    <a:lumOff val="8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E963DDA-51A3-4DBA-B9AB-9476FA302735}"/>
              </a:ext>
            </a:extLst>
          </p:cNvPr>
          <p:cNvCxnSpPr>
            <a:cxnSpLocks/>
          </p:cNvCxnSpPr>
          <p:nvPr userDrawn="1"/>
        </p:nvCxnSpPr>
        <p:spPr>
          <a:xfrm>
            <a:off x="3762680" y="3774842"/>
            <a:ext cx="4683649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1DCA1E21-932F-47C4-A095-3D682884EC3F}"/>
              </a:ext>
            </a:extLst>
          </p:cNvPr>
          <p:cNvCxnSpPr>
            <a:cxnSpLocks/>
          </p:cNvCxnSpPr>
          <p:nvPr userDrawn="1"/>
        </p:nvCxnSpPr>
        <p:spPr>
          <a:xfrm flipV="1">
            <a:off x="6096000" y="2091972"/>
            <a:ext cx="4678" cy="3376818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8A636DFD-D98E-4314-BD69-68D2528C01D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758897" y="2169263"/>
            <a:ext cx="1706965" cy="1048575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 cap="none" spc="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name</a:t>
            </a:r>
          </a:p>
        </p:txBody>
      </p:sp>
      <p:pic>
        <p:nvPicPr>
          <p:cNvPr id="4" name="Picture 3" descr="A picture containing outdoor, sky, nature, dune&#10;&#10;Description automatically generated">
            <a:extLst>
              <a:ext uri="{FF2B5EF4-FFF2-40B4-BE49-F238E27FC236}">
                <a16:creationId xmlns:a16="http://schemas.microsoft.com/office/drawing/2014/main" id="{7036201C-6A4F-4D68-A5F0-E6E149C82E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304800" cy="6858000"/>
          </a:xfrm>
          <a:prstGeom prst="rect">
            <a:avLst/>
          </a:prstGeom>
        </p:spPr>
      </p:pic>
      <p:pic>
        <p:nvPicPr>
          <p:cNvPr id="5" name="Picture 4" descr="A picture containing outdoor, sky, nature, dune&#10;&#10;Description automatically generated">
            <a:extLst>
              <a:ext uri="{FF2B5EF4-FFF2-40B4-BE49-F238E27FC236}">
                <a16:creationId xmlns:a16="http://schemas.microsoft.com/office/drawing/2014/main" id="{1FDEBCE5-FECF-4290-856D-FCF83DC52EB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87200" y="0"/>
            <a:ext cx="304800" cy="6858000"/>
          </a:xfrm>
          <a:prstGeom prst="rect">
            <a:avLst/>
          </a:prstGeom>
        </p:spPr>
      </p:pic>
      <p:sp>
        <p:nvSpPr>
          <p:cNvPr id="29" name="Date Placeholder 2">
            <a:extLst>
              <a:ext uri="{FF2B5EF4-FFF2-40B4-BE49-F238E27FC236}">
                <a16:creationId xmlns:a16="http://schemas.microsoft.com/office/drawing/2014/main" id="{84F6DC17-DADB-40C5-8E7F-38D27EF3BB1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6/22/20XX</a:t>
            </a:r>
            <a:endParaRPr lang="en-US" dirty="0"/>
          </a:p>
        </p:txBody>
      </p:sp>
      <p:sp>
        <p:nvSpPr>
          <p:cNvPr id="30" name="Footer Placeholder 3">
            <a:extLst>
              <a:ext uri="{FF2B5EF4-FFF2-40B4-BE49-F238E27FC236}">
                <a16:creationId xmlns:a16="http://schemas.microsoft.com/office/drawing/2014/main" id="{14F47C4C-5E74-433D-AB6E-745852380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31" name="Slide Number Placeholder 4">
            <a:extLst>
              <a:ext uri="{FF2B5EF4-FFF2-40B4-BE49-F238E27FC236}">
                <a16:creationId xmlns:a16="http://schemas.microsoft.com/office/drawing/2014/main" id="{7A9C981C-6AC9-4F33-9E4B-D1117A823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8033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A395641-1C03-493E-ACE5-E9354716EF89}"/>
              </a:ext>
            </a:extLst>
          </p:cNvPr>
          <p:cNvCxnSpPr>
            <a:cxnSpLocks/>
          </p:cNvCxnSpPr>
          <p:nvPr userDrawn="1"/>
        </p:nvCxnSpPr>
        <p:spPr>
          <a:xfrm>
            <a:off x="1295400" y="3012972"/>
            <a:ext cx="96012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D3B699B4-D7C4-43CC-AC50-5547F9C3C69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1463675"/>
            <a:ext cx="10515600" cy="365125"/>
          </a:xfrm>
        </p:spPr>
        <p:txBody>
          <a:bodyPr/>
          <a:lstStyle>
            <a:lvl1pPr marL="0" indent="0" algn="ctr">
              <a:buNone/>
              <a:defRPr lang="en-US" sz="2000" kern="1200" dirty="0" smtClean="0">
                <a:solidFill>
                  <a:schemeClr val="accent3"/>
                </a:solidFill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accent3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5" name="Text Placeholder 23">
            <a:extLst>
              <a:ext uri="{FF2B5EF4-FFF2-40B4-BE49-F238E27FC236}">
                <a16:creationId xmlns:a16="http://schemas.microsoft.com/office/drawing/2014/main" id="{7DCCF6F7-DBE5-45B0-9C0D-6E34E9D9AE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76350" y="2647722"/>
            <a:ext cx="1725930" cy="365114"/>
          </a:xfrm>
        </p:spPr>
        <p:txBody>
          <a:bodyPr>
            <a:noAutofit/>
          </a:bodyPr>
          <a:lstStyle>
            <a:lvl1pPr marL="0" indent="0" algn="ctr">
              <a:buNone/>
              <a:defRPr lang="en-US" sz="1400" kern="1200" dirty="0" smtClean="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January</a:t>
            </a:r>
          </a:p>
        </p:txBody>
      </p:sp>
      <p:sp>
        <p:nvSpPr>
          <p:cNvPr id="26" name="Text Placeholder 23">
            <a:extLst>
              <a:ext uri="{FF2B5EF4-FFF2-40B4-BE49-F238E27FC236}">
                <a16:creationId xmlns:a16="http://schemas.microsoft.com/office/drawing/2014/main" id="{D7EF43C7-231B-47B6-9B8E-A499BF6E79E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844927" y="2647722"/>
            <a:ext cx="1725930" cy="365114"/>
          </a:xfrm>
        </p:spPr>
        <p:txBody>
          <a:bodyPr>
            <a:noAutofit/>
          </a:bodyPr>
          <a:lstStyle>
            <a:lvl1pPr marL="0" indent="0" algn="ctr">
              <a:buNone/>
              <a:defRPr lang="en-US" sz="1400" kern="1200" dirty="0" smtClean="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February</a:t>
            </a:r>
          </a:p>
        </p:txBody>
      </p:sp>
      <p:sp>
        <p:nvSpPr>
          <p:cNvPr id="27" name="Text Placeholder 23">
            <a:extLst>
              <a:ext uri="{FF2B5EF4-FFF2-40B4-BE49-F238E27FC236}">
                <a16:creationId xmlns:a16="http://schemas.microsoft.com/office/drawing/2014/main" id="{1976C642-2512-45C1-AC66-B501FB870F7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13504" y="2647722"/>
            <a:ext cx="1725930" cy="365114"/>
          </a:xfrm>
        </p:spPr>
        <p:txBody>
          <a:bodyPr>
            <a:noAutofit/>
          </a:bodyPr>
          <a:lstStyle>
            <a:lvl1pPr marL="0" indent="0" algn="ctr">
              <a:buNone/>
              <a:defRPr lang="en-US" sz="1400" kern="1200" dirty="0" smtClean="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March</a:t>
            </a:r>
          </a:p>
        </p:txBody>
      </p:sp>
      <p:sp>
        <p:nvSpPr>
          <p:cNvPr id="28" name="Text Placeholder 23">
            <a:extLst>
              <a:ext uri="{FF2B5EF4-FFF2-40B4-BE49-F238E27FC236}">
                <a16:creationId xmlns:a16="http://schemas.microsoft.com/office/drawing/2014/main" id="{9947EF49-FB58-4C6A-8C0A-D2D680B7A86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982081" y="2647722"/>
            <a:ext cx="1725930" cy="365114"/>
          </a:xfrm>
        </p:spPr>
        <p:txBody>
          <a:bodyPr>
            <a:noAutofit/>
          </a:bodyPr>
          <a:lstStyle>
            <a:lvl1pPr marL="0" indent="0" algn="ctr">
              <a:buNone/>
              <a:defRPr lang="en-US" sz="1400" kern="1200" dirty="0" smtClean="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April</a:t>
            </a:r>
          </a:p>
        </p:txBody>
      </p:sp>
      <p:sp>
        <p:nvSpPr>
          <p:cNvPr id="29" name="Text Placeholder 23">
            <a:extLst>
              <a:ext uri="{FF2B5EF4-FFF2-40B4-BE49-F238E27FC236}">
                <a16:creationId xmlns:a16="http://schemas.microsoft.com/office/drawing/2014/main" id="{9C7C07AF-3FF2-44C6-9D32-B57CEE6E12A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130121" y="2647722"/>
            <a:ext cx="1725930" cy="365114"/>
          </a:xfrm>
        </p:spPr>
        <p:txBody>
          <a:bodyPr>
            <a:noAutofit/>
          </a:bodyPr>
          <a:lstStyle>
            <a:lvl1pPr marL="0" indent="0" algn="ctr">
              <a:buNone/>
              <a:defRPr lang="en-US" sz="1400" kern="1200" dirty="0" smtClean="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June</a:t>
            </a:r>
          </a:p>
        </p:txBody>
      </p:sp>
      <p:sp>
        <p:nvSpPr>
          <p:cNvPr id="30" name="Text Placeholder 23">
            <a:extLst>
              <a:ext uri="{FF2B5EF4-FFF2-40B4-BE49-F238E27FC236}">
                <a16:creationId xmlns:a16="http://schemas.microsoft.com/office/drawing/2014/main" id="{08859D92-084B-4AAC-A35E-9997F82C509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550658" y="2647722"/>
            <a:ext cx="1725930" cy="365114"/>
          </a:xfrm>
        </p:spPr>
        <p:txBody>
          <a:bodyPr>
            <a:noAutofit/>
          </a:bodyPr>
          <a:lstStyle>
            <a:lvl1pPr marL="0" indent="0" algn="ctr">
              <a:buNone/>
              <a:defRPr lang="en-US" sz="1400" kern="1200" dirty="0" smtClean="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May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599D4720-091C-4EB1-BC99-606EB7793472}"/>
              </a:ext>
            </a:extLst>
          </p:cNvPr>
          <p:cNvCxnSpPr>
            <a:cxnSpLocks/>
          </p:cNvCxnSpPr>
          <p:nvPr userDrawn="1"/>
        </p:nvCxnSpPr>
        <p:spPr>
          <a:xfrm>
            <a:off x="1295400" y="5070508"/>
            <a:ext cx="96012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 Placeholder 23">
            <a:extLst>
              <a:ext uri="{FF2B5EF4-FFF2-40B4-BE49-F238E27FC236}">
                <a16:creationId xmlns:a16="http://schemas.microsoft.com/office/drawing/2014/main" id="{A88A27CA-6841-483D-BB86-43C77BB6A0C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276350" y="4705258"/>
            <a:ext cx="1725930" cy="365114"/>
          </a:xfrm>
        </p:spPr>
        <p:txBody>
          <a:bodyPr>
            <a:noAutofit/>
          </a:bodyPr>
          <a:lstStyle>
            <a:lvl1pPr marL="0" indent="0" algn="ctr">
              <a:buNone/>
              <a:defRPr lang="en-US" sz="1400" kern="1200" dirty="0" smtClean="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July</a:t>
            </a:r>
          </a:p>
        </p:txBody>
      </p:sp>
      <p:sp>
        <p:nvSpPr>
          <p:cNvPr id="33" name="Text Placeholder 23">
            <a:extLst>
              <a:ext uri="{FF2B5EF4-FFF2-40B4-BE49-F238E27FC236}">
                <a16:creationId xmlns:a16="http://schemas.microsoft.com/office/drawing/2014/main" id="{68ED6D85-DDFA-46B4-BA5A-892D7ED6CBF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844927" y="4705258"/>
            <a:ext cx="1725930" cy="365114"/>
          </a:xfrm>
        </p:spPr>
        <p:txBody>
          <a:bodyPr>
            <a:noAutofit/>
          </a:bodyPr>
          <a:lstStyle>
            <a:lvl1pPr marL="0" indent="0" algn="ctr">
              <a:buNone/>
              <a:defRPr lang="en-US" sz="1400" kern="1200" dirty="0" smtClean="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August</a:t>
            </a:r>
          </a:p>
        </p:txBody>
      </p:sp>
      <p:sp>
        <p:nvSpPr>
          <p:cNvPr id="34" name="Text Placeholder 23">
            <a:extLst>
              <a:ext uri="{FF2B5EF4-FFF2-40B4-BE49-F238E27FC236}">
                <a16:creationId xmlns:a16="http://schemas.microsoft.com/office/drawing/2014/main" id="{D248DAEC-4E3D-4A0E-8EE4-64C5E833720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13504" y="4705258"/>
            <a:ext cx="1725930" cy="365114"/>
          </a:xfrm>
        </p:spPr>
        <p:txBody>
          <a:bodyPr>
            <a:noAutofit/>
          </a:bodyPr>
          <a:lstStyle>
            <a:lvl1pPr marL="0" indent="0" algn="ctr">
              <a:buNone/>
              <a:defRPr lang="en-US" sz="1400" kern="1200" dirty="0" smtClean="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September</a:t>
            </a:r>
          </a:p>
        </p:txBody>
      </p:sp>
      <p:sp>
        <p:nvSpPr>
          <p:cNvPr id="35" name="Text Placeholder 23">
            <a:extLst>
              <a:ext uri="{FF2B5EF4-FFF2-40B4-BE49-F238E27FC236}">
                <a16:creationId xmlns:a16="http://schemas.microsoft.com/office/drawing/2014/main" id="{BE3E7173-46E0-4647-AF6E-3D3F923D70D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982081" y="4705258"/>
            <a:ext cx="1725930" cy="365114"/>
          </a:xfrm>
        </p:spPr>
        <p:txBody>
          <a:bodyPr>
            <a:noAutofit/>
          </a:bodyPr>
          <a:lstStyle>
            <a:lvl1pPr marL="0" indent="0" algn="ctr">
              <a:buNone/>
              <a:defRPr lang="en-US" sz="1400" kern="1200" dirty="0" smtClean="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October</a:t>
            </a:r>
          </a:p>
        </p:txBody>
      </p:sp>
      <p:sp>
        <p:nvSpPr>
          <p:cNvPr id="36" name="Text Placeholder 23">
            <a:extLst>
              <a:ext uri="{FF2B5EF4-FFF2-40B4-BE49-F238E27FC236}">
                <a16:creationId xmlns:a16="http://schemas.microsoft.com/office/drawing/2014/main" id="{383EE998-C462-4F32-BF67-164C6CB58F5D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130121" y="4705258"/>
            <a:ext cx="1725930" cy="365114"/>
          </a:xfrm>
        </p:spPr>
        <p:txBody>
          <a:bodyPr>
            <a:noAutofit/>
          </a:bodyPr>
          <a:lstStyle>
            <a:lvl1pPr marL="0" indent="0" algn="ctr">
              <a:buNone/>
              <a:defRPr lang="en-US" sz="1400" kern="1200" dirty="0" smtClean="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December</a:t>
            </a:r>
          </a:p>
        </p:txBody>
      </p:sp>
      <p:sp>
        <p:nvSpPr>
          <p:cNvPr id="37" name="Text Placeholder 23">
            <a:extLst>
              <a:ext uri="{FF2B5EF4-FFF2-40B4-BE49-F238E27FC236}">
                <a16:creationId xmlns:a16="http://schemas.microsoft.com/office/drawing/2014/main" id="{2A189DDD-670F-46A8-8840-E981413F434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550658" y="4705258"/>
            <a:ext cx="1725930" cy="365114"/>
          </a:xfrm>
        </p:spPr>
        <p:txBody>
          <a:bodyPr>
            <a:noAutofit/>
          </a:bodyPr>
          <a:lstStyle>
            <a:lvl1pPr marL="0" indent="0" algn="ctr">
              <a:buNone/>
              <a:defRPr lang="en-US" sz="1400" kern="1200" dirty="0" smtClean="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November</a:t>
            </a:r>
          </a:p>
        </p:txBody>
      </p:sp>
      <p:sp>
        <p:nvSpPr>
          <p:cNvPr id="38" name="Text Placeholder 10">
            <a:extLst>
              <a:ext uri="{FF2B5EF4-FFF2-40B4-BE49-F238E27FC236}">
                <a16:creationId xmlns:a16="http://schemas.microsoft.com/office/drawing/2014/main" id="{540CE67A-DD2D-46B5-B05E-82306D2FCB02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618463" y="3119254"/>
            <a:ext cx="2178858" cy="1116118"/>
          </a:xfrm>
        </p:spPr>
        <p:txBody>
          <a:bodyPr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dirty="0"/>
              <a:t>Bullet Description</a:t>
            </a:r>
            <a:endParaRPr lang="en-ZA" dirty="0"/>
          </a:p>
        </p:txBody>
      </p:sp>
      <p:sp>
        <p:nvSpPr>
          <p:cNvPr id="39" name="Text Placeholder 10">
            <a:extLst>
              <a:ext uri="{FF2B5EF4-FFF2-40B4-BE49-F238E27FC236}">
                <a16:creationId xmlns:a16="http://schemas.microsoft.com/office/drawing/2014/main" id="{BB6DC8F1-E86C-4CDB-9265-94B50CFEF99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7324194" y="3119254"/>
            <a:ext cx="2178858" cy="1116118"/>
          </a:xfrm>
        </p:spPr>
        <p:txBody>
          <a:bodyPr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Bullet Description</a:t>
            </a:r>
            <a:endParaRPr lang="en-ZA"/>
          </a:p>
        </p:txBody>
      </p:sp>
      <p:sp>
        <p:nvSpPr>
          <p:cNvPr id="40" name="Text Placeholder 10">
            <a:extLst>
              <a:ext uri="{FF2B5EF4-FFF2-40B4-BE49-F238E27FC236}">
                <a16:creationId xmlns:a16="http://schemas.microsoft.com/office/drawing/2014/main" id="{75CE6662-3A66-45A1-9FCC-9BBA8BE55B1D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755617" y="5176789"/>
            <a:ext cx="2178858" cy="1116118"/>
          </a:xfrm>
        </p:spPr>
        <p:txBody>
          <a:bodyPr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Bullet Description</a:t>
            </a:r>
            <a:endParaRPr lang="en-ZA"/>
          </a:p>
        </p:txBody>
      </p:sp>
      <p:sp>
        <p:nvSpPr>
          <p:cNvPr id="41" name="Footer Placeholder 5">
            <a:extLst>
              <a:ext uri="{FF2B5EF4-FFF2-40B4-BE49-F238E27FC236}">
                <a16:creationId xmlns:a16="http://schemas.microsoft.com/office/drawing/2014/main" id="{89DF173C-4274-4F9C-BC1A-F47863A470F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ZA" dirty="0"/>
              <a:t>Pitch deck</a:t>
            </a:r>
          </a:p>
        </p:txBody>
      </p:sp>
      <p:sp>
        <p:nvSpPr>
          <p:cNvPr id="42" name="Slide Number Placeholder 6">
            <a:extLst>
              <a:ext uri="{FF2B5EF4-FFF2-40B4-BE49-F238E27FC236}">
                <a16:creationId xmlns:a16="http://schemas.microsoft.com/office/drawing/2014/main" id="{5BE446B2-5954-4D98-A1D5-7BD2F202DA5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  <p:sp>
        <p:nvSpPr>
          <p:cNvPr id="43" name="Date Placeholder 3">
            <a:extLst>
              <a:ext uri="{FF2B5EF4-FFF2-40B4-BE49-F238E27FC236}">
                <a16:creationId xmlns:a16="http://schemas.microsoft.com/office/drawing/2014/main" id="{4D7E30F2-3820-4445-A623-44B83424C9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6/22/20XX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27232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title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F7FFB265-53A1-4F4A-93D5-B32472F0BE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857499"/>
            <a:ext cx="5905500" cy="3319463"/>
          </a:xfrm>
        </p:spPr>
        <p:txBody>
          <a:bodyPr/>
          <a:lstStyle>
            <a:lvl1pPr>
              <a:lnSpc>
                <a:spcPct val="100000"/>
              </a:lnSpc>
              <a:defRPr>
                <a:solidFill>
                  <a:schemeClr val="accent3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accent3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accent3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accent3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A1E4F1F9-8369-4C88-9B00-48ACF4934A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239000" y="2857499"/>
            <a:ext cx="4114800" cy="3319463"/>
          </a:xfrm>
        </p:spPr>
        <p:txBody>
          <a:bodyPr/>
          <a:lstStyle>
            <a:lvl1pPr>
              <a:lnSpc>
                <a:spcPct val="100000"/>
              </a:lnSpc>
              <a:defRPr>
                <a:solidFill>
                  <a:schemeClr val="accent3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accent3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accent3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accent3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C593D2C-0F56-450C-86CD-A019ADD077E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273300"/>
            <a:ext cx="5905500" cy="584199"/>
          </a:xfrm>
        </p:spPr>
        <p:txBody>
          <a:bodyPr>
            <a:normAutofit/>
          </a:bodyPr>
          <a:lstStyle>
            <a:lvl1pPr marL="0" indent="0">
              <a:buNone/>
              <a:defRPr sz="2000" spc="0" baseline="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312AF4CF-A37C-4010-9731-C33A8197CFF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239000" y="2273300"/>
            <a:ext cx="4114800" cy="584199"/>
          </a:xfrm>
        </p:spPr>
        <p:txBody>
          <a:bodyPr>
            <a:normAutofit/>
          </a:bodyPr>
          <a:lstStyle>
            <a:lvl1pPr marL="0" indent="0">
              <a:buNone/>
              <a:defRPr sz="2000" spc="0" baseline="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2" name="Picture 11" descr="A picture containing outdoor, sky, nature, dune&#10;&#10;Description automatically generated">
            <a:extLst>
              <a:ext uri="{FF2B5EF4-FFF2-40B4-BE49-F238E27FC236}">
                <a16:creationId xmlns:a16="http://schemas.microsoft.com/office/drawing/2014/main" id="{8CD853FB-B552-43EE-A55D-E13ADC8B671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304800" cy="6858000"/>
          </a:xfrm>
          <a:prstGeom prst="rect">
            <a:avLst/>
          </a:prstGeom>
        </p:spPr>
      </p:pic>
      <p:pic>
        <p:nvPicPr>
          <p:cNvPr id="14" name="Picture 13" descr="A picture containing outdoor, sky, nature, dune&#10;&#10;Description automatically generated">
            <a:extLst>
              <a:ext uri="{FF2B5EF4-FFF2-40B4-BE49-F238E27FC236}">
                <a16:creationId xmlns:a16="http://schemas.microsoft.com/office/drawing/2014/main" id="{C95FC6BE-3777-46FA-A4A2-6C667016B8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87200" y="0"/>
            <a:ext cx="304800" cy="6858000"/>
          </a:xfrm>
          <a:prstGeom prst="rect">
            <a:avLst/>
          </a:prstGeom>
        </p:spPr>
      </p:pic>
      <p:sp>
        <p:nvSpPr>
          <p:cNvPr id="15" name="Text Placeholder 23">
            <a:extLst>
              <a:ext uri="{FF2B5EF4-FFF2-40B4-BE49-F238E27FC236}">
                <a16:creationId xmlns:a16="http://schemas.microsoft.com/office/drawing/2014/main" id="{DD19217A-B411-49D0-84C7-16BA3F21FE2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200" y="1463675"/>
            <a:ext cx="10515600" cy="365125"/>
          </a:xfrm>
        </p:spPr>
        <p:txBody>
          <a:bodyPr/>
          <a:lstStyle>
            <a:lvl1pPr marL="0" indent="0" algn="l">
              <a:buNone/>
              <a:defRPr lang="en-US" sz="2000" kern="1200" dirty="0" smtClean="0">
                <a:solidFill>
                  <a:schemeClr val="accent3"/>
                </a:solidFill>
                <a:latin typeface="+mj-lt"/>
                <a:ea typeface="+mj-ea"/>
                <a:cs typeface="+mj-cs"/>
              </a:defRPr>
            </a:lvl1pPr>
            <a:lvl2pPr algn="l">
              <a:defRPr>
                <a:solidFill>
                  <a:schemeClr val="accent3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Footer Placeholder 5">
            <a:extLst>
              <a:ext uri="{FF2B5EF4-FFF2-40B4-BE49-F238E27FC236}">
                <a16:creationId xmlns:a16="http://schemas.microsoft.com/office/drawing/2014/main" id="{EA82BD0B-4BD1-40BF-865D-C6A32C6406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ZA" dirty="0"/>
              <a:t>Pitch deck</a:t>
            </a:r>
          </a:p>
        </p:txBody>
      </p:sp>
      <p:sp>
        <p:nvSpPr>
          <p:cNvPr id="17" name="Slide Number Placeholder 6">
            <a:extLst>
              <a:ext uri="{FF2B5EF4-FFF2-40B4-BE49-F238E27FC236}">
                <a16:creationId xmlns:a16="http://schemas.microsoft.com/office/drawing/2014/main" id="{C34C6F6C-1D22-4E30-BC57-12F1408D70A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94B53078-6930-4337-8412-A0228A7BEF3D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6/22/20XX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95858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 descr="A picture containing outdoor, sky, nature, dune&#10;&#10;Description automatically generated">
            <a:extLst>
              <a:ext uri="{FF2B5EF4-FFF2-40B4-BE49-F238E27FC236}">
                <a16:creationId xmlns:a16="http://schemas.microsoft.com/office/drawing/2014/main" id="{B184911A-D23E-4AE4-AA9D-D9351F3961D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9640" y="3995381"/>
            <a:ext cx="10332720" cy="1223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6/22/20XX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10">
            <a:extLst>
              <a:ext uri="{FF2B5EF4-FFF2-40B4-BE49-F238E27FC236}">
                <a16:creationId xmlns:a16="http://schemas.microsoft.com/office/drawing/2014/main" id="{FB058FB8-1105-4C4A-BC46-FC5263C51B4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14399" y="3354712"/>
            <a:ext cx="731520" cy="457200"/>
          </a:xfrm>
        </p:spPr>
        <p:txBody>
          <a:bodyPr anchor="ctr"/>
          <a:lstStyle>
            <a:lvl1pPr marL="0" indent="0" algn="l">
              <a:buNone/>
              <a:defRPr sz="1400" b="1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/>
              <a:t>Year</a:t>
            </a:r>
            <a:endParaRPr lang="en-ZA"/>
          </a:p>
        </p:txBody>
      </p:sp>
      <p:sp>
        <p:nvSpPr>
          <p:cNvPr id="8" name="Text Placeholder 10">
            <a:extLst>
              <a:ext uri="{FF2B5EF4-FFF2-40B4-BE49-F238E27FC236}">
                <a16:creationId xmlns:a16="http://schemas.microsoft.com/office/drawing/2014/main" id="{0F15AF40-266A-4348-9B27-CBABA9E3D92A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96596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ECD58177-9C19-4D24-9FFF-58EECDE7657F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75388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ABE7486E-0AF8-4124-830C-420FA1F92BBB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54180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64A74A1-7AA0-4CCA-91E2-173B9CC7AFDC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32972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128FF9BA-B29D-439F-A4A3-BFE6BC8B45C3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14400" y="4292468"/>
            <a:ext cx="731520" cy="457200"/>
          </a:xfrm>
        </p:spPr>
        <p:txBody>
          <a:bodyPr anchor="ctr"/>
          <a:lstStyle>
            <a:lvl1pPr marL="0" indent="0" algn="l">
              <a:buNone/>
              <a:defRPr sz="1400" b="1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/>
              <a:t>Year</a:t>
            </a:r>
            <a:endParaRPr lang="en-ZA"/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671CD701-6647-40A3-B851-9CA1C8D3566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11764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B6A8BFC1-7FA0-4CAA-97FD-9A01BA00D2D5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90556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ED0C2842-0D4E-486C-A993-1D0D75D49433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69348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A59B4F0E-8F16-42CC-8346-A00DADA20ED9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905724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99D7695C-A738-4500-B476-95B5729911DC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48140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id="{B3B984CB-A282-404B-8B4C-8FEE071EB27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826932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5F337119-92E1-4057-81DB-A0B6F5747A3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984516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688EEFA1-753B-4733-8686-F3A10A131B81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3085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C7B05348-942A-4131-9A3F-479F3F9A9A87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1969915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3C00ACD-1C1A-4069-B8CB-DB8CA8A0B80F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2757602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23" name="Text Placeholder 10">
            <a:extLst>
              <a:ext uri="{FF2B5EF4-FFF2-40B4-BE49-F238E27FC236}">
                <a16:creationId xmlns:a16="http://schemas.microsoft.com/office/drawing/2014/main" id="{CA74A790-DCD1-46EB-8261-607BEF403CCF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3545289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24" name="Text Placeholder 10">
            <a:extLst>
              <a:ext uri="{FF2B5EF4-FFF2-40B4-BE49-F238E27FC236}">
                <a16:creationId xmlns:a16="http://schemas.microsoft.com/office/drawing/2014/main" id="{17825B37-7E7B-4D73-967B-AA07F007C074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332976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DA6EB697-D6DD-4343-BAC9-49514C5D518A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5120663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26" name="Text Placeholder 10">
            <a:extLst>
              <a:ext uri="{FF2B5EF4-FFF2-40B4-BE49-F238E27FC236}">
                <a16:creationId xmlns:a16="http://schemas.microsoft.com/office/drawing/2014/main" id="{9E70367E-C969-4F8A-AC6F-5E7AC2C0BC59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908350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27" name="Text Placeholder 10">
            <a:extLst>
              <a:ext uri="{FF2B5EF4-FFF2-40B4-BE49-F238E27FC236}">
                <a16:creationId xmlns:a16="http://schemas.microsoft.com/office/drawing/2014/main" id="{30575E90-7198-47A0-805F-3162B2386DC9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696037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28" name="Text Placeholder 10">
            <a:extLst>
              <a:ext uri="{FF2B5EF4-FFF2-40B4-BE49-F238E27FC236}">
                <a16:creationId xmlns:a16="http://schemas.microsoft.com/office/drawing/2014/main" id="{3ED2274A-F2D9-4427-99BF-1D78414DBCD1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9059098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29" name="Text Placeholder 10">
            <a:extLst>
              <a:ext uri="{FF2B5EF4-FFF2-40B4-BE49-F238E27FC236}">
                <a16:creationId xmlns:a16="http://schemas.microsoft.com/office/drawing/2014/main" id="{231D0A8C-CD54-4D10-A8F5-97CF139C25DF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7483724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30" name="Text Placeholder 10">
            <a:extLst>
              <a:ext uri="{FF2B5EF4-FFF2-40B4-BE49-F238E27FC236}">
                <a16:creationId xmlns:a16="http://schemas.microsoft.com/office/drawing/2014/main" id="{AFC15A55-7462-4E94-8DA3-5549FE7AAC87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8271411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31" name="Text Placeholder 10">
            <a:extLst>
              <a:ext uri="{FF2B5EF4-FFF2-40B4-BE49-F238E27FC236}">
                <a16:creationId xmlns:a16="http://schemas.microsoft.com/office/drawing/2014/main" id="{4D808E3A-2D47-4508-B487-97E7B840A17C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9846785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32" name="Text Placeholder 10">
            <a:extLst>
              <a:ext uri="{FF2B5EF4-FFF2-40B4-BE49-F238E27FC236}">
                <a16:creationId xmlns:a16="http://schemas.microsoft.com/office/drawing/2014/main" id="{2B7FEF61-4C66-42E8-81B2-CB838535F7E5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634472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540800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oup of people riding horses&#10;&#10;Description automatically generated with medium confidence">
            <a:extLst>
              <a:ext uri="{FF2B5EF4-FFF2-40B4-BE49-F238E27FC236}">
                <a16:creationId xmlns:a16="http://schemas.microsoft.com/office/drawing/2014/main" id="{A88965D1-1506-43AA-A066-5CA60D2ADFC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345AFDE-8D65-480B-9D80-F8B2868463F1}"/>
              </a:ext>
            </a:extLst>
          </p:cNvPr>
          <p:cNvSpPr/>
          <p:nvPr userDrawn="1"/>
        </p:nvSpPr>
        <p:spPr>
          <a:xfrm>
            <a:off x="304800" y="365125"/>
            <a:ext cx="11582400" cy="6127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hart Placeholder 10">
            <a:extLst>
              <a:ext uri="{FF2B5EF4-FFF2-40B4-BE49-F238E27FC236}">
                <a16:creationId xmlns:a16="http://schemas.microsoft.com/office/drawing/2014/main" id="{2F91974B-F58F-4C8E-8D68-7DBAD42BE6C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838200" y="1690688"/>
            <a:ext cx="10515600" cy="3984625"/>
          </a:xfrm>
        </p:spPr>
        <p:txBody>
          <a:bodyPr/>
          <a:lstStyle/>
          <a:p>
            <a:r>
              <a:rPr lang="en-US"/>
              <a:t>Click icon to add chart</a:t>
            </a:r>
            <a:endParaRPr lang="en-US" dirty="0"/>
          </a:p>
        </p:txBody>
      </p:sp>
      <p:sp>
        <p:nvSpPr>
          <p:cNvPr id="12" name="Footer Placeholder 5">
            <a:extLst>
              <a:ext uri="{FF2B5EF4-FFF2-40B4-BE49-F238E27FC236}">
                <a16:creationId xmlns:a16="http://schemas.microsoft.com/office/drawing/2014/main" id="{ED055213-4B28-4DFA-B283-C64E50841BC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497865"/>
            <a:ext cx="41148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ZA" dirty="0"/>
              <a:t>Pitch deck</a:t>
            </a:r>
          </a:p>
        </p:txBody>
      </p:sp>
      <p:sp>
        <p:nvSpPr>
          <p:cNvPr id="13" name="Slide Number Placeholder 6">
            <a:extLst>
              <a:ext uri="{FF2B5EF4-FFF2-40B4-BE49-F238E27FC236}">
                <a16:creationId xmlns:a16="http://schemas.microsoft.com/office/drawing/2014/main" id="{C4C9E28E-8406-48BC-8F90-9483DF3E261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497865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A592DA0A-15A7-4B7C-BDC1-6C40C548BD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49786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1"/>
                </a:solidFill>
              </a:defRPr>
            </a:lvl1pPr>
          </a:lstStyle>
          <a:p>
            <a:r>
              <a:rPr lang="en-US"/>
              <a:t>6/22/20XX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11513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- 4 up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group of people riding horses&#10;&#10;Description automatically generated with medium confidence">
            <a:extLst>
              <a:ext uri="{FF2B5EF4-FFF2-40B4-BE49-F238E27FC236}">
                <a16:creationId xmlns:a16="http://schemas.microsoft.com/office/drawing/2014/main" id="{92722E05-40B7-4586-82D6-7C5F7330DF5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240" y="0"/>
            <a:ext cx="12207240" cy="380333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07165"/>
            <a:ext cx="10515600" cy="1004255"/>
          </a:xfrm>
        </p:spPr>
        <p:txBody>
          <a:bodyPr/>
          <a:lstStyle>
            <a:lvl1pPr algn="ctr"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6/22/20XX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0439DA59-3D52-4E19-81F6-B5ABF87E1D8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4520" y="518474"/>
            <a:ext cx="2743200" cy="27432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Picture Placeholder 10">
            <a:extLst>
              <a:ext uri="{FF2B5EF4-FFF2-40B4-BE49-F238E27FC236}">
                <a16:creationId xmlns:a16="http://schemas.microsoft.com/office/drawing/2014/main" id="{5C9FFDAF-229D-4FED-B81C-20FB820A0E2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347720" y="518474"/>
            <a:ext cx="2743200" cy="27432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5" name="Picture Placeholder 10">
            <a:extLst>
              <a:ext uri="{FF2B5EF4-FFF2-40B4-BE49-F238E27FC236}">
                <a16:creationId xmlns:a16="http://schemas.microsoft.com/office/drawing/2014/main" id="{DEC1D1B6-BF8B-41EF-B2E1-ED1471B19F2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0920" y="518474"/>
            <a:ext cx="2743200" cy="27432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10">
            <a:extLst>
              <a:ext uri="{FF2B5EF4-FFF2-40B4-BE49-F238E27FC236}">
                <a16:creationId xmlns:a16="http://schemas.microsoft.com/office/drawing/2014/main" id="{686FC79D-5E8C-4928-AEB6-5F8C282E3C75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834120" y="518474"/>
            <a:ext cx="2743200" cy="27432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1BB6C15B-8373-47B7-B8A7-194BD68DDFD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04520" y="5229500"/>
            <a:ext cx="2743200" cy="422721"/>
          </a:xfrm>
        </p:spPr>
        <p:txBody>
          <a:bodyPr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lang="en-ZA" sz="1600" kern="1200" dirty="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Name</a:t>
            </a:r>
            <a:endParaRPr lang="en-ZA"/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61C257EA-B130-4866-8A65-1EF11737168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04520" y="5693075"/>
            <a:ext cx="2743200" cy="365125"/>
          </a:xfrm>
        </p:spPr>
        <p:txBody>
          <a:bodyPr>
            <a:normAutofit/>
          </a:bodyPr>
          <a:lstStyle>
            <a:lvl1pPr marL="0" indent="0" algn="ctr">
              <a:buNone/>
              <a:defRPr lang="en-ZA" sz="12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Title</a:t>
            </a:r>
            <a:endParaRPr lang="en-ZA"/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9C2B29A0-592A-4DF1-809E-B5265DACA3A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834120" y="5224905"/>
            <a:ext cx="2753360" cy="422721"/>
          </a:xfrm>
        </p:spPr>
        <p:txBody>
          <a:bodyPr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Name</a:t>
            </a:r>
            <a:endParaRPr lang="en-ZA"/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203C6378-59CC-47B4-9E9F-BAC6C2C389E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834120" y="5688480"/>
            <a:ext cx="2753360" cy="365125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Title</a:t>
            </a:r>
            <a:endParaRPr lang="en-ZA"/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448AA424-5B3D-40C4-BBDC-2C338C03859C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3347720" y="5229500"/>
            <a:ext cx="2743200" cy="422721"/>
          </a:xfrm>
        </p:spPr>
        <p:txBody>
          <a:bodyPr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Name</a:t>
            </a:r>
            <a:endParaRPr lang="en-ZA"/>
          </a:p>
        </p:txBody>
      </p:sp>
      <p:sp>
        <p:nvSpPr>
          <p:cNvPr id="23" name="Text Placeholder 10">
            <a:extLst>
              <a:ext uri="{FF2B5EF4-FFF2-40B4-BE49-F238E27FC236}">
                <a16:creationId xmlns:a16="http://schemas.microsoft.com/office/drawing/2014/main" id="{B9AE277D-FC5E-4B64-A3FA-A9BD4919D97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3347720" y="5693075"/>
            <a:ext cx="2743200" cy="365125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Title</a:t>
            </a:r>
            <a:endParaRPr lang="en-ZA"/>
          </a:p>
        </p:txBody>
      </p:sp>
      <p:sp>
        <p:nvSpPr>
          <p:cNvPr id="24" name="Text Placeholder 8">
            <a:extLst>
              <a:ext uri="{FF2B5EF4-FFF2-40B4-BE49-F238E27FC236}">
                <a16:creationId xmlns:a16="http://schemas.microsoft.com/office/drawing/2014/main" id="{4FC21568-200C-4310-B462-B36358C4D233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101082" y="5229500"/>
            <a:ext cx="2733038" cy="422721"/>
          </a:xfrm>
        </p:spPr>
        <p:txBody>
          <a:bodyPr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Name</a:t>
            </a:r>
            <a:endParaRPr lang="en-ZA"/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B24FCA02-7F7F-4B5F-833A-CE244C22096F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101082" y="5693075"/>
            <a:ext cx="2733038" cy="365125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Title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826585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- 8 up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2722E05-40B7-4586-82D6-7C5F7330DF5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3740" y="1737360"/>
            <a:ext cx="10764520" cy="1741253"/>
          </a:xfrm>
          <a:prstGeom prst="rect">
            <a:avLst/>
          </a:prstGeom>
        </p:spPr>
      </p:pic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0439DA59-3D52-4E19-81F6-B5ABF87E1D8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24561" y="1967906"/>
            <a:ext cx="1280160" cy="128016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Picture Placeholder 10">
            <a:extLst>
              <a:ext uri="{FF2B5EF4-FFF2-40B4-BE49-F238E27FC236}">
                <a16:creationId xmlns:a16="http://schemas.microsoft.com/office/drawing/2014/main" id="{5C9FFDAF-229D-4FED-B81C-20FB820A0E2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218029" y="1967906"/>
            <a:ext cx="1280160" cy="128016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5" name="Picture Placeholder 10">
            <a:extLst>
              <a:ext uri="{FF2B5EF4-FFF2-40B4-BE49-F238E27FC236}">
                <a16:creationId xmlns:a16="http://schemas.microsoft.com/office/drawing/2014/main" id="{DEC1D1B6-BF8B-41EF-B2E1-ED1471B19F2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511497" y="1967906"/>
            <a:ext cx="1280160" cy="128016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10">
            <a:extLst>
              <a:ext uri="{FF2B5EF4-FFF2-40B4-BE49-F238E27FC236}">
                <a16:creationId xmlns:a16="http://schemas.microsoft.com/office/drawing/2014/main" id="{686FC79D-5E8C-4928-AEB6-5F8C282E3C75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804965" y="1967906"/>
            <a:ext cx="1280160" cy="128016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1BB6C15B-8373-47B7-B8A7-194BD68DDFD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59551" y="3921355"/>
            <a:ext cx="1839807" cy="422721"/>
          </a:xfrm>
        </p:spPr>
        <p:txBody>
          <a:bodyPr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400" baseline="-2500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/>
              <a:t>Name</a:t>
            </a:r>
            <a:endParaRPr lang="en-ZA"/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61C257EA-B130-4866-8A65-1EF11737168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59551" y="4354090"/>
            <a:ext cx="1839807" cy="365125"/>
          </a:xfrm>
        </p:spPr>
        <p:txBody>
          <a:bodyPr>
            <a:normAutofit/>
          </a:bodyPr>
          <a:lstStyle>
            <a:lvl1pPr marL="0" indent="0" algn="ctr">
              <a:buNone/>
              <a:defRPr lang="en-ZA" sz="1050" kern="1200" dirty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Title</a:t>
            </a:r>
            <a:endParaRPr lang="en-ZA"/>
          </a:p>
        </p:txBody>
      </p:sp>
      <p:sp>
        <p:nvSpPr>
          <p:cNvPr id="26" name="Picture Placeholder 10">
            <a:extLst>
              <a:ext uri="{FF2B5EF4-FFF2-40B4-BE49-F238E27FC236}">
                <a16:creationId xmlns:a16="http://schemas.microsoft.com/office/drawing/2014/main" id="{6BF177F2-C312-4467-A8E7-2F7C06DF7D6E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6098433" y="1967906"/>
            <a:ext cx="1280160" cy="128016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Picture Placeholder 10">
            <a:extLst>
              <a:ext uri="{FF2B5EF4-FFF2-40B4-BE49-F238E27FC236}">
                <a16:creationId xmlns:a16="http://schemas.microsoft.com/office/drawing/2014/main" id="{5D26BA3A-860A-4168-9872-0A0D22BEA7AB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7391901" y="1967906"/>
            <a:ext cx="1280160" cy="128016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Picture Placeholder 10">
            <a:extLst>
              <a:ext uri="{FF2B5EF4-FFF2-40B4-BE49-F238E27FC236}">
                <a16:creationId xmlns:a16="http://schemas.microsoft.com/office/drawing/2014/main" id="{A95FA78C-CC95-43FC-8BB5-17A796D7B9E0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8685369" y="1967906"/>
            <a:ext cx="1280160" cy="128016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9" name="Picture Placeholder 10">
            <a:extLst>
              <a:ext uri="{FF2B5EF4-FFF2-40B4-BE49-F238E27FC236}">
                <a16:creationId xmlns:a16="http://schemas.microsoft.com/office/drawing/2014/main" id="{7EA70B51-4FF2-42F8-BAFF-83B593ADB78D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9978838" y="1967906"/>
            <a:ext cx="1280160" cy="128016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708EF00C-774E-4D73-AFEF-EEC6196DC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740" y="365125"/>
            <a:ext cx="10764520" cy="1325563"/>
          </a:xfrm>
        </p:spPr>
        <p:txBody>
          <a:bodyPr/>
          <a:lstStyle>
            <a:lvl1pPr algn="ctr"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7633A346-456C-4917-800A-85F73F876E7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3240191" y="3921355"/>
            <a:ext cx="1839807" cy="422721"/>
          </a:xfrm>
        </p:spPr>
        <p:txBody>
          <a:bodyPr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400" baseline="-2500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/>
              <a:t>Name</a:t>
            </a:r>
            <a:endParaRPr lang="en-ZA"/>
          </a:p>
        </p:txBody>
      </p:sp>
      <p:sp>
        <p:nvSpPr>
          <p:cNvPr id="32" name="Text Placeholder 10">
            <a:extLst>
              <a:ext uri="{FF2B5EF4-FFF2-40B4-BE49-F238E27FC236}">
                <a16:creationId xmlns:a16="http://schemas.microsoft.com/office/drawing/2014/main" id="{E0C31CC6-C8A8-4831-94CD-366DC97C2B15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3240191" y="4354090"/>
            <a:ext cx="1839807" cy="365125"/>
          </a:xfrm>
        </p:spPr>
        <p:txBody>
          <a:bodyPr>
            <a:normAutofit/>
          </a:bodyPr>
          <a:lstStyle>
            <a:lvl1pPr marL="0" indent="0" algn="ctr">
              <a:buNone/>
              <a:defRPr lang="en-ZA" sz="1050" kern="1200" dirty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Title</a:t>
            </a:r>
            <a:endParaRPr lang="en-ZA"/>
          </a:p>
        </p:txBody>
      </p:sp>
      <p:sp>
        <p:nvSpPr>
          <p:cNvPr id="33" name="Text Placeholder 8">
            <a:extLst>
              <a:ext uri="{FF2B5EF4-FFF2-40B4-BE49-F238E27FC236}">
                <a16:creationId xmlns:a16="http://schemas.microsoft.com/office/drawing/2014/main" id="{CB652A06-2CE0-42F0-8186-DBBD4219FC86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5820831" y="3921355"/>
            <a:ext cx="1839807" cy="422721"/>
          </a:xfrm>
        </p:spPr>
        <p:txBody>
          <a:bodyPr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400" baseline="-2500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/>
              <a:t>Name</a:t>
            </a:r>
            <a:endParaRPr lang="en-ZA"/>
          </a:p>
        </p:txBody>
      </p:sp>
      <p:sp>
        <p:nvSpPr>
          <p:cNvPr id="34" name="Text Placeholder 10">
            <a:extLst>
              <a:ext uri="{FF2B5EF4-FFF2-40B4-BE49-F238E27FC236}">
                <a16:creationId xmlns:a16="http://schemas.microsoft.com/office/drawing/2014/main" id="{CE6091FC-D3C2-46A7-9A51-90A64C97CF8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820831" y="4354090"/>
            <a:ext cx="1839807" cy="365125"/>
          </a:xfrm>
        </p:spPr>
        <p:txBody>
          <a:bodyPr>
            <a:normAutofit/>
          </a:bodyPr>
          <a:lstStyle>
            <a:lvl1pPr marL="0" indent="0" algn="ctr">
              <a:buNone/>
              <a:defRPr lang="en-ZA" sz="1050" kern="1200" dirty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Title</a:t>
            </a:r>
            <a:endParaRPr lang="en-ZA"/>
          </a:p>
        </p:txBody>
      </p:sp>
      <p:sp>
        <p:nvSpPr>
          <p:cNvPr id="35" name="Text Placeholder 8">
            <a:extLst>
              <a:ext uri="{FF2B5EF4-FFF2-40B4-BE49-F238E27FC236}">
                <a16:creationId xmlns:a16="http://schemas.microsoft.com/office/drawing/2014/main" id="{B663F697-5494-47B5-8888-F76EE36A561E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401471" y="3921355"/>
            <a:ext cx="1839807" cy="422721"/>
          </a:xfrm>
        </p:spPr>
        <p:txBody>
          <a:bodyPr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400" baseline="-2500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/>
              <a:t>Name</a:t>
            </a:r>
            <a:endParaRPr lang="en-ZA"/>
          </a:p>
        </p:txBody>
      </p:sp>
      <p:sp>
        <p:nvSpPr>
          <p:cNvPr id="36" name="Text Placeholder 10">
            <a:extLst>
              <a:ext uri="{FF2B5EF4-FFF2-40B4-BE49-F238E27FC236}">
                <a16:creationId xmlns:a16="http://schemas.microsoft.com/office/drawing/2014/main" id="{95B42005-A70C-498A-A357-1492B1393F4D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8401471" y="4354090"/>
            <a:ext cx="1839807" cy="365125"/>
          </a:xfrm>
        </p:spPr>
        <p:txBody>
          <a:bodyPr>
            <a:normAutofit/>
          </a:bodyPr>
          <a:lstStyle>
            <a:lvl1pPr marL="0" indent="0" algn="ctr">
              <a:buNone/>
              <a:defRPr lang="en-ZA" sz="1050" kern="1200" dirty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Title</a:t>
            </a:r>
            <a:endParaRPr lang="en-ZA"/>
          </a:p>
        </p:txBody>
      </p:sp>
      <p:sp>
        <p:nvSpPr>
          <p:cNvPr id="37" name="Text Placeholder 8">
            <a:extLst>
              <a:ext uri="{FF2B5EF4-FFF2-40B4-BE49-F238E27FC236}">
                <a16:creationId xmlns:a16="http://schemas.microsoft.com/office/drawing/2014/main" id="{FA3E4CA4-4074-4C29-853C-A8857A156AC8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949871" y="5183351"/>
            <a:ext cx="1839807" cy="422721"/>
          </a:xfrm>
        </p:spPr>
        <p:txBody>
          <a:bodyPr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400" baseline="-2500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/>
              <a:t>Name</a:t>
            </a:r>
            <a:endParaRPr lang="en-ZA"/>
          </a:p>
        </p:txBody>
      </p:sp>
      <p:sp>
        <p:nvSpPr>
          <p:cNvPr id="38" name="Text Placeholder 10">
            <a:extLst>
              <a:ext uri="{FF2B5EF4-FFF2-40B4-BE49-F238E27FC236}">
                <a16:creationId xmlns:a16="http://schemas.microsoft.com/office/drawing/2014/main" id="{1308FE93-15B6-4FC2-A5CF-53AA6064DAB0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1949871" y="5616086"/>
            <a:ext cx="1839807" cy="365125"/>
          </a:xfrm>
        </p:spPr>
        <p:txBody>
          <a:bodyPr>
            <a:normAutofit/>
          </a:bodyPr>
          <a:lstStyle>
            <a:lvl1pPr marL="0" indent="0" algn="ctr">
              <a:buNone/>
              <a:defRPr lang="en-ZA" sz="1050" kern="1200" dirty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Title</a:t>
            </a:r>
            <a:endParaRPr lang="en-ZA"/>
          </a:p>
        </p:txBody>
      </p:sp>
      <p:sp>
        <p:nvSpPr>
          <p:cNvPr id="39" name="Text Placeholder 8">
            <a:extLst>
              <a:ext uri="{FF2B5EF4-FFF2-40B4-BE49-F238E27FC236}">
                <a16:creationId xmlns:a16="http://schemas.microsoft.com/office/drawing/2014/main" id="{B08AE9FA-2EBC-416A-B525-59A5F1258E5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4530511" y="5183351"/>
            <a:ext cx="1839807" cy="422721"/>
          </a:xfrm>
        </p:spPr>
        <p:txBody>
          <a:bodyPr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400" baseline="-2500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/>
              <a:t>Name</a:t>
            </a:r>
            <a:endParaRPr lang="en-ZA"/>
          </a:p>
        </p:txBody>
      </p:sp>
      <p:sp>
        <p:nvSpPr>
          <p:cNvPr id="40" name="Text Placeholder 10">
            <a:extLst>
              <a:ext uri="{FF2B5EF4-FFF2-40B4-BE49-F238E27FC236}">
                <a16:creationId xmlns:a16="http://schemas.microsoft.com/office/drawing/2014/main" id="{EE168CBD-2F60-4551-9129-2ED8A59499B4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4530511" y="5616086"/>
            <a:ext cx="1839807" cy="365125"/>
          </a:xfrm>
        </p:spPr>
        <p:txBody>
          <a:bodyPr>
            <a:normAutofit/>
          </a:bodyPr>
          <a:lstStyle>
            <a:lvl1pPr marL="0" indent="0" algn="ctr">
              <a:buNone/>
              <a:defRPr lang="en-ZA" sz="1050" kern="1200" dirty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Title</a:t>
            </a:r>
            <a:endParaRPr lang="en-ZA"/>
          </a:p>
        </p:txBody>
      </p:sp>
      <p:sp>
        <p:nvSpPr>
          <p:cNvPr id="41" name="Text Placeholder 8">
            <a:extLst>
              <a:ext uri="{FF2B5EF4-FFF2-40B4-BE49-F238E27FC236}">
                <a16:creationId xmlns:a16="http://schemas.microsoft.com/office/drawing/2014/main" id="{E05EDFD4-CA70-451D-A8F0-BF688EDBFC7B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7111151" y="5183351"/>
            <a:ext cx="1839807" cy="422721"/>
          </a:xfrm>
        </p:spPr>
        <p:txBody>
          <a:bodyPr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400" baseline="-2500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/>
              <a:t>Name</a:t>
            </a:r>
            <a:endParaRPr lang="en-ZA"/>
          </a:p>
        </p:txBody>
      </p:sp>
      <p:sp>
        <p:nvSpPr>
          <p:cNvPr id="42" name="Text Placeholder 10">
            <a:extLst>
              <a:ext uri="{FF2B5EF4-FFF2-40B4-BE49-F238E27FC236}">
                <a16:creationId xmlns:a16="http://schemas.microsoft.com/office/drawing/2014/main" id="{8E47CD55-3098-4BD6-A269-794D40911ED0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7111151" y="5616086"/>
            <a:ext cx="1839807" cy="365125"/>
          </a:xfrm>
        </p:spPr>
        <p:txBody>
          <a:bodyPr>
            <a:normAutofit/>
          </a:bodyPr>
          <a:lstStyle>
            <a:lvl1pPr marL="0" indent="0" algn="ctr">
              <a:buNone/>
              <a:defRPr lang="en-ZA" sz="1050" kern="1200" dirty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Title</a:t>
            </a:r>
            <a:endParaRPr lang="en-ZA"/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EA65938B-08CE-4FA4-A95B-5A66E901ACD0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9691791" y="5183351"/>
            <a:ext cx="1839807" cy="422721"/>
          </a:xfrm>
        </p:spPr>
        <p:txBody>
          <a:bodyPr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400" baseline="-2500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US"/>
              <a:t>Name</a:t>
            </a:r>
            <a:endParaRPr lang="en-ZA"/>
          </a:p>
        </p:txBody>
      </p:sp>
      <p:sp>
        <p:nvSpPr>
          <p:cNvPr id="44" name="Text Placeholder 10">
            <a:extLst>
              <a:ext uri="{FF2B5EF4-FFF2-40B4-BE49-F238E27FC236}">
                <a16:creationId xmlns:a16="http://schemas.microsoft.com/office/drawing/2014/main" id="{A72442A0-E7C5-4604-A4AA-9A86DD298412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9691791" y="5616086"/>
            <a:ext cx="1839807" cy="365125"/>
          </a:xfrm>
        </p:spPr>
        <p:txBody>
          <a:bodyPr>
            <a:normAutofit/>
          </a:bodyPr>
          <a:lstStyle>
            <a:lvl1pPr marL="0" indent="0" algn="ctr">
              <a:buNone/>
              <a:defRPr lang="en-ZA" sz="1050" kern="1200" dirty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Title</a:t>
            </a:r>
            <a:endParaRPr lang="en-ZA"/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66946F89-1A32-4CE8-9F85-45EDF090AB96}"/>
              </a:ext>
            </a:extLst>
          </p:cNvPr>
          <p:cNvCxnSpPr>
            <a:cxnSpLocks/>
            <a:stCxn id="11" idx="2"/>
          </p:cNvCxnSpPr>
          <p:nvPr userDrawn="1"/>
        </p:nvCxnSpPr>
        <p:spPr>
          <a:xfrm flipH="1">
            <a:off x="1558635" y="3248066"/>
            <a:ext cx="6006" cy="673289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63EE9F58-7707-4E5A-8C6B-C3D66810327C}"/>
              </a:ext>
            </a:extLst>
          </p:cNvPr>
          <p:cNvCxnSpPr>
            <a:cxnSpLocks/>
          </p:cNvCxnSpPr>
          <p:nvPr userDrawn="1"/>
        </p:nvCxnSpPr>
        <p:spPr>
          <a:xfrm flipH="1">
            <a:off x="4145279" y="3250315"/>
            <a:ext cx="6006" cy="673289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BD1897E7-33EE-452E-B67F-D676DB9630EB}"/>
              </a:ext>
            </a:extLst>
          </p:cNvPr>
          <p:cNvCxnSpPr>
            <a:cxnSpLocks/>
          </p:cNvCxnSpPr>
          <p:nvPr userDrawn="1"/>
        </p:nvCxnSpPr>
        <p:spPr>
          <a:xfrm flipH="1">
            <a:off x="6732507" y="3243467"/>
            <a:ext cx="6006" cy="673289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3DF35791-C763-4163-9B05-68EE7814EDBD}"/>
              </a:ext>
            </a:extLst>
          </p:cNvPr>
          <p:cNvCxnSpPr>
            <a:cxnSpLocks/>
          </p:cNvCxnSpPr>
          <p:nvPr userDrawn="1"/>
        </p:nvCxnSpPr>
        <p:spPr>
          <a:xfrm flipH="1">
            <a:off x="9316732" y="3243467"/>
            <a:ext cx="6006" cy="673289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96F2A3C7-B018-4022-B2BB-D8D2B03190AB}"/>
              </a:ext>
            </a:extLst>
          </p:cNvPr>
          <p:cNvCxnSpPr>
            <a:cxnSpLocks/>
          </p:cNvCxnSpPr>
          <p:nvPr userDrawn="1"/>
        </p:nvCxnSpPr>
        <p:spPr>
          <a:xfrm>
            <a:off x="2854035" y="3254943"/>
            <a:ext cx="0" cy="1926159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3F52EF5B-4C4F-451E-B0B4-8226109ADE91}"/>
              </a:ext>
            </a:extLst>
          </p:cNvPr>
          <p:cNvCxnSpPr>
            <a:cxnSpLocks/>
          </p:cNvCxnSpPr>
          <p:nvPr userDrawn="1"/>
        </p:nvCxnSpPr>
        <p:spPr>
          <a:xfrm>
            <a:off x="5440679" y="3233453"/>
            <a:ext cx="0" cy="1949898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07D6748B-4A98-4935-BC51-E43412110392}"/>
              </a:ext>
            </a:extLst>
          </p:cNvPr>
          <p:cNvCxnSpPr>
            <a:cxnSpLocks/>
          </p:cNvCxnSpPr>
          <p:nvPr userDrawn="1"/>
        </p:nvCxnSpPr>
        <p:spPr>
          <a:xfrm>
            <a:off x="8027907" y="3257242"/>
            <a:ext cx="0" cy="1919261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EBA0E4AC-BE6A-45AA-B639-A8288815E8F9}"/>
              </a:ext>
            </a:extLst>
          </p:cNvPr>
          <p:cNvCxnSpPr>
            <a:cxnSpLocks/>
          </p:cNvCxnSpPr>
          <p:nvPr userDrawn="1"/>
        </p:nvCxnSpPr>
        <p:spPr>
          <a:xfrm>
            <a:off x="10612132" y="3254943"/>
            <a:ext cx="0" cy="1929384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Footer Placeholder 5">
            <a:extLst>
              <a:ext uri="{FF2B5EF4-FFF2-40B4-BE49-F238E27FC236}">
                <a16:creationId xmlns:a16="http://schemas.microsoft.com/office/drawing/2014/main" id="{12CD4C44-15F4-4517-B3CC-D07D4B93DD6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ZA" dirty="0"/>
              <a:t>Pitch deck</a:t>
            </a:r>
          </a:p>
        </p:txBody>
      </p:sp>
      <p:sp>
        <p:nvSpPr>
          <p:cNvPr id="79" name="Slide Number Placeholder 6">
            <a:extLst>
              <a:ext uri="{FF2B5EF4-FFF2-40B4-BE49-F238E27FC236}">
                <a16:creationId xmlns:a16="http://schemas.microsoft.com/office/drawing/2014/main" id="{9F988C33-C2E3-49AE-9BC1-9123EADC3EA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  <p:sp>
        <p:nvSpPr>
          <p:cNvPr id="80" name="Date Placeholder 3">
            <a:extLst>
              <a:ext uri="{FF2B5EF4-FFF2-40B4-BE49-F238E27FC236}">
                <a16:creationId xmlns:a16="http://schemas.microsoft.com/office/drawing/2014/main" id="{757004CA-7955-4C10-8542-83D291BFF6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6/22/20XX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45987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76">
          <p15:clr>
            <a:srgbClr val="FBAE40"/>
          </p15:clr>
        </p15:guide>
        <p15:guide id="2" pos="1392">
          <p15:clr>
            <a:srgbClr val="FBAE40"/>
          </p15:clr>
        </p15:guide>
        <p15:guide id="3" pos="2208">
          <p15:clr>
            <a:srgbClr val="FBAE40"/>
          </p15:clr>
        </p15:guide>
        <p15:guide id="4" pos="3024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ndin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group of people riding horses&#10;&#10;Description automatically generated with medium confidence">
            <a:extLst>
              <a:ext uri="{FF2B5EF4-FFF2-40B4-BE49-F238E27FC236}">
                <a16:creationId xmlns:a16="http://schemas.microsoft.com/office/drawing/2014/main" id="{0E805C5A-1029-4D1B-94B3-422EC2CA34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ADF9E512-1300-47FB-86AC-F8C946EE6985}"/>
              </a:ext>
            </a:extLst>
          </p:cNvPr>
          <p:cNvSpPr/>
          <p:nvPr userDrawn="1"/>
        </p:nvSpPr>
        <p:spPr>
          <a:xfrm>
            <a:off x="304800" y="365125"/>
            <a:ext cx="11582400" cy="6127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Content Placeholder 7">
            <a:extLst>
              <a:ext uri="{FF2B5EF4-FFF2-40B4-BE49-F238E27FC236}">
                <a16:creationId xmlns:a16="http://schemas.microsoft.com/office/drawing/2014/main" id="{A399EA4A-18B9-4C3F-A6B1-0D80C2598D3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82700" y="913448"/>
            <a:ext cx="5041900" cy="5134927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8907808-FD8D-4C4A-A5E4-068D94BFD6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2700" y="2766219"/>
            <a:ext cx="5041900" cy="1325563"/>
          </a:xfrm>
        </p:spPr>
        <p:txBody>
          <a:bodyPr>
            <a:normAutofit/>
          </a:bodyPr>
          <a:lstStyle>
            <a:lvl1pPr algn="ctr">
              <a:defRPr sz="3600" spc="0" baseline="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FC98BF5-ED87-4BF7-BB07-29187F8C8BE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467600" y="913448"/>
            <a:ext cx="3886200" cy="419100"/>
          </a:xfrm>
        </p:spPr>
        <p:txBody>
          <a:bodyPr>
            <a:noAutofit/>
          </a:bodyPr>
          <a:lstStyle>
            <a:lvl1pPr marL="0" indent="0">
              <a:buNone/>
              <a:defRPr sz="2400" b="0" spc="0" baseline="0">
                <a:solidFill>
                  <a:schemeClr val="accent1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90E0AB9E-D60D-4299-B73A-B96F7B7F81C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467600" y="1275398"/>
            <a:ext cx="3886200" cy="307975"/>
          </a:xfrm>
        </p:spPr>
        <p:txBody>
          <a:bodyPr>
            <a:noAutofit/>
          </a:bodyPr>
          <a:lstStyle>
            <a:lvl1pPr marL="0" indent="0">
              <a:buNone/>
              <a:defRPr sz="1800" b="0" spc="0" baseline="0">
                <a:solidFill>
                  <a:schemeClr val="accent1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ED9663C9-EA8F-404F-A640-85028F6F30A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467600" y="1672273"/>
            <a:ext cx="3886200" cy="27432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200" b="0" spc="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BD9C0574-6721-4F80-A5F8-8C4C5D2B972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467600" y="2231390"/>
            <a:ext cx="3886200" cy="419100"/>
          </a:xfrm>
        </p:spPr>
        <p:txBody>
          <a:bodyPr>
            <a:noAutofit/>
          </a:bodyPr>
          <a:lstStyle>
            <a:lvl1pPr marL="0" indent="0">
              <a:buNone/>
              <a:defRPr sz="2400" b="0" spc="0" baseline="0">
                <a:solidFill>
                  <a:schemeClr val="accent6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386F510A-D29A-4582-ADA6-290E1D6A0B6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467600" y="2593340"/>
            <a:ext cx="3886200" cy="307975"/>
          </a:xfrm>
        </p:spPr>
        <p:txBody>
          <a:bodyPr>
            <a:noAutofit/>
          </a:bodyPr>
          <a:lstStyle>
            <a:lvl1pPr marL="0" indent="0">
              <a:buNone/>
              <a:defRPr sz="1800" b="0" spc="0" baseline="0">
                <a:solidFill>
                  <a:schemeClr val="accent6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7576EF89-ABF3-4312-A3E7-E1909CA744B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467600" y="2990215"/>
            <a:ext cx="3886200" cy="27432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200" b="0" spc="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0B198549-FECA-4B92-9906-8D1F79E14DC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467600" y="3543935"/>
            <a:ext cx="3886200" cy="419100"/>
          </a:xfrm>
        </p:spPr>
        <p:txBody>
          <a:bodyPr>
            <a:noAutofit/>
          </a:bodyPr>
          <a:lstStyle>
            <a:lvl1pPr marL="0" indent="0">
              <a:buNone/>
              <a:defRPr sz="2400" b="0" spc="0" baseline="0">
                <a:solidFill>
                  <a:schemeClr val="accent4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210D5A62-4015-4F75-A2AC-D3C1B70911D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467600" y="3905885"/>
            <a:ext cx="3886200" cy="307975"/>
          </a:xfrm>
        </p:spPr>
        <p:txBody>
          <a:bodyPr>
            <a:noAutofit/>
          </a:bodyPr>
          <a:lstStyle>
            <a:lvl1pPr marL="0" indent="0">
              <a:buNone/>
              <a:defRPr sz="1800" b="0" spc="0" baseline="0">
                <a:solidFill>
                  <a:schemeClr val="accent4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267DEAF9-25BD-404A-A5F3-30A81E38D256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467600" y="4302760"/>
            <a:ext cx="3886200" cy="27432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200" b="0" spc="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A03C6E4A-B7FD-4BD7-A807-52FE5D27E384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7467600" y="4856480"/>
            <a:ext cx="3886200" cy="419100"/>
          </a:xfrm>
        </p:spPr>
        <p:txBody>
          <a:bodyPr>
            <a:noAutofit/>
          </a:bodyPr>
          <a:lstStyle>
            <a:lvl1pPr marL="0" indent="0">
              <a:buNone/>
              <a:defRPr sz="2400" b="0" spc="0" baseline="0">
                <a:solidFill>
                  <a:schemeClr val="accent1">
                    <a:lumMod val="2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69798A4B-546D-497E-8DC4-67F69916B677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7467600" y="5218430"/>
            <a:ext cx="3886200" cy="307975"/>
          </a:xfrm>
        </p:spPr>
        <p:txBody>
          <a:bodyPr>
            <a:noAutofit/>
          </a:bodyPr>
          <a:lstStyle>
            <a:lvl1pPr marL="0" indent="0">
              <a:buNone/>
              <a:defRPr sz="1800" b="0" spc="0" baseline="0">
                <a:solidFill>
                  <a:schemeClr val="accent1">
                    <a:lumMod val="2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6">
            <a:extLst>
              <a:ext uri="{FF2B5EF4-FFF2-40B4-BE49-F238E27FC236}">
                <a16:creationId xmlns:a16="http://schemas.microsoft.com/office/drawing/2014/main" id="{B0720791-8657-4D3A-9912-1CF7D48EA1AD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7467600" y="5615305"/>
            <a:ext cx="3886200" cy="27432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200" b="0" spc="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Footer Placeholder 5">
            <a:extLst>
              <a:ext uri="{FF2B5EF4-FFF2-40B4-BE49-F238E27FC236}">
                <a16:creationId xmlns:a16="http://schemas.microsoft.com/office/drawing/2014/main" id="{8AD16A67-F6AC-4CFA-B638-3076C15682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497865"/>
            <a:ext cx="41148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ZA" dirty="0"/>
              <a:t>Pitch deck</a:t>
            </a:r>
          </a:p>
        </p:txBody>
      </p:sp>
      <p:sp>
        <p:nvSpPr>
          <p:cNvPr id="27" name="Slide Number Placeholder 6">
            <a:extLst>
              <a:ext uri="{FF2B5EF4-FFF2-40B4-BE49-F238E27FC236}">
                <a16:creationId xmlns:a16="http://schemas.microsoft.com/office/drawing/2014/main" id="{8619925E-10F5-4FE2-B665-672B18AF9EF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497865"/>
            <a:ext cx="2743200" cy="365125"/>
          </a:xfrm>
        </p:spPr>
        <p:txBody>
          <a:bodyPr/>
          <a:lstStyle>
            <a:lvl1pPr>
              <a:defRPr spc="0">
                <a:solidFill>
                  <a:schemeClr val="accent1"/>
                </a:solidFill>
              </a:defRPr>
            </a:lvl1pPr>
          </a:lstStyle>
          <a:p>
            <a:fld id="{19B51A1E-902D-48AF-9020-955120F399B6}" type="slidenum">
              <a:rPr lang="en-ZA" smtClean="0"/>
              <a:pPr/>
              <a:t>‹#›</a:t>
            </a:fld>
            <a:endParaRPr lang="en-ZA" dirty="0"/>
          </a:p>
        </p:txBody>
      </p:sp>
      <p:sp>
        <p:nvSpPr>
          <p:cNvPr id="28" name="Date Placeholder 3">
            <a:extLst>
              <a:ext uri="{FF2B5EF4-FFF2-40B4-BE49-F238E27FC236}">
                <a16:creationId xmlns:a16="http://schemas.microsoft.com/office/drawing/2014/main" id="{99B42EE4-8774-49D2-8B69-8D680E8012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49786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1"/>
                </a:solidFill>
              </a:defRPr>
            </a:lvl1pPr>
          </a:lstStyle>
          <a:p>
            <a:r>
              <a:rPr lang="en-US"/>
              <a:t>6/22/20XX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54976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2050" y="4662486"/>
            <a:ext cx="3975804" cy="1514476"/>
          </a:xfrm>
        </p:spPr>
        <p:txBody>
          <a:bodyPr lIns="0" rIns="0"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925285" cy="365125"/>
          </a:xfrm>
        </p:spPr>
        <p:txBody>
          <a:bodyPr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6/22/20XX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64971" y="6356350"/>
            <a:ext cx="2372881" cy="365125"/>
          </a:xfrm>
        </p:spPr>
        <p:txBody>
          <a:bodyPr/>
          <a:lstStyle>
            <a:lvl1pPr algn="r"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E3A83D3B-4878-44A9-ADD4-00764E5E82E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644640" y="0"/>
            <a:ext cx="5547360" cy="68580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FB9B857-A210-44D8-8C91-781E2B69B771}"/>
              </a:ext>
            </a:extLst>
          </p:cNvPr>
          <p:cNvCxnSpPr/>
          <p:nvPr userDrawn="1"/>
        </p:nvCxnSpPr>
        <p:spPr>
          <a:xfrm>
            <a:off x="1162050" y="2333625"/>
            <a:ext cx="0" cy="200025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A picture containing tree, nature, spring&#10;&#10;Description automatically generated">
            <a:extLst>
              <a:ext uri="{FF2B5EF4-FFF2-40B4-BE49-F238E27FC236}">
                <a16:creationId xmlns:a16="http://schemas.microsoft.com/office/drawing/2014/main" id="{4A63342F-743C-459F-B121-7E344300D8B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3078480" y="3291840"/>
            <a:ext cx="6858000" cy="274320"/>
          </a:xfrm>
          <a:prstGeom prst="rect">
            <a:avLst/>
          </a:prstGeom>
        </p:spPr>
      </p:pic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5E13AA0B-9749-4C5F-A7F8-7C789F44293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0080" y="768096"/>
            <a:ext cx="1856232" cy="1856232"/>
          </a:xfrm>
          <a:noFill/>
        </p:spPr>
        <p:txBody>
          <a:bodyPr spcFirstLastPara="1" wrap="square" lIns="91440" tIns="45720" rIns="91440" bIns="45720" numCol="1">
            <a:prstTxWarp prst="textCircle">
              <a:avLst/>
            </a:prstTxWarp>
            <a:spAutoFit/>
          </a:bodyPr>
          <a:lstStyle>
            <a:lvl1pPr>
              <a:defRPr lang="en-US" sz="2000" b="0" cap="all" spc="0" baseline="0" dirty="0">
                <a:ln w="0"/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marL="0" lvl="0" algn="ctr"/>
            <a:r>
              <a:rPr lang="en-US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2050" y="523875"/>
            <a:ext cx="3975802" cy="1514476"/>
          </a:xfrm>
        </p:spPr>
        <p:txBody>
          <a:bodyPr lIns="0" rIns="0" anchor="b"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543626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tree, nature, spring&#10;&#10;Description automatically generated">
            <a:extLst>
              <a:ext uri="{FF2B5EF4-FFF2-40B4-BE49-F238E27FC236}">
                <a16:creationId xmlns:a16="http://schemas.microsoft.com/office/drawing/2014/main" id="{518D6250-5EE6-4875-8BAD-D7140B01B23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4392931" y="-941071"/>
            <a:ext cx="6858000" cy="8740141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0D510E1D-A8A6-4E4B-8055-B484B485334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931921" y="536574"/>
            <a:ext cx="7780020" cy="5784853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5300" y="1122363"/>
            <a:ext cx="4446270" cy="1874837"/>
          </a:xfrm>
        </p:spPr>
        <p:txBody>
          <a:bodyPr anchor="t">
            <a:noAutofit/>
          </a:bodyPr>
          <a:lstStyle>
            <a:lvl1pPr algn="l">
              <a:defRPr sz="66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D32955-BB06-40DE-A14A-2170FD41AD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5858" y="3779212"/>
            <a:ext cx="1708784" cy="115633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3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6BAFCD4-E08A-4CBF-B3C6-F99D6523EB03}"/>
              </a:ext>
            </a:extLst>
          </p:cNvPr>
          <p:cNvCxnSpPr>
            <a:cxnSpLocks/>
          </p:cNvCxnSpPr>
          <p:nvPr userDrawn="1"/>
        </p:nvCxnSpPr>
        <p:spPr>
          <a:xfrm flipH="1">
            <a:off x="1145859" y="4757108"/>
            <a:ext cx="2306001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ACDE2589-A5DF-4CFB-80DA-F3EB6E9A25A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145858" y="5579334"/>
            <a:ext cx="1708784" cy="1116118"/>
          </a:xfrm>
        </p:spPr>
        <p:txBody>
          <a:bodyPr>
            <a:normAutofit/>
          </a:bodyPr>
          <a:lstStyle>
            <a:lvl1pPr marL="0" indent="0" algn="l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Bullet Description</a:t>
            </a:r>
            <a:endParaRPr lang="en-ZA"/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5CE3F9E1-78CA-4716-9303-F5DE95A9077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22376" y="3264408"/>
            <a:ext cx="1993392" cy="1993392"/>
          </a:xfrm>
          <a:noFill/>
        </p:spPr>
        <p:txBody>
          <a:bodyPr spcFirstLastPara="1" wrap="square" lIns="91440" tIns="45720" rIns="91440" bIns="45720" numCol="1">
            <a:prstTxWarp prst="textCircle">
              <a:avLst/>
            </a:prstTxWarp>
            <a:spAutoFit/>
          </a:bodyPr>
          <a:lstStyle>
            <a:lvl1pPr>
              <a:defRPr lang="en-US" sz="2000" b="0" cap="all" spc="0" baseline="0" dirty="0">
                <a:ln w="0"/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marL="0" lvl="0" algn="ctr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38353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4660D4-B0ED-42D9-BC6D-AF4F1F9C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C607AE-E8B7-4C3B-A6DA-04289E2F0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1917CC-671D-47EA-B065-51E87EC27B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6/22/20XX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D0B54-5D87-4D1B-9C6E-5A7B87C833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CADFFD-0FF7-4DDC-8879-918576F63E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430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1" r:id="rId4"/>
    <p:sldLayoutId id="2147483654" r:id="rId5"/>
    <p:sldLayoutId id="2147483667" r:id="rId6"/>
    <p:sldLayoutId id="2147483668" r:id="rId7"/>
    <p:sldLayoutId id="2147483669" r:id="rId8"/>
    <p:sldLayoutId id="2147483671" r:id="rId9"/>
    <p:sldLayoutId id="2147483672" r:id="rId10"/>
    <p:sldLayoutId id="2147483653" r:id="rId11"/>
    <p:sldLayoutId id="2147483663" r:id="rId12"/>
    <p:sldLayoutId id="2147483666" r:id="rId13"/>
    <p:sldLayoutId id="2147483678" r:id="rId14"/>
    <p:sldLayoutId id="2147483680" r:id="rId15"/>
    <p:sldLayoutId id="2147483679" r:id="rId16"/>
    <p:sldLayoutId id="2147483674" r:id="rId17"/>
    <p:sldLayoutId id="2147483675" r:id="rId18"/>
    <p:sldLayoutId id="2147483655" r:id="rId19"/>
    <p:sldLayoutId id="2147483676" r:id="rId20"/>
    <p:sldLayoutId id="2147483677" r:id="rId2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A picture containing a clothing boutique. There are three women shopping.">
            <a:extLst>
              <a:ext uri="{FF2B5EF4-FFF2-40B4-BE49-F238E27FC236}">
                <a16:creationId xmlns:a16="http://schemas.microsoft.com/office/drawing/2014/main" id="{32238C12-2174-4712-863E-D187FCA60EF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4618" y="536573"/>
            <a:ext cx="7620000" cy="5784853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6815C6-3AD0-46E6-A74A-1967BD91AF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58000" y="731323"/>
            <a:ext cx="3250498" cy="3291016"/>
          </a:xfrm>
        </p:spPr>
        <p:txBody>
          <a:bodyPr/>
          <a:lstStyle/>
          <a:p>
            <a:pPr algn="ctr"/>
            <a:r>
              <a:rPr lang="en-US" sz="3200" b="1" dirty="0"/>
              <a:t>The Role of Human Resources in Promoting Diversity and Inclusion Through Flexible Working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01B20D-4C28-4DA3-ABBD-718C22A5E5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7608" y="1017856"/>
            <a:ext cx="1385266" cy="1156332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b="1" dirty="0"/>
              <a:t>Marks </a:t>
            </a:r>
          </a:p>
          <a:p>
            <a:pPr algn="ctr"/>
            <a:r>
              <a:rPr lang="en-US" b="1" dirty="0"/>
              <a:t>&amp; Spencer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2AA5CFA6-DFAB-4166-9748-6F0CAB135BE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90424" y="599326"/>
            <a:ext cx="1993392" cy="1993392"/>
          </a:xfrm>
        </p:spPr>
        <p:txBody>
          <a:bodyPr/>
          <a:lstStyle/>
          <a:p>
            <a:r>
              <a:rPr lang="en-US" dirty="0"/>
              <a:t>WE HELP BUSINESSES GROW AND NURTURE A CONSUMER-FIRST MINDSET.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389623E-B53A-2A9A-C3BB-82E1B15C013E}"/>
              </a:ext>
            </a:extLst>
          </p:cNvPr>
          <p:cNvSpPr txBox="1"/>
          <p:nvPr/>
        </p:nvSpPr>
        <p:spPr>
          <a:xfrm>
            <a:off x="9785250" y="5657671"/>
            <a:ext cx="25681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3"/>
                </a:solidFill>
                <a:latin typeface="+mj-lt"/>
              </a:rPr>
              <a:t>Viktoriya </a:t>
            </a:r>
            <a:r>
              <a:rPr lang="en-GB" b="1" dirty="0" err="1">
                <a:solidFill>
                  <a:schemeClr val="accent3"/>
                </a:solidFill>
                <a:latin typeface="+mj-lt"/>
              </a:rPr>
              <a:t>Koleva</a:t>
            </a:r>
            <a:endParaRPr lang="en-GB" b="1" dirty="0">
              <a:solidFill>
                <a:schemeClr val="accent3"/>
              </a:solidFill>
              <a:latin typeface="+mj-lt"/>
            </a:endParaRPr>
          </a:p>
          <a:p>
            <a:r>
              <a:rPr lang="en-GB" b="1" dirty="0">
                <a:solidFill>
                  <a:schemeClr val="accent3"/>
                </a:solidFill>
                <a:latin typeface="+mj-lt"/>
              </a:rPr>
              <a:t>Student ID : 2111874</a:t>
            </a:r>
          </a:p>
          <a:p>
            <a:r>
              <a:rPr lang="en-GB" b="1" u="sng" dirty="0">
                <a:solidFill>
                  <a:schemeClr val="accent3"/>
                </a:solidFill>
                <a:latin typeface="+mj-lt"/>
              </a:rPr>
              <a:t>University of Wales Trinity Saint David</a:t>
            </a:r>
          </a:p>
        </p:txBody>
      </p:sp>
      <p:pic>
        <p:nvPicPr>
          <p:cNvPr id="10" name="Picture 9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26715CC-C6F1-2959-2187-B03C459C3B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41364" y="5860319"/>
            <a:ext cx="795031" cy="795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425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7A3DBF-883B-71B3-8B0B-2F62FBA8F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14402" y="473869"/>
            <a:ext cx="4603750" cy="1226572"/>
          </a:xfrm>
        </p:spPr>
        <p:txBody>
          <a:bodyPr/>
          <a:lstStyle/>
          <a:p>
            <a:pPr algn="ctr"/>
            <a:r>
              <a:rPr lang="en-US" dirty="0"/>
              <a:t>Table of Content</a:t>
            </a:r>
            <a:endParaRPr lang="en-IN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0824D238-3808-3F14-ECFC-9938CD5EEB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6/22/20XX</a:t>
            </a:r>
            <a:endParaRPr lang="en-US" dirty="0"/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623D1893-8301-1D7A-EE5D-220B191D14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2229134"/>
              </p:ext>
            </p:extLst>
          </p:nvPr>
        </p:nvGraphicFramePr>
        <p:xfrm>
          <a:off x="7338837" y="1791478"/>
          <a:ext cx="4754880" cy="4758612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352420">
                  <a:extLst>
                    <a:ext uri="{9D8B030D-6E8A-4147-A177-3AD203B41FA5}">
                      <a16:colId xmlns:a16="http://schemas.microsoft.com/office/drawing/2014/main" val="2364127405"/>
                    </a:ext>
                  </a:extLst>
                </a:gridCol>
                <a:gridCol w="402460">
                  <a:extLst>
                    <a:ext uri="{9D8B030D-6E8A-4147-A177-3AD203B41FA5}">
                      <a16:colId xmlns:a16="http://schemas.microsoft.com/office/drawing/2014/main" val="1107404515"/>
                    </a:ext>
                  </a:extLst>
                </a:gridCol>
              </a:tblGrid>
              <a:tr h="4758612">
                <a:tc>
                  <a:txBody>
                    <a:bodyPr/>
                    <a:lstStyle/>
                    <a:p>
                      <a:pPr rtl="0" fontAlgn="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Introduction</a:t>
                      </a:r>
                      <a:endParaRPr lang="en-US" dirty="0">
                        <a:effectLst/>
                      </a:endParaRPr>
                    </a:p>
                    <a:p>
                      <a:pPr rtl="0" fontAlgn="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About us</a:t>
                      </a:r>
                      <a:endParaRPr lang="en-US" dirty="0">
                        <a:effectLst/>
                      </a:endParaRPr>
                    </a:p>
                    <a:p>
                      <a:pPr rtl="0" fontAlgn="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Flexible Working in Retail Industry</a:t>
                      </a:r>
                      <a:endParaRPr lang="en-US" dirty="0">
                        <a:effectLst/>
                      </a:endParaRPr>
                    </a:p>
                    <a:p>
                      <a:pPr rtl="0" fontAlgn="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Significance of Flexible Working Hours for Employees</a:t>
                      </a:r>
                      <a:endParaRPr lang="en-US" dirty="0">
                        <a:effectLst/>
                      </a:endParaRPr>
                    </a:p>
                    <a:p>
                      <a:pPr rtl="0" fontAlgn="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Significance of Flexible Working Hours for M&amp;S (Organization)</a:t>
                      </a:r>
                      <a:endParaRPr lang="en-US" dirty="0">
                        <a:effectLst/>
                      </a:endParaRPr>
                    </a:p>
                    <a:p>
                      <a:pPr rtl="0" fontAlgn="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Role of HRM in Flexible Working Decision</a:t>
                      </a:r>
                      <a:endParaRPr lang="en-US" dirty="0">
                        <a:effectLst/>
                      </a:endParaRPr>
                    </a:p>
                    <a:p>
                      <a:pPr rtl="0" fontAlgn="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Diversity and Inclusion at Work</a:t>
                      </a:r>
                      <a:endParaRPr lang="en-US" dirty="0">
                        <a:effectLst/>
                      </a:endParaRPr>
                    </a:p>
                    <a:p>
                      <a:pPr rtl="0" fontAlgn="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Significance of Diverse and Inclusive Workplace</a:t>
                      </a:r>
                      <a:endParaRPr lang="en-US" dirty="0">
                        <a:effectLst/>
                      </a:endParaRPr>
                    </a:p>
                    <a:p>
                      <a:pPr rtl="0" fontAlgn="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Role of HRM in Promoting Diversity and Inclusion</a:t>
                      </a:r>
                      <a:endParaRPr lang="en-US" dirty="0">
                        <a:effectLst/>
                      </a:endParaRPr>
                    </a:p>
                    <a:p>
                      <a:pPr rtl="0" fontAlgn="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Recommendations</a:t>
                      </a:r>
                      <a:endParaRPr lang="en-US" dirty="0">
                        <a:effectLst/>
                      </a:endParaRPr>
                    </a:p>
                    <a:p>
                      <a:pPr rtl="0" fontAlgn="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Summary</a:t>
                      </a:r>
                      <a:endParaRPr lang="en-US" dirty="0">
                        <a:effectLst/>
                      </a:endParaRPr>
                    </a:p>
                    <a:p>
                      <a:pPr rtl="0" fontAlgn="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References </a:t>
                      </a:r>
                      <a:endParaRPr lang="en-US" dirty="0">
                        <a:effectLst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3</a:t>
                      </a:r>
                      <a:endParaRPr lang="en-IN" dirty="0">
                        <a:effectLst/>
                      </a:endParaRPr>
                    </a:p>
                    <a:p>
                      <a:pPr algn="ctr" rtl="0" fontAlgn="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4</a:t>
                      </a:r>
                      <a:endParaRPr lang="en-IN" dirty="0">
                        <a:effectLst/>
                      </a:endParaRPr>
                    </a:p>
                    <a:p>
                      <a:pPr algn="ctr" rtl="0" fontAlgn="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5</a:t>
                      </a:r>
                      <a:endParaRPr lang="en-IN" dirty="0">
                        <a:effectLst/>
                      </a:endParaRPr>
                    </a:p>
                    <a:p>
                      <a:pPr algn="ctr" rtl="0" fontAlgn="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6</a:t>
                      </a:r>
                      <a:endParaRPr lang="en-IN" dirty="0">
                        <a:effectLst/>
                      </a:endParaRPr>
                    </a:p>
                    <a:p>
                      <a:pPr algn="ctr" rtl="0" fontAlgn="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7</a:t>
                      </a:r>
                      <a:endParaRPr lang="en-IN" dirty="0">
                        <a:effectLst/>
                      </a:endParaRPr>
                    </a:p>
                    <a:p>
                      <a:pPr algn="ctr" rtl="0" fontAlgn="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8</a:t>
                      </a:r>
                      <a:endParaRPr lang="en-IN" dirty="0">
                        <a:effectLst/>
                      </a:endParaRPr>
                    </a:p>
                    <a:p>
                      <a:pPr algn="ctr" rtl="0" fontAlgn="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9</a:t>
                      </a:r>
                      <a:endParaRPr lang="en-IN" dirty="0">
                        <a:effectLst/>
                      </a:endParaRPr>
                    </a:p>
                    <a:p>
                      <a:pPr algn="ctr" rtl="0" fontAlgn="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endParaRPr lang="en-IN" dirty="0">
                        <a:effectLst/>
                      </a:endParaRPr>
                    </a:p>
                    <a:p>
                      <a:pPr algn="ctr" rtl="0" fontAlgn="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11</a:t>
                      </a:r>
                      <a:endParaRPr lang="en-IN" dirty="0">
                        <a:effectLst/>
                      </a:endParaRPr>
                    </a:p>
                    <a:p>
                      <a:pPr algn="ctr" rtl="0" fontAlgn="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12</a:t>
                      </a:r>
                      <a:endParaRPr lang="en-IN" dirty="0">
                        <a:effectLst/>
                      </a:endParaRPr>
                    </a:p>
                    <a:p>
                      <a:pPr algn="ctr" rtl="0" fontAlgn="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13</a:t>
                      </a:r>
                      <a:endParaRPr lang="en-IN" dirty="0">
                        <a:effectLst/>
                      </a:endParaRPr>
                    </a:p>
                    <a:p>
                      <a:pPr algn="ctr" rtl="0" fontAlgn="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14</a:t>
                      </a:r>
                      <a:endParaRPr lang="en-IN" dirty="0">
                        <a:effectLst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1586218416"/>
                  </a:ext>
                </a:extLst>
              </a:tr>
            </a:tbl>
          </a:graphicData>
        </a:graphic>
      </p:graphicFrame>
      <p:pic>
        <p:nvPicPr>
          <p:cNvPr id="1027" name="Picture 3" descr="Inclusion and Diversity - Timewise - Flexible Working Solutions">
            <a:extLst>
              <a:ext uri="{FF2B5EF4-FFF2-40B4-BE49-F238E27FC236}">
                <a16:creationId xmlns:a16="http://schemas.microsoft.com/office/drawing/2014/main" id="{FA89BECF-713B-E534-A882-1708C90757CC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4" t="18789" r="3519" b="23627"/>
          <a:stretch/>
        </p:blipFill>
        <p:spPr bwMode="auto">
          <a:xfrm>
            <a:off x="0" y="0"/>
            <a:ext cx="6384783" cy="334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oes Your Potential Employer Value Diversity And Inclusion? | Macaulay  Honors College">
            <a:extLst>
              <a:ext uri="{FF2B5EF4-FFF2-40B4-BE49-F238E27FC236}">
                <a16:creationId xmlns:a16="http://schemas.microsoft.com/office/drawing/2014/main" id="{F7701A0E-EDED-012A-056E-D0D203B047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93"/>
          <a:stretch/>
        </p:blipFill>
        <p:spPr bwMode="auto">
          <a:xfrm>
            <a:off x="-1" y="3343275"/>
            <a:ext cx="6384783" cy="3514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71958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EE7D4D3-BF3B-AFC7-3AB1-EBBD35C16D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77848" y="2283666"/>
            <a:ext cx="7581900" cy="1681163"/>
          </a:xfrm>
        </p:spPr>
        <p:txBody>
          <a:bodyPr/>
          <a:lstStyle/>
          <a:p>
            <a:r>
              <a:rPr lang="en-US" dirty="0"/>
              <a:t>Introduction</a:t>
            </a:r>
            <a:endParaRPr lang="en-IN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0571978-22EE-659F-C8B5-FBCA99042D8C}"/>
              </a:ext>
            </a:extLst>
          </p:cNvPr>
          <p:cNvSpPr txBox="1"/>
          <p:nvPr/>
        </p:nvSpPr>
        <p:spPr>
          <a:xfrm>
            <a:off x="4991878" y="4452361"/>
            <a:ext cx="676702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IN" dirty="0">
                <a:solidFill>
                  <a:schemeClr val="bg1"/>
                </a:solidFill>
              </a:rPr>
              <a:t>This is a case in favour of flexible working in relation to diversity and inclusion at </a:t>
            </a:r>
            <a:r>
              <a:rPr lang="en-IN" dirty="0" err="1">
                <a:solidFill>
                  <a:schemeClr val="bg1"/>
                </a:solidFill>
              </a:rPr>
              <a:t>workppace</a:t>
            </a:r>
            <a:r>
              <a:rPr lang="en-IN" dirty="0">
                <a:solidFill>
                  <a:schemeClr val="bg1"/>
                </a:solidFill>
              </a:rPr>
              <a:t> and within the chosen organisation (namely Mark &amp; Spencer's) </a:t>
            </a:r>
          </a:p>
          <a:p>
            <a:pPr algn="r"/>
            <a:r>
              <a:rPr lang="en-IN" dirty="0">
                <a:solidFill>
                  <a:schemeClr val="bg1"/>
                </a:solidFill>
              </a:rPr>
              <a:t>A further analysis of the role of Human Resources in promoting diversity and inclusion through flexible working will also be illustrated.</a:t>
            </a:r>
          </a:p>
        </p:txBody>
      </p:sp>
    </p:spTree>
    <p:extLst>
      <p:ext uri="{BB962C8B-B14F-4D97-AF65-F5344CB8AC3E}">
        <p14:creationId xmlns:p14="http://schemas.microsoft.com/office/powerpoint/2010/main" val="19201437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5ED85059-9DA7-4AE3-9C9C-D4BCB1FDA68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0080" y="768096"/>
            <a:ext cx="1856232" cy="1856232"/>
          </a:xfrm>
        </p:spPr>
        <p:txBody>
          <a:bodyPr/>
          <a:lstStyle/>
          <a:p>
            <a:r>
              <a:rPr lang="en-US" dirty="0"/>
              <a:t>WE HELP BUSINESSES GROW AND NURTURE A CONSUMER-FIRST MINDSET.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19F29B-F233-48AF-8261-F33A4E079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2050" y="523875"/>
            <a:ext cx="3975802" cy="1514476"/>
          </a:xfrm>
        </p:spPr>
        <p:txBody>
          <a:bodyPr>
            <a:normAutofit/>
          </a:bodyPr>
          <a:lstStyle/>
          <a:p>
            <a:r>
              <a:rPr lang="en-ZA" b="1" dirty="0"/>
              <a:t>About us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8F602C-7F98-4C02-99D4-ED65E00D6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19B51A1E-902D-48AF-9020-955120F399B6}" type="slidenum">
              <a:rPr lang="en-ZA" smtClean="0"/>
              <a:pPr/>
              <a:t>4</a:t>
            </a:fld>
            <a:endParaRPr lang="en-ZA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116E08-FBAC-9496-34C3-0FB621FAC388}"/>
              </a:ext>
            </a:extLst>
          </p:cNvPr>
          <p:cNvSpPr txBox="1"/>
          <p:nvPr/>
        </p:nvSpPr>
        <p:spPr>
          <a:xfrm>
            <a:off x="843438" y="4379346"/>
            <a:ext cx="4493672" cy="21595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>
              <a:spcBef>
                <a:spcPts val="0"/>
              </a:spcBef>
              <a:spcAft>
                <a:spcPts val="1000"/>
              </a:spcAft>
            </a:pPr>
            <a:r>
              <a:rPr lang="en-US" sz="18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M&amp;S is a leading British retailer rendering quality retail services to millions of customers globally. their services and expertise comprises the following: </a:t>
            </a:r>
            <a:endParaRPr lang="en-US" b="0" dirty="0">
              <a:solidFill>
                <a:schemeClr val="bg1"/>
              </a:solidFill>
              <a:effectLst/>
            </a:endParaRPr>
          </a:p>
          <a:p>
            <a:pPr marL="285750" indent="-285750" algn="just" rtl="0" fontAlgn="base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18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homeware</a:t>
            </a:r>
          </a:p>
          <a:p>
            <a:pPr marL="285750" indent="-285750" algn="just" rtl="0" fontAlgn="base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18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Clothing (KALYAN AND KUMAR 2019)</a:t>
            </a:r>
          </a:p>
          <a:p>
            <a:pPr marL="285750" indent="-285750" algn="just" rtl="0" fontAlgn="base"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en-US" sz="18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great value food</a:t>
            </a:r>
          </a:p>
        </p:txBody>
      </p:sp>
      <p:pic>
        <p:nvPicPr>
          <p:cNvPr id="1028" name="Picture 4" descr="Marks &amp; Spencer expands India presence, opens first store in Odisha">
            <a:extLst>
              <a:ext uri="{FF2B5EF4-FFF2-40B4-BE49-F238E27FC236}">
                <a16:creationId xmlns:a16="http://schemas.microsoft.com/office/drawing/2014/main" id="{C3DB7B29-61EB-0569-5E8C-B67BEE1F68BE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62" r="13762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34949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08C79-A4AC-4B5D-92DF-600737E4D1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24244" y="373503"/>
            <a:ext cx="5032326" cy="1485837"/>
          </a:xfrm>
        </p:spPr>
        <p:txBody>
          <a:bodyPr>
            <a:normAutofit/>
          </a:bodyPr>
          <a:lstStyle/>
          <a:p>
            <a:r>
              <a:rPr lang="en-US" b="1" dirty="0"/>
              <a:t>Flexible Working in Retail Industry</a:t>
            </a:r>
          </a:p>
        </p:txBody>
      </p:sp>
      <p:pic>
        <p:nvPicPr>
          <p:cNvPr id="69" name="Picture Placeholder 68" descr="Pairs of blue jeans hanging on a clothing rack.&#10;&#10;">
            <a:extLst>
              <a:ext uri="{FF2B5EF4-FFF2-40B4-BE49-F238E27FC236}">
                <a16:creationId xmlns:a16="http://schemas.microsoft.com/office/drawing/2014/main" id="{26DA75F1-4499-46E3-8E93-C380B7C6E99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6736" y="525463"/>
            <a:ext cx="4962526" cy="5807075"/>
          </a:xfrm>
        </p:spPr>
      </p:pic>
      <p:sp>
        <p:nvSpPr>
          <p:cNvPr id="172" name="Date Placeholder 171">
            <a:extLst>
              <a:ext uri="{FF2B5EF4-FFF2-40B4-BE49-F238E27FC236}">
                <a16:creationId xmlns:a16="http://schemas.microsoft.com/office/drawing/2014/main" id="{97236E89-C764-4B44-A276-073225C82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6/22/20XX</a:t>
            </a:r>
            <a:endParaRPr lang="en-US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371F778-34F4-6ABA-3FE1-5D779EC7AA68}"/>
              </a:ext>
            </a:extLst>
          </p:cNvPr>
          <p:cNvSpPr txBox="1"/>
          <p:nvPr/>
        </p:nvSpPr>
        <p:spPr>
          <a:xfrm>
            <a:off x="7016619" y="1859340"/>
            <a:ext cx="4739951" cy="4300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IN" sz="2000" dirty="0"/>
              <a:t>The retail industry is one where the changes in the workplace are most obvious.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IN" sz="2000" dirty="0"/>
              <a:t>Most of the employees have reviewed their work arrangements in light of the pandemic and investigated the possibility of working flexibly. </a:t>
            </a:r>
          </a:p>
        </p:txBody>
      </p:sp>
    </p:spTree>
    <p:extLst>
      <p:ext uri="{BB962C8B-B14F-4D97-AF65-F5344CB8AC3E}">
        <p14:creationId xmlns:p14="http://schemas.microsoft.com/office/powerpoint/2010/main" val="1738561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54ABB-4929-4810-950B-2DAEA0A5B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2381"/>
            <a:ext cx="5973147" cy="273400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b="1" dirty="0"/>
              <a:t>Significance of Flexible Working Hours for Employees</a:t>
            </a:r>
          </a:p>
        </p:txBody>
      </p:sp>
      <p:sp>
        <p:nvSpPr>
          <p:cNvPr id="71" name="Slide Number Placeholder 70">
            <a:extLst>
              <a:ext uri="{FF2B5EF4-FFF2-40B4-BE49-F238E27FC236}">
                <a16:creationId xmlns:a16="http://schemas.microsoft.com/office/drawing/2014/main" id="{4CFFF867-B1AF-42AA-BEA4-FC371900A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B5CEABB6-07DC-46E8-9B57-56EC44A396E5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4102" name="Picture 6" descr="Flexible Working: How to Implement Flexibility in the Workplace to Improve  Employee and Business Performance: Amazon.co.uk: Dale, Gemma:  9781789665895: Books">
            <a:extLst>
              <a:ext uri="{FF2B5EF4-FFF2-40B4-BE49-F238E27FC236}">
                <a16:creationId xmlns:a16="http://schemas.microsoft.com/office/drawing/2014/main" id="{E1789DEB-6A0F-0F74-FC0D-936A78F4C5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413" y="0"/>
            <a:ext cx="45735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CBAD925E-CCB7-5998-9D37-55072FBFF439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/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E589FBE-858C-DAAD-22F1-1D1C82CF56C3}"/>
              </a:ext>
            </a:extLst>
          </p:cNvPr>
          <p:cNvSpPr txBox="1"/>
          <p:nvPr/>
        </p:nvSpPr>
        <p:spPr>
          <a:xfrm>
            <a:off x="574805" y="3536167"/>
            <a:ext cx="6559420" cy="300274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85750" indent="-285750"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Understandably, consumer demand controls the work schedules of M&amp;S's retail employees.</a:t>
            </a:r>
          </a:p>
          <a:p>
            <a:pPr marL="285750" indent="-285750"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The epidemic has forced major personnel and FTE cutbacks, especially for companies in the retail sector.</a:t>
            </a:r>
          </a:p>
          <a:p>
            <a:pPr marL="285750" indent="-285750" algn="just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The demand for personnel flexibility as a result is increased.</a:t>
            </a:r>
          </a:p>
          <a:p>
            <a:pPr marL="285750" indent="-285750" algn="just" rtl="0" fontAlgn="base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To combat this, employees returning from layoff search for alternative work schedules that better suit their needs or those of their families. There is a clear tension created by this.</a:t>
            </a:r>
          </a:p>
        </p:txBody>
      </p:sp>
    </p:spTree>
    <p:extLst>
      <p:ext uri="{BB962C8B-B14F-4D97-AF65-F5344CB8AC3E}">
        <p14:creationId xmlns:p14="http://schemas.microsoft.com/office/powerpoint/2010/main" val="21211780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7E1C88-627C-4655-A4FB-0BB02EDB07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4647" y="376043"/>
            <a:ext cx="5708651" cy="1841511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400" b="1" dirty="0"/>
              <a:t>Significance of Flexible Working Hours for M&amp;S (Organisation)</a:t>
            </a:r>
            <a:endParaRPr lang="en-US" dirty="0"/>
          </a:p>
        </p:txBody>
      </p:sp>
      <p:pic>
        <p:nvPicPr>
          <p:cNvPr id="13" name="Picture Placeholder 12" descr="A close-up picture of hanging dress shirts with the sleeves rolled up. ">
            <a:extLst>
              <a:ext uri="{FF2B5EF4-FFF2-40B4-BE49-F238E27FC236}">
                <a16:creationId xmlns:a16="http://schemas.microsoft.com/office/drawing/2014/main" id="{F72A3323-6ABC-4B85-A189-A29EF07FEF7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6358466" cy="6857999"/>
          </a:xfrm>
        </p:spPr>
      </p:pic>
      <p:sp>
        <p:nvSpPr>
          <p:cNvPr id="46" name="Date Placeholder 45">
            <a:extLst>
              <a:ext uri="{FF2B5EF4-FFF2-40B4-BE49-F238E27FC236}">
                <a16:creationId xmlns:a16="http://schemas.microsoft.com/office/drawing/2014/main" id="{50471321-957D-458F-B4F6-2FA5666554D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6/22/20XX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A40B32E-CED7-4988-56BD-8E989C137325}"/>
              </a:ext>
            </a:extLst>
          </p:cNvPr>
          <p:cNvSpPr>
            <a:spLocks noGrp="1"/>
          </p:cNvSpPr>
          <p:nvPr>
            <p:ph type="body" idx="15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endParaRPr lang="en-IN" sz="280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3738C712-1FD2-74CD-EFED-F299A7BC29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27475" y="2468617"/>
            <a:ext cx="3888921" cy="725701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en-US" sz="2000" dirty="0"/>
              <a:t>Increased Productivity of the </a:t>
            </a:r>
            <a:r>
              <a:rPr lang="en-IN" sz="2000" dirty="0"/>
              <a:t>organisation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F1BC97BC-EB08-FBF5-15A5-F5B65C7AA5A0}"/>
              </a:ext>
            </a:extLst>
          </p:cNvPr>
          <p:cNvSpPr>
            <a:spLocks noGrp="1"/>
          </p:cNvSpPr>
          <p:nvPr>
            <p:ph type="body" idx="20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endParaRPr lang="en-IN" sz="280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452EDB92-C5DA-58FF-A2F6-42544B2C48B2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7527475" y="3808800"/>
            <a:ext cx="3888921" cy="725701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en-US" sz="2000" dirty="0"/>
              <a:t>Enhanced recruitment and employee retention</a:t>
            </a:r>
            <a:endParaRPr lang="en-IN" sz="2000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DE6FBEC-D908-2913-E271-46C344660601}"/>
              </a:ext>
            </a:extLst>
          </p:cNvPr>
          <p:cNvSpPr>
            <a:spLocks noGrp="1"/>
          </p:cNvSpPr>
          <p:nvPr>
            <p:ph type="body" idx="2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endParaRPr lang="en-IN" sz="280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9C444494-219A-5474-2027-E3D9E7064004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7527475" y="5101562"/>
            <a:ext cx="3888921" cy="725701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en-US" sz="2000" dirty="0"/>
              <a:t>Improved employee engagement levels within the </a:t>
            </a:r>
            <a:r>
              <a:rPr lang="en-GB" sz="2000" dirty="0"/>
              <a:t>organisation</a:t>
            </a:r>
          </a:p>
        </p:txBody>
      </p:sp>
    </p:spTree>
    <p:extLst>
      <p:ext uri="{BB962C8B-B14F-4D97-AF65-F5344CB8AC3E}">
        <p14:creationId xmlns:p14="http://schemas.microsoft.com/office/powerpoint/2010/main" val="13463722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31FE9-9059-4FE8-B4AC-9771F23A1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Role of HRM in Flexible Working Decision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5D540AD-3AA6-CA40-2D2B-F75133ED588E}"/>
              </a:ext>
            </a:extLst>
          </p:cNvPr>
          <p:cNvSpPr txBox="1"/>
          <p:nvPr/>
        </p:nvSpPr>
        <p:spPr>
          <a:xfrm>
            <a:off x="1062135" y="1896668"/>
            <a:ext cx="4480249" cy="424731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IN" dirty="0">
                <a:solidFill>
                  <a:schemeClr val="tx1"/>
                </a:solidFill>
              </a:rPr>
              <a:t>Retail firms will undoubtedly experience difficulties in this area because many of them are already be balancing intricate rota/shift arrangements and lean workforces due to the COVID-19 outbreak</a:t>
            </a:r>
          </a:p>
          <a:p>
            <a:endParaRPr lang="en-IN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IN" dirty="0">
                <a:solidFill>
                  <a:schemeClr val="tx1"/>
                </a:solidFill>
              </a:rPr>
              <a:t>The HRM is also recommending adjustments to flexible working. </a:t>
            </a:r>
          </a:p>
          <a:p>
            <a:endParaRPr lang="en-IN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IN" dirty="0">
                <a:solidFill>
                  <a:schemeClr val="tx1"/>
                </a:solidFill>
              </a:rPr>
              <a:t>The HR  team has to analyse what the plans entail for M&amp;S in the retail industry and focuses on some important problems with inclusion and diversity. (</a:t>
            </a:r>
            <a:r>
              <a:rPr lang="en-IN" sz="1800" b="0" i="0" u="none" strike="noStrike" dirty="0">
                <a:solidFill>
                  <a:srgbClr val="222222"/>
                </a:solidFill>
                <a:effectLst/>
                <a:latin typeface="Times New Roman" panose="02020603050405020304" pitchFamily="18" charset="0"/>
              </a:rPr>
              <a:t>Sang </a:t>
            </a:r>
            <a:r>
              <a:rPr lang="en-IN" sz="1800" b="0" i="1" u="none" strike="noStrike" dirty="0">
                <a:solidFill>
                  <a:srgbClr val="222222"/>
                </a:solidFill>
                <a:effectLst/>
                <a:latin typeface="Times New Roman" panose="02020603050405020304" pitchFamily="18" charset="0"/>
              </a:rPr>
              <a:t>et al. </a:t>
            </a:r>
            <a:r>
              <a:rPr lang="en-IN" sz="1800" b="0" i="0" u="none" strike="noStrike" dirty="0">
                <a:solidFill>
                  <a:srgbClr val="222222"/>
                </a:solidFill>
                <a:effectLst/>
                <a:latin typeface="Times New Roman" panose="02020603050405020304" pitchFamily="18" charset="0"/>
              </a:rPr>
              <a:t>2022)</a:t>
            </a:r>
            <a:endParaRPr lang="en-IN" dirty="0">
              <a:solidFill>
                <a:schemeClr val="tx1"/>
              </a:solidFill>
            </a:endParaRPr>
          </a:p>
        </p:txBody>
      </p:sp>
      <p:pic>
        <p:nvPicPr>
          <p:cNvPr id="2050" name="Picture 2" descr="M&amp;S has battled through the Covid storm but is far from home and dry | Marks  &amp; Spencer | The Guardian">
            <a:extLst>
              <a:ext uri="{FF2B5EF4-FFF2-40B4-BE49-F238E27FC236}">
                <a16:creationId xmlns:a16="http://schemas.microsoft.com/office/drawing/2014/main" id="{8075AE25-82B5-A20A-33D2-3705DB983B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2301" y="1828800"/>
            <a:ext cx="5844073" cy="4383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39208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Why Is Diversity &amp; Inclusion in the Workplace Important? | Great Place To  Work®">
            <a:extLst>
              <a:ext uri="{FF2B5EF4-FFF2-40B4-BE49-F238E27FC236}">
                <a16:creationId xmlns:a16="http://schemas.microsoft.com/office/drawing/2014/main" id="{F579BB67-EB2B-5D30-63EE-12A3037C6FDF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45" r="26545"/>
          <a:stretch>
            <a:fillRect/>
          </a:stretch>
        </p:blipFill>
        <p:spPr bwMode="auto">
          <a:xfrm>
            <a:off x="4038600" y="575465"/>
            <a:ext cx="4114800" cy="584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2D21CF66-5BC2-05B0-B11B-D756C32B75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6000" b="1" dirty="0"/>
              <a:t>Diversity and Inclusion at Work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7BA646B-D39E-EF0D-8666-4DFEC4AA507A}"/>
              </a:ext>
            </a:extLst>
          </p:cNvPr>
          <p:cNvSpPr txBox="1"/>
          <p:nvPr/>
        </p:nvSpPr>
        <p:spPr>
          <a:xfrm>
            <a:off x="1139113" y="2055855"/>
            <a:ext cx="2285222" cy="37757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IN" dirty="0">
                <a:solidFill>
                  <a:schemeClr val="bg1"/>
                </a:solidFill>
              </a:rPr>
              <a:t>A diverse and inclusive workplace is something in which every professional feels equally included in and encouraged in all parts of the workplace. 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C5C5285-D2CA-D970-AF60-F58976BA5D41}"/>
              </a:ext>
            </a:extLst>
          </p:cNvPr>
          <p:cNvSpPr txBox="1"/>
          <p:nvPr/>
        </p:nvSpPr>
        <p:spPr>
          <a:xfrm>
            <a:off x="8983047" y="2055855"/>
            <a:ext cx="2605573" cy="37757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IN" dirty="0">
                <a:solidFill>
                  <a:schemeClr val="bg1"/>
                </a:solidFill>
              </a:rPr>
              <a:t>Diversity and inclusion at the workplace must be practiced irrespective of where they're from or what they do for organisation. The phrase "all places" is crucial.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627911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5FB75C3E-5885-49DD-8190-BB1E8C511A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833816"/>
          </a:xfrm>
        </p:spPr>
        <p:txBody>
          <a:bodyPr>
            <a:normAutofit/>
          </a:bodyPr>
          <a:lstStyle/>
          <a:p>
            <a:r>
              <a:rPr lang="en-ZA" sz="4800" b="1" dirty="0"/>
              <a:t>Significance of </a:t>
            </a:r>
            <a:r>
              <a:rPr lang="en-US" sz="4800" b="1" dirty="0"/>
              <a:t>Diverse and Inclusive Workplace</a:t>
            </a:r>
            <a:r>
              <a:rPr lang="en-ZA" sz="4800" b="1" dirty="0"/>
              <a:t> 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AF961A7D-A035-4952-BEF5-34EE93A2486F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1339703" y="4142792"/>
            <a:ext cx="2812419" cy="1707502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 algn="l" rtl="0" fontAlgn="base">
              <a:spcBef>
                <a:spcPts val="0"/>
              </a:spcBef>
              <a:spcAft>
                <a:spcPts val="0"/>
              </a:spcAft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Employee commitment and deepened trust are increased in Diversity and inclusion (D&amp;I) environments. Additionally, D&amp;I positions businesses to hire top talent from a diverse and frequently underutilized talent pool.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A362839C-0A6B-4785-ACD4-42645537AFF4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5006571" y="3106128"/>
            <a:ext cx="2178858" cy="745593"/>
          </a:xfrm>
        </p:spPr>
        <p:txBody>
          <a:bodyPr>
            <a:normAutofit/>
          </a:bodyPr>
          <a:lstStyle/>
          <a:p>
            <a:r>
              <a:rPr lang="en-US" dirty="0"/>
              <a:t>2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B42237DE-8579-4920-9331-C835DA7AE69A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4855805" y="4329785"/>
            <a:ext cx="2593910" cy="1371599"/>
          </a:xfrm>
        </p:spPr>
        <p:txBody>
          <a:bodyPr>
            <a:normAutofit fontScale="92500"/>
          </a:bodyPr>
          <a:lstStyle/>
          <a:p>
            <a:pPr algn="l" rtl="0" fontAlgn="base">
              <a:spcBef>
                <a:spcPts val="0"/>
              </a:spcBef>
              <a:spcAft>
                <a:spcPts val="0"/>
              </a:spcAft>
            </a:pP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Additionally, it raises client satisfaction with their offerings.</a:t>
            </a:r>
          </a:p>
          <a:p>
            <a:pPr algn="l" rtl="0" fontAlgn="base">
              <a:spcBef>
                <a:spcPts val="0"/>
              </a:spcBef>
              <a:spcAft>
                <a:spcPts val="1000"/>
              </a:spcAft>
            </a:pP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D&amp;I include more than just headcounts, rules, or programs.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3C7B196D-A4EB-4450-8C2E-D4F26C77F843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8490880" y="3106128"/>
            <a:ext cx="2178858" cy="745593"/>
          </a:xfrm>
        </p:spPr>
        <p:txBody>
          <a:bodyPr>
            <a:normAutofit/>
          </a:bodyPr>
          <a:lstStyle/>
          <a:p>
            <a:r>
              <a:rPr lang="en-US" dirty="0"/>
              <a:t>3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16852965-5187-4677-B878-4167E7B69252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8153399" y="4333045"/>
            <a:ext cx="2838061" cy="1293314"/>
          </a:xfrm>
        </p:spPr>
        <p:txBody>
          <a:bodyPr>
            <a:normAutofit/>
          </a:bodyPr>
          <a:lstStyle/>
          <a:p>
            <a:pPr algn="just" rtl="0" fontAlgn="base">
              <a:spcBef>
                <a:spcPts val="0"/>
              </a:spcBef>
              <a:spcAft>
                <a:spcPts val="0"/>
              </a:spcAft>
            </a:pP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D&amp;I enables businesses to be more tolerant of many viewpoints, cultures, and ways of life, which enhances workplace culture.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2C7452-8DFB-4E08-B517-7802CB671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19B51A1E-902D-48AF-9020-955120F399B6}" type="slidenum">
              <a:rPr lang="en-ZA" smtClean="0"/>
              <a:pPr/>
              <a:t>10</a:t>
            </a:fld>
            <a:endParaRPr lang="en-ZA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C2032D-EA19-4ADC-F99F-D2BA68A95B75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r>
              <a:rPr lang="en-US" dirty="0"/>
              <a:t>1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2524660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CEABE39-41C7-4800-A83E-F43375B450A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97208" y="238415"/>
            <a:ext cx="4690872" cy="4690872"/>
          </a:xfrm>
        </p:spPr>
        <p:txBody>
          <a:bodyPr/>
          <a:lstStyle/>
          <a:p>
            <a:r>
              <a:rPr lang="en-US" dirty="0"/>
              <a:t>WE HELP BUSINESSES GROW AND NURTURE A CONSUMER-FIRST MINDSET.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9DE7F2-E890-4744-88DD-A75F5E3005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90457" y="373224"/>
            <a:ext cx="6563813" cy="3526291"/>
          </a:xfrm>
        </p:spPr>
        <p:txBody>
          <a:bodyPr>
            <a:normAutofit fontScale="90000"/>
          </a:bodyPr>
          <a:lstStyle/>
          <a:p>
            <a:pPr algn="r"/>
            <a:r>
              <a:rPr lang="en-US" dirty="0"/>
              <a:t>Role of HRM in Promoting Diversity and Inclusion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0507E8-E99C-2D36-8BC2-345DACAA7982}"/>
              </a:ext>
            </a:extLst>
          </p:cNvPr>
          <p:cNvSpPr txBox="1"/>
          <p:nvPr/>
        </p:nvSpPr>
        <p:spPr>
          <a:xfrm>
            <a:off x="4756060" y="4418983"/>
            <a:ext cx="7289759" cy="22006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>
              <a:spcBef>
                <a:spcPts val="0"/>
              </a:spcBef>
              <a:spcAft>
                <a:spcPts val="1000"/>
              </a:spcAft>
            </a:pPr>
            <a:r>
              <a:rPr lang="en-US" sz="16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HR executives have the responsibility of enhancing processes for making unbiased decisions:</a:t>
            </a:r>
            <a:endParaRPr lang="en-US" sz="1600" b="0" dirty="0">
              <a:solidFill>
                <a:schemeClr val="bg1"/>
              </a:solidFill>
              <a:effectLst/>
            </a:endParaRPr>
          </a:p>
          <a:p>
            <a:pPr marL="342900" indent="-342900" algn="just" rtl="0" fontAlgn="base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6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by coming up with creative solutions to deal with workplace bias</a:t>
            </a:r>
          </a:p>
          <a:p>
            <a:pPr marL="342900" indent="-342900" algn="just" rtl="0" fontAlgn="base">
              <a:spcBef>
                <a:spcPts val="0"/>
              </a:spcBef>
              <a:spcAft>
                <a:spcPts val="1000"/>
              </a:spcAft>
              <a:buFont typeface="+mj-lt"/>
              <a:buAutoNum type="arabicPeriod"/>
            </a:pPr>
            <a:r>
              <a:rPr lang="en-US" sz="16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encouraging diverse workplace setting (Suciu </a:t>
            </a:r>
            <a:r>
              <a:rPr lang="en-US" sz="1600" b="0" i="1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et al</a:t>
            </a:r>
            <a:r>
              <a:rPr lang="en-US" sz="16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. 2020)</a:t>
            </a:r>
          </a:p>
          <a:p>
            <a:pPr algn="just" rtl="0">
              <a:spcBef>
                <a:spcPts val="0"/>
              </a:spcBef>
              <a:spcAft>
                <a:spcPts val="1000"/>
              </a:spcAft>
            </a:pPr>
            <a:r>
              <a:rPr lang="en-US" sz="16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This allows all employees equal opportunities from a career and professional perspective.</a:t>
            </a:r>
            <a:endParaRPr lang="en-US" sz="1600" b="0" dirty="0">
              <a:solidFill>
                <a:schemeClr val="bg1"/>
              </a:solidFill>
              <a:effectLst/>
            </a:endParaRPr>
          </a:p>
          <a:p>
            <a:pPr algn="just" rtl="0">
              <a:spcBef>
                <a:spcPts val="0"/>
              </a:spcBef>
              <a:spcAft>
                <a:spcPts val="1000"/>
              </a:spcAft>
            </a:pPr>
            <a:r>
              <a:rPr lang="en-US" sz="16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Workplace D&amp;I is complicated, and the goal is not just to have a diverse workforce.</a:t>
            </a:r>
            <a:endParaRPr lang="en-US" sz="1600" b="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077891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AD2AE59-5630-4D5C-83A9-4CDEF4D7D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952" y="232121"/>
            <a:ext cx="6699378" cy="1586204"/>
          </a:xfrm>
        </p:spPr>
        <p:txBody>
          <a:bodyPr>
            <a:noAutofit/>
          </a:bodyPr>
          <a:lstStyle/>
          <a:p>
            <a:pPr algn="r"/>
            <a:r>
              <a:rPr lang="en-ZA" sz="3600" dirty="0"/>
              <a:t>Recommendations for HRM to Promote </a:t>
            </a:r>
            <a:r>
              <a:rPr lang="en-US" sz="3600" dirty="0"/>
              <a:t>Diversity and Inclusion Through Flexible Working</a:t>
            </a:r>
            <a:r>
              <a:rPr lang="en-ZA" sz="3600" dirty="0"/>
              <a:t> </a:t>
            </a:r>
            <a:endParaRPr lang="en-US" sz="3600" dirty="0"/>
          </a:p>
        </p:txBody>
      </p:sp>
      <p:pic>
        <p:nvPicPr>
          <p:cNvPr id="26" name="Picture 2" descr="Tesco and M&amp;S Introduce Special Shopping Hours for NHS Workers During The  Coronavirus Outbreak - The Consumer Goods Forum">
            <a:extLst>
              <a:ext uri="{FF2B5EF4-FFF2-40B4-BE49-F238E27FC236}">
                <a16:creationId xmlns:a16="http://schemas.microsoft.com/office/drawing/2014/main" id="{6244110C-C100-B4BF-28B4-9CA5EC2E8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8465" y="-9525"/>
            <a:ext cx="4696046" cy="686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131A7145-0713-F3FC-F7DA-B19248840EE0}"/>
              </a:ext>
            </a:extLst>
          </p:cNvPr>
          <p:cNvSpPr txBox="1"/>
          <p:nvPr/>
        </p:nvSpPr>
        <p:spPr>
          <a:xfrm>
            <a:off x="1161660" y="1995606"/>
            <a:ext cx="6046237" cy="4770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rtl="0" fontAlgn="base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Establishing Communication Channels: </a:t>
            </a: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To create a D&amp;I workplace, employers must make a commitment to listening to their staff. To encourage constant and undivided communication amongst the employees choosing Flexible Working, this communication would also entail improving meetings and conferences via virtual platforms.</a:t>
            </a:r>
          </a:p>
          <a:p>
            <a:pPr marL="285750" indent="-285750" rtl="0" fontAlgn="base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Celebrating D&amp;I:</a:t>
            </a: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HR needs to take the initiative in this area by organizing events that highlight staff diversity and strengthen the workplace. Additionally, SHRM advises setting up a location for meditation at work and concentrating HR efforts on more lonesome workers who work split shifts or remotely.</a:t>
            </a:r>
          </a:p>
          <a:p>
            <a:pPr marL="285750" indent="-285750" rtl="0" fontAlgn="base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Hiring a Mentor:</a:t>
            </a: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The appointment of a mentor is a great method to promote flexible working and demonstrate to employees that they can still achieve their professional objectives.</a:t>
            </a:r>
          </a:p>
          <a:p>
            <a:pPr marL="285750" indent="-285750" rtl="0" fontAlgn="base"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en-US" sz="16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Letting flexibility work requires having well written policies around WLB:</a:t>
            </a:r>
            <a:r>
              <a:rPr lang="en-US" sz="16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 Written policies alone are insufficient since employees frequently worry about criticism for asking for flexibility. Training managers to accept and embrace D&amp;I culture at work is a part of HR's responsibility. (</a:t>
            </a:r>
            <a:r>
              <a:rPr lang="en-IN" sz="1800" b="0" i="0" u="none" strike="noStrike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</a:rPr>
              <a:t>Beigi</a:t>
            </a:r>
            <a:r>
              <a:rPr lang="en-IN" sz="1800" b="0" i="0" u="none" strike="noStrike" dirty="0">
                <a:solidFill>
                  <a:srgbClr val="222222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IN" sz="1800" b="0" i="1" u="none" strike="noStrike" dirty="0">
                <a:solidFill>
                  <a:srgbClr val="222222"/>
                </a:solidFill>
                <a:effectLst/>
                <a:latin typeface="Times New Roman" panose="02020603050405020304" pitchFamily="18" charset="0"/>
              </a:rPr>
              <a:t>et al. </a:t>
            </a:r>
            <a:r>
              <a:rPr lang="en-IN" sz="1800" b="0" i="0" u="none" strike="noStrike" dirty="0">
                <a:solidFill>
                  <a:srgbClr val="222222"/>
                </a:solidFill>
                <a:effectLst/>
                <a:latin typeface="Times New Roman" panose="02020603050405020304" pitchFamily="18" charset="0"/>
              </a:rPr>
              <a:t>2018)</a:t>
            </a:r>
            <a:endParaRPr lang="en-US" sz="1600" b="0" i="0" u="none" strike="noStrike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16945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4BBEAF-B516-45F4-9EF6-A9F651115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3278" y="2868549"/>
            <a:ext cx="4548285" cy="3328043"/>
          </a:xfrm>
        </p:spPr>
        <p:txBody>
          <a:bodyPr vert="horz" lIns="0" tIns="45720" rIns="91440" bIns="45720" rtlCol="0" anchor="t">
            <a:normAutofit/>
          </a:bodyPr>
          <a:lstStyle/>
          <a:p>
            <a:pPr marL="285750" indent="-285750" algn="just" rtl="0">
              <a:spcBef>
                <a:spcPts val="0"/>
              </a:spcBef>
              <a:spcAft>
                <a:spcPts val="2400"/>
              </a:spcAft>
              <a:buFont typeface="Wingdings" panose="05000000000000000000" pitchFamily="2" charset="2"/>
              <a:buChar char="q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Over 3k retail managers would get flexible work schedule options starting in January 2023, including the ability to spread out their work a 9-day compressed fortnight; work a 4-day compressed week, or hours over 5 days.</a:t>
            </a:r>
            <a:endParaRPr lang="en-US" sz="1400" b="0" dirty="0">
              <a:effectLst/>
            </a:endParaRPr>
          </a:p>
          <a:p>
            <a:pPr marL="285750" indent="-285750" algn="just" rtl="0">
              <a:spcBef>
                <a:spcPts val="0"/>
              </a:spcBef>
              <a:spcAft>
                <a:spcPts val="2400"/>
              </a:spcAft>
              <a:buFont typeface="Wingdings" panose="05000000000000000000" pitchFamily="2" charset="2"/>
              <a:buChar char="q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By 2025, M&amp;S pledges to have senior management positions with at least 50 percent female representation plus 15 percent ethnic minority participation (D&amp;I). M&amp;S considers our strategies will help us meet this goal.</a:t>
            </a:r>
            <a:endParaRPr lang="en-US" sz="1400" b="0" dirty="0">
              <a:effectLst/>
            </a:endParaRP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1487DD97-BF4A-479A-843F-3BF5E7D3CE5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0080" y="768096"/>
            <a:ext cx="1856232" cy="1856232"/>
          </a:xfrm>
        </p:spPr>
        <p:txBody>
          <a:bodyPr/>
          <a:lstStyle/>
          <a:p>
            <a:r>
              <a:rPr lang="en-US" dirty="0"/>
              <a:t>WE HELP BUSINESSES GROW AND NURTURE A CONSUMER-FIRST MINDSET.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9C5DD987-D8F4-4ECB-9385-50D7771BB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B5CEABB6-07DC-46E8-9B57-56EC44A396E5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FFA191-5CCC-43CB-BD83-4F80ED362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2050" y="523875"/>
            <a:ext cx="3975802" cy="1514476"/>
          </a:xfrm>
        </p:spPr>
        <p:txBody>
          <a:bodyPr>
            <a:normAutofit/>
          </a:bodyPr>
          <a:lstStyle/>
          <a:p>
            <a:r>
              <a:rPr lang="en-US" dirty="0"/>
              <a:t>Summary</a:t>
            </a:r>
          </a:p>
        </p:txBody>
      </p:sp>
      <p:pic>
        <p:nvPicPr>
          <p:cNvPr id="6" name="Picture 2" descr="M&amp;S's annual profit slumps 88% as Covid crushes clothing sales">
            <a:extLst>
              <a:ext uri="{FF2B5EF4-FFF2-40B4-BE49-F238E27FC236}">
                <a16:creationId xmlns:a16="http://schemas.microsoft.com/office/drawing/2014/main" id="{0164EF0C-3276-F9F7-860C-289068CA6F15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14" r="24014"/>
          <a:stretch>
            <a:fillRect/>
          </a:stretch>
        </p:blipFill>
        <p:spPr bwMode="auto">
          <a:xfrm>
            <a:off x="6645275" y="0"/>
            <a:ext cx="55467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01739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EE7D4D3-BF3B-AFC7-3AB1-EBBD35C16D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77848" y="2283666"/>
            <a:ext cx="7581900" cy="1681163"/>
          </a:xfrm>
        </p:spPr>
        <p:txBody>
          <a:bodyPr/>
          <a:lstStyle/>
          <a:p>
            <a:r>
              <a:rPr lang="en-US" dirty="0"/>
              <a:t>References</a:t>
            </a:r>
            <a:endParaRPr lang="en-IN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893210-F04C-4B2F-E150-E8CF2B05F115}"/>
              </a:ext>
            </a:extLst>
          </p:cNvPr>
          <p:cNvSpPr txBox="1"/>
          <p:nvPr/>
        </p:nvSpPr>
        <p:spPr>
          <a:xfrm>
            <a:off x="4482582" y="4095019"/>
            <a:ext cx="7581900" cy="24776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>
              <a:spcBef>
                <a:spcPts val="0"/>
              </a:spcBef>
              <a:spcAft>
                <a:spcPts val="1000"/>
              </a:spcAft>
            </a:pPr>
            <a:r>
              <a:rPr lang="en-US" sz="1300" b="0" i="0" u="none" strike="noStrike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Beigi</a:t>
            </a:r>
            <a:r>
              <a:rPr lang="en-US" sz="13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, M., </a:t>
            </a:r>
            <a:r>
              <a:rPr lang="en-US" sz="1300" b="0" i="0" u="none" strike="noStrike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Shirmohammadi</a:t>
            </a:r>
            <a:r>
              <a:rPr lang="en-US" sz="13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, M. and Stewart, J., 2018. Flexible work arrangements and work–family conflict: A </a:t>
            </a:r>
            <a:r>
              <a:rPr lang="en-US" sz="1300" b="0" i="0" u="none" strike="noStrike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metasynthesis</a:t>
            </a:r>
            <a:r>
              <a:rPr lang="en-US" sz="13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 of qualitative studies among academics. </a:t>
            </a:r>
            <a:r>
              <a:rPr lang="en-US" sz="1300" b="0" i="1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Human Resource Development Review</a:t>
            </a:r>
            <a:r>
              <a:rPr lang="en-US" sz="13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en-US" sz="1300" b="0" i="1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17</a:t>
            </a:r>
            <a:r>
              <a:rPr lang="en-US" sz="13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(3), pp.314-336. </a:t>
            </a:r>
            <a:endParaRPr lang="en-US" sz="1300" b="0" dirty="0">
              <a:solidFill>
                <a:schemeClr val="bg1"/>
              </a:solidFill>
              <a:effectLst/>
            </a:endParaRPr>
          </a:p>
          <a:p>
            <a:pPr algn="just" rtl="0">
              <a:spcBef>
                <a:spcPts val="0"/>
              </a:spcBef>
              <a:spcAft>
                <a:spcPts val="1000"/>
              </a:spcAft>
            </a:pPr>
            <a:r>
              <a:rPr lang="en-US" sz="13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KALYAN, D.N.B. and KUMAR, D.N.N., 2019. A case study on benefits of quality of work life to employees and organizations in India. </a:t>
            </a:r>
            <a:r>
              <a:rPr lang="en-US" sz="1300" b="0" i="1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Iconic Research and Engineering Journals</a:t>
            </a:r>
            <a:r>
              <a:rPr lang="en-US" sz="13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en-US" sz="1300" b="0" i="1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3</a:t>
            </a:r>
            <a:r>
              <a:rPr lang="en-US" sz="13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(6), pp.147-152.</a:t>
            </a:r>
            <a:endParaRPr lang="en-US" sz="1300" b="0" dirty="0">
              <a:solidFill>
                <a:schemeClr val="bg1"/>
              </a:solidFill>
              <a:effectLst/>
            </a:endParaRPr>
          </a:p>
          <a:p>
            <a:pPr algn="just" rtl="0">
              <a:spcBef>
                <a:spcPts val="0"/>
              </a:spcBef>
              <a:spcAft>
                <a:spcPts val="1000"/>
              </a:spcAft>
            </a:pPr>
            <a:r>
              <a:rPr lang="en-US" sz="13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Sang, K., </a:t>
            </a:r>
            <a:r>
              <a:rPr lang="en-US" sz="1300" b="0" i="0" u="none" strike="noStrike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Calvard</a:t>
            </a:r>
            <a:r>
              <a:rPr lang="en-US" sz="13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, T. and Remnant, J., 2022. Disability and academic careers: Using the social relational model to reveal the role of human resource management practices in creating disability. </a:t>
            </a:r>
            <a:r>
              <a:rPr lang="en-US" sz="1300" b="0" i="1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Work, Employment and Society</a:t>
            </a:r>
            <a:r>
              <a:rPr lang="en-US" sz="13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en-US" sz="1300" b="0" i="1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36</a:t>
            </a:r>
            <a:r>
              <a:rPr lang="en-US" sz="13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(4), pp.722-740.</a:t>
            </a:r>
            <a:endParaRPr lang="en-US" sz="1300" b="0" dirty="0">
              <a:solidFill>
                <a:schemeClr val="bg1"/>
              </a:solidFill>
              <a:effectLst/>
            </a:endParaRPr>
          </a:p>
          <a:p>
            <a:pPr algn="just" rtl="0">
              <a:spcBef>
                <a:spcPts val="0"/>
              </a:spcBef>
              <a:spcAft>
                <a:spcPts val="1000"/>
              </a:spcAft>
            </a:pPr>
            <a:r>
              <a:rPr lang="en-US" sz="13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Suciu, M.C., </a:t>
            </a:r>
            <a:r>
              <a:rPr lang="en-US" sz="1300" b="0" i="0" u="none" strike="noStrike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Noja</a:t>
            </a:r>
            <a:r>
              <a:rPr lang="en-US" sz="13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, G.G. and Cristea, M., 2020. Diversity, social inclusion and human capital development as fundamentals of financial performance and risk mitigation. </a:t>
            </a:r>
            <a:r>
              <a:rPr lang="en-US" sz="1300" b="0" i="1" u="none" strike="noStrike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Amfiteatru</a:t>
            </a:r>
            <a:r>
              <a:rPr lang="en-US" sz="1300" b="0" i="1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 Economic</a:t>
            </a:r>
            <a:r>
              <a:rPr lang="en-US" sz="13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en-US" sz="1300" b="0" i="1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22</a:t>
            </a:r>
            <a:r>
              <a:rPr lang="en-US" sz="1300" b="0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(55), pp.742-757.</a:t>
            </a:r>
            <a:endParaRPr lang="en-US" sz="1300" b="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1483704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 descr="A woman shopping in a clothing boutique. ">
            <a:extLst>
              <a:ext uri="{FF2B5EF4-FFF2-40B4-BE49-F238E27FC236}">
                <a16:creationId xmlns:a16="http://schemas.microsoft.com/office/drawing/2014/main" id="{830982DC-181F-4404-B1E7-68CBBB6562E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16680" y="536573"/>
            <a:ext cx="7780020" cy="5784853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CCAEE93-8585-46D4-A7EC-F184E317CB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3332" y="1103702"/>
            <a:ext cx="6372031" cy="1340919"/>
          </a:xfrm>
        </p:spPr>
        <p:txBody>
          <a:bodyPr>
            <a:normAutofit fontScale="90000"/>
          </a:bodyPr>
          <a:lstStyle/>
          <a:p>
            <a:r>
              <a:rPr lang="en-US" sz="9600" b="1" dirty="0"/>
              <a:t>Thank You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AFFC60-19C3-4901-93F7-7AAF4C09F8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22759" y="4201394"/>
            <a:ext cx="990852" cy="811449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M&amp;S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13FE871-0072-4E75-B1B8-B4BCF7C6DEA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22376" y="3264408"/>
            <a:ext cx="1993392" cy="1993392"/>
          </a:xfrm>
        </p:spPr>
        <p:txBody>
          <a:bodyPr/>
          <a:lstStyle/>
          <a:p>
            <a:r>
              <a:rPr lang="en-US" dirty="0"/>
              <a:t>WE HELP BUSINESSES GROW AND NURTURE A CONSUMER-FIRST MINDSET.</a:t>
            </a:r>
          </a:p>
        </p:txBody>
      </p:sp>
    </p:spTree>
    <p:extLst>
      <p:ext uri="{BB962C8B-B14F-4D97-AF65-F5344CB8AC3E}">
        <p14:creationId xmlns:p14="http://schemas.microsoft.com/office/powerpoint/2010/main" val="24364939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7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FEAE4"/>
      </a:accent1>
      <a:accent2>
        <a:srgbClr val="7C6B62"/>
      </a:accent2>
      <a:accent3>
        <a:srgbClr val="5D4C41"/>
      </a:accent3>
      <a:accent4>
        <a:srgbClr val="AA6256"/>
      </a:accent4>
      <a:accent5>
        <a:srgbClr val="ACC6D8"/>
      </a:accent5>
      <a:accent6>
        <a:srgbClr val="CBA863"/>
      </a:accent6>
      <a:hlink>
        <a:srgbClr val="0563C1"/>
      </a:hlink>
      <a:folHlink>
        <a:srgbClr val="954F72"/>
      </a:folHlink>
    </a:clrScheme>
    <a:fontScheme name="Custom 59">
      <a:majorFont>
        <a:latin typeface="Bodoni MT"/>
        <a:ea typeface=""/>
        <a:cs typeface=""/>
      </a:majorFont>
      <a:minorFont>
        <a:latin typeface="Seafor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ail Pitch Deck_tm33850888_Win32_LW_v2.potx" id="{46D5EC7D-1804-4C18-AE1A-8CD4358371A7}" vid="{50D438F0-9FB1-414D-BBA2-7CE35940A5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1" ma:contentTypeDescription="Create a new document." ma:contentTypeScope="" ma:versionID="64dfb1555687e0874b4304b796b5b0c7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6e4c555b5e194d05b7203de9c4567b3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5B071DB-81D7-454C-B973-21A172F54F13}">
  <ds:schemaRefs>
    <ds:schemaRef ds:uri="http://schemas.microsoft.com/office/2006/metadata/properties"/>
    <ds:schemaRef ds:uri="http://www.w3.org/2000/xmlns/"/>
    <ds:schemaRef ds:uri="71af3243-3dd4-4a8d-8c0d-dd76da1f02a5"/>
    <ds:schemaRef ds:uri="http://schemas.microsoft.com/sharepoint/v3"/>
    <ds:schemaRef ds:uri="http://www.w3.org/2001/XMLSchema-instance"/>
    <ds:schemaRef ds:uri="http://schemas.microsoft.com/office/infopath/2007/PartnerControls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7FB0D94B-5A32-4AAB-B55C-DC457E4CE0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8F3EECA-3A4D-4005-BFAD-C4D5A471E281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Retail pitch deck</Template>
  <TotalTime>117</TotalTime>
  <Words>1186</Words>
  <Application>Microsoft Office PowerPoint</Application>
  <PresentationFormat>Widescreen</PresentationFormat>
  <Paragraphs>101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Bodoni MT</vt:lpstr>
      <vt:lpstr>Calibri</vt:lpstr>
      <vt:lpstr>Seaford</vt:lpstr>
      <vt:lpstr>Times New Roman</vt:lpstr>
      <vt:lpstr>Wingdings</vt:lpstr>
      <vt:lpstr>Office Theme</vt:lpstr>
      <vt:lpstr>The Role of Human Resources in Promoting Diversity and Inclusion Through Flexible Working</vt:lpstr>
      <vt:lpstr>Table of Content</vt:lpstr>
      <vt:lpstr>Introduction</vt:lpstr>
      <vt:lpstr>About us</vt:lpstr>
      <vt:lpstr>Flexible Working in Retail Industry</vt:lpstr>
      <vt:lpstr>Significance of Flexible Working Hours for Employees</vt:lpstr>
      <vt:lpstr>Significance of Flexible Working Hours for M&amp;S (Organisation)</vt:lpstr>
      <vt:lpstr>Role of HRM in Flexible Working Decision</vt:lpstr>
      <vt:lpstr>Diversity and Inclusion at Work</vt:lpstr>
      <vt:lpstr>Significance of Diverse and Inclusive Workplace </vt:lpstr>
      <vt:lpstr>Role of HRM in Promoting Diversity and Inclusion</vt:lpstr>
      <vt:lpstr>Recommendations for HRM to Promote Diversity and Inclusion Through Flexible Working </vt:lpstr>
      <vt:lpstr>Summary</vt:lpstr>
      <vt:lpstr>References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Pitch deck</dc:title>
  <dc:creator>BAISHALI MANNA</dc:creator>
  <cp:lastModifiedBy>Ivan Stoyanov</cp:lastModifiedBy>
  <cp:revision>113</cp:revision>
  <dcterms:created xsi:type="dcterms:W3CDTF">2022-11-19T17:50:48Z</dcterms:created>
  <dcterms:modified xsi:type="dcterms:W3CDTF">2022-11-24T21:02:41Z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