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56" r:id="rId5"/>
    <p:sldId id="728" r:id="rId6"/>
    <p:sldId id="658" r:id="rId7"/>
    <p:sldId id="723" r:id="rId8"/>
    <p:sldId id="698" r:id="rId9"/>
    <p:sldId id="719" r:id="rId10"/>
    <p:sldId id="584" r:id="rId11"/>
    <p:sldId id="260" r:id="rId12"/>
    <p:sldId id="726" r:id="rId13"/>
    <p:sldId id="729" r:id="rId14"/>
    <p:sldId id="262" r:id="rId15"/>
    <p:sldId id="261" r:id="rId16"/>
    <p:sldId id="731" r:id="rId17"/>
    <p:sldId id="721" r:id="rId18"/>
    <p:sldId id="273" r:id="rId19"/>
    <p:sldId id="308" r:id="rId20"/>
    <p:sldId id="586" r:id="rId21"/>
    <p:sldId id="288" r:id="rId22"/>
    <p:sldId id="293" r:id="rId23"/>
    <p:sldId id="700" r:id="rId24"/>
    <p:sldId id="699" r:id="rId25"/>
    <p:sldId id="292" r:id="rId26"/>
    <p:sldId id="730" r:id="rId27"/>
    <p:sldId id="289" r:id="rId28"/>
    <p:sldId id="722" r:id="rId29"/>
    <p:sldId id="298" r:id="rId30"/>
    <p:sldId id="271" r:id="rId31"/>
    <p:sldId id="272" r:id="rId32"/>
    <p:sldId id="690" r:id="rId33"/>
    <p:sldId id="669" r:id="rId34"/>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1" autoAdjust="0"/>
    <p:restoredTop sz="68270" autoAdjust="0"/>
  </p:normalViewPr>
  <p:slideViewPr>
    <p:cSldViewPr snapToGrid="0">
      <p:cViewPr varScale="1">
        <p:scale>
          <a:sx n="76" d="100"/>
          <a:sy n="76" d="100"/>
        </p:scale>
        <p:origin x="1938" y="90"/>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3133"/>
        <p:guide pos="216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delSld modSld">
      <pc:chgData name="Rhiannon Akers" userId="fb3c9d12-5c8c-42d7-8dc7-d872d7a3d202" providerId="ADAL" clId="{80AABDCA-A693-4F09-99FD-F26609E442FC}" dt="2026-02-02T11:51:59.307" v="17" actId="47"/>
      <pc:docMkLst>
        <pc:docMk/>
      </pc:docMkLst>
      <pc:sldChg chg="modSp mod">
        <pc:chgData name="Rhiannon Akers" userId="fb3c9d12-5c8c-42d7-8dc7-d872d7a3d202" providerId="ADAL" clId="{80AABDCA-A693-4F09-99FD-F26609E442FC}" dt="2026-02-02T11:51:42.625" v="15" actId="20577"/>
        <pc:sldMkLst>
          <pc:docMk/>
          <pc:sldMk cId="2087353130" sldId="256"/>
        </pc:sldMkLst>
        <pc:spChg chg="mod">
          <ac:chgData name="Rhiannon Akers" userId="fb3c9d12-5c8c-42d7-8dc7-d872d7a3d202" providerId="ADAL" clId="{80AABDCA-A693-4F09-99FD-F26609E442FC}" dt="2026-02-02T11:51:42.625" v="15" actId="20577"/>
          <ac:spMkLst>
            <pc:docMk/>
            <pc:sldMk cId="2087353130" sldId="256"/>
            <ac:spMk id="3" creationId="{22C6E451-9A9C-40B0-8CEB-03CB8540F3F1}"/>
          </ac:spMkLst>
        </pc:spChg>
      </pc:sldChg>
      <pc:sldChg chg="modSp mod">
        <pc:chgData name="Rhiannon Akers" userId="fb3c9d12-5c8c-42d7-8dc7-d872d7a3d202" providerId="ADAL" clId="{80AABDCA-A693-4F09-99FD-F26609E442FC}" dt="2026-02-02T11:51:46.860" v="16" actId="20577"/>
        <pc:sldMkLst>
          <pc:docMk/>
          <pc:sldMk cId="3748452510" sldId="658"/>
        </pc:sldMkLst>
        <pc:spChg chg="mod">
          <ac:chgData name="Rhiannon Akers" userId="fb3c9d12-5c8c-42d7-8dc7-d872d7a3d202" providerId="ADAL" clId="{80AABDCA-A693-4F09-99FD-F26609E442FC}" dt="2026-02-02T11:51:46.860" v="16" actId="20577"/>
          <ac:spMkLst>
            <pc:docMk/>
            <pc:sldMk cId="3748452510" sldId="658"/>
            <ac:spMk id="2" creationId="{2A207C74-AB0C-51A6-DE3D-7B20B3577E6F}"/>
          </ac:spMkLst>
        </pc:spChg>
      </pc:sldChg>
      <pc:sldChg chg="del">
        <pc:chgData name="Rhiannon Akers" userId="fb3c9d12-5c8c-42d7-8dc7-d872d7a3d202" providerId="ADAL" clId="{80AABDCA-A693-4F09-99FD-F26609E442FC}" dt="2026-02-02T11:51:59.307" v="17" actId="47"/>
        <pc:sldMkLst>
          <pc:docMk/>
          <pc:sldMk cId="1332987022" sldId="72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02/02/2026</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02/02/2026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3151608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347004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5D0D52-B7B8-4C70-AE2E-EA49A1FAC79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4470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chance to both disrupt and reinforce students understanding of people.</a:t>
            </a:r>
          </a:p>
          <a:p>
            <a:endParaRPr lang="en-GB"/>
          </a:p>
          <a:p>
            <a:r>
              <a:rPr lang="en-GB"/>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879137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a:t>This demonstrates the importance of outside factors rather than what we say.  Our tone of voice, energy, attitude, emotions, dress, body language, eye contact, facial expressions, movements and gestures have a stronger impact than words alone.  By taking these into consideration in our communication style we can build rapport and relationships more effectively. </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7</a:t>
            </a:fld>
            <a:endParaRPr lang="en-GB"/>
          </a:p>
        </p:txBody>
      </p:sp>
    </p:spTree>
    <p:extLst>
      <p:ext uri="{BB962C8B-B14F-4D97-AF65-F5344CB8AC3E}">
        <p14:creationId xmlns:p14="http://schemas.microsoft.com/office/powerpoint/2010/main" val="4034134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ea typeface="Calibri"/>
                <a:cs typeface="Calibri"/>
              </a:rPr>
              <a:t>Video link to explore the theory further. </a:t>
            </a:r>
            <a:endParaRPr lang="en-GB" dirty="0"/>
          </a:p>
          <a:p>
            <a:endParaRPr lang="en-GB" dirty="0"/>
          </a:p>
          <a:p>
            <a:r>
              <a:rPr lang="en-GB" dirty="0"/>
              <a:t>What is this model telling us?  This time there is noise……but is this ‘atmospheric interference’….it is 1949, or is it more than this?  Students can look this up in their own time and answer these questions!  This also seems ‘one-directional’…..is it?</a:t>
            </a:r>
          </a:p>
          <a:p>
            <a:endParaRPr lang="en-GB" dirty="0"/>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8</a:t>
            </a:fld>
            <a:endParaRPr lang="en-GB"/>
          </a:p>
        </p:txBody>
      </p:sp>
    </p:spTree>
    <p:extLst>
      <p:ext uri="{BB962C8B-B14F-4D97-AF65-F5344CB8AC3E}">
        <p14:creationId xmlns:p14="http://schemas.microsoft.com/office/powerpoint/2010/main" val="3881133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fontScale="85000" lnSpcReduction="10000"/>
          </a:bodyPr>
          <a:lstStyle/>
          <a:p>
            <a:r>
              <a:rPr lang="en-GB" sz="1200" b="0" i="0" kern="1200" dirty="0">
                <a:solidFill>
                  <a:schemeClr val="tx1"/>
                </a:solidFill>
                <a:effectLst/>
                <a:latin typeface="+mn-lt"/>
                <a:ea typeface="+mn-ea"/>
                <a:cs typeface="+mn-cs"/>
              </a:rPr>
              <a:t>Schramm's communication model is an easy-to-understand framework that explains how communication works as a two-way, circular process between people. Instead of seeing communication as a simple one-way transmission, Schramm argued that both the sender and receiver continuously exchange roles, with each person encoding (creating), sending, decoding (interpreting), and providing feedback about messages.​</a:t>
            </a:r>
          </a:p>
          <a:p>
            <a:r>
              <a:rPr lang="en-GB" sz="1200" b="0" i="0" kern="1200" dirty="0">
                <a:solidFill>
                  <a:schemeClr val="tx1"/>
                </a:solidFill>
                <a:effectLst/>
                <a:latin typeface="+mn-lt"/>
                <a:ea typeface="+mn-ea"/>
                <a:cs typeface="+mn-cs"/>
              </a:rPr>
              <a:t>Key Elements</a:t>
            </a:r>
          </a:p>
          <a:p>
            <a:r>
              <a:rPr lang="en-GB" sz="1200" b="0" i="0" kern="1200" dirty="0">
                <a:solidFill>
                  <a:schemeClr val="tx1"/>
                </a:solidFill>
                <a:effectLst/>
                <a:latin typeface="+mn-lt"/>
                <a:ea typeface="+mn-ea"/>
                <a:cs typeface="+mn-cs"/>
              </a:rPr>
              <a:t>Sender/Source: The person who starts the communication by encoding a message (turning thoughts into words, symbols, or signals).​</a:t>
            </a:r>
          </a:p>
          <a:p>
            <a:r>
              <a:rPr lang="en-GB" sz="1200" b="0" i="0" kern="1200" dirty="0">
                <a:solidFill>
                  <a:schemeClr val="tx1"/>
                </a:solidFill>
                <a:effectLst/>
                <a:latin typeface="+mn-lt"/>
                <a:ea typeface="+mn-ea"/>
                <a:cs typeface="+mn-cs"/>
              </a:rPr>
              <a:t>Message: The idea or information sent from the sender to the receiver, which can be verbal, written, or non-verbal.​</a:t>
            </a:r>
          </a:p>
          <a:p>
            <a:r>
              <a:rPr lang="en-GB" sz="1200" b="0" i="0" kern="1200" dirty="0">
                <a:solidFill>
                  <a:schemeClr val="tx1"/>
                </a:solidFill>
                <a:effectLst/>
                <a:latin typeface="+mn-lt"/>
                <a:ea typeface="+mn-ea"/>
                <a:cs typeface="+mn-cs"/>
              </a:rPr>
              <a:t>Channel: The method or medium used to send the message (speech, writing, visual cues, etc.).​</a:t>
            </a:r>
          </a:p>
          <a:p>
            <a:r>
              <a:rPr lang="en-GB" sz="1200" b="0" i="0" kern="1200" dirty="0">
                <a:solidFill>
                  <a:schemeClr val="tx1"/>
                </a:solidFill>
                <a:effectLst/>
                <a:latin typeface="+mn-lt"/>
                <a:ea typeface="+mn-ea"/>
                <a:cs typeface="+mn-cs"/>
              </a:rPr>
              <a:t>Receiver/Destination: The person who gets the message and decodes it (interprets its meaning).​</a:t>
            </a:r>
          </a:p>
          <a:p>
            <a:r>
              <a:rPr lang="en-GB" sz="1200" b="0" i="0" kern="1200" dirty="0">
                <a:solidFill>
                  <a:schemeClr val="tx1"/>
                </a:solidFill>
                <a:effectLst/>
                <a:latin typeface="+mn-lt"/>
                <a:ea typeface="+mn-ea"/>
                <a:cs typeface="+mn-cs"/>
              </a:rPr>
              <a:t>Feedback: The receiver’s response to the message, which is sent back to the original sender, turning them into the new receiver.​</a:t>
            </a:r>
          </a:p>
          <a:p>
            <a:r>
              <a:rPr lang="en-GB" sz="1200" b="0" i="0" kern="1200" dirty="0">
                <a:solidFill>
                  <a:schemeClr val="tx1"/>
                </a:solidFill>
                <a:effectLst/>
                <a:latin typeface="+mn-lt"/>
                <a:ea typeface="+mn-ea"/>
                <a:cs typeface="+mn-cs"/>
              </a:rPr>
              <a:t>Circular Process</a:t>
            </a:r>
          </a:p>
          <a:p>
            <a:r>
              <a:rPr lang="en-GB" sz="1200" b="0" i="0" kern="1200" dirty="0">
                <a:solidFill>
                  <a:schemeClr val="tx1"/>
                </a:solidFill>
                <a:effectLst/>
                <a:latin typeface="+mn-lt"/>
                <a:ea typeface="+mn-ea"/>
                <a:cs typeface="+mn-cs"/>
              </a:rPr>
              <a:t>Schramm’s model is cyclical, meaning communication doesn’t stop after a message is sent; instead, both parties keep sending messages and feedback in a continuing loop. This ongoing exchange helps both people clarify and better understand each other.​</a:t>
            </a:r>
          </a:p>
          <a:p>
            <a:r>
              <a:rPr lang="en-GB" sz="1200" b="0" i="0" kern="1200" dirty="0">
                <a:solidFill>
                  <a:schemeClr val="tx1"/>
                </a:solidFill>
                <a:effectLst/>
                <a:latin typeface="+mn-lt"/>
                <a:ea typeface="+mn-ea"/>
                <a:cs typeface="+mn-cs"/>
              </a:rPr>
              <a:t>Importance of Common Experience</a:t>
            </a:r>
          </a:p>
          <a:p>
            <a:r>
              <a:rPr lang="en-GB" sz="1200" b="0" i="0" kern="1200" dirty="0">
                <a:solidFill>
                  <a:schemeClr val="tx1"/>
                </a:solidFill>
                <a:effectLst/>
                <a:latin typeface="+mn-lt"/>
                <a:ea typeface="+mn-ea"/>
                <a:cs typeface="+mn-cs"/>
              </a:rPr>
              <a:t>For successful communication, Schramm emphasized that sender and receiver should share some common experience or background. Misunderstandings happen when people don’t have similar knowledge or context—for instance, a technical expert talking to someone without the same expertise may be misunderstood.​</a:t>
            </a:r>
          </a:p>
          <a:p>
            <a:r>
              <a:rPr lang="en-GB" sz="1200" b="0" i="0" kern="1200" dirty="0">
                <a:solidFill>
                  <a:schemeClr val="tx1"/>
                </a:solidFill>
                <a:effectLst/>
                <a:latin typeface="+mn-lt"/>
                <a:ea typeface="+mn-ea"/>
                <a:cs typeface="+mn-cs"/>
              </a:rPr>
              <a:t>Example</a:t>
            </a:r>
          </a:p>
          <a:p>
            <a:r>
              <a:rPr lang="en-GB" sz="1200" b="0" i="0" kern="1200" dirty="0">
                <a:solidFill>
                  <a:schemeClr val="tx1"/>
                </a:solidFill>
                <a:effectLst/>
                <a:latin typeface="+mn-lt"/>
                <a:ea typeface="+mn-ea"/>
                <a:cs typeface="+mn-cs"/>
              </a:rPr>
              <a:t>If one person says something in a conversation, the other listens, interprets the meaning, and then replies. This reply acts as feedback, creating a roundtrip of messages that helps both sides refine understanding.</a:t>
            </a:r>
          </a:p>
          <a:p>
            <a:pPr fontAlgn="base"/>
            <a:endParaRPr lang="en-GB" sz="1200" b="0" i="0" kern="1200" dirty="0">
              <a:solidFill>
                <a:schemeClr val="tx1"/>
              </a:solidFill>
              <a:latin typeface="+mn-lt"/>
              <a:ea typeface="+mn-ea"/>
              <a:cs typeface="+mn-cs"/>
            </a:endParaRPr>
          </a:p>
          <a:p>
            <a:pPr fontAlgn="base"/>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ea typeface="Calibri"/>
                <a:cs typeface="Calibri"/>
              </a:rPr>
              <a:t>Video link for further exploration. </a:t>
            </a:r>
            <a:endParaRPr lang="en-GB" dirty="0"/>
          </a:p>
          <a:p>
            <a:endParaRPr lang="en-GB" dirty="0"/>
          </a:p>
          <a:p>
            <a:r>
              <a:rPr lang="en-GB" dirty="0"/>
              <a:t>Discuss this with the students – another approach to the tricky subject of communications.  </a:t>
            </a:r>
            <a:endParaRPr lang="en-GB" dirty="0">
              <a:ea typeface="Calibri"/>
              <a:cs typeface="Calibri"/>
            </a:endParaRPr>
          </a:p>
          <a:p>
            <a:endParaRPr lang="en-GB" dirty="0"/>
          </a:p>
          <a:p>
            <a:pPr fontAlgn="base"/>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pPr/>
              <a:t>12</a:t>
            </a:fld>
            <a:endParaRPr lang="en-GB"/>
          </a:p>
        </p:txBody>
      </p:sp>
    </p:spTree>
    <p:extLst>
      <p:ext uri="{BB962C8B-B14F-4D97-AF65-F5344CB8AC3E}">
        <p14:creationId xmlns:p14="http://schemas.microsoft.com/office/powerpoint/2010/main" val="558101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Key modern models</a:t>
            </a:r>
          </a:p>
          <a:p>
            <a:r>
              <a:rPr lang="en-GB" sz="1200" b="0" i="0" kern="1200" dirty="0">
                <a:solidFill>
                  <a:schemeClr val="tx1"/>
                </a:solidFill>
                <a:effectLst/>
                <a:latin typeface="+mn-lt"/>
                <a:ea typeface="+mn-ea"/>
                <a:cs typeface="+mn-cs"/>
              </a:rPr>
              <a:t>Helical Model (Frank Dance, 1967; still relevant): Communication spirals upward, growing more complex with each interaction as shared history accumulates—ideal for teams where past exchanges shape future ones.[ from prior]</a:t>
            </a:r>
          </a:p>
          <a:p>
            <a:r>
              <a:rPr lang="en-GB" sz="1200" b="0" i="0" kern="1200" dirty="0">
                <a:solidFill>
                  <a:schemeClr val="tx1"/>
                </a:solidFill>
                <a:effectLst/>
                <a:latin typeface="+mn-lt"/>
                <a:ea typeface="+mn-ea"/>
                <a:cs typeface="+mn-cs"/>
              </a:rPr>
              <a:t>Transactional Model (</a:t>
            </a:r>
            <a:r>
              <a:rPr lang="en-GB" sz="1200" b="0" i="0" kern="1200" dirty="0" err="1">
                <a:solidFill>
                  <a:schemeClr val="tx1"/>
                </a:solidFill>
                <a:effectLst/>
                <a:latin typeface="+mn-lt"/>
                <a:ea typeface="+mn-ea"/>
                <a:cs typeface="+mn-cs"/>
              </a:rPr>
              <a:t>Barnlund</a:t>
            </a:r>
            <a:r>
              <a:rPr lang="en-GB" sz="1200" b="0" i="0" kern="1200" dirty="0">
                <a:solidFill>
                  <a:schemeClr val="tx1"/>
                </a:solidFill>
                <a:effectLst/>
                <a:latin typeface="+mn-lt"/>
                <a:ea typeface="+mn-ea"/>
                <a:cs typeface="+mn-cs"/>
              </a:rPr>
              <a:t>, 1970; dominant in workplaces): All parties co-create meaning simultaneously through verbal/non-verbal cues, influenced by culture and environment; feedback is instant and mutual, fitting Slack/Teams chats.</a:t>
            </a:r>
          </a:p>
          <a:p>
            <a:r>
              <a:rPr lang="en-GB" sz="1200" b="0" i="0" kern="1200" dirty="0">
                <a:solidFill>
                  <a:schemeClr val="tx1"/>
                </a:solidFill>
                <a:effectLst/>
                <a:latin typeface="+mn-lt"/>
                <a:ea typeface="+mn-ea"/>
                <a:cs typeface="+mn-cs"/>
              </a:rPr>
              <a:t>Convergence Model (Rogers &amp; Kincaid, 1981; networked era): People exchange info via channels until they "converge" on shared understanding, perfect for collaborative platforms like intranets where async updates align teams.​</a:t>
            </a:r>
          </a:p>
          <a:p>
            <a:r>
              <a:rPr lang="en-GB" sz="1200" b="0" i="0" kern="1200" dirty="0">
                <a:solidFill>
                  <a:schemeClr val="tx1"/>
                </a:solidFill>
                <a:effectLst/>
                <a:latin typeface="+mn-lt"/>
                <a:ea typeface="+mn-ea"/>
                <a:cs typeface="+mn-cs"/>
              </a:rPr>
              <a:t>Digital Workplace Model (2020s trends): Hyper-personalised, async/hybrid flows via AI tools (e.g. </a:t>
            </a:r>
            <a:r>
              <a:rPr lang="en-GB" sz="1200" b="0" i="0" kern="1200" dirty="0" err="1">
                <a:solidFill>
                  <a:schemeClr val="tx1"/>
                </a:solidFill>
                <a:effectLst/>
                <a:latin typeface="+mn-lt"/>
                <a:ea typeface="+mn-ea"/>
                <a:cs typeface="+mn-cs"/>
              </a:rPr>
              <a:t>Jint</a:t>
            </a:r>
            <a:r>
              <a:rPr lang="en-GB" sz="1200" b="0" i="0" kern="1200" dirty="0">
                <a:solidFill>
                  <a:schemeClr val="tx1"/>
                </a:solidFill>
                <a:effectLst/>
                <a:latin typeface="+mn-lt"/>
                <a:ea typeface="+mn-ea"/>
                <a:cs typeface="+mn-cs"/>
              </a:rPr>
              <a:t>, Teams Copilot) that segment audiences, reduce noise, and enable bottom-up feedback—reaching deskless/frontline workers mobile-first.</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923999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2680309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15</a:t>
            </a:fld>
            <a:endParaRPr lang="en-GB"/>
          </a:p>
        </p:txBody>
      </p:sp>
    </p:spTree>
    <p:extLst>
      <p:ext uri="{BB962C8B-B14F-4D97-AF65-F5344CB8AC3E}">
        <p14:creationId xmlns:p14="http://schemas.microsoft.com/office/powerpoint/2010/main" val="41605000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Map exercise </a:t>
            </a:r>
          </a:p>
          <a:p>
            <a:r>
              <a:rPr lang="en-US"/>
              <a:t>Start by facing away from each other</a:t>
            </a:r>
          </a:p>
          <a:p>
            <a:r>
              <a:rPr lang="en-US"/>
              <a:t>One member of the pair to give instructions, the other has to draw a specific route on the map following these instructions</a:t>
            </a:r>
          </a:p>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17</a:t>
            </a:fld>
            <a:endParaRPr lang="en-GB"/>
          </a:p>
        </p:txBody>
      </p:sp>
    </p:spTree>
    <p:extLst>
      <p:ext uri="{BB962C8B-B14F-4D97-AF65-F5344CB8AC3E}">
        <p14:creationId xmlns:p14="http://schemas.microsoft.com/office/powerpoint/2010/main" val="27432287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paralinguistic cue is a feature of the voice or non-verbal behaviour that accompanies speech and helps convey meaning, emotion, or attitude beyond the actual words.</a:t>
            </a:r>
          </a:p>
          <a:p>
            <a:r>
              <a:rPr lang="en-GB" sz="1200" b="0" i="0" kern="1200" dirty="0">
                <a:solidFill>
                  <a:schemeClr val="tx1"/>
                </a:solidFill>
                <a:effectLst/>
                <a:latin typeface="+mn-lt"/>
                <a:ea typeface="+mn-ea"/>
                <a:cs typeface="+mn-cs"/>
              </a:rPr>
              <a:t>In practice, this includes things like tone of voice, pitch, volume, pace, rhythm, and pauses, as well as non‑lexical sounds such as sighing or laughing. A flat, quiet “I’m fine,” for example, may signal distress because of its paralinguistic cues, even though the words alone sound positive.</a:t>
            </a:r>
          </a:p>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18</a:t>
            </a:fld>
            <a:endParaRPr lang="en-GB"/>
          </a:p>
        </p:txBody>
      </p:sp>
    </p:spTree>
    <p:extLst>
      <p:ext uri="{BB962C8B-B14F-4D97-AF65-F5344CB8AC3E}">
        <p14:creationId xmlns:p14="http://schemas.microsoft.com/office/powerpoint/2010/main" val="8866822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b="1" i="1" u="sng"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19</a:t>
            </a:fld>
            <a:endParaRPr lang="en-GB"/>
          </a:p>
        </p:txBody>
      </p:sp>
    </p:spTree>
    <p:extLst>
      <p:ext uri="{BB962C8B-B14F-4D97-AF65-F5344CB8AC3E}">
        <p14:creationId xmlns:p14="http://schemas.microsoft.com/office/powerpoint/2010/main" val="2597347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21</a:t>
            </a:fld>
            <a:endParaRPr lang="en-GB"/>
          </a:p>
        </p:txBody>
      </p:sp>
    </p:spTree>
    <p:extLst>
      <p:ext uri="{BB962C8B-B14F-4D97-AF65-F5344CB8AC3E}">
        <p14:creationId xmlns:p14="http://schemas.microsoft.com/office/powerpoint/2010/main" val="1598097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i="1" dirty="0">
                <a:cs typeface="Calibri"/>
              </a:rPr>
              <a:t>Keeping asking questions to funnel down to get to the answer – Talk through the guidance below and ask the group to test it with each other by asking about their weekends.</a:t>
            </a:r>
          </a:p>
          <a:p>
            <a:endParaRPr lang="en-GB" b="1" i="1" dirty="0">
              <a:ea typeface="Calibri"/>
              <a:cs typeface="Calibri"/>
            </a:endParaRPr>
          </a:p>
          <a:p>
            <a:pPr algn="l">
              <a:buFont typeface="Arial" panose="020B0604020202020204" pitchFamily="34" charset="0"/>
              <a:buChar char="•"/>
            </a:pPr>
            <a:r>
              <a:rPr lang="en-GB" b="0" i="0" dirty="0">
                <a:effectLst/>
                <a:latin typeface="fkGroteskNeue"/>
              </a:rPr>
              <a:t>Open Questions:</a:t>
            </a:r>
            <a:br>
              <a:rPr lang="en-GB" b="0" i="0" dirty="0">
                <a:effectLst/>
                <a:latin typeface="fkGroteskNeue"/>
              </a:rPr>
            </a:br>
            <a:r>
              <a:rPr lang="en-GB" b="0" i="0" dirty="0">
                <a:effectLst/>
                <a:latin typeface="fkGroteskNeue"/>
              </a:rPr>
              <a:t>Start with broad, open-ended questions to encourage detailed responses and set a comfortable tone. Use words like </a:t>
            </a:r>
            <a:r>
              <a:rPr lang="en-GB" b="0" i="1" dirty="0">
                <a:effectLst/>
                <a:latin typeface="fkGroteskNeue"/>
              </a:rPr>
              <a:t>who, what, when, where, why, tell, explain, describe</a:t>
            </a:r>
            <a:r>
              <a:rPr lang="en-GB" b="0" i="0" dirty="0">
                <a:effectLst/>
                <a:latin typeface="fkGroteskNeue"/>
              </a:rPr>
              <a:t> to begin these questions</a:t>
            </a:r>
          </a:p>
          <a:p>
            <a:pPr algn="l">
              <a:buFont typeface="Arial" panose="020B0604020202020204" pitchFamily="34" charset="0"/>
              <a:buChar char="•"/>
            </a:pPr>
            <a:r>
              <a:rPr lang="en-GB" b="0" i="0" dirty="0">
                <a:effectLst/>
                <a:latin typeface="fkGroteskNeue"/>
              </a:rPr>
              <a:t>Probing Questions:</a:t>
            </a:r>
            <a:br>
              <a:rPr lang="en-GB" b="0" i="0" dirty="0">
                <a:effectLst/>
                <a:latin typeface="fkGroteskNeue"/>
              </a:rPr>
            </a:br>
            <a:r>
              <a:rPr lang="en-GB" b="0" i="0" dirty="0">
                <a:effectLst/>
                <a:latin typeface="fkGroteskNeue"/>
              </a:rPr>
              <a:t>Listen carefully to the initial answer and ask follow-up questions that dig deeper into specific points mentioned. These questions should be based on the interviewee’s previous answer and help you gather more detail or clarify understanding</a:t>
            </a:r>
          </a:p>
          <a:p>
            <a:pPr algn="l">
              <a:buFont typeface="Arial" panose="020B0604020202020204" pitchFamily="34" charset="0"/>
              <a:buChar char="•"/>
            </a:pPr>
            <a:r>
              <a:rPr lang="en-GB" b="0" i="0" dirty="0">
                <a:effectLst/>
                <a:latin typeface="fkGroteskNeue"/>
              </a:rPr>
              <a:t>Closed Questions:</a:t>
            </a:r>
            <a:br>
              <a:rPr lang="en-GB" b="0" i="0" dirty="0">
                <a:effectLst/>
                <a:latin typeface="fkGroteskNeue"/>
              </a:rPr>
            </a:br>
            <a:r>
              <a:rPr lang="en-GB" b="0" i="0" dirty="0">
                <a:effectLst/>
                <a:latin typeface="fkGroteskNeue"/>
              </a:rPr>
              <a:t>End with a closed question to confirm your understanding or clarify a specific detail. These questions typically lead to a “yes” or “no” answer and help wrap up the conversation or topic</a:t>
            </a:r>
          </a:p>
          <a:p>
            <a:endParaRPr lang="en-GB" b="1" i="1" dirty="0">
              <a:ea typeface="Calibri"/>
              <a:cs typeface="Calibri"/>
            </a:endParaRPr>
          </a:p>
        </p:txBody>
      </p:sp>
      <p:sp>
        <p:nvSpPr>
          <p:cNvPr id="4" name="Slide Number Placeholder 3"/>
          <p:cNvSpPr>
            <a:spLocks noGrp="1"/>
          </p:cNvSpPr>
          <p:nvPr>
            <p:ph type="sldNum" sz="quarter" idx="10"/>
          </p:nvPr>
        </p:nvSpPr>
        <p:spPr/>
        <p:txBody>
          <a:bodyPr/>
          <a:lstStyle/>
          <a:p>
            <a:fld id="{A74F7143-3262-4712-BBAC-9EEC69AABB0A}" type="slidenum">
              <a:rPr lang="en-GB" smtClean="0"/>
              <a:pPr/>
              <a:t>22</a:t>
            </a:fld>
            <a:endParaRPr lang="en-GB"/>
          </a:p>
        </p:txBody>
      </p:sp>
    </p:spTree>
    <p:extLst>
      <p:ext uri="{BB962C8B-B14F-4D97-AF65-F5344CB8AC3E}">
        <p14:creationId xmlns:p14="http://schemas.microsoft.com/office/powerpoint/2010/main" val="3265565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ea typeface="Calibri"/>
                <a:cs typeface="Calibri"/>
              </a:rPr>
              <a:t>Link this to the session on Conflict on Week 3.</a:t>
            </a:r>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24</a:t>
            </a:fld>
            <a:endParaRPr lang="en-GB"/>
          </a:p>
        </p:txBody>
      </p:sp>
    </p:spTree>
    <p:extLst>
      <p:ext uri="{BB962C8B-B14F-4D97-AF65-F5344CB8AC3E}">
        <p14:creationId xmlns:p14="http://schemas.microsoft.com/office/powerpoint/2010/main" val="24834414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20923521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26</a:t>
            </a:fld>
            <a:endParaRPr lang="en-GB"/>
          </a:p>
        </p:txBody>
      </p:sp>
    </p:spTree>
    <p:extLst>
      <p:ext uri="{BB962C8B-B14F-4D97-AF65-F5344CB8AC3E}">
        <p14:creationId xmlns:p14="http://schemas.microsoft.com/office/powerpoint/2010/main" val="10042925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16735887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12226866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178220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02/02/2026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j6YIz1QrXtg" TargetMode="External"/><Relationship Id="rId2" Type="http://schemas.openxmlformats.org/officeDocument/2006/relationships/slideLayout" Target="../slideLayouts/slideLayout2.xml"/><Relationship Id="rId1" Type="http://schemas.openxmlformats.org/officeDocument/2006/relationships/video" Target="https://www.youtube.com/embed/j6YIz1QrXtg?feature=oembed" TargetMode="Externa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yUGW2d6nXe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a:effectLst/>
                <a:latin typeface="Helvetica-Bold" pitchFamily="2" charset="0"/>
                <a:ea typeface="Calibri" panose="020F0502020204030204" pitchFamily="34" charset="0"/>
                <a:cs typeface="Helvetica-Bold" pitchFamily="2" charset="0"/>
              </a:rPr>
            </a:br>
            <a:br>
              <a:rPr lang="en-GB" sz="1200" b="1">
                <a:effectLst/>
                <a:latin typeface="Helvetica-Bold" pitchFamily="2" charset="0"/>
                <a:ea typeface="Calibri" panose="020F0502020204030204" pitchFamily="34" charset="0"/>
                <a:cs typeface="Helvetica-Bold" pitchFamily="2" charset="0"/>
              </a:rPr>
            </a:br>
            <a:r>
              <a:rPr lang="en-GB" sz="3600" b="1">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4434766" cy="2055915"/>
          </a:xfrm>
        </p:spPr>
        <p:txBody>
          <a:bodyPr vert="horz" lIns="91440" tIns="45720" rIns="91440" bIns="45720" rtlCol="0" anchor="t">
            <a:normAutofit/>
          </a:bodyPr>
          <a:lstStyle/>
          <a:p>
            <a:r>
              <a:rPr lang="en-GB" sz="1600" b="1" dirty="0">
                <a:solidFill>
                  <a:schemeClr val="bg1"/>
                </a:solidFill>
              </a:rPr>
              <a:t>Week 4</a:t>
            </a:r>
          </a:p>
          <a:p>
            <a:endParaRPr lang="en-GB" sz="1600" b="1" dirty="0">
              <a:solidFill>
                <a:schemeClr val="bg1"/>
              </a:solidFill>
            </a:endParaRPr>
          </a:p>
          <a:p>
            <a:r>
              <a:rPr lang="en-GB" sz="1600" b="1" dirty="0">
                <a:solidFill>
                  <a:schemeClr val="bg1"/>
                </a:solidFill>
              </a:rPr>
              <a:t>Melanie Squire</a:t>
            </a:r>
          </a:p>
          <a:p>
            <a:endParaRPr lang="en-GB" sz="1600" b="1" dirty="0">
              <a:solidFill>
                <a:schemeClr val="bg1"/>
              </a:solidFill>
            </a:endParaRPr>
          </a:p>
          <a:p>
            <a:r>
              <a:rPr lang="en-GB" sz="1600" b="1" dirty="0">
                <a:solidFill>
                  <a:schemeClr val="bg1"/>
                </a:solidFill>
              </a:rPr>
              <a:t>February 2026</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8A7C5-E45C-254D-7C06-E23FCE18C0A3}"/>
              </a:ext>
            </a:extLst>
          </p:cNvPr>
          <p:cNvSpPr>
            <a:spLocks noGrp="1"/>
          </p:cNvSpPr>
          <p:nvPr>
            <p:ph type="title"/>
          </p:nvPr>
        </p:nvSpPr>
        <p:spPr>
          <a:xfrm>
            <a:off x="609600" y="274638"/>
            <a:ext cx="10972800" cy="1143000"/>
          </a:xfrm>
        </p:spPr>
        <p:txBody>
          <a:bodyPr anchor="ctr">
            <a:normAutofit/>
          </a:bodyPr>
          <a:lstStyle/>
          <a:p>
            <a:r>
              <a:rPr lang="en-GB" dirty="0"/>
              <a:t>Health and Wellbeing Strategy</a:t>
            </a:r>
          </a:p>
        </p:txBody>
      </p:sp>
      <p:pic>
        <p:nvPicPr>
          <p:cNvPr id="5" name="Content Placeholder 4">
            <a:extLst>
              <a:ext uri="{FF2B5EF4-FFF2-40B4-BE49-F238E27FC236}">
                <a16:creationId xmlns:a16="http://schemas.microsoft.com/office/drawing/2014/main" id="{2A5ED03C-104D-CDF0-2A6B-CB5204DDF5EA}"/>
              </a:ext>
            </a:extLst>
          </p:cNvPr>
          <p:cNvPicPr>
            <a:picLocks noGrp="1" noChangeAspect="1"/>
          </p:cNvPicPr>
          <p:nvPr>
            <p:ph idx="1"/>
          </p:nvPr>
        </p:nvPicPr>
        <p:blipFill>
          <a:blip r:embed="rId3"/>
          <a:stretch>
            <a:fillRect/>
          </a:stretch>
        </p:blipFill>
        <p:spPr>
          <a:xfrm>
            <a:off x="609600" y="2077388"/>
            <a:ext cx="10972800" cy="2962657"/>
          </a:xfrm>
          <a:prstGeom prst="rect">
            <a:avLst/>
          </a:prstGeom>
          <a:noFill/>
        </p:spPr>
      </p:pic>
    </p:spTree>
    <p:extLst>
      <p:ext uri="{BB962C8B-B14F-4D97-AF65-F5344CB8AC3E}">
        <p14:creationId xmlns:p14="http://schemas.microsoft.com/office/powerpoint/2010/main" val="3916808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697723" y="1452108"/>
            <a:ext cx="9649072" cy="2288768"/>
          </a:xfrm>
          <a:prstGeom prst="rect">
            <a:avLst/>
          </a:prstGeom>
          <a:noFill/>
        </p:spPr>
        <p:txBody>
          <a:bodyPr wrap="square" lIns="91440" tIns="45720" rIns="91440" bIns="45720" rtlCol="0" anchor="t">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Recap from last week</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Explore Communication Models through theory, practice and a case study</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Presentation preparation</a:t>
            </a:r>
            <a:endParaRPr lang="en-GB" sz="2800" dirty="0">
              <a:latin typeface="Arial"/>
              <a:cs typeface="Arial"/>
            </a:endParaRPr>
          </a:p>
        </p:txBody>
      </p:sp>
    </p:spTree>
    <p:extLst>
      <p:ext uri="{BB962C8B-B14F-4D97-AF65-F5344CB8AC3E}">
        <p14:creationId xmlns:p14="http://schemas.microsoft.com/office/powerpoint/2010/main" val="3748452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9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1048054" y="1289953"/>
            <a:ext cx="10729192" cy="4278094"/>
          </a:xfrm>
          <a:prstGeom prst="rect">
            <a:avLst/>
          </a:prstGeom>
        </p:spPr>
        <p:txBody>
          <a:bodyPr wrap="square">
            <a:spAutoFit/>
          </a:bodyPr>
          <a:lstStyle/>
          <a:p>
            <a:pPr algn="l">
              <a:buNone/>
            </a:pPr>
            <a:r>
              <a:rPr lang="en-GB" sz="2000" b="1" i="0" dirty="0">
                <a:effectLst/>
                <a:latin typeface="fkGrotesk"/>
              </a:rPr>
              <a:t>Action-Oriented Roles</a:t>
            </a:r>
          </a:p>
          <a:p>
            <a:pPr algn="l">
              <a:buFont typeface="Arial" panose="020B0604020202020204" pitchFamily="34" charset="0"/>
              <a:buChar char="•"/>
            </a:pPr>
            <a:r>
              <a:rPr lang="en-GB" sz="2000" b="0" i="0" dirty="0">
                <a:effectLst/>
                <a:latin typeface="fkGroteskNeue"/>
              </a:rPr>
              <a:t> Shaper: Drives the team forward and thrives on pressure and challenge.</a:t>
            </a:r>
          </a:p>
          <a:p>
            <a:pPr algn="l">
              <a:buFont typeface="Arial" panose="020B0604020202020204" pitchFamily="34" charset="0"/>
              <a:buChar char="•"/>
            </a:pPr>
            <a:r>
              <a:rPr lang="en-GB" sz="2000" b="0" i="0" dirty="0">
                <a:effectLst/>
                <a:latin typeface="fkGroteskNeue"/>
              </a:rPr>
              <a:t> Implementer: Turns ideas into practical actions and organises work that needs to be done.</a:t>
            </a:r>
          </a:p>
          <a:p>
            <a:pPr algn="l">
              <a:buFont typeface="Arial" panose="020B0604020202020204" pitchFamily="34" charset="0"/>
              <a:buChar char="•"/>
            </a:pPr>
            <a:r>
              <a:rPr lang="en-GB" sz="2000" b="0" i="0" dirty="0">
                <a:effectLst/>
                <a:latin typeface="fkGroteskNeue"/>
              </a:rPr>
              <a:t> Completer Finisher: Pays attention to detail, ensures thorough, timely completion of tasks.</a:t>
            </a:r>
          </a:p>
          <a:p>
            <a:pPr algn="l">
              <a:buNone/>
            </a:pPr>
            <a:r>
              <a:rPr lang="en-GB" sz="2000" b="1" i="0" dirty="0">
                <a:effectLst/>
                <a:latin typeface="fkGrotesk"/>
              </a:rPr>
              <a:t>People-Oriented Roles</a:t>
            </a:r>
          </a:p>
          <a:p>
            <a:pPr algn="l">
              <a:buFont typeface="Arial" panose="020B0604020202020204" pitchFamily="34" charset="0"/>
              <a:buChar char="•"/>
            </a:pPr>
            <a:r>
              <a:rPr lang="en-GB" sz="2000" b="0" i="0" dirty="0">
                <a:effectLst/>
                <a:latin typeface="fkGroteskNeue"/>
              </a:rPr>
              <a:t> Coordinator: Clarifies goals, delegates tasks, and promotes decision-making.</a:t>
            </a:r>
          </a:p>
          <a:p>
            <a:pPr algn="l">
              <a:buFont typeface="Arial" panose="020B0604020202020204" pitchFamily="34" charset="0"/>
              <a:buChar char="•"/>
            </a:pPr>
            <a:r>
              <a:rPr lang="en-GB" sz="2000" b="0" i="0" dirty="0">
                <a:effectLst/>
                <a:latin typeface="fkGroteskNeue"/>
              </a:rPr>
              <a:t> Team worker: Fosters team spirit, supports others, and helps the team to gel.</a:t>
            </a:r>
          </a:p>
          <a:p>
            <a:pPr algn="l">
              <a:buFont typeface="Arial" panose="020B0604020202020204" pitchFamily="34" charset="0"/>
              <a:buChar char="•"/>
            </a:pPr>
            <a:r>
              <a:rPr lang="en-GB" sz="2000" b="0" i="0" dirty="0">
                <a:effectLst/>
                <a:latin typeface="fkGroteskNeue"/>
              </a:rPr>
              <a:t> Resource Investigator: Explores opportunities, develops contacts, and brings in new ideas.</a:t>
            </a:r>
          </a:p>
          <a:p>
            <a:pPr algn="l">
              <a:buNone/>
            </a:pPr>
            <a:r>
              <a:rPr lang="en-GB" sz="2000" b="1" i="0" dirty="0">
                <a:effectLst/>
                <a:latin typeface="fkGrotesk"/>
              </a:rPr>
              <a:t>Thinking-Oriented Roles</a:t>
            </a:r>
          </a:p>
          <a:p>
            <a:pPr algn="l">
              <a:buFont typeface="Arial" panose="020B0604020202020204" pitchFamily="34" charset="0"/>
              <a:buChar char="•"/>
            </a:pPr>
            <a:r>
              <a:rPr lang="en-GB" sz="2000" b="0" i="0" dirty="0">
                <a:effectLst/>
                <a:latin typeface="fkGroteskNeue"/>
              </a:rPr>
              <a:t> Plant: Provides creative ideas and solves difficult problems.</a:t>
            </a:r>
          </a:p>
          <a:p>
            <a:pPr algn="l">
              <a:buFont typeface="Arial" panose="020B0604020202020204" pitchFamily="34" charset="0"/>
              <a:buChar char="•"/>
            </a:pPr>
            <a:r>
              <a:rPr lang="en-GB" sz="2000" b="0" i="0" dirty="0">
                <a:effectLst/>
                <a:latin typeface="fkGroteskNeue"/>
              </a:rPr>
              <a:t> Monitor Evaluator: Offers logical analysis and objective judgment.</a:t>
            </a:r>
          </a:p>
          <a:p>
            <a:pPr algn="l">
              <a:buFont typeface="Arial" panose="020B0604020202020204" pitchFamily="34" charset="0"/>
              <a:buChar char="•"/>
            </a:pPr>
            <a:r>
              <a:rPr lang="en-GB" sz="2000" b="0" i="0" dirty="0">
                <a:effectLst/>
                <a:latin typeface="fkGroteskNeue"/>
              </a:rPr>
              <a:t> Specialist: Brings in-depth knowledge and expertise in a specific area.</a:t>
            </a:r>
          </a:p>
          <a:p>
            <a:pPr algn="ctr">
              <a:defRPr/>
            </a:pPr>
            <a:r>
              <a:rPr lang="en-GB" altLang="en-US" sz="3200" b="1" dirty="0">
                <a:solidFill>
                  <a:srgbClr val="FF0000"/>
                </a:solidFill>
                <a:effectLst>
                  <a:outerShdw blurRad="38100" dist="38100" dir="2700000" algn="tl">
                    <a:srgbClr val="000000">
                      <a:alpha val="43137"/>
                    </a:srgbClr>
                  </a:outerShdw>
                </a:effectLst>
                <a:latin typeface="Myriad Pro"/>
                <a:cs typeface="Arial" pitchFamily="34" charset="0"/>
              </a:rPr>
              <a:t>Which are you?</a:t>
            </a:r>
            <a:endParaRPr lang="en-GB" sz="3200" dirty="0">
              <a:solidFill>
                <a:prstClr val="black"/>
              </a:solidFill>
              <a:latin typeface="Myriad Pro"/>
            </a:endParaRPr>
          </a:p>
        </p:txBody>
      </p:sp>
    </p:spTree>
    <p:extLst>
      <p:ext uri="{BB962C8B-B14F-4D97-AF65-F5344CB8AC3E}">
        <p14:creationId xmlns:p14="http://schemas.microsoft.com/office/powerpoint/2010/main" val="4207981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communication:</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905780"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People are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860957" cy="10164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Continually changing/adapting </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It is shaped by the environment</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People see things differently</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latin typeface="Arial"/>
                <a:cs typeface="Arial"/>
              </a:rPr>
              <a:t>We often do it poorly!</a:t>
            </a:r>
          </a:p>
        </p:txBody>
      </p:sp>
    </p:spTree>
    <p:extLst>
      <p:ext uri="{BB962C8B-B14F-4D97-AF65-F5344CB8AC3E}">
        <p14:creationId xmlns:p14="http://schemas.microsoft.com/office/powerpoint/2010/main" val="3408562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BA3-9D31-06D0-77B1-94599F2E2B21}"/>
              </a:ext>
            </a:extLst>
          </p:cNvPr>
          <p:cNvSpPr>
            <a:spLocks noGrp="1"/>
          </p:cNvSpPr>
          <p:nvPr>
            <p:ph type="title"/>
          </p:nvPr>
        </p:nvSpPr>
        <p:spPr/>
        <p:txBody>
          <a:bodyPr/>
          <a:lstStyle/>
          <a:p>
            <a:r>
              <a:rPr lang="en-GB" dirty="0"/>
              <a:t>Effective Communication</a:t>
            </a:r>
          </a:p>
        </p:txBody>
      </p:sp>
      <p:sp>
        <p:nvSpPr>
          <p:cNvPr id="3" name="Content Placeholder 2">
            <a:extLst>
              <a:ext uri="{FF2B5EF4-FFF2-40B4-BE49-F238E27FC236}">
                <a16:creationId xmlns:a16="http://schemas.microsoft.com/office/drawing/2014/main" id="{4F700060-3C53-73BF-2A8D-8595E03B9C21}"/>
              </a:ext>
            </a:extLst>
          </p:cNvPr>
          <p:cNvSpPr>
            <a:spLocks noGrp="1"/>
          </p:cNvSpPr>
          <p:nvPr>
            <p:ph idx="1"/>
          </p:nvPr>
        </p:nvSpPr>
        <p:spPr/>
        <p:txBody>
          <a:bodyPr/>
          <a:lstStyle/>
          <a:p>
            <a:r>
              <a:rPr lang="en-GB" dirty="0"/>
              <a:t>What does it involve?</a:t>
            </a:r>
          </a:p>
          <a:p>
            <a:pPr lvl="1"/>
            <a:r>
              <a:rPr lang="en-GB" dirty="0"/>
              <a:t>Clarity and conciseness</a:t>
            </a:r>
          </a:p>
          <a:p>
            <a:pPr lvl="1"/>
            <a:r>
              <a:rPr lang="en-GB" dirty="0"/>
              <a:t>Active listening</a:t>
            </a:r>
          </a:p>
          <a:p>
            <a:pPr lvl="1"/>
            <a:r>
              <a:rPr lang="en-GB" dirty="0"/>
              <a:t>Choosing the appropriate medium</a:t>
            </a:r>
          </a:p>
          <a:p>
            <a:pPr lvl="1"/>
            <a:r>
              <a:rPr lang="en-GB" dirty="0"/>
              <a:t>Emotional intelligence</a:t>
            </a:r>
          </a:p>
          <a:p>
            <a:pPr lvl="1"/>
            <a:r>
              <a:rPr lang="en-GB" dirty="0"/>
              <a:t>Feedback and engagement</a:t>
            </a:r>
          </a:p>
          <a:p>
            <a:pPr lvl="1"/>
            <a:r>
              <a:rPr lang="en-GB" dirty="0"/>
              <a:t>Nonverbal communication</a:t>
            </a:r>
          </a:p>
        </p:txBody>
      </p:sp>
    </p:spTree>
    <p:extLst>
      <p:ext uri="{BB962C8B-B14F-4D97-AF65-F5344CB8AC3E}">
        <p14:creationId xmlns:p14="http://schemas.microsoft.com/office/powerpoint/2010/main" val="3869260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8FC8D-2599-D98D-301D-747225CAFAAE}"/>
              </a:ext>
            </a:extLst>
          </p:cNvPr>
          <p:cNvSpPr>
            <a:spLocks noGrp="1"/>
          </p:cNvSpPr>
          <p:nvPr>
            <p:ph type="title"/>
          </p:nvPr>
        </p:nvSpPr>
        <p:spPr/>
        <p:txBody>
          <a:bodyPr>
            <a:normAutofit fontScale="90000"/>
          </a:bodyPr>
          <a:lstStyle/>
          <a:p>
            <a:r>
              <a:rPr lang="en-GB"/>
              <a:t>Effective Communication and Contributing to Discussions </a:t>
            </a:r>
          </a:p>
        </p:txBody>
      </p:sp>
      <p:sp>
        <p:nvSpPr>
          <p:cNvPr id="3" name="Content Placeholder 2">
            <a:extLst>
              <a:ext uri="{FF2B5EF4-FFF2-40B4-BE49-F238E27FC236}">
                <a16:creationId xmlns:a16="http://schemas.microsoft.com/office/drawing/2014/main" id="{7E514852-8842-DDA2-B8BB-1715B597128D}"/>
              </a:ext>
            </a:extLst>
          </p:cNvPr>
          <p:cNvSpPr>
            <a:spLocks noGrp="1"/>
          </p:cNvSpPr>
          <p:nvPr>
            <p:ph idx="1"/>
          </p:nvPr>
        </p:nvSpPr>
        <p:spPr/>
        <p:txBody>
          <a:bodyPr/>
          <a:lstStyle/>
          <a:p>
            <a:pPr>
              <a:buFontTx/>
              <a:buNone/>
            </a:pPr>
            <a:r>
              <a:rPr lang="en-US" altLang="en-US">
                <a:latin typeface="+mn-lt"/>
                <a:cs typeface="Arial" panose="020B0604020202020204" pitchFamily="34" charset="0"/>
              </a:rPr>
              <a:t>In any communication, the listener’s impression is based</a:t>
            </a:r>
          </a:p>
          <a:p>
            <a:pPr>
              <a:buFontTx/>
              <a:buNone/>
            </a:pPr>
            <a:r>
              <a:rPr lang="en-US" altLang="en-US">
                <a:latin typeface="+mn-lt"/>
                <a:cs typeface="Arial" panose="020B0604020202020204" pitchFamily="34" charset="0"/>
              </a:rPr>
              <a:t>on…</a:t>
            </a:r>
          </a:p>
          <a:p>
            <a:r>
              <a:rPr lang="en-US" altLang="en-US">
                <a:latin typeface="+mn-lt"/>
                <a:cs typeface="Arial" panose="020B0604020202020204" pitchFamily="34" charset="0"/>
              </a:rPr>
              <a:t>Body language (gestures and movements) (55%)</a:t>
            </a:r>
          </a:p>
          <a:p>
            <a:r>
              <a:rPr lang="en-US" altLang="en-US">
                <a:latin typeface="+mn-lt"/>
                <a:cs typeface="Arial" panose="020B0604020202020204" pitchFamily="34" charset="0"/>
              </a:rPr>
              <a:t>Tone (38%)</a:t>
            </a:r>
          </a:p>
          <a:p>
            <a:r>
              <a:rPr lang="en-US" altLang="en-US">
                <a:latin typeface="+mn-lt"/>
                <a:cs typeface="Arial" panose="020B0604020202020204" pitchFamily="34" charset="0"/>
              </a:rPr>
              <a:t>Words (7%)</a:t>
            </a:r>
          </a:p>
          <a:p>
            <a:endParaRPr lang="en-GB"/>
          </a:p>
        </p:txBody>
      </p:sp>
    </p:spTree>
    <p:extLst>
      <p:ext uri="{BB962C8B-B14F-4D97-AF65-F5344CB8AC3E}">
        <p14:creationId xmlns:p14="http://schemas.microsoft.com/office/powerpoint/2010/main" val="882970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353B-BFDB-4541-89DD-38B1ED2D9C70}"/>
              </a:ext>
            </a:extLst>
          </p:cNvPr>
          <p:cNvSpPr>
            <a:spLocks noGrp="1"/>
          </p:cNvSpPr>
          <p:nvPr>
            <p:ph type="title"/>
          </p:nvPr>
        </p:nvSpPr>
        <p:spPr/>
        <p:txBody>
          <a:bodyPr>
            <a:normAutofit fontScale="90000"/>
          </a:bodyPr>
          <a:lstStyle/>
          <a:p>
            <a:pPr algn="ctr"/>
            <a:r>
              <a:rPr lang="en-GB" dirty="0">
                <a:latin typeface="Arial"/>
                <a:cs typeface="Arial"/>
              </a:rPr>
              <a:t>The Shannon-Weaver Mathematical Model, 1949</a:t>
            </a:r>
          </a:p>
        </p:txBody>
      </p:sp>
      <p:sp>
        <p:nvSpPr>
          <p:cNvPr id="4" name="Rectangle: Rounded Corners 3">
            <a:extLst>
              <a:ext uri="{FF2B5EF4-FFF2-40B4-BE49-F238E27FC236}">
                <a16:creationId xmlns:a16="http://schemas.microsoft.com/office/drawing/2014/main" id="{2D7C91E1-33EF-44CD-83BE-5A0C569D4DE9}"/>
              </a:ext>
            </a:extLst>
          </p:cNvPr>
          <p:cNvSpPr/>
          <p:nvPr/>
        </p:nvSpPr>
        <p:spPr>
          <a:xfrm>
            <a:off x="1703512"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Information Source/ Sender</a:t>
            </a:r>
          </a:p>
        </p:txBody>
      </p:sp>
      <p:sp>
        <p:nvSpPr>
          <p:cNvPr id="5" name="Rectangle: Rounded Corners 4">
            <a:extLst>
              <a:ext uri="{FF2B5EF4-FFF2-40B4-BE49-F238E27FC236}">
                <a16:creationId xmlns:a16="http://schemas.microsoft.com/office/drawing/2014/main" id="{8451F6B0-7C01-4AE4-8849-EDF824009222}"/>
              </a:ext>
            </a:extLst>
          </p:cNvPr>
          <p:cNvSpPr/>
          <p:nvPr/>
        </p:nvSpPr>
        <p:spPr>
          <a:xfrm>
            <a:off x="5483934" y="4262644"/>
            <a:ext cx="1352381"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latin typeface="Arial"/>
                <a:cs typeface="Arial"/>
              </a:rPr>
              <a:t>Noise Source</a:t>
            </a:r>
          </a:p>
        </p:txBody>
      </p:sp>
      <p:sp>
        <p:nvSpPr>
          <p:cNvPr id="6" name="Rectangle: Rounded Corners 5">
            <a:extLst>
              <a:ext uri="{FF2B5EF4-FFF2-40B4-BE49-F238E27FC236}">
                <a16:creationId xmlns:a16="http://schemas.microsoft.com/office/drawing/2014/main" id="{0875F66A-28A9-44B8-8B86-9DB4F9D868DB}"/>
              </a:ext>
            </a:extLst>
          </p:cNvPr>
          <p:cNvSpPr/>
          <p:nvPr/>
        </p:nvSpPr>
        <p:spPr>
          <a:xfrm>
            <a:off x="3394213"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Transmitter (Encoder)</a:t>
            </a:r>
          </a:p>
        </p:txBody>
      </p:sp>
      <p:sp>
        <p:nvSpPr>
          <p:cNvPr id="7" name="Rectangle: Rounded Corners 6">
            <a:extLst>
              <a:ext uri="{FF2B5EF4-FFF2-40B4-BE49-F238E27FC236}">
                <a16:creationId xmlns:a16="http://schemas.microsoft.com/office/drawing/2014/main" id="{02D903A8-B3B2-433D-8D79-8042D3FF0398}"/>
              </a:ext>
            </a:extLst>
          </p:cNvPr>
          <p:cNvSpPr/>
          <p:nvPr/>
        </p:nvSpPr>
        <p:spPr>
          <a:xfrm>
            <a:off x="5663953" y="1914393"/>
            <a:ext cx="992343"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Channel</a:t>
            </a:r>
          </a:p>
        </p:txBody>
      </p:sp>
      <p:sp>
        <p:nvSpPr>
          <p:cNvPr id="8" name="Rectangle: Rounded Corners 7">
            <a:extLst>
              <a:ext uri="{FF2B5EF4-FFF2-40B4-BE49-F238E27FC236}">
                <a16:creationId xmlns:a16="http://schemas.microsoft.com/office/drawing/2014/main" id="{A8FF4DCB-3A1D-4916-9E50-1C86259E925C}"/>
              </a:ext>
            </a:extLst>
          </p:cNvPr>
          <p:cNvSpPr/>
          <p:nvPr/>
        </p:nvSpPr>
        <p:spPr>
          <a:xfrm>
            <a:off x="7677202" y="1910854"/>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Receiver (Decoder)</a:t>
            </a:r>
          </a:p>
        </p:txBody>
      </p:sp>
      <p:sp>
        <p:nvSpPr>
          <p:cNvPr id="9" name="Rectangle: Rounded Corners 8">
            <a:extLst>
              <a:ext uri="{FF2B5EF4-FFF2-40B4-BE49-F238E27FC236}">
                <a16:creationId xmlns:a16="http://schemas.microsoft.com/office/drawing/2014/main" id="{0049BD88-1B51-4D60-95E5-172FBF3B10D3}"/>
              </a:ext>
            </a:extLst>
          </p:cNvPr>
          <p:cNvSpPr/>
          <p:nvPr/>
        </p:nvSpPr>
        <p:spPr>
          <a:xfrm>
            <a:off x="9314644" y="1903776"/>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latin typeface="Arial"/>
                <a:cs typeface="Arial"/>
              </a:rPr>
              <a:t>Destination</a:t>
            </a:r>
          </a:p>
        </p:txBody>
      </p:sp>
      <p:cxnSp>
        <p:nvCxnSpPr>
          <p:cNvPr id="11" name="Straight Arrow Connector 10">
            <a:extLst>
              <a:ext uri="{FF2B5EF4-FFF2-40B4-BE49-F238E27FC236}">
                <a16:creationId xmlns:a16="http://schemas.microsoft.com/office/drawing/2014/main" id="{D9E78056-C63E-4F93-95B3-62E0EFA72826}"/>
              </a:ext>
            </a:extLst>
          </p:cNvPr>
          <p:cNvCxnSpPr>
            <a:stCxn id="4" idx="3"/>
            <a:endCxn id="6" idx="1"/>
          </p:cNvCxnSpPr>
          <p:nvPr/>
        </p:nvCxnSpPr>
        <p:spPr>
          <a:xfrm>
            <a:off x="2999657" y="2382445"/>
            <a:ext cx="394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58FFC97-9FDB-4051-B774-A6D11F6052D5}"/>
              </a:ext>
            </a:extLst>
          </p:cNvPr>
          <p:cNvCxnSpPr>
            <a:cxnSpLocks/>
            <a:stCxn id="6" idx="3"/>
            <a:endCxn id="7" idx="1"/>
          </p:cNvCxnSpPr>
          <p:nvPr/>
        </p:nvCxnSpPr>
        <p:spPr>
          <a:xfrm>
            <a:off x="4690358" y="2382445"/>
            <a:ext cx="97359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3F38E26-078C-4D9F-B60B-1F7153072692}"/>
              </a:ext>
            </a:extLst>
          </p:cNvPr>
          <p:cNvCxnSpPr>
            <a:cxnSpLocks/>
            <a:stCxn id="7" idx="3"/>
            <a:endCxn id="8" idx="1"/>
          </p:cNvCxnSpPr>
          <p:nvPr/>
        </p:nvCxnSpPr>
        <p:spPr>
          <a:xfrm flipV="1">
            <a:off x="6656296" y="2378907"/>
            <a:ext cx="1020907"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F78097-2156-494A-B35A-8461B1B144ED}"/>
              </a:ext>
            </a:extLst>
          </p:cNvPr>
          <p:cNvCxnSpPr>
            <a:stCxn id="8" idx="3"/>
            <a:endCxn id="9" idx="1"/>
          </p:cNvCxnSpPr>
          <p:nvPr/>
        </p:nvCxnSpPr>
        <p:spPr>
          <a:xfrm flipV="1">
            <a:off x="8973346" y="2371828"/>
            <a:ext cx="341298"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12643D4-AEF0-46D4-94D1-8C89945D506A}"/>
              </a:ext>
            </a:extLst>
          </p:cNvPr>
          <p:cNvSpPr txBox="1"/>
          <p:nvPr/>
        </p:nvSpPr>
        <p:spPr>
          <a:xfrm>
            <a:off x="2638128" y="3133883"/>
            <a:ext cx="1585664" cy="369332"/>
          </a:xfrm>
          <a:prstGeom prst="rect">
            <a:avLst/>
          </a:prstGeom>
          <a:noFill/>
        </p:spPr>
        <p:txBody>
          <a:bodyPr wrap="square" rtlCol="0">
            <a:spAutoFit/>
          </a:bodyPr>
          <a:lstStyle/>
          <a:p>
            <a:r>
              <a:rPr lang="en-GB" sz="1800" b="1" dirty="0">
                <a:latin typeface="Arial"/>
                <a:cs typeface="Arial"/>
              </a:rPr>
              <a:t>Message</a:t>
            </a:r>
          </a:p>
        </p:txBody>
      </p:sp>
      <p:sp>
        <p:nvSpPr>
          <p:cNvPr id="28" name="TextBox 27">
            <a:extLst>
              <a:ext uri="{FF2B5EF4-FFF2-40B4-BE49-F238E27FC236}">
                <a16:creationId xmlns:a16="http://schemas.microsoft.com/office/drawing/2014/main" id="{121F2320-84C5-45D1-A41A-00F84ADA1FDD}"/>
              </a:ext>
            </a:extLst>
          </p:cNvPr>
          <p:cNvSpPr txBox="1"/>
          <p:nvPr/>
        </p:nvSpPr>
        <p:spPr>
          <a:xfrm>
            <a:off x="8585190" y="3141352"/>
            <a:ext cx="1399243" cy="369332"/>
          </a:xfrm>
          <a:prstGeom prst="rect">
            <a:avLst/>
          </a:prstGeom>
          <a:noFill/>
        </p:spPr>
        <p:txBody>
          <a:bodyPr wrap="square" rtlCol="0">
            <a:spAutoFit/>
          </a:bodyPr>
          <a:lstStyle/>
          <a:p>
            <a:r>
              <a:rPr lang="en-GB" sz="1800" b="1" dirty="0">
                <a:latin typeface="Arial"/>
                <a:cs typeface="Arial"/>
              </a:rPr>
              <a:t>Message</a:t>
            </a:r>
          </a:p>
        </p:txBody>
      </p:sp>
      <p:sp>
        <p:nvSpPr>
          <p:cNvPr id="29" name="TextBox 28">
            <a:extLst>
              <a:ext uri="{FF2B5EF4-FFF2-40B4-BE49-F238E27FC236}">
                <a16:creationId xmlns:a16="http://schemas.microsoft.com/office/drawing/2014/main" id="{42DED6C1-1CA2-400E-9277-6C2715184B9A}"/>
              </a:ext>
            </a:extLst>
          </p:cNvPr>
          <p:cNvSpPr txBox="1"/>
          <p:nvPr/>
        </p:nvSpPr>
        <p:spPr>
          <a:xfrm>
            <a:off x="4714663" y="2447194"/>
            <a:ext cx="821045" cy="338554"/>
          </a:xfrm>
          <a:prstGeom prst="rect">
            <a:avLst/>
          </a:prstGeom>
          <a:noFill/>
        </p:spPr>
        <p:txBody>
          <a:bodyPr wrap="square" rtlCol="0">
            <a:spAutoFit/>
          </a:bodyPr>
          <a:lstStyle/>
          <a:p>
            <a:r>
              <a:rPr lang="en-GB" sz="1600" b="1" dirty="0">
                <a:latin typeface="Arial"/>
                <a:cs typeface="Arial"/>
              </a:rPr>
              <a:t>Signal</a:t>
            </a:r>
          </a:p>
        </p:txBody>
      </p:sp>
      <p:sp>
        <p:nvSpPr>
          <p:cNvPr id="30" name="TextBox 29">
            <a:extLst>
              <a:ext uri="{FF2B5EF4-FFF2-40B4-BE49-F238E27FC236}">
                <a16:creationId xmlns:a16="http://schemas.microsoft.com/office/drawing/2014/main" id="{E50A9F82-67A0-4BFE-B3F0-6A4B3E9ABE89}"/>
              </a:ext>
            </a:extLst>
          </p:cNvPr>
          <p:cNvSpPr txBox="1"/>
          <p:nvPr/>
        </p:nvSpPr>
        <p:spPr>
          <a:xfrm>
            <a:off x="6607944" y="2447195"/>
            <a:ext cx="1117611" cy="584775"/>
          </a:xfrm>
          <a:prstGeom prst="rect">
            <a:avLst/>
          </a:prstGeom>
          <a:noFill/>
        </p:spPr>
        <p:txBody>
          <a:bodyPr wrap="square" rtlCol="0">
            <a:spAutoFit/>
          </a:bodyPr>
          <a:lstStyle/>
          <a:p>
            <a:pPr algn="ctr"/>
            <a:r>
              <a:rPr lang="en-GB" sz="1600" b="1" dirty="0">
                <a:latin typeface="Arial"/>
                <a:cs typeface="Arial"/>
              </a:rPr>
              <a:t>Received</a:t>
            </a:r>
          </a:p>
          <a:p>
            <a:pPr algn="ctr"/>
            <a:r>
              <a:rPr lang="en-GB" sz="1600" b="1" dirty="0">
                <a:latin typeface="Arial"/>
                <a:cs typeface="Arial"/>
              </a:rPr>
              <a:t>Signal</a:t>
            </a:r>
          </a:p>
        </p:txBody>
      </p:sp>
      <p:cxnSp>
        <p:nvCxnSpPr>
          <p:cNvPr id="36" name="Straight Arrow Connector 35">
            <a:extLst>
              <a:ext uri="{FF2B5EF4-FFF2-40B4-BE49-F238E27FC236}">
                <a16:creationId xmlns:a16="http://schemas.microsoft.com/office/drawing/2014/main" id="{D2D2A3AC-8429-4680-9C87-459D65BE424C}"/>
              </a:ext>
            </a:extLst>
          </p:cNvPr>
          <p:cNvCxnSpPr>
            <a:stCxn id="5" idx="0"/>
            <a:endCxn id="7" idx="2"/>
          </p:cNvCxnSpPr>
          <p:nvPr/>
        </p:nvCxnSpPr>
        <p:spPr>
          <a:xfrm flipV="1">
            <a:off x="6160124"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249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D5BA8-0063-911F-16DC-9B27B0501085}"/>
              </a:ext>
            </a:extLst>
          </p:cNvPr>
          <p:cNvSpPr>
            <a:spLocks noGrp="1"/>
          </p:cNvSpPr>
          <p:nvPr>
            <p:ph type="title"/>
          </p:nvPr>
        </p:nvSpPr>
        <p:spPr/>
        <p:txBody>
          <a:bodyPr>
            <a:normAutofit fontScale="90000"/>
          </a:bodyPr>
          <a:lstStyle/>
          <a:p>
            <a:r>
              <a:rPr lang="en-GB" dirty="0">
                <a:hlinkClick r:id="rId3"/>
              </a:rPr>
              <a:t>Shannon-Weaver Model of Communication explained - YouTube</a:t>
            </a:r>
            <a:endParaRPr lang="en-GB" dirty="0"/>
          </a:p>
        </p:txBody>
      </p:sp>
      <p:pic>
        <p:nvPicPr>
          <p:cNvPr id="4" name="Online Media 3" title="Shannon-Weaver Model of Communication explained">
            <a:hlinkClick r:id="" action="ppaction://media"/>
            <a:extLst>
              <a:ext uri="{FF2B5EF4-FFF2-40B4-BE49-F238E27FC236}">
                <a16:creationId xmlns:a16="http://schemas.microsoft.com/office/drawing/2014/main" id="{26FFA795-46A6-0C83-0897-5B6242AE4B06}"/>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198387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E10A3-E9BF-6B9C-8103-C91D1CEDD80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7B0F1880-C3EF-505F-D726-49F27526A523}"/>
              </a:ext>
            </a:extLst>
          </p:cNvPr>
          <p:cNvSpPr>
            <a:spLocks noGrp="1"/>
          </p:cNvSpPr>
          <p:nvPr>
            <p:ph idx="1"/>
          </p:nvPr>
        </p:nvSpPr>
        <p:spPr/>
        <p:txBody>
          <a:bodyPr>
            <a:normAutofit fontScale="77500" lnSpcReduction="20000"/>
          </a:bodyPr>
          <a:lstStyle/>
          <a:p>
            <a:r>
              <a:rPr lang="en-GB" dirty="0"/>
              <a:t>Consider the communication breakdown scenarios on the handout and identify the following:</a:t>
            </a:r>
          </a:p>
          <a:p>
            <a:pPr lvl="1"/>
            <a:r>
              <a:rPr lang="en-GB" dirty="0"/>
              <a:t>Source </a:t>
            </a:r>
          </a:p>
          <a:p>
            <a:pPr lvl="1"/>
            <a:r>
              <a:rPr lang="en-GB" dirty="0"/>
              <a:t>Encoder (how the message was packaged)</a:t>
            </a:r>
          </a:p>
          <a:p>
            <a:pPr lvl="1"/>
            <a:r>
              <a:rPr lang="en-GB" dirty="0"/>
              <a:t>Channel </a:t>
            </a:r>
          </a:p>
          <a:p>
            <a:pPr lvl="1"/>
            <a:r>
              <a:rPr lang="en-GB" dirty="0"/>
              <a:t>Types of noise (physical, technical, semantic, psychological)</a:t>
            </a:r>
          </a:p>
          <a:p>
            <a:pPr lvl="1"/>
            <a:r>
              <a:rPr lang="en-GB" dirty="0"/>
              <a:t>Decoder</a:t>
            </a:r>
          </a:p>
          <a:p>
            <a:pPr lvl="1"/>
            <a:r>
              <a:rPr lang="en-GB" dirty="0"/>
              <a:t>Receiver </a:t>
            </a:r>
          </a:p>
          <a:p>
            <a:pPr lvl="1"/>
            <a:r>
              <a:rPr lang="en-GB" dirty="0"/>
              <a:t>Evidence (or absence) of feedback</a:t>
            </a:r>
          </a:p>
          <a:p>
            <a:r>
              <a:rPr lang="en-GB" dirty="0"/>
              <a:t>Once you have done this, redesign the scenario to make communication more effective.</a:t>
            </a:r>
          </a:p>
        </p:txBody>
      </p:sp>
    </p:spTree>
    <p:extLst>
      <p:ext uri="{BB962C8B-B14F-4D97-AF65-F5344CB8AC3E}">
        <p14:creationId xmlns:p14="http://schemas.microsoft.com/office/powerpoint/2010/main" val="2177577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6725-BB54-457C-92BE-F4D946D99762}"/>
              </a:ext>
            </a:extLst>
          </p:cNvPr>
          <p:cNvSpPr>
            <a:spLocks noGrp="1"/>
          </p:cNvSpPr>
          <p:nvPr>
            <p:ph type="title"/>
          </p:nvPr>
        </p:nvSpPr>
        <p:spPr>
          <a:xfrm>
            <a:off x="609600" y="274638"/>
            <a:ext cx="10972800" cy="1143000"/>
          </a:xfrm>
        </p:spPr>
        <p:txBody>
          <a:bodyPr anchor="ctr">
            <a:normAutofit/>
          </a:bodyPr>
          <a:lstStyle/>
          <a:p>
            <a:r>
              <a:rPr lang="en-GB"/>
              <a:t>Schramm’s Model of Communication, 1954</a:t>
            </a:r>
          </a:p>
        </p:txBody>
      </p:sp>
      <p:pic>
        <p:nvPicPr>
          <p:cNvPr id="1026" name="Picture 2" descr="OSGOOD- SCHRAMM MODEL OF COMMUNICATION">
            <a:extLst>
              <a:ext uri="{FF2B5EF4-FFF2-40B4-BE49-F238E27FC236}">
                <a16:creationId xmlns:a16="http://schemas.microsoft.com/office/drawing/2014/main" id="{3942B089-94E3-3D1B-A140-914B9884598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2255773" y="1600201"/>
            <a:ext cx="7680454" cy="3917032"/>
          </a:xfrm>
          <a:prstGeom prst="rect">
            <a:avLst/>
          </a:prstGeom>
          <a:solidFill>
            <a:srgbClr val="FFFFFF"/>
          </a:solidFill>
        </p:spPr>
      </p:pic>
    </p:spTree>
    <p:extLst>
      <p:ext uri="{BB962C8B-B14F-4D97-AF65-F5344CB8AC3E}">
        <p14:creationId xmlns:p14="http://schemas.microsoft.com/office/powerpoint/2010/main" val="63805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AF12B-7596-4855-9C0E-F51355940F6D}"/>
              </a:ext>
            </a:extLst>
          </p:cNvPr>
          <p:cNvSpPr>
            <a:spLocks noGrp="1"/>
          </p:cNvSpPr>
          <p:nvPr>
            <p:ph type="title"/>
          </p:nvPr>
        </p:nvSpPr>
        <p:spPr>
          <a:xfrm>
            <a:off x="0" y="163568"/>
            <a:ext cx="9205472" cy="854968"/>
          </a:xfrm>
        </p:spPr>
        <p:txBody>
          <a:bodyPr>
            <a:noAutofit/>
          </a:bodyPr>
          <a:lstStyle/>
          <a:p>
            <a:pPr algn="ctr"/>
            <a:r>
              <a:rPr lang="en-GB" sz="3200" dirty="0">
                <a:latin typeface="Arial"/>
                <a:cs typeface="Arial"/>
              </a:rPr>
              <a:t>Berlo’s Model of Communication – SMCR (1960)</a:t>
            </a:r>
          </a:p>
        </p:txBody>
      </p:sp>
      <p:sp>
        <p:nvSpPr>
          <p:cNvPr id="5" name="Rectangle: Rounded Corners 4">
            <a:extLst>
              <a:ext uri="{FF2B5EF4-FFF2-40B4-BE49-F238E27FC236}">
                <a16:creationId xmlns:a16="http://schemas.microsoft.com/office/drawing/2014/main" id="{25FCBCE5-C593-4606-8713-6C0E86AC1905}"/>
              </a:ext>
            </a:extLst>
          </p:cNvPr>
          <p:cNvSpPr/>
          <p:nvPr/>
        </p:nvSpPr>
        <p:spPr>
          <a:xfrm>
            <a:off x="1775520" y="1124744"/>
            <a:ext cx="1728192" cy="4171602"/>
          </a:xfrm>
          <a:prstGeom prst="roundRect">
            <a:avLst/>
          </a:prstGeom>
          <a:effectLst>
            <a:outerShdw blurRad="50800" dist="165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latin typeface="Arial"/>
                <a:cs typeface="Arial"/>
              </a:rPr>
              <a:t>Source</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r>
              <a:rPr lang="en-GB" sz="1400" b="1" dirty="0">
                <a:latin typeface="Arial"/>
                <a:cs typeface="Arial"/>
              </a:rPr>
              <a:t>Communication Skills</a:t>
            </a:r>
          </a:p>
          <a:p>
            <a:pPr algn="ctr"/>
            <a:endParaRPr lang="en-GB" sz="1400" b="1" dirty="0">
              <a:latin typeface="Arial"/>
              <a:cs typeface="Arial"/>
            </a:endParaRPr>
          </a:p>
          <a:p>
            <a:pPr algn="ctr"/>
            <a:r>
              <a:rPr lang="en-GB" sz="1400" b="1" dirty="0">
                <a:latin typeface="Arial"/>
                <a:cs typeface="Arial"/>
              </a:rPr>
              <a:t>Attitudes</a:t>
            </a:r>
          </a:p>
          <a:p>
            <a:pPr algn="ctr"/>
            <a:endParaRPr lang="en-GB" sz="1400" b="1" dirty="0">
              <a:latin typeface="Arial"/>
              <a:cs typeface="Arial"/>
            </a:endParaRPr>
          </a:p>
          <a:p>
            <a:pPr algn="ctr"/>
            <a:r>
              <a:rPr lang="en-GB" sz="1400" b="1" dirty="0">
                <a:latin typeface="Arial"/>
                <a:cs typeface="Arial"/>
              </a:rPr>
              <a:t>Knowledge</a:t>
            </a:r>
          </a:p>
          <a:p>
            <a:pPr algn="ctr"/>
            <a:endParaRPr lang="en-GB" sz="1400" b="1" dirty="0">
              <a:latin typeface="Arial"/>
              <a:cs typeface="Arial"/>
            </a:endParaRPr>
          </a:p>
          <a:p>
            <a:pPr algn="ctr"/>
            <a:r>
              <a:rPr lang="en-GB" sz="1400" b="1" dirty="0">
                <a:latin typeface="Arial"/>
                <a:cs typeface="Arial"/>
              </a:rPr>
              <a:t>Social System</a:t>
            </a:r>
          </a:p>
          <a:p>
            <a:pPr algn="ctr"/>
            <a:endParaRPr lang="en-GB" sz="1400" b="1" dirty="0">
              <a:latin typeface="Arial"/>
              <a:cs typeface="Arial"/>
            </a:endParaRPr>
          </a:p>
          <a:p>
            <a:pPr algn="ctr"/>
            <a:r>
              <a:rPr lang="en-GB" sz="1400" b="1" dirty="0">
                <a:latin typeface="Arial"/>
                <a:cs typeface="Arial"/>
              </a:rPr>
              <a:t>Culture</a:t>
            </a:r>
          </a:p>
        </p:txBody>
      </p:sp>
      <p:sp>
        <p:nvSpPr>
          <p:cNvPr id="6" name="Rectangle: Rounded Corners 5">
            <a:extLst>
              <a:ext uri="{FF2B5EF4-FFF2-40B4-BE49-F238E27FC236}">
                <a16:creationId xmlns:a16="http://schemas.microsoft.com/office/drawing/2014/main" id="{F772D7F4-6D27-4E1E-B362-80C6D736779A}"/>
              </a:ext>
            </a:extLst>
          </p:cNvPr>
          <p:cNvSpPr/>
          <p:nvPr/>
        </p:nvSpPr>
        <p:spPr>
          <a:xfrm>
            <a:off x="4661761" y="1124744"/>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u="sng" dirty="0">
              <a:latin typeface="Arial"/>
              <a:cs typeface="Arial"/>
            </a:endParaRPr>
          </a:p>
          <a:p>
            <a:pPr algn="ctr"/>
            <a:r>
              <a:rPr lang="en-GB" sz="1600" b="1" u="sng" dirty="0">
                <a:latin typeface="Arial"/>
                <a:cs typeface="Arial"/>
              </a:rPr>
              <a:t>Message</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r>
              <a:rPr lang="en-GB" sz="1400" b="1" dirty="0">
                <a:latin typeface="Arial"/>
                <a:cs typeface="Arial"/>
              </a:rPr>
              <a:t>Content</a:t>
            </a:r>
          </a:p>
          <a:p>
            <a:pPr algn="ctr"/>
            <a:endParaRPr lang="en-GB" sz="1400" b="1" dirty="0">
              <a:latin typeface="Arial"/>
              <a:cs typeface="Arial"/>
            </a:endParaRPr>
          </a:p>
          <a:p>
            <a:pPr algn="ctr"/>
            <a:r>
              <a:rPr lang="en-GB" sz="1400" b="1" dirty="0">
                <a:latin typeface="Arial"/>
                <a:cs typeface="Arial"/>
              </a:rPr>
              <a:t>Elements</a:t>
            </a:r>
          </a:p>
          <a:p>
            <a:pPr algn="ctr"/>
            <a:endParaRPr lang="en-GB" sz="1400" b="1" dirty="0">
              <a:latin typeface="Arial"/>
              <a:cs typeface="Arial"/>
            </a:endParaRPr>
          </a:p>
          <a:p>
            <a:pPr algn="ctr"/>
            <a:r>
              <a:rPr lang="en-GB" sz="1400" b="1" dirty="0">
                <a:latin typeface="Arial"/>
                <a:cs typeface="Arial"/>
              </a:rPr>
              <a:t>Treatment</a:t>
            </a:r>
          </a:p>
          <a:p>
            <a:pPr algn="ctr"/>
            <a:endParaRPr lang="en-GB" sz="1400" b="1" dirty="0">
              <a:latin typeface="Arial"/>
              <a:cs typeface="Arial"/>
            </a:endParaRPr>
          </a:p>
          <a:p>
            <a:pPr algn="ctr"/>
            <a:r>
              <a:rPr lang="en-GB" sz="1400" b="1" dirty="0">
                <a:latin typeface="Arial"/>
                <a:cs typeface="Arial"/>
              </a:rPr>
              <a:t>Structure</a:t>
            </a:r>
          </a:p>
          <a:p>
            <a:pPr algn="ctr"/>
            <a:endParaRPr lang="en-GB" sz="1400" b="1" dirty="0">
              <a:latin typeface="Arial"/>
              <a:cs typeface="Arial"/>
            </a:endParaRPr>
          </a:p>
          <a:p>
            <a:pPr algn="ctr"/>
            <a:r>
              <a:rPr lang="en-GB" sz="1400" b="1" dirty="0">
                <a:latin typeface="Arial"/>
                <a:cs typeface="Arial"/>
              </a:rPr>
              <a:t>Code</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p:txBody>
      </p:sp>
      <p:sp>
        <p:nvSpPr>
          <p:cNvPr id="7" name="Rectangle: Rounded Corners 6">
            <a:extLst>
              <a:ext uri="{FF2B5EF4-FFF2-40B4-BE49-F238E27FC236}">
                <a16:creationId xmlns:a16="http://schemas.microsoft.com/office/drawing/2014/main" id="{9109E0E7-CC58-4690-A116-84012DE6AEFE}"/>
              </a:ext>
            </a:extLst>
          </p:cNvPr>
          <p:cNvSpPr/>
          <p:nvPr/>
        </p:nvSpPr>
        <p:spPr>
          <a:xfrm>
            <a:off x="6282365" y="1134763"/>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latin typeface="Arial"/>
              <a:cs typeface="Arial"/>
            </a:endParaRPr>
          </a:p>
          <a:p>
            <a:pPr algn="ctr"/>
            <a:endParaRPr lang="en-GB" sz="1400" b="1" u="sng" dirty="0">
              <a:latin typeface="Arial"/>
              <a:cs typeface="Arial"/>
            </a:endParaRPr>
          </a:p>
          <a:p>
            <a:pPr algn="ctr"/>
            <a:endParaRPr lang="en-GB" sz="1400" b="1" u="sng" dirty="0">
              <a:latin typeface="Arial"/>
              <a:cs typeface="Arial"/>
            </a:endParaRPr>
          </a:p>
          <a:p>
            <a:pPr algn="ctr"/>
            <a:endParaRPr lang="en-GB" sz="1400" b="1" u="sng" dirty="0">
              <a:latin typeface="Arial"/>
              <a:cs typeface="Arial"/>
            </a:endParaRPr>
          </a:p>
          <a:p>
            <a:pPr algn="ctr"/>
            <a:endParaRPr lang="en-GB" sz="1400" b="1" u="sng" dirty="0">
              <a:latin typeface="Arial"/>
              <a:cs typeface="Arial"/>
            </a:endParaRPr>
          </a:p>
          <a:p>
            <a:pPr algn="ctr"/>
            <a:endParaRPr lang="en-GB" sz="1400" b="1" u="sng" dirty="0">
              <a:latin typeface="Arial"/>
              <a:cs typeface="Arial"/>
            </a:endParaRPr>
          </a:p>
          <a:p>
            <a:pPr algn="ctr"/>
            <a:r>
              <a:rPr lang="en-GB" sz="1600" b="1" u="sng" dirty="0">
                <a:latin typeface="Arial"/>
                <a:cs typeface="Arial"/>
              </a:rPr>
              <a:t>Channel</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r>
              <a:rPr lang="en-GB" sz="1400" b="1" dirty="0">
                <a:latin typeface="Arial"/>
                <a:cs typeface="Arial"/>
              </a:rPr>
              <a:t>Hearing</a:t>
            </a:r>
          </a:p>
          <a:p>
            <a:pPr algn="ctr"/>
            <a:endParaRPr lang="en-GB" sz="1400" b="1" dirty="0">
              <a:latin typeface="Arial"/>
              <a:cs typeface="Arial"/>
            </a:endParaRPr>
          </a:p>
          <a:p>
            <a:pPr algn="ctr"/>
            <a:r>
              <a:rPr lang="en-GB" sz="1400" b="1" dirty="0">
                <a:latin typeface="Arial"/>
                <a:cs typeface="Arial"/>
              </a:rPr>
              <a:t>Seeing</a:t>
            </a:r>
          </a:p>
          <a:p>
            <a:pPr algn="ctr"/>
            <a:endParaRPr lang="en-GB" sz="1400" b="1" dirty="0">
              <a:latin typeface="Arial"/>
              <a:cs typeface="Arial"/>
            </a:endParaRPr>
          </a:p>
          <a:p>
            <a:pPr algn="ctr"/>
            <a:r>
              <a:rPr lang="en-GB" sz="1400" b="1" dirty="0">
                <a:latin typeface="Arial"/>
                <a:cs typeface="Arial"/>
              </a:rPr>
              <a:t>Touching</a:t>
            </a:r>
          </a:p>
          <a:p>
            <a:pPr algn="ctr"/>
            <a:endParaRPr lang="en-GB" sz="1400" b="1" dirty="0">
              <a:latin typeface="Arial"/>
              <a:cs typeface="Arial"/>
            </a:endParaRPr>
          </a:p>
          <a:p>
            <a:pPr algn="ctr"/>
            <a:r>
              <a:rPr lang="en-GB" sz="1400" b="1" dirty="0">
                <a:latin typeface="Arial"/>
                <a:cs typeface="Arial"/>
              </a:rPr>
              <a:t>Smelling</a:t>
            </a:r>
          </a:p>
          <a:p>
            <a:pPr algn="ctr"/>
            <a:endParaRPr lang="en-GB" sz="1400" b="1" dirty="0">
              <a:latin typeface="Arial"/>
              <a:cs typeface="Arial"/>
            </a:endParaRPr>
          </a:p>
          <a:p>
            <a:pPr algn="ctr"/>
            <a:r>
              <a:rPr lang="en-GB" sz="1400" b="1" dirty="0">
                <a:latin typeface="Arial"/>
                <a:cs typeface="Arial"/>
              </a:rPr>
              <a:t>Tasting</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p:txBody>
      </p:sp>
      <p:sp>
        <p:nvSpPr>
          <p:cNvPr id="8" name="Rectangle: Rounded Corners 7">
            <a:extLst>
              <a:ext uri="{FF2B5EF4-FFF2-40B4-BE49-F238E27FC236}">
                <a16:creationId xmlns:a16="http://schemas.microsoft.com/office/drawing/2014/main" id="{DD1D86B0-C5AD-474B-8BBD-A762D1BBA5A5}"/>
              </a:ext>
            </a:extLst>
          </p:cNvPr>
          <p:cNvSpPr/>
          <p:nvPr/>
        </p:nvSpPr>
        <p:spPr>
          <a:xfrm>
            <a:off x="8802571" y="1124744"/>
            <a:ext cx="1728192" cy="4171602"/>
          </a:xfrm>
          <a:prstGeom prst="roundRect">
            <a:avLst/>
          </a:prstGeom>
          <a:effectLst>
            <a:outerShdw blurRad="63500" dist="165100" dir="288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latin typeface="Arial"/>
                <a:cs typeface="Arial"/>
              </a:rPr>
              <a:t>Receiver</a:t>
            </a: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endParaRPr lang="en-GB" sz="1400" b="1" dirty="0">
              <a:latin typeface="Arial"/>
              <a:cs typeface="Arial"/>
            </a:endParaRPr>
          </a:p>
          <a:p>
            <a:pPr algn="ctr"/>
            <a:r>
              <a:rPr lang="en-GB" sz="1400" b="1" dirty="0">
                <a:latin typeface="Arial"/>
                <a:cs typeface="Arial"/>
              </a:rPr>
              <a:t>Communication Skills</a:t>
            </a:r>
          </a:p>
          <a:p>
            <a:pPr algn="ctr"/>
            <a:endParaRPr lang="en-GB" sz="1400" b="1" dirty="0">
              <a:latin typeface="Arial"/>
              <a:cs typeface="Arial"/>
            </a:endParaRPr>
          </a:p>
          <a:p>
            <a:pPr algn="ctr"/>
            <a:r>
              <a:rPr lang="en-GB" sz="1400" b="1" dirty="0">
                <a:latin typeface="Arial"/>
                <a:cs typeface="Arial"/>
              </a:rPr>
              <a:t>Attitudes</a:t>
            </a:r>
          </a:p>
          <a:p>
            <a:pPr algn="ctr"/>
            <a:endParaRPr lang="en-GB" sz="1400" b="1" dirty="0">
              <a:latin typeface="Arial"/>
              <a:cs typeface="Arial"/>
            </a:endParaRPr>
          </a:p>
          <a:p>
            <a:pPr algn="ctr"/>
            <a:r>
              <a:rPr lang="en-GB" sz="1400" b="1" dirty="0">
                <a:latin typeface="Arial"/>
                <a:cs typeface="Arial"/>
              </a:rPr>
              <a:t>Knowledge</a:t>
            </a:r>
          </a:p>
          <a:p>
            <a:pPr algn="ctr"/>
            <a:endParaRPr lang="en-GB" sz="1400" b="1" dirty="0">
              <a:latin typeface="Arial"/>
              <a:cs typeface="Arial"/>
            </a:endParaRPr>
          </a:p>
          <a:p>
            <a:pPr algn="ctr"/>
            <a:r>
              <a:rPr lang="en-GB" sz="1400" b="1" dirty="0">
                <a:latin typeface="Arial"/>
                <a:cs typeface="Arial"/>
              </a:rPr>
              <a:t>Social System</a:t>
            </a:r>
          </a:p>
          <a:p>
            <a:pPr algn="ctr"/>
            <a:endParaRPr lang="en-GB" sz="1400" b="1" dirty="0">
              <a:latin typeface="Arial"/>
              <a:cs typeface="Arial"/>
            </a:endParaRPr>
          </a:p>
          <a:p>
            <a:pPr algn="ctr"/>
            <a:r>
              <a:rPr lang="en-GB" sz="1400" b="1" dirty="0">
                <a:latin typeface="Arial"/>
                <a:cs typeface="Arial"/>
              </a:rPr>
              <a:t>Culture</a:t>
            </a:r>
          </a:p>
        </p:txBody>
      </p:sp>
      <p:sp>
        <p:nvSpPr>
          <p:cNvPr id="9" name="TextBox 8">
            <a:extLst>
              <a:ext uri="{FF2B5EF4-FFF2-40B4-BE49-F238E27FC236}">
                <a16:creationId xmlns:a16="http://schemas.microsoft.com/office/drawing/2014/main" id="{6BA3563F-CD8C-4ABD-9B13-E577CA0D2A29}"/>
              </a:ext>
            </a:extLst>
          </p:cNvPr>
          <p:cNvSpPr txBox="1"/>
          <p:nvPr/>
        </p:nvSpPr>
        <p:spPr>
          <a:xfrm>
            <a:off x="3637949" y="1412777"/>
            <a:ext cx="1008112" cy="307777"/>
          </a:xfrm>
          <a:prstGeom prst="rect">
            <a:avLst/>
          </a:prstGeom>
          <a:noFill/>
        </p:spPr>
        <p:txBody>
          <a:bodyPr wrap="square" rtlCol="0">
            <a:spAutoFit/>
          </a:bodyPr>
          <a:lstStyle/>
          <a:p>
            <a:r>
              <a:rPr lang="en-GB" sz="1400" b="1" dirty="0">
                <a:latin typeface="Arial"/>
                <a:cs typeface="Arial"/>
              </a:rPr>
              <a:t>Encodes</a:t>
            </a:r>
          </a:p>
        </p:txBody>
      </p:sp>
      <p:sp>
        <p:nvSpPr>
          <p:cNvPr id="10" name="TextBox 9">
            <a:extLst>
              <a:ext uri="{FF2B5EF4-FFF2-40B4-BE49-F238E27FC236}">
                <a16:creationId xmlns:a16="http://schemas.microsoft.com/office/drawing/2014/main" id="{04E5FAC5-4122-420B-ADA9-ED2B9319E6E6}"/>
              </a:ext>
            </a:extLst>
          </p:cNvPr>
          <p:cNvSpPr txBox="1"/>
          <p:nvPr/>
        </p:nvSpPr>
        <p:spPr>
          <a:xfrm>
            <a:off x="7821664" y="1412777"/>
            <a:ext cx="1008112" cy="307777"/>
          </a:xfrm>
          <a:prstGeom prst="rect">
            <a:avLst/>
          </a:prstGeom>
          <a:noFill/>
        </p:spPr>
        <p:txBody>
          <a:bodyPr wrap="square" rtlCol="0">
            <a:spAutoFit/>
          </a:bodyPr>
          <a:lstStyle/>
          <a:p>
            <a:r>
              <a:rPr lang="en-GB" sz="1400" b="1" dirty="0">
                <a:latin typeface="Arial"/>
                <a:cs typeface="Arial"/>
              </a:rPr>
              <a:t>Decodes</a:t>
            </a:r>
          </a:p>
        </p:txBody>
      </p:sp>
      <p:cxnSp>
        <p:nvCxnSpPr>
          <p:cNvPr id="12" name="Straight Arrow Connector 11">
            <a:extLst>
              <a:ext uri="{FF2B5EF4-FFF2-40B4-BE49-F238E27FC236}">
                <a16:creationId xmlns:a16="http://schemas.microsoft.com/office/drawing/2014/main" id="{E6E8CC55-6168-4439-BF69-70C144B78080}"/>
              </a:ext>
            </a:extLst>
          </p:cNvPr>
          <p:cNvCxnSpPr/>
          <p:nvPr/>
        </p:nvCxnSpPr>
        <p:spPr>
          <a:xfrm>
            <a:off x="3519412" y="1720553"/>
            <a:ext cx="110369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BCED88A-3FA6-40C4-8EB4-6EA38DF1F845}"/>
              </a:ext>
            </a:extLst>
          </p:cNvPr>
          <p:cNvCxnSpPr>
            <a:cxnSpLocks/>
          </p:cNvCxnSpPr>
          <p:nvPr/>
        </p:nvCxnSpPr>
        <p:spPr>
          <a:xfrm>
            <a:off x="7683174" y="1720553"/>
            <a:ext cx="1150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05CB214-B682-417D-9C15-B5695474AA85}"/>
              </a:ext>
            </a:extLst>
          </p:cNvPr>
          <p:cNvCxnSpPr>
            <a:cxnSpLocks/>
          </p:cNvCxnSpPr>
          <p:nvPr/>
        </p:nvCxnSpPr>
        <p:spPr>
          <a:xfrm>
            <a:off x="6062570" y="1720553"/>
            <a:ext cx="26394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E823250-255C-4254-825A-0FEB01F659FE}"/>
              </a:ext>
            </a:extLst>
          </p:cNvPr>
          <p:cNvSpPr txBox="1"/>
          <p:nvPr/>
        </p:nvSpPr>
        <p:spPr>
          <a:xfrm>
            <a:off x="1675901" y="5435627"/>
            <a:ext cx="8768482" cy="307777"/>
          </a:xfrm>
          <a:prstGeom prst="rect">
            <a:avLst/>
          </a:prstGeom>
          <a:noFill/>
        </p:spPr>
        <p:txBody>
          <a:bodyPr wrap="square" rtlCol="0">
            <a:spAutoFit/>
          </a:bodyPr>
          <a:lstStyle/>
          <a:p>
            <a:r>
              <a:rPr lang="en-GB" sz="1400" b="1" dirty="0">
                <a:latin typeface="Arial"/>
                <a:cs typeface="Arial"/>
              </a:rPr>
              <a:t>A Source encodes a Message for a Channel, then to a Receiver, who decodes it: S-M-C-R Model</a:t>
            </a:r>
          </a:p>
        </p:txBody>
      </p:sp>
      <p:sp>
        <p:nvSpPr>
          <p:cNvPr id="3" name="TextBox 2">
            <a:extLst>
              <a:ext uri="{FF2B5EF4-FFF2-40B4-BE49-F238E27FC236}">
                <a16:creationId xmlns:a16="http://schemas.microsoft.com/office/drawing/2014/main" id="{1EB2289B-D105-813C-C78E-B7963037EA9C}"/>
              </a:ext>
            </a:extLst>
          </p:cNvPr>
          <p:cNvSpPr txBox="1"/>
          <p:nvPr/>
        </p:nvSpPr>
        <p:spPr>
          <a:xfrm>
            <a:off x="9323294" y="286871"/>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100" u="sng" dirty="0">
                <a:solidFill>
                  <a:srgbClr val="0563C1"/>
                </a:solidFill>
                <a:latin typeface="Calibri"/>
                <a:cs typeface="Arial"/>
                <a:hlinkClick r:id="rId3"/>
              </a:rPr>
              <a:t>Video of Berlo’s Model of Communication</a:t>
            </a:r>
            <a:endParaRPr lang="en-US" dirty="0"/>
          </a:p>
        </p:txBody>
      </p:sp>
    </p:spTree>
    <p:extLst>
      <p:ext uri="{BB962C8B-B14F-4D97-AF65-F5344CB8AC3E}">
        <p14:creationId xmlns:p14="http://schemas.microsoft.com/office/powerpoint/2010/main" val="1988471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6F1A8-C2E5-9135-E480-F8E0E36EB76C}"/>
              </a:ext>
            </a:extLst>
          </p:cNvPr>
          <p:cNvSpPr>
            <a:spLocks noGrp="1"/>
          </p:cNvSpPr>
          <p:nvPr>
            <p:ph type="title"/>
          </p:nvPr>
        </p:nvSpPr>
        <p:spPr>
          <a:xfrm>
            <a:off x="609600" y="78152"/>
            <a:ext cx="10972800" cy="1143000"/>
          </a:xfrm>
        </p:spPr>
        <p:txBody>
          <a:bodyPr/>
          <a:lstStyle/>
          <a:p>
            <a:r>
              <a:rPr lang="en-GB" b="1" dirty="0"/>
              <a:t>Communication timeline</a:t>
            </a:r>
          </a:p>
        </p:txBody>
      </p:sp>
      <p:sp>
        <p:nvSpPr>
          <p:cNvPr id="3" name="Rectangle 2"/>
          <p:cNvSpPr/>
          <p:nvPr/>
        </p:nvSpPr>
        <p:spPr>
          <a:xfrm>
            <a:off x="2159000" y="123444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1950s: One-way, technical communication</a:t>
            </a:r>
          </a:p>
        </p:txBody>
      </p:sp>
      <p:sp>
        <p:nvSpPr>
          <p:cNvPr id="4" name="Rectangle 3"/>
          <p:cNvSpPr/>
          <p:nvPr/>
        </p:nvSpPr>
        <p:spPr>
          <a:xfrm>
            <a:off x="2159000" y="1926884"/>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1960s–70s: Telephones, limited back-and-forth</a:t>
            </a:r>
          </a:p>
        </p:txBody>
      </p:sp>
      <p:sp>
        <p:nvSpPr>
          <p:cNvPr id="5" name="Down Arrow 4"/>
          <p:cNvSpPr/>
          <p:nvPr/>
        </p:nvSpPr>
        <p:spPr>
          <a:xfrm>
            <a:off x="5473700" y="1729740"/>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159000" y="262265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1980s: PCs, faxes, early digital messages</a:t>
            </a:r>
          </a:p>
        </p:txBody>
      </p:sp>
      <p:sp>
        <p:nvSpPr>
          <p:cNvPr id="7" name="Down Arrow 6"/>
          <p:cNvSpPr/>
          <p:nvPr/>
        </p:nvSpPr>
        <p:spPr>
          <a:xfrm>
            <a:off x="5473700" y="2415540"/>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159000" y="332095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1990s: Email dominance, two-way chains</a:t>
            </a:r>
          </a:p>
        </p:txBody>
      </p:sp>
      <p:sp>
        <p:nvSpPr>
          <p:cNvPr id="9" name="Down Arrow 8"/>
          <p:cNvSpPr/>
          <p:nvPr/>
        </p:nvSpPr>
        <p:spPr>
          <a:xfrm>
            <a:off x="5473700" y="3072230"/>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2159000" y="401925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t>2000s: Instant messaging, real-time chat</a:t>
            </a:r>
          </a:p>
        </p:txBody>
      </p:sp>
      <p:sp>
        <p:nvSpPr>
          <p:cNvPr id="11" name="Down Arrow 10"/>
          <p:cNvSpPr/>
          <p:nvPr/>
        </p:nvSpPr>
        <p:spPr>
          <a:xfrm>
            <a:off x="5473700" y="3840365"/>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2159000" y="466344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dirty="0"/>
              <a:t>2010s: Teams/Zoom, mobile communication</a:t>
            </a:r>
          </a:p>
        </p:txBody>
      </p:sp>
      <p:sp>
        <p:nvSpPr>
          <p:cNvPr id="13" name="Down Arrow 12"/>
          <p:cNvSpPr/>
          <p:nvPr/>
        </p:nvSpPr>
        <p:spPr>
          <a:xfrm>
            <a:off x="5473700" y="4478505"/>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2159000" y="5307630"/>
            <a:ext cx="7315200" cy="548640"/>
          </a:xfrm>
          <a:prstGeom prst="rect">
            <a:avLst/>
          </a:prstGeom>
          <a:solidFill>
            <a:srgbClr val="C8DCFF"/>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t>2020s: AI, hybrid communication models</a:t>
            </a:r>
          </a:p>
        </p:txBody>
      </p:sp>
      <p:sp>
        <p:nvSpPr>
          <p:cNvPr id="15" name="Down Arrow 14"/>
          <p:cNvSpPr/>
          <p:nvPr/>
        </p:nvSpPr>
        <p:spPr>
          <a:xfrm>
            <a:off x="5473700" y="5170470"/>
            <a:ext cx="457200" cy="274320"/>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265106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B34EF-EE9C-554B-8494-C0A5EE602DBE}"/>
              </a:ext>
            </a:extLst>
          </p:cNvPr>
          <p:cNvSpPr>
            <a:spLocks noGrp="1"/>
          </p:cNvSpPr>
          <p:nvPr>
            <p:ph type="title"/>
          </p:nvPr>
        </p:nvSpPr>
        <p:spPr>
          <a:xfrm>
            <a:off x="609600" y="274638"/>
            <a:ext cx="10972800" cy="1143000"/>
          </a:xfrm>
        </p:spPr>
        <p:txBody>
          <a:bodyPr anchor="ctr">
            <a:normAutofit/>
          </a:bodyPr>
          <a:lstStyle/>
          <a:p>
            <a:r>
              <a:rPr lang="en-GB" dirty="0"/>
              <a:t>Group discussion</a:t>
            </a:r>
          </a:p>
        </p:txBody>
      </p:sp>
      <p:sp>
        <p:nvSpPr>
          <p:cNvPr id="3" name="Content Placeholder 2">
            <a:extLst>
              <a:ext uri="{FF2B5EF4-FFF2-40B4-BE49-F238E27FC236}">
                <a16:creationId xmlns:a16="http://schemas.microsoft.com/office/drawing/2014/main" id="{FE945E25-EBAC-B389-3582-7324DBDDFAC3}"/>
              </a:ext>
            </a:extLst>
          </p:cNvPr>
          <p:cNvSpPr>
            <a:spLocks noGrp="1"/>
          </p:cNvSpPr>
          <p:nvPr>
            <p:ph sz="half" idx="1"/>
          </p:nvPr>
        </p:nvSpPr>
        <p:spPr>
          <a:xfrm>
            <a:off x="609600" y="1600201"/>
            <a:ext cx="5384800" cy="3989040"/>
          </a:xfrm>
        </p:spPr>
        <p:txBody>
          <a:bodyPr>
            <a:normAutofit/>
          </a:bodyPr>
          <a:lstStyle/>
          <a:p>
            <a:r>
              <a:rPr lang="en-GB" dirty="0"/>
              <a:t>What barriers to communication have you experienced?</a:t>
            </a:r>
          </a:p>
          <a:p>
            <a:r>
              <a:rPr lang="en-GB" dirty="0"/>
              <a:t>How have you/could you overcome these?</a:t>
            </a:r>
          </a:p>
        </p:txBody>
      </p:sp>
      <p:pic>
        <p:nvPicPr>
          <p:cNvPr id="3074" name="Picture 2" descr="When your course schedule says 'group ...">
            <a:extLst>
              <a:ext uri="{FF2B5EF4-FFF2-40B4-BE49-F238E27FC236}">
                <a16:creationId xmlns:a16="http://schemas.microsoft.com/office/drawing/2014/main" id="{8A55AA34-D7CE-AE00-BDBF-032559925BD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1979281"/>
            <a:ext cx="5384800" cy="3230880"/>
          </a:xfrm>
          <a:prstGeom prst="rect">
            <a:avLst/>
          </a:prstGeom>
          <a:solidFill>
            <a:srgbClr val="FFFFFF"/>
          </a:solidFill>
        </p:spPr>
      </p:pic>
    </p:spTree>
    <p:extLst>
      <p:ext uri="{BB962C8B-B14F-4D97-AF65-F5344CB8AC3E}">
        <p14:creationId xmlns:p14="http://schemas.microsoft.com/office/powerpoint/2010/main" val="6417332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EA04-9FB9-4B3E-A737-A7BCCC13B38A}"/>
              </a:ext>
            </a:extLst>
          </p:cNvPr>
          <p:cNvSpPr>
            <a:spLocks noGrp="1"/>
          </p:cNvSpPr>
          <p:nvPr>
            <p:ph type="title"/>
          </p:nvPr>
        </p:nvSpPr>
        <p:spPr/>
        <p:txBody>
          <a:bodyPr>
            <a:normAutofit/>
          </a:bodyPr>
          <a:lstStyle/>
          <a:p>
            <a:r>
              <a:rPr lang="en-GB" altLang="en-US" b="1" dirty="0">
                <a:latin typeface="Arial" charset="0"/>
                <a:cs typeface="Arial" charset="0"/>
              </a:rPr>
              <a:t>Verbal and Non-verbal Communication</a:t>
            </a:r>
            <a:endParaRPr lang="en-GB" b="1" dirty="0"/>
          </a:p>
        </p:txBody>
      </p:sp>
      <p:sp>
        <p:nvSpPr>
          <p:cNvPr id="3" name="Content Placeholder 2">
            <a:extLst>
              <a:ext uri="{FF2B5EF4-FFF2-40B4-BE49-F238E27FC236}">
                <a16:creationId xmlns:a16="http://schemas.microsoft.com/office/drawing/2014/main" id="{AEA789E9-2956-4B38-9074-5FC09A38112C}"/>
              </a:ext>
            </a:extLst>
          </p:cNvPr>
          <p:cNvSpPr>
            <a:spLocks noGrp="1"/>
          </p:cNvSpPr>
          <p:nvPr>
            <p:ph idx="1"/>
          </p:nvPr>
        </p:nvSpPr>
        <p:spPr>
          <a:xfrm>
            <a:off x="866423" y="1670756"/>
            <a:ext cx="10734321" cy="3846477"/>
          </a:xfrm>
        </p:spPr>
        <p:txBody>
          <a:bodyPr>
            <a:normAutofit/>
          </a:bodyPr>
          <a:lstStyle/>
          <a:p>
            <a:pPr algn="just"/>
            <a:r>
              <a:rPr lang="en-GB" altLang="en-US" dirty="0">
                <a:latin typeface="+mj-lt"/>
                <a:cs typeface="Arial" charset="0"/>
              </a:rPr>
              <a:t>Verbal communication is the things we say</a:t>
            </a:r>
            <a:endParaRPr lang="en-GB" altLang="en-US" sz="900" dirty="0">
              <a:latin typeface="+mj-lt"/>
              <a:cs typeface="Arial" charset="0"/>
            </a:endParaRPr>
          </a:p>
          <a:p>
            <a:pPr algn="just"/>
            <a:r>
              <a:rPr lang="en-GB" altLang="en-US" dirty="0">
                <a:latin typeface="+mj-lt"/>
                <a:cs typeface="Arial" charset="0"/>
              </a:rPr>
              <a:t>Non-verbal communication is the things we don’t say</a:t>
            </a:r>
            <a:endParaRPr lang="en-GB" altLang="en-US" sz="900" dirty="0">
              <a:latin typeface="+mj-lt"/>
              <a:cs typeface="Arial" charset="0"/>
            </a:endParaRPr>
          </a:p>
          <a:p>
            <a:pPr algn="just"/>
            <a:r>
              <a:rPr lang="en-GB" altLang="en-US" dirty="0">
                <a:latin typeface="+mj-lt"/>
                <a:cs typeface="Arial" charset="0"/>
              </a:rPr>
              <a:t>Both are important and can say different things. </a:t>
            </a:r>
            <a:endParaRPr lang="en-GB" altLang="en-US" sz="900" dirty="0">
              <a:latin typeface="+mj-lt"/>
              <a:cs typeface="Arial" charset="0"/>
            </a:endParaRPr>
          </a:p>
          <a:p>
            <a:pPr algn="just"/>
            <a:r>
              <a:rPr lang="en-GB" altLang="en-US" dirty="0">
                <a:latin typeface="+mj-lt"/>
                <a:cs typeface="Arial" charset="0"/>
              </a:rPr>
              <a:t>It is important we are aware of our own and others verbal and non-verbal communication.</a:t>
            </a:r>
          </a:p>
        </p:txBody>
      </p:sp>
    </p:spTree>
    <p:extLst>
      <p:ext uri="{BB962C8B-B14F-4D97-AF65-F5344CB8AC3E}">
        <p14:creationId xmlns:p14="http://schemas.microsoft.com/office/powerpoint/2010/main" val="165482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p:txBody>
          <a:bodyPr>
            <a:normAutofit/>
          </a:bodyPr>
          <a:lstStyle/>
          <a:p>
            <a:pPr algn="ctr"/>
            <a:r>
              <a:rPr lang="en-GB" dirty="0">
                <a:latin typeface="Arial"/>
                <a:cs typeface="Arial"/>
              </a:rPr>
              <a:t>The Elements of Communication</a:t>
            </a:r>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1847529" y="4320004"/>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5375920" y="4320004"/>
            <a:ext cx="2881312"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8539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2135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5375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8539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79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472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539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3193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6548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9615747"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FA11-D9D7-7917-3CB1-77ECC5898E3F}"/>
              </a:ext>
            </a:extLst>
          </p:cNvPr>
          <p:cNvSpPr>
            <a:spLocks noGrp="1"/>
          </p:cNvSpPr>
          <p:nvPr>
            <p:ph type="title"/>
          </p:nvPr>
        </p:nvSpPr>
        <p:spPr/>
        <p:txBody>
          <a:bodyPr/>
          <a:lstStyle/>
          <a:p>
            <a:r>
              <a:rPr lang="en-GB"/>
              <a:t>Communication Exercise</a:t>
            </a:r>
          </a:p>
        </p:txBody>
      </p:sp>
      <p:sp>
        <p:nvSpPr>
          <p:cNvPr id="3" name="Content Placeholder 2">
            <a:extLst>
              <a:ext uri="{FF2B5EF4-FFF2-40B4-BE49-F238E27FC236}">
                <a16:creationId xmlns:a16="http://schemas.microsoft.com/office/drawing/2014/main" id="{B72FB497-7FBA-266E-BB45-3160E947D48B}"/>
              </a:ext>
            </a:extLst>
          </p:cNvPr>
          <p:cNvSpPr>
            <a:spLocks noGrp="1"/>
          </p:cNvSpPr>
          <p:nvPr>
            <p:ph idx="1"/>
          </p:nvPr>
        </p:nvSpPr>
        <p:spPr/>
        <p:txBody>
          <a:bodyPr/>
          <a:lstStyle/>
          <a:p>
            <a:r>
              <a:rPr lang="en-US" sz="3200" dirty="0"/>
              <a:t>Spilt into pairs and await instructions</a:t>
            </a:r>
          </a:p>
          <a:p>
            <a:r>
              <a:rPr lang="en-US" dirty="0"/>
              <a:t>Start by facing away from each other</a:t>
            </a:r>
          </a:p>
          <a:p>
            <a:r>
              <a:rPr lang="en-US" sz="3200" dirty="0"/>
              <a:t>One member of the pair to give instructions, the other has to draw a specific route on the map following these instructions</a:t>
            </a:r>
          </a:p>
          <a:p>
            <a:r>
              <a:rPr lang="en-US" sz="3200" dirty="0"/>
              <a:t>Reflect </a:t>
            </a:r>
            <a:r>
              <a:rPr lang="en-US" dirty="0"/>
              <a:t>on how you found the exercise, what were the challenges?</a:t>
            </a:r>
            <a:endParaRPr lang="en-US" sz="3200" dirty="0"/>
          </a:p>
          <a:p>
            <a:endParaRPr lang="en-GB" dirty="0"/>
          </a:p>
        </p:txBody>
      </p:sp>
    </p:spTree>
    <p:extLst>
      <p:ext uri="{BB962C8B-B14F-4D97-AF65-F5344CB8AC3E}">
        <p14:creationId xmlns:p14="http://schemas.microsoft.com/office/powerpoint/2010/main" val="39002122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3994-D34E-40C4-892E-2F188DE6B4A0}"/>
              </a:ext>
            </a:extLst>
          </p:cNvPr>
          <p:cNvSpPr>
            <a:spLocks noGrp="1"/>
          </p:cNvSpPr>
          <p:nvPr>
            <p:ph type="title"/>
          </p:nvPr>
        </p:nvSpPr>
        <p:spPr/>
        <p:txBody>
          <a:bodyPr>
            <a:normAutofit/>
          </a:bodyPr>
          <a:lstStyle/>
          <a:p>
            <a:r>
              <a:rPr lang="en-GB" b="1" dirty="0">
                <a:latin typeface="Arial"/>
                <a:cs typeface="Arial"/>
              </a:rPr>
              <a:t>Components of Communication</a:t>
            </a:r>
          </a:p>
        </p:txBody>
      </p:sp>
      <p:sp>
        <p:nvSpPr>
          <p:cNvPr id="3" name="Content Placeholder 2">
            <a:extLst>
              <a:ext uri="{FF2B5EF4-FFF2-40B4-BE49-F238E27FC236}">
                <a16:creationId xmlns:a16="http://schemas.microsoft.com/office/drawing/2014/main" id="{98D5476C-44DF-47D9-B7F5-9D685467400E}"/>
              </a:ext>
            </a:extLst>
          </p:cNvPr>
          <p:cNvSpPr>
            <a:spLocks noGrp="1"/>
          </p:cNvSpPr>
          <p:nvPr>
            <p:ph idx="1"/>
          </p:nvPr>
        </p:nvSpPr>
        <p:spPr/>
        <p:txBody>
          <a:bodyPr>
            <a:normAutofit lnSpcReduction="10000"/>
          </a:bodyPr>
          <a:lstStyle/>
          <a:p>
            <a:r>
              <a:rPr lang="en-GB" dirty="0">
                <a:latin typeface="Arial"/>
                <a:cs typeface="Arial"/>
              </a:rPr>
              <a:t>Paralinguistic cues</a:t>
            </a:r>
          </a:p>
          <a:p>
            <a:r>
              <a:rPr lang="en-GB" dirty="0">
                <a:latin typeface="Arial"/>
                <a:cs typeface="Arial"/>
              </a:rPr>
              <a:t>Non-verbal behaviour</a:t>
            </a:r>
          </a:p>
          <a:p>
            <a:r>
              <a:rPr lang="en-GB" dirty="0">
                <a:latin typeface="Arial"/>
                <a:cs typeface="Arial"/>
              </a:rPr>
              <a:t>Our words and language:</a:t>
            </a:r>
          </a:p>
          <a:p>
            <a:pPr lvl="1"/>
            <a:r>
              <a:rPr lang="en-GB" dirty="0">
                <a:latin typeface="Arial"/>
                <a:cs typeface="Arial"/>
              </a:rPr>
              <a:t>language function: instructions, suggestions, directions, statements, questions</a:t>
            </a:r>
          </a:p>
          <a:p>
            <a:pPr lvl="1"/>
            <a:r>
              <a:rPr lang="en-GB" dirty="0">
                <a:latin typeface="Arial"/>
                <a:cs typeface="Arial"/>
              </a:rPr>
              <a:t>confidence, communication and power-behaviour</a:t>
            </a:r>
          </a:p>
          <a:p>
            <a:pPr lvl="1"/>
            <a:r>
              <a:rPr lang="en-GB" dirty="0">
                <a:latin typeface="Arial"/>
                <a:cs typeface="Arial"/>
              </a:rPr>
              <a:t>using language and communicating tactfully in difficult conversations</a:t>
            </a:r>
          </a:p>
          <a:p>
            <a:endParaRPr lang="en-GB" dirty="0">
              <a:latin typeface="Arial"/>
              <a:cs typeface="Arial"/>
            </a:endParaRPr>
          </a:p>
        </p:txBody>
      </p:sp>
    </p:spTree>
    <p:extLst>
      <p:ext uri="{BB962C8B-B14F-4D97-AF65-F5344CB8AC3E}">
        <p14:creationId xmlns:p14="http://schemas.microsoft.com/office/powerpoint/2010/main" val="163273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2D911-371D-49D7-AC9A-C2FB6ACC2A5D}"/>
              </a:ext>
            </a:extLst>
          </p:cNvPr>
          <p:cNvSpPr>
            <a:spLocks noGrp="1"/>
          </p:cNvSpPr>
          <p:nvPr>
            <p:ph type="title"/>
          </p:nvPr>
        </p:nvSpPr>
        <p:spPr/>
        <p:txBody>
          <a:bodyPr>
            <a:normAutofit/>
          </a:bodyPr>
          <a:lstStyle/>
          <a:p>
            <a:r>
              <a:rPr lang="en-GB" b="1" dirty="0">
                <a:latin typeface="Arial"/>
                <a:cs typeface="Arial"/>
              </a:rPr>
              <a:t>Applying Communication Skills</a:t>
            </a:r>
          </a:p>
        </p:txBody>
      </p:sp>
      <p:sp>
        <p:nvSpPr>
          <p:cNvPr id="3" name="Content Placeholder 2">
            <a:extLst>
              <a:ext uri="{FF2B5EF4-FFF2-40B4-BE49-F238E27FC236}">
                <a16:creationId xmlns:a16="http://schemas.microsoft.com/office/drawing/2014/main" id="{4CF62FD1-DAB9-4C18-A7D0-DA607C996BF4}"/>
              </a:ext>
            </a:extLst>
          </p:cNvPr>
          <p:cNvSpPr>
            <a:spLocks noGrp="1"/>
          </p:cNvSpPr>
          <p:nvPr>
            <p:ph idx="1"/>
          </p:nvPr>
        </p:nvSpPr>
        <p:spPr>
          <a:xfrm>
            <a:off x="1981200" y="1600201"/>
            <a:ext cx="8363272" cy="3917032"/>
          </a:xfrm>
        </p:spPr>
        <p:txBody>
          <a:bodyPr>
            <a:normAutofit/>
          </a:bodyPr>
          <a:lstStyle/>
          <a:p>
            <a:pPr marL="0" indent="0">
              <a:buNone/>
            </a:pPr>
            <a:r>
              <a:rPr lang="en-GB" sz="3600" dirty="0">
                <a:latin typeface="Arial"/>
                <a:cs typeface="Arial"/>
              </a:rPr>
              <a:t>Active listening:</a:t>
            </a:r>
          </a:p>
          <a:p>
            <a:r>
              <a:rPr lang="en-GB" sz="3600" dirty="0">
                <a:latin typeface="Arial"/>
                <a:cs typeface="Arial"/>
              </a:rPr>
              <a:t>‘Active listening is the active search for an accurate understanding of another’s message, through the interpretation of verbal and non-verbal messages’.</a:t>
            </a:r>
          </a:p>
          <a:p>
            <a:pPr marL="0" indent="0">
              <a:buNone/>
            </a:pPr>
            <a:endParaRPr lang="en-GB" sz="3600" dirty="0">
              <a:latin typeface="Arial"/>
              <a:cs typeface="Arial"/>
            </a:endParaRPr>
          </a:p>
        </p:txBody>
      </p:sp>
    </p:spTree>
    <p:extLst>
      <p:ext uri="{BB962C8B-B14F-4D97-AF65-F5344CB8AC3E}">
        <p14:creationId xmlns:p14="http://schemas.microsoft.com/office/powerpoint/2010/main" val="2844961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DA7A9-5066-29A0-EE1A-FD83C91B68D8}"/>
              </a:ext>
            </a:extLst>
          </p:cNvPr>
          <p:cNvSpPr>
            <a:spLocks noGrp="1"/>
          </p:cNvSpPr>
          <p:nvPr>
            <p:ph type="title"/>
          </p:nvPr>
        </p:nvSpPr>
        <p:spPr>
          <a:xfrm>
            <a:off x="609600" y="256709"/>
            <a:ext cx="10972800" cy="1143000"/>
          </a:xfrm>
        </p:spPr>
        <p:txBody>
          <a:bodyPr/>
          <a:lstStyle/>
          <a:p>
            <a:r>
              <a:rPr lang="en-US" dirty="0">
                <a:latin typeface="Arial"/>
                <a:cs typeface="Arial"/>
              </a:rPr>
              <a:t>Listening...</a:t>
            </a:r>
            <a:endParaRPr lang="en-US" dirty="0"/>
          </a:p>
        </p:txBody>
      </p:sp>
      <p:pic>
        <p:nvPicPr>
          <p:cNvPr id="5" name="Picture 4" descr="Time To Think">
            <a:extLst>
              <a:ext uri="{FF2B5EF4-FFF2-40B4-BE49-F238E27FC236}">
                <a16:creationId xmlns:a16="http://schemas.microsoft.com/office/drawing/2014/main" id="{A187C8F2-491D-47D3-4311-E4A980753E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420000">
            <a:off x="601248" y="514158"/>
            <a:ext cx="1970087" cy="3009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5">
            <a:extLst>
              <a:ext uri="{FF2B5EF4-FFF2-40B4-BE49-F238E27FC236}">
                <a16:creationId xmlns:a16="http://schemas.microsoft.com/office/drawing/2014/main" id="{50DCD016-C65D-3E9D-8ED6-80AE84264F11}"/>
              </a:ext>
            </a:extLst>
          </p:cNvPr>
          <p:cNvSpPr txBox="1">
            <a:spLocks noChangeArrowheads="1"/>
          </p:cNvSpPr>
          <p:nvPr/>
        </p:nvSpPr>
        <p:spPr bwMode="auto">
          <a:xfrm>
            <a:off x="4457581" y="1838286"/>
            <a:ext cx="327083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Listen with Fascination</a:t>
            </a:r>
          </a:p>
        </p:txBody>
      </p:sp>
      <p:sp>
        <p:nvSpPr>
          <p:cNvPr id="8" name="TextBox 5">
            <a:extLst>
              <a:ext uri="{FF2B5EF4-FFF2-40B4-BE49-F238E27FC236}">
                <a16:creationId xmlns:a16="http://schemas.microsoft.com/office/drawing/2014/main" id="{6C80432C-8515-0B8E-C822-8FC5CAEA814D}"/>
              </a:ext>
            </a:extLst>
          </p:cNvPr>
          <p:cNvSpPr txBox="1">
            <a:spLocks noChangeArrowheads="1"/>
          </p:cNvSpPr>
          <p:nvPr/>
        </p:nvSpPr>
        <p:spPr bwMode="auto">
          <a:xfrm>
            <a:off x="611722" y="3631227"/>
            <a:ext cx="4965161"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The single most dignifying thing you can do is just listen to someone</a:t>
            </a:r>
          </a:p>
        </p:txBody>
      </p:sp>
      <p:pic>
        <p:nvPicPr>
          <p:cNvPr id="9" name="Picture 8" descr="The 7 Habits of Highly Effective People ...">
            <a:extLst>
              <a:ext uri="{FF2B5EF4-FFF2-40B4-BE49-F238E27FC236}">
                <a16:creationId xmlns:a16="http://schemas.microsoft.com/office/drawing/2014/main" id="{8771841F-7D6F-10A5-1F63-CA87078D609F}"/>
              </a:ext>
            </a:extLst>
          </p:cNvPr>
          <p:cNvPicPr>
            <a:picLocks noChangeAspect="1"/>
          </p:cNvPicPr>
          <p:nvPr/>
        </p:nvPicPr>
        <p:blipFill>
          <a:blip r:embed="rId3"/>
          <a:stretch>
            <a:fillRect/>
          </a:stretch>
        </p:blipFill>
        <p:spPr>
          <a:xfrm rot="480000">
            <a:off x="9264503" y="514528"/>
            <a:ext cx="1957667" cy="2988048"/>
          </a:xfrm>
          <a:prstGeom prst="rect">
            <a:avLst/>
          </a:prstGeom>
        </p:spPr>
      </p:pic>
      <p:sp>
        <p:nvSpPr>
          <p:cNvPr id="10" name="TextBox 5">
            <a:extLst>
              <a:ext uri="{FF2B5EF4-FFF2-40B4-BE49-F238E27FC236}">
                <a16:creationId xmlns:a16="http://schemas.microsoft.com/office/drawing/2014/main" id="{1C7C9FAE-2D95-C4C8-5791-763223F8A02F}"/>
              </a:ext>
            </a:extLst>
          </p:cNvPr>
          <p:cNvSpPr txBox="1">
            <a:spLocks noChangeArrowheads="1"/>
          </p:cNvSpPr>
          <p:nvPr/>
        </p:nvSpPr>
        <p:spPr bwMode="auto">
          <a:xfrm>
            <a:off x="6860122" y="3882239"/>
            <a:ext cx="4965161"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Seek first to understand before being understood</a:t>
            </a:r>
          </a:p>
        </p:txBody>
      </p:sp>
    </p:spTree>
    <p:extLst>
      <p:ext uri="{BB962C8B-B14F-4D97-AF65-F5344CB8AC3E}">
        <p14:creationId xmlns:p14="http://schemas.microsoft.com/office/powerpoint/2010/main" val="19335834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D0E8-D69D-4A23-B0A3-37783EBB6F2A}"/>
              </a:ext>
            </a:extLst>
          </p:cNvPr>
          <p:cNvSpPr>
            <a:spLocks noGrp="1"/>
          </p:cNvSpPr>
          <p:nvPr>
            <p:ph type="title"/>
          </p:nvPr>
        </p:nvSpPr>
        <p:spPr/>
        <p:txBody>
          <a:bodyPr>
            <a:normAutofit fontScale="90000"/>
          </a:bodyPr>
          <a:lstStyle/>
          <a:p>
            <a:r>
              <a:rPr lang="en-GB" b="1" dirty="0">
                <a:latin typeface="Arial"/>
                <a:cs typeface="Arial"/>
              </a:rPr>
              <a:t>Active Listening: being aware of barriers</a:t>
            </a:r>
          </a:p>
        </p:txBody>
      </p:sp>
      <p:pic>
        <p:nvPicPr>
          <p:cNvPr id="4" name="Picture 3">
            <a:extLst>
              <a:ext uri="{FF2B5EF4-FFF2-40B4-BE49-F238E27FC236}">
                <a16:creationId xmlns:a16="http://schemas.microsoft.com/office/drawing/2014/main" id="{B1796875-B553-4F11-AA23-92171BBA08A6}"/>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819636" y="1140721"/>
            <a:ext cx="6552728" cy="4576559"/>
          </a:xfrm>
          <a:prstGeom prst="rect">
            <a:avLst/>
          </a:prstGeom>
          <a:ln>
            <a:noFill/>
          </a:ln>
        </p:spPr>
      </p:pic>
    </p:spTree>
    <p:extLst>
      <p:ext uri="{BB962C8B-B14F-4D97-AF65-F5344CB8AC3E}">
        <p14:creationId xmlns:p14="http://schemas.microsoft.com/office/powerpoint/2010/main" val="2790370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1F85-1F1E-4DF9-9203-C128DDDEF546}"/>
              </a:ext>
            </a:extLst>
          </p:cNvPr>
          <p:cNvSpPr>
            <a:spLocks noGrp="1"/>
          </p:cNvSpPr>
          <p:nvPr>
            <p:ph type="title"/>
          </p:nvPr>
        </p:nvSpPr>
        <p:spPr/>
        <p:txBody>
          <a:bodyPr>
            <a:normAutofit/>
          </a:bodyPr>
          <a:lstStyle/>
          <a:p>
            <a:r>
              <a:rPr lang="en-GB" b="1" dirty="0">
                <a:latin typeface="Arial"/>
                <a:cs typeface="Arial"/>
              </a:rPr>
              <a:t>Using questions to build relationships</a:t>
            </a:r>
          </a:p>
        </p:txBody>
      </p:sp>
      <p:sp>
        <p:nvSpPr>
          <p:cNvPr id="3" name="Content Placeholder 2">
            <a:extLst>
              <a:ext uri="{FF2B5EF4-FFF2-40B4-BE49-F238E27FC236}">
                <a16:creationId xmlns:a16="http://schemas.microsoft.com/office/drawing/2014/main" id="{19E5EC7B-EA13-41AE-90CA-03ED61023D23}"/>
              </a:ext>
            </a:extLst>
          </p:cNvPr>
          <p:cNvSpPr>
            <a:spLocks noGrp="1"/>
          </p:cNvSpPr>
          <p:nvPr>
            <p:ph idx="1"/>
          </p:nvPr>
        </p:nvSpPr>
        <p:spPr>
          <a:xfrm>
            <a:off x="1981200" y="1688023"/>
            <a:ext cx="8229600" cy="3917032"/>
          </a:xfrm>
        </p:spPr>
        <p:txBody>
          <a:bodyPr/>
          <a:lstStyle/>
          <a:p>
            <a:r>
              <a:rPr lang="en-GB" dirty="0">
                <a:latin typeface="Arial"/>
                <a:cs typeface="Arial"/>
              </a:rPr>
              <a:t>Questions in conversation…</a:t>
            </a:r>
          </a:p>
        </p:txBody>
      </p:sp>
      <p:pic>
        <p:nvPicPr>
          <p:cNvPr id="4" name="Picture 3">
            <a:extLst>
              <a:ext uri="{FF2B5EF4-FFF2-40B4-BE49-F238E27FC236}">
                <a16:creationId xmlns:a16="http://schemas.microsoft.com/office/drawing/2014/main" id="{B8E57D8C-619C-479E-B4EA-D948794770C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02696" y="2209343"/>
            <a:ext cx="5508104" cy="3429000"/>
          </a:xfrm>
          <a:prstGeom prst="rect">
            <a:avLst/>
          </a:prstGeom>
          <a:ln>
            <a:noFill/>
          </a:ln>
        </p:spPr>
      </p:pic>
    </p:spTree>
    <p:extLst>
      <p:ext uri="{BB962C8B-B14F-4D97-AF65-F5344CB8AC3E}">
        <p14:creationId xmlns:p14="http://schemas.microsoft.com/office/powerpoint/2010/main" val="180839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CB61F-A2E9-A952-EBF2-2FA0DE49A670}"/>
              </a:ext>
            </a:extLst>
          </p:cNvPr>
          <p:cNvSpPr>
            <a:spLocks noGrp="1"/>
          </p:cNvSpPr>
          <p:nvPr>
            <p:ph type="title"/>
          </p:nvPr>
        </p:nvSpPr>
        <p:spPr/>
        <p:txBody>
          <a:bodyPr/>
          <a:lstStyle/>
          <a:p>
            <a:r>
              <a:rPr lang="en-GB" dirty="0"/>
              <a:t>Example in practice</a:t>
            </a:r>
          </a:p>
        </p:txBody>
      </p:sp>
      <p:sp>
        <p:nvSpPr>
          <p:cNvPr id="3" name="Content Placeholder 2">
            <a:extLst>
              <a:ext uri="{FF2B5EF4-FFF2-40B4-BE49-F238E27FC236}">
                <a16:creationId xmlns:a16="http://schemas.microsoft.com/office/drawing/2014/main" id="{C4BA918C-4F8E-0618-2B4A-22C0BFFB73A6}"/>
              </a:ext>
            </a:extLst>
          </p:cNvPr>
          <p:cNvSpPr>
            <a:spLocks noGrp="1"/>
          </p:cNvSpPr>
          <p:nvPr>
            <p:ph idx="1"/>
          </p:nvPr>
        </p:nvSpPr>
        <p:spPr>
          <a:xfrm>
            <a:off x="609600" y="1295401"/>
            <a:ext cx="10541000" cy="4279899"/>
          </a:xfrm>
        </p:spPr>
        <p:txBody>
          <a:bodyPr>
            <a:normAutofit fontScale="40000" lnSpcReduction="20000"/>
          </a:bodyPr>
          <a:lstStyle/>
          <a:p>
            <a:pPr marL="0" indent="0">
              <a:buNone/>
            </a:pPr>
            <a:r>
              <a:rPr lang="en-GB" sz="4500" dirty="0"/>
              <a:t>Open questions (top of funnel – build rapport)</a:t>
            </a:r>
          </a:p>
          <a:p>
            <a:r>
              <a:rPr lang="en-GB" dirty="0"/>
              <a:t>“What brought you to this role and our organisation?”</a:t>
            </a:r>
          </a:p>
          <a:p>
            <a:r>
              <a:rPr lang="en-GB" dirty="0"/>
              <a:t>“How have your first few days been so far?”</a:t>
            </a:r>
          </a:p>
          <a:p>
            <a:pPr marL="0" indent="0">
              <a:buNone/>
            </a:pPr>
            <a:endParaRPr lang="en-GB" dirty="0"/>
          </a:p>
          <a:p>
            <a:pPr marL="0" indent="0">
              <a:buNone/>
            </a:pPr>
            <a:r>
              <a:rPr lang="en-GB" sz="4500" dirty="0"/>
              <a:t>Probing questions (narrowing – show empathy and curiosity)</a:t>
            </a:r>
          </a:p>
          <a:p>
            <a:r>
              <a:rPr lang="en-GB" dirty="0"/>
              <a:t>“What’s gone well in meeting the team?”</a:t>
            </a:r>
          </a:p>
          <a:p>
            <a:r>
              <a:rPr lang="en-GB" dirty="0"/>
              <a:t>“What parts of the work or culture have surprised you so far?”</a:t>
            </a:r>
          </a:p>
          <a:p>
            <a:r>
              <a:rPr lang="en-GB" dirty="0"/>
              <a:t>“How does this role compare to your previous experience?”</a:t>
            </a:r>
          </a:p>
          <a:p>
            <a:pPr marL="0" indent="0">
              <a:buNone/>
            </a:pPr>
            <a:endParaRPr lang="en-GB" sz="4500" dirty="0"/>
          </a:p>
          <a:p>
            <a:pPr marL="0" indent="0">
              <a:buNone/>
            </a:pPr>
            <a:r>
              <a:rPr lang="en-GB" sz="4500" dirty="0"/>
              <a:t>Clarifying questions (deeper connection – personalise support)</a:t>
            </a:r>
          </a:p>
          <a:p>
            <a:r>
              <a:rPr lang="en-GB" dirty="0"/>
              <a:t>“Which team members have you connected with most?”</a:t>
            </a:r>
          </a:p>
          <a:p>
            <a:r>
              <a:rPr lang="en-GB" dirty="0"/>
              <a:t>“What one thing would make your start here even smoother?”</a:t>
            </a:r>
          </a:p>
          <a:p>
            <a:r>
              <a:rPr lang="en-GB" dirty="0"/>
              <a:t>“Are there any skills or knowledge areas where you’d like early support?”</a:t>
            </a:r>
          </a:p>
          <a:p>
            <a:pPr marL="0" indent="0">
              <a:buNone/>
            </a:pPr>
            <a:endParaRPr lang="en-GB" dirty="0"/>
          </a:p>
          <a:p>
            <a:pPr marL="0" indent="0">
              <a:buNone/>
            </a:pPr>
            <a:r>
              <a:rPr lang="en-GB" sz="4500" dirty="0"/>
              <a:t>Closed/confirming questions (bottom – affirm and commit)</a:t>
            </a:r>
          </a:p>
          <a:p>
            <a:r>
              <a:rPr lang="en-GB" dirty="0"/>
              <a:t>“So, connecting with Sarah on project processes would help most?”</a:t>
            </a:r>
          </a:p>
          <a:p>
            <a:r>
              <a:rPr lang="en-GB" dirty="0"/>
              <a:t>“Shall we schedule a quick intro meeting with her this week?”</a:t>
            </a:r>
          </a:p>
          <a:p>
            <a:r>
              <a:rPr lang="en-GB" dirty="0"/>
              <a:t>“Does Friday morning work for our first one-to-one check-in?”</a:t>
            </a:r>
          </a:p>
        </p:txBody>
      </p:sp>
    </p:spTree>
    <p:extLst>
      <p:ext uri="{BB962C8B-B14F-4D97-AF65-F5344CB8AC3E}">
        <p14:creationId xmlns:p14="http://schemas.microsoft.com/office/powerpoint/2010/main" val="29561765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D975E-FE63-46AB-B66F-BDA35385E26E}"/>
              </a:ext>
            </a:extLst>
          </p:cNvPr>
          <p:cNvSpPr>
            <a:spLocks noGrp="1"/>
          </p:cNvSpPr>
          <p:nvPr>
            <p:ph type="title"/>
          </p:nvPr>
        </p:nvSpPr>
        <p:spPr/>
        <p:txBody>
          <a:bodyPr/>
          <a:lstStyle/>
          <a:p>
            <a:r>
              <a:rPr lang="en-GB" b="1" dirty="0">
                <a:latin typeface="Arial"/>
                <a:cs typeface="Arial"/>
              </a:rPr>
              <a:t>Communicating Tactfully</a:t>
            </a:r>
          </a:p>
        </p:txBody>
      </p:sp>
      <p:sp>
        <p:nvSpPr>
          <p:cNvPr id="4" name="Rectangle 3">
            <a:extLst>
              <a:ext uri="{FF2B5EF4-FFF2-40B4-BE49-F238E27FC236}">
                <a16:creationId xmlns:a16="http://schemas.microsoft.com/office/drawing/2014/main" id="{62943136-4591-4B8E-A13C-D40F56EC5794}"/>
              </a:ext>
            </a:extLst>
          </p:cNvPr>
          <p:cNvSpPr/>
          <p:nvPr/>
        </p:nvSpPr>
        <p:spPr>
          <a:xfrm>
            <a:off x="1969887" y="1268760"/>
            <a:ext cx="3960440" cy="4524315"/>
          </a:xfrm>
          <a:prstGeom prst="rect">
            <a:avLst/>
          </a:prstGeom>
        </p:spPr>
        <p:txBody>
          <a:bodyPr wrap="square">
            <a:spAutoFit/>
          </a:bodyPr>
          <a:lstStyle/>
          <a:p>
            <a:pPr marL="514350" indent="-514350">
              <a:buFont typeface="+mj-lt"/>
              <a:buAutoNum type="arabicPeriod"/>
            </a:pPr>
            <a:r>
              <a:rPr lang="en-GB" sz="2400" dirty="0">
                <a:latin typeface="Arial"/>
                <a:cs typeface="Arial"/>
              </a:rPr>
              <a:t>Check any assumptions.</a:t>
            </a:r>
          </a:p>
          <a:p>
            <a:pPr marL="514350" indent="-514350">
              <a:buFont typeface="+mj-lt"/>
              <a:buAutoNum type="arabicPeriod"/>
            </a:pPr>
            <a:r>
              <a:rPr lang="en-GB" sz="2400" dirty="0">
                <a:latin typeface="Arial"/>
                <a:cs typeface="Arial"/>
              </a:rPr>
              <a:t>Reframe and purpose of the conversation.</a:t>
            </a:r>
          </a:p>
          <a:p>
            <a:pPr marL="514350" indent="-514350">
              <a:buFont typeface="+mj-lt"/>
              <a:buAutoNum type="arabicPeriod"/>
            </a:pPr>
            <a:r>
              <a:rPr lang="en-GB" sz="2400" dirty="0">
                <a:latin typeface="Arial"/>
                <a:cs typeface="Arial"/>
              </a:rPr>
              <a:t>Use the ‘passive voice’ and ‘active voice’ appropriately.</a:t>
            </a:r>
          </a:p>
          <a:p>
            <a:pPr marL="514350" indent="-514350">
              <a:buFont typeface="+mj-lt"/>
              <a:buAutoNum type="arabicPeriod"/>
            </a:pPr>
            <a:r>
              <a:rPr lang="en-GB" sz="2400" dirty="0">
                <a:latin typeface="Arial"/>
                <a:cs typeface="Arial"/>
              </a:rPr>
              <a:t>Use a ‘praise sandwich’.</a:t>
            </a:r>
          </a:p>
          <a:p>
            <a:pPr marL="514350" indent="-514350">
              <a:buFont typeface="+mj-lt"/>
              <a:buAutoNum type="arabicPeriod"/>
            </a:pPr>
            <a:r>
              <a:rPr lang="en-GB" sz="2400" dirty="0">
                <a:latin typeface="Arial"/>
                <a:cs typeface="Arial"/>
              </a:rPr>
              <a:t>Watch your language.</a:t>
            </a:r>
          </a:p>
          <a:p>
            <a:pPr marL="514350" indent="-514350">
              <a:buFont typeface="+mj-lt"/>
              <a:buAutoNum type="arabicPeriod"/>
            </a:pPr>
            <a:r>
              <a:rPr lang="en-GB" sz="2400" dirty="0">
                <a:latin typeface="Arial"/>
                <a:cs typeface="Arial"/>
              </a:rPr>
              <a:t>Be clear about consequences.</a:t>
            </a:r>
          </a:p>
        </p:txBody>
      </p:sp>
      <p:sp>
        <p:nvSpPr>
          <p:cNvPr id="5" name="Content Placeholder 5">
            <a:extLst>
              <a:ext uri="{FF2B5EF4-FFF2-40B4-BE49-F238E27FC236}">
                <a16:creationId xmlns:a16="http://schemas.microsoft.com/office/drawing/2014/main" id="{8DDDB752-A4CB-466D-8170-F47BD7721BB4}"/>
              </a:ext>
            </a:extLst>
          </p:cNvPr>
          <p:cNvSpPr txBox="1">
            <a:spLocks/>
          </p:cNvSpPr>
          <p:nvPr/>
        </p:nvSpPr>
        <p:spPr>
          <a:xfrm>
            <a:off x="5948048" y="1314798"/>
            <a:ext cx="4726360" cy="485313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startAt="7"/>
            </a:pPr>
            <a:r>
              <a:rPr lang="en-GB" sz="2400" dirty="0">
                <a:latin typeface="Arial"/>
                <a:cs typeface="Arial"/>
              </a:rPr>
              <a:t>Assume good intentions.</a:t>
            </a:r>
          </a:p>
          <a:p>
            <a:pPr marL="514350" indent="-514350">
              <a:buFont typeface="+mj-lt"/>
              <a:buAutoNum type="arabicPeriod" startAt="7"/>
            </a:pPr>
            <a:r>
              <a:rPr lang="en-GB" sz="2400" dirty="0">
                <a:latin typeface="Arial"/>
                <a:cs typeface="Arial"/>
              </a:rPr>
              <a:t>Avoid emotion during a conversation.</a:t>
            </a:r>
          </a:p>
          <a:p>
            <a:pPr marL="514350" indent="-514350">
              <a:buFont typeface="+mj-lt"/>
              <a:buAutoNum type="arabicPeriod" startAt="7"/>
            </a:pPr>
            <a:r>
              <a:rPr lang="en-GB" sz="2400" dirty="0">
                <a:latin typeface="Arial"/>
                <a:cs typeface="Arial"/>
              </a:rPr>
              <a:t>Ensure there are no surprises.</a:t>
            </a:r>
          </a:p>
          <a:p>
            <a:pPr marL="514350" indent="-514350">
              <a:buFont typeface="+mj-lt"/>
              <a:buAutoNum type="arabicPeriod" startAt="7"/>
            </a:pPr>
            <a:r>
              <a:rPr lang="en-GB" sz="2400" dirty="0">
                <a:latin typeface="Arial"/>
                <a:cs typeface="Arial"/>
              </a:rPr>
              <a:t>Leave the conversation on a positive note.</a:t>
            </a:r>
          </a:p>
          <a:p>
            <a:pPr marL="514350" indent="-514350">
              <a:buFont typeface="+mj-lt"/>
              <a:buAutoNum type="arabicPeriod" startAt="7"/>
            </a:pPr>
            <a:r>
              <a:rPr lang="en-GB" sz="2400" dirty="0">
                <a:latin typeface="Arial"/>
                <a:cs typeface="Arial"/>
              </a:rPr>
              <a:t>Listen well – avoid interrupting.</a:t>
            </a:r>
          </a:p>
        </p:txBody>
      </p:sp>
    </p:spTree>
    <p:extLst>
      <p:ext uri="{BB962C8B-B14F-4D97-AF65-F5344CB8AC3E}">
        <p14:creationId xmlns:p14="http://schemas.microsoft.com/office/powerpoint/2010/main" val="992478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73C44-CD2E-F4C9-CE1A-BA1BBF7C27F9}"/>
              </a:ext>
            </a:extLst>
          </p:cNvPr>
          <p:cNvSpPr>
            <a:spLocks noGrp="1"/>
          </p:cNvSpPr>
          <p:nvPr>
            <p:ph type="title"/>
          </p:nvPr>
        </p:nvSpPr>
        <p:spPr/>
        <p:txBody>
          <a:bodyPr/>
          <a:lstStyle/>
          <a:p>
            <a:r>
              <a:rPr lang="en-GB" b="1" dirty="0"/>
              <a:t>Case study</a:t>
            </a:r>
          </a:p>
        </p:txBody>
      </p:sp>
      <p:pic>
        <p:nvPicPr>
          <p:cNvPr id="2050" name="Picture 2" descr="Case Study That Converts">
            <a:extLst>
              <a:ext uri="{FF2B5EF4-FFF2-40B4-BE49-F238E27FC236}">
                <a16:creationId xmlns:a16="http://schemas.microsoft.com/office/drawing/2014/main" id="{4FABEF55-7F87-6B30-8F4C-0DC8B5DC2D6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96000" y="1882169"/>
            <a:ext cx="5241330" cy="27559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B9295DD-7E2D-FB5E-EADB-6DF49E022F3F}"/>
              </a:ext>
            </a:extLst>
          </p:cNvPr>
          <p:cNvSpPr txBox="1"/>
          <p:nvPr/>
        </p:nvSpPr>
        <p:spPr>
          <a:xfrm>
            <a:off x="767644" y="1413471"/>
            <a:ext cx="5080000" cy="3693319"/>
          </a:xfrm>
          <a:prstGeom prst="rect">
            <a:avLst/>
          </a:prstGeom>
          <a:noFill/>
        </p:spPr>
        <p:txBody>
          <a:bodyPr wrap="square">
            <a:spAutoFit/>
          </a:bodyPr>
          <a:lstStyle/>
          <a:p>
            <a:r>
              <a:rPr lang="en-GB" dirty="0">
                <a:latin typeface="Arial"/>
                <a:cs typeface="Arial"/>
              </a:rPr>
              <a:t>Read the case study on Moodle and answer the following questions in groups or pairs:</a:t>
            </a:r>
          </a:p>
          <a:p>
            <a:endParaRPr lang="en-GB" dirty="0">
              <a:latin typeface="Arial"/>
              <a:cs typeface="Arial"/>
            </a:endParaRPr>
          </a:p>
          <a:p>
            <a:pPr marL="342900" indent="-342900">
              <a:buAutoNum type="arabicPeriod"/>
            </a:pPr>
            <a:r>
              <a:rPr lang="en-GB" sz="1800" dirty="0">
                <a:latin typeface="Arial"/>
                <a:cs typeface="Arial"/>
              </a:rPr>
              <a:t>What were th</a:t>
            </a:r>
            <a:r>
              <a:rPr lang="en-GB" dirty="0">
                <a:latin typeface="Arial"/>
                <a:cs typeface="Arial"/>
              </a:rPr>
              <a:t>e main communication barriers faced by the </a:t>
            </a:r>
            <a:r>
              <a:rPr lang="en-GB" dirty="0" err="1">
                <a:latin typeface="Arial"/>
                <a:cs typeface="Arial"/>
              </a:rPr>
              <a:t>TechNova</a:t>
            </a:r>
            <a:r>
              <a:rPr lang="en-GB" dirty="0">
                <a:latin typeface="Arial"/>
                <a:cs typeface="Arial"/>
              </a:rPr>
              <a:t> project team at the beginning of the project?</a:t>
            </a:r>
          </a:p>
          <a:p>
            <a:pPr marL="342900" indent="-342900">
              <a:buAutoNum type="arabicPeriod"/>
            </a:pPr>
            <a:r>
              <a:rPr lang="en-GB" dirty="0">
                <a:latin typeface="Arial"/>
                <a:cs typeface="Arial"/>
              </a:rPr>
              <a:t>List three strategies the project manager implemented to improve team communication. </a:t>
            </a:r>
          </a:p>
          <a:p>
            <a:pPr marL="342900" indent="-342900">
              <a:buAutoNum type="arabicPeriod"/>
            </a:pPr>
            <a:r>
              <a:rPr lang="en-GB" sz="1800" dirty="0">
                <a:latin typeface="Arial"/>
                <a:cs typeface="Arial"/>
              </a:rPr>
              <a:t>How did clarifying roles and responsibilities help the team and why is it important?</a:t>
            </a:r>
          </a:p>
          <a:p>
            <a:pPr marL="342900" indent="-342900">
              <a:buAutoNum type="arabicPeriod"/>
            </a:pPr>
            <a:r>
              <a:rPr lang="en-GB" sz="1800" dirty="0">
                <a:latin typeface="Arial"/>
                <a:cs typeface="Arial"/>
              </a:rPr>
              <a:t>What lessons can be appl</a:t>
            </a:r>
            <a:r>
              <a:rPr lang="en-GB" dirty="0">
                <a:latin typeface="Arial"/>
                <a:cs typeface="Arial"/>
              </a:rPr>
              <a:t>ied to your own academic teams? </a:t>
            </a:r>
            <a:endParaRPr lang="en-GB" sz="1800" dirty="0">
              <a:latin typeface="Arial"/>
              <a:cs typeface="Arial"/>
            </a:endParaRPr>
          </a:p>
        </p:txBody>
      </p:sp>
    </p:spTree>
    <p:extLst>
      <p:ext uri="{BB962C8B-B14F-4D97-AF65-F5344CB8AC3E}">
        <p14:creationId xmlns:p14="http://schemas.microsoft.com/office/powerpoint/2010/main" val="17671298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D6-A447-44B1-B69D-7A92A28AD57B}"/>
              </a:ext>
            </a:extLst>
          </p:cNvPr>
          <p:cNvSpPr>
            <a:spLocks noGrp="1"/>
          </p:cNvSpPr>
          <p:nvPr>
            <p:ph type="title"/>
          </p:nvPr>
        </p:nvSpPr>
        <p:spPr>
          <a:xfrm>
            <a:off x="1981200" y="125760"/>
            <a:ext cx="8229600" cy="1143000"/>
          </a:xfrm>
        </p:spPr>
        <p:txBody>
          <a:bodyPr>
            <a:noAutofit/>
          </a:bodyPr>
          <a:lstStyle/>
          <a:p>
            <a:r>
              <a:rPr lang="en-GB" sz="3200" b="1" dirty="0">
                <a:latin typeface="Arial"/>
                <a:cs typeface="Arial"/>
              </a:rPr>
              <a:t>In Conclusion – Communication is Complicated!</a:t>
            </a:r>
          </a:p>
        </p:txBody>
      </p:sp>
      <p:pic>
        <p:nvPicPr>
          <p:cNvPr id="4" name="Picture 3">
            <a:extLst>
              <a:ext uri="{FF2B5EF4-FFF2-40B4-BE49-F238E27FC236}">
                <a16:creationId xmlns:a16="http://schemas.microsoft.com/office/drawing/2014/main" id="{AC4A6E28-C0F3-49DB-A4CF-B508E595F4F2}"/>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279576" y="1196752"/>
            <a:ext cx="7931224" cy="4392488"/>
          </a:xfrm>
          <a:prstGeom prst="rect">
            <a:avLst/>
          </a:prstGeom>
          <a:ln>
            <a:noFill/>
          </a:ln>
        </p:spPr>
      </p:pic>
    </p:spTree>
    <p:extLst>
      <p:ext uri="{BB962C8B-B14F-4D97-AF65-F5344CB8AC3E}">
        <p14:creationId xmlns:p14="http://schemas.microsoft.com/office/powerpoint/2010/main" val="1477379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B857-412D-47E9-A9FA-B3EE301B064B}"/>
              </a:ext>
            </a:extLst>
          </p:cNvPr>
          <p:cNvSpPr>
            <a:spLocks noGrp="1"/>
          </p:cNvSpPr>
          <p:nvPr>
            <p:ph type="title"/>
          </p:nvPr>
        </p:nvSpPr>
        <p:spPr/>
        <p:txBody>
          <a:bodyPr>
            <a:normAutofit/>
          </a:bodyPr>
          <a:lstStyle/>
          <a:p>
            <a:r>
              <a:rPr lang="en-GB" dirty="0"/>
              <a:t>Have you started forming teams?</a:t>
            </a:r>
          </a:p>
        </p:txBody>
      </p:sp>
      <p:sp>
        <p:nvSpPr>
          <p:cNvPr id="3" name="Content Placeholder 2">
            <a:extLst>
              <a:ext uri="{FF2B5EF4-FFF2-40B4-BE49-F238E27FC236}">
                <a16:creationId xmlns:a16="http://schemas.microsoft.com/office/drawing/2014/main" id="{8C0E3704-E21C-41D8-981D-C356A9E7FB44}"/>
              </a:ext>
            </a:extLst>
          </p:cNvPr>
          <p:cNvSpPr>
            <a:spLocks noGrp="1"/>
          </p:cNvSpPr>
          <p:nvPr>
            <p:ph idx="1"/>
          </p:nvPr>
        </p:nvSpPr>
        <p:spPr/>
        <p:txBody>
          <a:bodyPr>
            <a:normAutofit fontScale="92500"/>
          </a:bodyPr>
          <a:lstStyle/>
          <a:p>
            <a:r>
              <a:rPr lang="en-GB" dirty="0"/>
              <a:t>How many of you have sent information to fellow students who have been absent?</a:t>
            </a:r>
          </a:p>
          <a:p>
            <a:r>
              <a:rPr lang="en-GB" dirty="0"/>
              <a:t>How many have offered support those who are struggling?</a:t>
            </a:r>
          </a:p>
          <a:p>
            <a:r>
              <a:rPr lang="en-GB" dirty="0"/>
              <a:t>How many of you have worked closely with other students?</a:t>
            </a:r>
          </a:p>
          <a:p>
            <a:pPr marL="0" indent="0">
              <a:buNone/>
            </a:pPr>
            <a:endParaRPr lang="en-GB" i="1" dirty="0"/>
          </a:p>
          <a:p>
            <a:pPr marL="0" indent="0">
              <a:buNone/>
            </a:pPr>
            <a:r>
              <a:rPr lang="en-GB" i="1" dirty="0"/>
              <a:t>You may never be truly interdependent but you are probably exhibiting some traits of a team</a:t>
            </a:r>
          </a:p>
        </p:txBody>
      </p:sp>
    </p:spTree>
    <p:extLst>
      <p:ext uri="{BB962C8B-B14F-4D97-AF65-F5344CB8AC3E}">
        <p14:creationId xmlns:p14="http://schemas.microsoft.com/office/powerpoint/2010/main" val="9256535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0C3-95DF-4283-A67A-89D7E4990BFB}"/>
              </a:ext>
            </a:extLst>
          </p:cNvPr>
          <p:cNvSpPr>
            <a:spLocks noGrp="1"/>
          </p:cNvSpPr>
          <p:nvPr>
            <p:ph type="title"/>
          </p:nvPr>
        </p:nvSpPr>
        <p:spPr/>
        <p:txBody>
          <a:bodyPr/>
          <a:lstStyle/>
          <a:p>
            <a:r>
              <a:rPr lang="en-GB" dirty="0"/>
              <a:t>Roles</a:t>
            </a:r>
          </a:p>
        </p:txBody>
      </p:sp>
      <p:sp>
        <p:nvSpPr>
          <p:cNvPr id="3" name="Content Placeholder 2">
            <a:extLst>
              <a:ext uri="{FF2B5EF4-FFF2-40B4-BE49-F238E27FC236}">
                <a16:creationId xmlns:a16="http://schemas.microsoft.com/office/drawing/2014/main" id="{A7219303-9DF6-4819-A275-2F7D50D3BB7E}"/>
              </a:ext>
            </a:extLst>
          </p:cNvPr>
          <p:cNvSpPr>
            <a:spLocks noGrp="1"/>
          </p:cNvSpPr>
          <p:nvPr>
            <p:ph idx="1"/>
          </p:nvPr>
        </p:nvSpPr>
        <p:spPr/>
        <p:txBody>
          <a:bodyPr>
            <a:normAutofit fontScale="92500" lnSpcReduction="20000"/>
          </a:bodyPr>
          <a:lstStyle/>
          <a:p>
            <a:pPr>
              <a:defRPr/>
            </a:pPr>
            <a:r>
              <a:rPr lang="en-GB" dirty="0">
                <a:cs typeface="Arial" panose="020B0604020202020204" pitchFamily="34" charset="0"/>
              </a:rPr>
              <a:t>Everyone working within a team acquires a role (whether consciously or not)</a:t>
            </a:r>
          </a:p>
          <a:p>
            <a:pPr>
              <a:defRPr/>
            </a:pPr>
            <a:r>
              <a:rPr lang="en-GB" dirty="0">
                <a:cs typeface="Arial" panose="020B0604020202020204" pitchFamily="34" charset="0"/>
              </a:rPr>
              <a:t>Some people like to lead</a:t>
            </a:r>
          </a:p>
          <a:p>
            <a:pPr>
              <a:defRPr/>
            </a:pPr>
            <a:r>
              <a:rPr lang="en-GB" dirty="0">
                <a:cs typeface="Arial" panose="020B0604020202020204" pitchFamily="34" charset="0"/>
              </a:rPr>
              <a:t>Others prefer to be more passive participants</a:t>
            </a:r>
          </a:p>
          <a:p>
            <a:pPr>
              <a:defRPr/>
            </a:pPr>
            <a:r>
              <a:rPr lang="en-GB" dirty="0">
                <a:cs typeface="Arial" panose="020B0604020202020204" pitchFamily="34" charset="0"/>
              </a:rPr>
              <a:t>Defining roles, along with a clear goal, is an important strategy for creating a successful teamwork environment</a:t>
            </a:r>
          </a:p>
          <a:p>
            <a:pPr>
              <a:defRPr/>
            </a:pPr>
            <a:r>
              <a:rPr lang="en-GB" dirty="0">
                <a:cs typeface="Arial" panose="020B0604020202020204" pitchFamily="34" charset="0"/>
              </a:rPr>
              <a:t>Clearly defined goals, matched with specific tasks, will help team members decide which role is best suited to their personality and abilities</a:t>
            </a:r>
          </a:p>
          <a:p>
            <a:endParaRPr lang="en-GB" dirty="0"/>
          </a:p>
        </p:txBody>
      </p:sp>
    </p:spTree>
    <p:extLst>
      <p:ext uri="{BB962C8B-B14F-4D97-AF65-F5344CB8AC3E}">
        <p14:creationId xmlns:p14="http://schemas.microsoft.com/office/powerpoint/2010/main" val="25444626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67975-D165-6E81-06CF-ACB4C0A84B1F}"/>
              </a:ext>
            </a:extLst>
          </p:cNvPr>
          <p:cNvSpPr>
            <a:spLocks noGrp="1"/>
          </p:cNvSpPr>
          <p:nvPr>
            <p:ph type="title"/>
          </p:nvPr>
        </p:nvSpPr>
        <p:spPr>
          <a:xfrm>
            <a:off x="609600" y="274638"/>
            <a:ext cx="10972800" cy="1143000"/>
          </a:xfrm>
        </p:spPr>
        <p:txBody>
          <a:bodyPr anchor="ctr">
            <a:normAutofit/>
          </a:bodyPr>
          <a:lstStyle/>
          <a:p>
            <a:r>
              <a:rPr lang="en-US" dirty="0"/>
              <a:t>Presentation preparation</a:t>
            </a:r>
          </a:p>
        </p:txBody>
      </p:sp>
      <p:pic>
        <p:nvPicPr>
          <p:cNvPr id="9" name="Content Placeholder 8" descr="Workers in office">
            <a:extLst>
              <a:ext uri="{FF2B5EF4-FFF2-40B4-BE49-F238E27FC236}">
                <a16:creationId xmlns:a16="http://schemas.microsoft.com/office/drawing/2014/main" id="{46DF4216-69B9-EA22-EF5E-142714AE78AE}"/>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158728" y="1600200"/>
            <a:ext cx="5874544" cy="3916363"/>
          </a:xfrm>
        </p:spPr>
      </p:pic>
    </p:spTree>
    <p:extLst>
      <p:ext uri="{BB962C8B-B14F-4D97-AF65-F5344CB8AC3E}">
        <p14:creationId xmlns:p14="http://schemas.microsoft.com/office/powerpoint/2010/main" val="179965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a:latin typeface="Arial"/>
                <a:cs typeface="Arial"/>
              </a:rPr>
              <a:t>Any questions?</a:t>
            </a:r>
            <a:endParaRPr lang="en-GB"/>
          </a:p>
        </p:txBody>
      </p:sp>
    </p:spTree>
    <p:extLst>
      <p:ext uri="{BB962C8B-B14F-4D97-AF65-F5344CB8AC3E}">
        <p14:creationId xmlns:p14="http://schemas.microsoft.com/office/powerpoint/2010/main" val="12210631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2291</Words>
  <Application>Microsoft Office PowerPoint</Application>
  <PresentationFormat>Widescreen</PresentationFormat>
  <Paragraphs>326</Paragraphs>
  <Slides>30</Slides>
  <Notes>22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fkGrotesk</vt:lpstr>
      <vt:lpstr>fkGroteskNeue</vt:lpstr>
      <vt:lpstr>Helvetica-Bold</vt:lpstr>
      <vt:lpstr>Myriad Pro</vt:lpstr>
      <vt:lpstr>Arial</vt:lpstr>
      <vt:lpstr>Calibri</vt:lpstr>
      <vt:lpstr>Courier New</vt:lpstr>
      <vt:lpstr>20140311PresentationUWTSDTemplate</vt:lpstr>
      <vt:lpstr>BMSW4009   Effective Team Working and Communication</vt:lpstr>
      <vt:lpstr>Health and Wellbeing Strategy</vt:lpstr>
      <vt:lpstr>PowerPoint Presentation</vt:lpstr>
      <vt:lpstr>Belbin’s 9 Team Roles</vt:lpstr>
      <vt:lpstr>What do we know about communication:</vt:lpstr>
      <vt:lpstr>Effective Communication</vt:lpstr>
      <vt:lpstr>Effective Communication and Contributing to Discussions </vt:lpstr>
      <vt:lpstr>The Shannon-Weaver Mathematical Model, 1949</vt:lpstr>
      <vt:lpstr>Shannon-Weaver Model of Communication explained - YouTube</vt:lpstr>
      <vt:lpstr>Activity</vt:lpstr>
      <vt:lpstr>Schramm’s Model of Communication, 1954</vt:lpstr>
      <vt:lpstr>Berlo’s Model of Communication – SMCR (1960)</vt:lpstr>
      <vt:lpstr>Communication timeline</vt:lpstr>
      <vt:lpstr>Group discussion</vt:lpstr>
      <vt:lpstr>Verbal and Non-verbal Communication</vt:lpstr>
      <vt:lpstr>The Elements of Communication</vt:lpstr>
      <vt:lpstr>Communication Exercise</vt:lpstr>
      <vt:lpstr>Components of Communication</vt:lpstr>
      <vt:lpstr>Applying Communication Skills</vt:lpstr>
      <vt:lpstr>Listening...</vt:lpstr>
      <vt:lpstr>Active Listening: being aware of barriers</vt:lpstr>
      <vt:lpstr>Using questions to build relationships</vt:lpstr>
      <vt:lpstr>Example in practice</vt:lpstr>
      <vt:lpstr>Communicating Tactfully</vt:lpstr>
      <vt:lpstr>Case study</vt:lpstr>
      <vt:lpstr>In Conclusion – Communication is Complicated!</vt:lpstr>
      <vt:lpstr>Have you started forming teams?</vt:lpstr>
      <vt:lpstr>Roles</vt:lpstr>
      <vt:lpstr>Presentation preparation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224</cp:revision>
  <cp:lastPrinted>2019-10-01T11:26:54Z</cp:lastPrinted>
  <dcterms:created xsi:type="dcterms:W3CDTF">2015-04-14T15:21:28Z</dcterms:created>
  <dcterms:modified xsi:type="dcterms:W3CDTF">2026-02-02T11:52:08Z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