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6" r:id="rId8"/>
    <p:sldId id="267" r:id="rId9"/>
    <p:sldId id="261" r:id="rId10"/>
    <p:sldId id="270" r:id="rId11"/>
    <p:sldId id="26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5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ion Ajadalu (2512302)" userId="d1476756-105e-4bd9-900b-ecf83e358219" providerId="ADAL" clId="{7606928D-2DD4-4463-ABEE-B97F00E51885}"/>
    <pc:docChg chg="delSld modSld">
      <pc:chgData name="Odion Ajadalu (2512302)" userId="d1476756-105e-4bd9-900b-ecf83e358219" providerId="ADAL" clId="{7606928D-2DD4-4463-ABEE-B97F00E51885}" dt="2026-07-12T11:18:27.050" v="1" actId="47"/>
      <pc:docMkLst>
        <pc:docMk/>
      </pc:docMkLst>
      <pc:sldChg chg="modSp mod">
        <pc:chgData name="Odion Ajadalu (2512302)" userId="d1476756-105e-4bd9-900b-ecf83e358219" providerId="ADAL" clId="{7606928D-2DD4-4463-ABEE-B97F00E51885}" dt="2026-07-12T11:16:36.207" v="0" actId="6549"/>
        <pc:sldMkLst>
          <pc:docMk/>
          <pc:sldMk cId="1608240022" sldId="259"/>
        </pc:sldMkLst>
        <pc:spChg chg="mod">
          <ac:chgData name="Odion Ajadalu (2512302)" userId="d1476756-105e-4bd9-900b-ecf83e358219" providerId="ADAL" clId="{7606928D-2DD4-4463-ABEE-B97F00E51885}" dt="2026-07-12T11:16:36.207" v="0" actId="6549"/>
          <ac:spMkLst>
            <pc:docMk/>
            <pc:sldMk cId="1608240022" sldId="259"/>
            <ac:spMk id="5" creationId="{2AB858CE-5D19-766B-807E-114B1181A677}"/>
          </ac:spMkLst>
        </pc:spChg>
      </pc:sldChg>
      <pc:sldChg chg="del">
        <pc:chgData name="Odion Ajadalu (2512302)" userId="d1476756-105e-4bd9-900b-ecf83e358219" providerId="ADAL" clId="{7606928D-2DD4-4463-ABEE-B97F00E51885}" dt="2026-07-12T11:18:27.050" v="1" actId="47"/>
        <pc:sldMkLst>
          <pc:docMk/>
          <pc:sldMk cId="1371499623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324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21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0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50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17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360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8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5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689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88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9693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46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201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61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866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50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0F847-44A0-47CE-BCE3-C3804AE8EE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690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27FDBBD-8BFF-F708-9886-F37284E8E93D}"/>
              </a:ext>
            </a:extLst>
          </p:cNvPr>
          <p:cNvSpPr txBox="1"/>
          <p:nvPr/>
        </p:nvSpPr>
        <p:spPr>
          <a:xfrm>
            <a:off x="1319349" y="782121"/>
            <a:ext cx="9037320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</a:t>
            </a:r>
          </a:p>
          <a:p>
            <a:pPr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 Sustainable Industrial Cleaning Business in Nottingham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 (LCLM4006)</a:t>
            </a:r>
          </a:p>
          <a:p>
            <a:pPr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</a:p>
          <a:p>
            <a:pPr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Odion Terry Ajadalu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2512302</a:t>
            </a:r>
          </a:p>
          <a:p>
            <a:pPr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July 2026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341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0B044AD-E17E-DA4B-F10B-270999E45D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083982"/>
              </p:ext>
            </p:extLst>
          </p:nvPr>
        </p:nvGraphicFramePr>
        <p:xfrm>
          <a:off x="326571" y="-16727"/>
          <a:ext cx="9214304" cy="5695639"/>
        </p:xfrm>
        <a:graphic>
          <a:graphicData uri="http://schemas.openxmlformats.org/drawingml/2006/table">
            <a:tbl>
              <a:tblPr/>
              <a:tblGrid>
                <a:gridCol w="8488310">
                  <a:extLst>
                    <a:ext uri="{9D8B030D-6E8A-4147-A177-3AD203B41FA5}">
                      <a16:colId xmlns:a16="http://schemas.microsoft.com/office/drawing/2014/main" val="3282873331"/>
                    </a:ext>
                  </a:extLst>
                </a:gridCol>
                <a:gridCol w="725994">
                  <a:extLst>
                    <a:ext uri="{9D8B030D-6E8A-4147-A177-3AD203B41FA5}">
                      <a16:colId xmlns:a16="http://schemas.microsoft.com/office/drawing/2014/main" val="310430992"/>
                    </a:ext>
                  </a:extLst>
                </a:gridCol>
              </a:tblGrid>
              <a:tr h="77415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b="1" dirty="0"/>
                    </a:p>
                    <a:p>
                      <a:pPr>
                        <a:buNone/>
                      </a:pPr>
                      <a:endParaRPr lang="en-GB" sz="1600" b="1" dirty="0"/>
                    </a:p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303592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5194524"/>
                  </a:ext>
                </a:extLst>
              </a:tr>
              <a:tr h="5658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 </a:t>
                      </a:r>
                      <a:r>
                        <a:rPr lang="en-GB" sz="2000" b="1" dirty="0"/>
                        <a:t>Table  of  Contents  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2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211984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1. Business Overview 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3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200558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2. Target Market &amp; Unique Selling Proposition (USP)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4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9537350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3. Legal Structure &amp; Management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5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066769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4. Market Research &amp; Competitor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6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846126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5. SWOT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7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2941051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6. PESTEL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8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47060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7. Marketing Strategy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9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487817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8. Financial Plan &amp; Funding Requirements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10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458128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9. Cash Flow &amp; Break-even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11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840973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10. Sustainability &amp; Community Impact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12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750202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11. Conclusion &amp; Recommendations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13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049324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14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95990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9123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32A130-6E24-16DE-ACDE-BA514057D7FE}"/>
              </a:ext>
            </a:extLst>
          </p:cNvPr>
          <p:cNvSpPr txBox="1"/>
          <p:nvPr/>
        </p:nvSpPr>
        <p:spPr>
          <a:xfrm>
            <a:off x="437606" y="611003"/>
            <a:ext cx="9794965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 is a specialist industrial cleaning company providing high-quality cleaning and sanitation services to commercial and industrial organisations throughout Nottingham and the East Midlands.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Core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Industrial Deep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Factory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Warehouse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Food Production Sanitation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Construction Site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Pressure Washing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Hygiene Compliance Cleaning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 this Business?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Growing demand for: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 workplace hygiene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&amp; Safety compliance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cleaning solutions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Outsourced cleaning contracts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UK cleaning industry continues to expand because businesses increasingly outsource specialist cleaning services to improve efficiency and meet regulatory standards (IBISWorld,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4FA7C-B7E1-CDBB-23FF-377DD0B7AC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440" y="1763485"/>
            <a:ext cx="4592857" cy="36764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8110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AA5AEA-0CFA-DCEF-BCC6-CD8A8B2D7422}"/>
              </a:ext>
            </a:extLst>
          </p:cNvPr>
          <p:cNvSpPr txBox="1"/>
          <p:nvPr/>
        </p:nvSpPr>
        <p:spPr>
          <a:xfrm>
            <a:off x="403567" y="948690"/>
            <a:ext cx="5050174" cy="5632311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Customers: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will primarily target: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🏭 Manufacturing Factories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📦 Warehouses &amp; Logistics Companies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🏢 Commercial Offices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🏥 Care Homes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🏗 Construction Companies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🥫 Food Production Facilities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Decision-makers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Operations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Facilities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&amp; Safety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Procurement Officers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Owners 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F34816-CBAB-9B93-44B0-6C35BF03D329}"/>
              </a:ext>
            </a:extLst>
          </p:cNvPr>
          <p:cNvSpPr txBox="1"/>
          <p:nvPr/>
        </p:nvSpPr>
        <p:spPr>
          <a:xfrm>
            <a:off x="5141614" y="948690"/>
            <a:ext cx="6016243" cy="5355312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 (USP)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Unlike many competitors, EcoClean offers: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Eco-friendly biodegradable cleaning products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Flexible cleaning contracts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Competitive local pricing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Personalised customer service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Specialist industrial hygiene expertise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Fast response times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Diagram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central circle labelled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EcoClean USP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 six surrounding circles: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Service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Focus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5A863-ACB1-DDCA-4DEF-45AE6DB0A7AA}"/>
              </a:ext>
            </a:extLst>
          </p:cNvPr>
          <p:cNvSpPr txBox="1"/>
          <p:nvPr/>
        </p:nvSpPr>
        <p:spPr>
          <a:xfrm>
            <a:off x="1888671" y="302359"/>
            <a:ext cx="8414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TARGET MARKET &amp; UNIQUE SELLING PROPOSITION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770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B858CE-5D19-766B-807E-114B1181A677}"/>
              </a:ext>
            </a:extLst>
          </p:cNvPr>
          <p:cNvSpPr txBox="1"/>
          <p:nvPr/>
        </p:nvSpPr>
        <p:spPr>
          <a:xfrm>
            <a:off x="653145" y="405579"/>
            <a:ext cx="966651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 &amp; MANAGEMENT</a:t>
            </a:r>
          </a:p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EC1272-7C67-A711-2428-41ED70EA62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08"/>
          <a:stretch>
            <a:fillRect/>
          </a:stretch>
        </p:blipFill>
        <p:spPr>
          <a:xfrm>
            <a:off x="2771176" y="1323976"/>
            <a:ext cx="6165208" cy="3955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24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6795E-1A56-52F2-50CE-D07B8C3C0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9A56BCF-5392-DDFD-CA21-5048E1178CCE}"/>
              </a:ext>
            </a:extLst>
          </p:cNvPr>
          <p:cNvSpPr txBox="1"/>
          <p:nvPr/>
        </p:nvSpPr>
        <p:spPr>
          <a:xfrm>
            <a:off x="152399" y="2204225"/>
            <a:ext cx="3173187" cy="3970318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Statistics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Cleaning Industry value: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£12.5 Billion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Contribution to UK economy: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£67 Billion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Employment: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 1.5 million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(IBISWorld, 2025; British Cleaning Council,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EE32B5-94BC-2C82-0DCF-43821FB9A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71"/>
          <a:stretch>
            <a:fillRect/>
          </a:stretch>
        </p:blipFill>
        <p:spPr>
          <a:xfrm>
            <a:off x="2879271" y="530668"/>
            <a:ext cx="8044543" cy="54592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E32259-CE6D-0E82-377F-59F82EDB170A}"/>
              </a:ext>
            </a:extLst>
          </p:cNvPr>
          <p:cNvSpPr txBox="1"/>
          <p:nvPr/>
        </p:nvSpPr>
        <p:spPr>
          <a:xfrm>
            <a:off x="3434443" y="346002"/>
            <a:ext cx="5323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/>
              <a:t>MARKET RESEARCH &amp; COMPETITOR ANALYSIS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F90F98-FB64-1F55-8B74-C73444E83019}"/>
              </a:ext>
            </a:extLst>
          </p:cNvPr>
          <p:cNvCxnSpPr>
            <a:cxnSpLocks/>
          </p:cNvCxnSpPr>
          <p:nvPr/>
        </p:nvCxnSpPr>
        <p:spPr>
          <a:xfrm>
            <a:off x="3200400" y="1143000"/>
            <a:ext cx="0" cy="53689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D7CF8B57-95CF-88F8-01D7-0BA8B5C2F031}"/>
              </a:ext>
            </a:extLst>
          </p:cNvPr>
          <p:cNvSpPr/>
          <p:nvPr/>
        </p:nvSpPr>
        <p:spPr>
          <a:xfrm>
            <a:off x="3254830" y="4865914"/>
            <a:ext cx="7456715" cy="112396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51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8FFBE-2A24-E252-B203-29CF0571E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77A16FA-4558-F567-0367-AED637E25EB1}"/>
              </a:ext>
            </a:extLst>
          </p:cNvPr>
          <p:cNvSpPr txBox="1"/>
          <p:nvPr/>
        </p:nvSpPr>
        <p:spPr>
          <a:xfrm>
            <a:off x="370114" y="202865"/>
            <a:ext cx="452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b="1" dirty="0"/>
              <a:t>SWOT Analysis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7957A2-55F8-EE89-916F-207BCB84C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7" b="5397"/>
          <a:stretch>
            <a:fillRect/>
          </a:stretch>
        </p:blipFill>
        <p:spPr>
          <a:xfrm>
            <a:off x="152400" y="572197"/>
            <a:ext cx="5481542" cy="52562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54A937A-441D-27D4-F186-1AEB2A6471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>
            <a:fillRect/>
          </a:stretch>
        </p:blipFill>
        <p:spPr>
          <a:xfrm>
            <a:off x="5268685" y="572197"/>
            <a:ext cx="5624727" cy="657971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8770A0-174B-1706-1E5C-4B741C246735}"/>
              </a:ext>
            </a:extLst>
          </p:cNvPr>
          <p:cNvSpPr txBox="1"/>
          <p:nvPr/>
        </p:nvSpPr>
        <p:spPr>
          <a:xfrm>
            <a:off x="5816819" y="202865"/>
            <a:ext cx="452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b="1" dirty="0"/>
              <a:t>PESTEL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6D3005-7446-073B-25DF-0FBE69B5BF7B}"/>
              </a:ext>
            </a:extLst>
          </p:cNvPr>
          <p:cNvSpPr txBox="1"/>
          <p:nvPr/>
        </p:nvSpPr>
        <p:spPr>
          <a:xfrm>
            <a:off x="370114" y="5738484"/>
            <a:ext cx="61879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EcoClean operates within a growing industry where sustainability, legal compliance and service quality provide significant competitive advantages.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292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31F55-DF2A-B10F-72A4-980A6F39F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14274A-AA55-D8F6-3DEC-61AD30CFBE19}"/>
              </a:ext>
            </a:extLst>
          </p:cNvPr>
          <p:cNvSpPr txBox="1"/>
          <p:nvPr/>
        </p:nvSpPr>
        <p:spPr>
          <a:xfrm>
            <a:off x="380998" y="247782"/>
            <a:ext cx="477883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brand awareness in Nottingham and the East Midlands.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at least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five regular commercial contracts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within the first six months.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long-term customer relationships.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Position EcoClean as a leading eco-friendly industrial cleaning provider.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FDCB13-B753-9334-1EDA-9BC6506E4E0B}"/>
              </a:ext>
            </a:extLst>
          </p:cNvPr>
          <p:cNvSpPr txBox="1"/>
          <p:nvPr/>
        </p:nvSpPr>
        <p:spPr>
          <a:xfrm>
            <a:off x="380998" y="4024895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Increased brand visibility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More customer enquiries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Higher contract conversion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Improved customer retention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Stronger business reputation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(Kotler, Keller &amp; Chernev, 2021)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0C4F36-491D-3C89-6A6B-77A20FACEC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2"/>
          <a:stretch>
            <a:fillRect/>
          </a:stretch>
        </p:blipFill>
        <p:spPr bwMode="auto">
          <a:xfrm>
            <a:off x="4869224" y="0"/>
            <a:ext cx="7476852" cy="547551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95186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8ABFB-285A-201A-E70A-E609D29F3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CE55E46-D4CA-9B86-CC3C-0E34057DCAA6}"/>
              </a:ext>
            </a:extLst>
          </p:cNvPr>
          <p:cNvSpPr txBox="1"/>
          <p:nvPr/>
        </p:nvSpPr>
        <p:spPr>
          <a:xfrm>
            <a:off x="353786" y="197346"/>
            <a:ext cx="60960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 &amp; FUNDING REQUIREMENTS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Start-up Funding Requirement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Capital Required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£15,000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funding structure spreads financial risk while demonstrating the owner's commitment to the business.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(Burns, 2020; Scarborough &amp; Cornwall,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EE470-EFA6-6D7D-31AD-BF9ACA376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1" t="7986" r="3326" b="8095"/>
          <a:stretch>
            <a:fillRect/>
          </a:stretch>
        </p:blipFill>
        <p:spPr>
          <a:xfrm>
            <a:off x="2471057" y="679563"/>
            <a:ext cx="7957458" cy="479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69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94C5B0-34E7-2CB6-93AD-0D3307F851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888629"/>
              </p:ext>
            </p:extLst>
          </p:nvPr>
        </p:nvGraphicFramePr>
        <p:xfrm>
          <a:off x="1660232" y="267186"/>
          <a:ext cx="11700168" cy="159321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852867">
                  <a:extLst>
                    <a:ext uri="{9D8B030D-6E8A-4147-A177-3AD203B41FA5}">
                      <a16:colId xmlns:a16="http://schemas.microsoft.com/office/drawing/2014/main" val="93580922"/>
                    </a:ext>
                  </a:extLst>
                </a:gridCol>
                <a:gridCol w="5847301">
                  <a:extLst>
                    <a:ext uri="{9D8B030D-6E8A-4147-A177-3AD203B41FA5}">
                      <a16:colId xmlns:a16="http://schemas.microsoft.com/office/drawing/2014/main" val="1199707800"/>
                    </a:ext>
                  </a:extLst>
                </a:gridCol>
              </a:tblGrid>
              <a:tr h="13007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1095453"/>
                  </a:ext>
                </a:extLst>
              </a:tr>
              <a:tr h="30878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2400" b="1" kern="100" dirty="0">
                          <a:solidFill>
                            <a:schemeClr val="tx1"/>
                          </a:solidFill>
                          <a:effectLst/>
                        </a:rPr>
                        <a:t>Bank Loan                                             </a:t>
                      </a:r>
                      <a:endParaRPr lang="en-GB" sz="2400" b="1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7,000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74460944"/>
                  </a:ext>
                </a:extLst>
              </a:tr>
              <a:tr h="31064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Family Investment                                                                               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3,000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5536914"/>
                  </a:ext>
                </a:extLst>
              </a:tr>
              <a:tr h="29654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Total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15,000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1576876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B161ABC-64E6-0704-FD4A-23BEB24823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339647"/>
              </p:ext>
            </p:extLst>
          </p:nvPr>
        </p:nvGraphicFramePr>
        <p:xfrm>
          <a:off x="1660232" y="2600729"/>
          <a:ext cx="10315868" cy="404012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851589">
                  <a:extLst>
                    <a:ext uri="{9D8B030D-6E8A-4147-A177-3AD203B41FA5}">
                      <a16:colId xmlns:a16="http://schemas.microsoft.com/office/drawing/2014/main" val="3549352431"/>
                    </a:ext>
                  </a:extLst>
                </a:gridCol>
                <a:gridCol w="4464279">
                  <a:extLst>
                    <a:ext uri="{9D8B030D-6E8A-4147-A177-3AD203B41FA5}">
                      <a16:colId xmlns:a16="http://schemas.microsoft.com/office/drawing/2014/main" val="1435597878"/>
                    </a:ext>
                  </a:extLst>
                </a:gridCol>
              </a:tblGrid>
              <a:tr h="3367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Expense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>
                          <a:effectLst/>
                        </a:rPr>
                        <a:t>Amount (£)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9179825"/>
                  </a:ext>
                </a:extLst>
              </a:tr>
              <a:tr h="33571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Cleaning Equipment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4,000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9490435"/>
                  </a:ext>
                </a:extLst>
              </a:tr>
              <a:tr h="611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Eco-Friendly Chemicals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1,500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1562133"/>
                  </a:ext>
                </a:extLst>
              </a:tr>
              <a:tr h="3673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Vehicle Deposit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3,500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009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Insurance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9669489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>
                          <a:effectLst/>
                        </a:rPr>
                        <a:t>Marketing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0774306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Website Development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500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54587554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PPE and Uniforms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1,500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65353345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Registration and Licences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500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9422810"/>
                  </a:ext>
                </a:extLst>
              </a:tr>
              <a:tr h="3367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Working Capital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1,500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36694956"/>
                  </a:ext>
                </a:extLst>
              </a:tr>
              <a:tr h="3651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Total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1111250" algn="l"/>
                        </a:tabLst>
                      </a:pPr>
                      <a:r>
                        <a:rPr lang="en-GB" sz="1800" kern="100" dirty="0">
                          <a:effectLst/>
                        </a:rPr>
                        <a:t>15,000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367299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015FC77-0F17-9D69-7512-ECBDC79A2D25}"/>
              </a:ext>
            </a:extLst>
          </p:cNvPr>
          <p:cNvSpPr txBox="1"/>
          <p:nvPr/>
        </p:nvSpPr>
        <p:spPr>
          <a:xfrm>
            <a:off x="1520365" y="1980439"/>
            <a:ext cx="5805654" cy="975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  <a:tabLst>
                <a:tab pos="1111250" algn="l"/>
              </a:tabLs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First-Month Start-Up Costs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  <a:tabLst>
                <a:tab pos="111125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4213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910FE01-435B-53B6-7069-4CCC56F118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52" t="12203" r="3156" b="8792"/>
          <a:stretch>
            <a:fillRect/>
          </a:stretch>
        </p:blipFill>
        <p:spPr bwMode="auto">
          <a:xfrm>
            <a:off x="4544785" y="407660"/>
            <a:ext cx="5905501" cy="53726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D67B5D-B992-2B29-504D-BDEF4AB19638}"/>
              </a:ext>
            </a:extLst>
          </p:cNvPr>
          <p:cNvSpPr txBox="1"/>
          <p:nvPr/>
        </p:nvSpPr>
        <p:spPr>
          <a:xfrm>
            <a:off x="326571" y="438512"/>
            <a:ext cx="8436429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CASH FLOW &amp; BREAK-EVEN ANALYSIS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 Performance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Year 1 Cash Flow Forecast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Financial Insight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Initial losses are expected due to start-up investment.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cash flow begins by Month 3.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becomes profitable once it secures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five regular contracts per month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Maintaining repeat contracts is essential for sustainable growth.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(Burns, 2020; Johnson et al., 2023)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145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B1F533-74E1-1EBD-5BF0-8E443B0A4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985C79-0CF8-79A3-F3D7-327A511F0B71}"/>
              </a:ext>
            </a:extLst>
          </p:cNvPr>
          <p:cNvSpPr txBox="1"/>
          <p:nvPr/>
        </p:nvSpPr>
        <p:spPr>
          <a:xfrm>
            <a:off x="304801" y="730489"/>
            <a:ext cx="50836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FF3159-7DEF-C4AF-8FC4-9A4CD3362823}"/>
              </a:ext>
            </a:extLst>
          </p:cNvPr>
          <p:cNvSpPr txBox="1"/>
          <p:nvPr/>
        </p:nvSpPr>
        <p:spPr>
          <a:xfrm>
            <a:off x="190501" y="283028"/>
            <a:ext cx="554627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SUSTAINABILITY &amp; COMMUNITY IMPACT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Business Value Through Sustainability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is committed to reducing its environmental impact by: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🌱 Using biodegradable cleaning products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💧 Reducing water consumption through efficient equipment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♻ Recycling containers and reducing chemical waste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🚐 Planning efficient travel routes to lower carbon emissions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Support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will: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 local employees.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staff training and career development.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 free quarterly cleaning services to selected community centres and charities.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safe working practices and environmental awareness.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A909B-7DB6-25BD-C1DF-4DA40DE771A3}"/>
              </a:ext>
            </a:extLst>
          </p:cNvPr>
          <p:cNvSpPr txBox="1"/>
          <p:nvPr/>
        </p:nvSpPr>
        <p:spPr>
          <a:xfrm>
            <a:off x="6096000" y="1099821"/>
            <a:ext cx="610144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Benefits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Stronger corporate reputation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Increased customer trust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Competitive advantage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Lower operating costs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Long-term sustainability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SmartArt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is not only an ethical responsibility but also a strategic advantage that supports customer loyalty, operational efficiency and long-term business success.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(Johnson et al., 2023; Morrison, 2020)</a:t>
            </a:r>
          </a:p>
        </p:txBody>
      </p:sp>
    </p:spTree>
    <p:extLst>
      <p:ext uri="{BB962C8B-B14F-4D97-AF65-F5344CB8AC3E}">
        <p14:creationId xmlns:p14="http://schemas.microsoft.com/office/powerpoint/2010/main" val="20659827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366</TotalTime>
  <Words>807</Words>
  <Application>Microsoft Office PowerPoint</Application>
  <PresentationFormat>Widescreen</PresentationFormat>
  <Paragraphs>246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Odion Ajadalu (2512302)</dc:creator>
  <cp:lastModifiedBy>Odion Ajadalu (2512302)</cp:lastModifiedBy>
  <cp:revision>4</cp:revision>
  <dcterms:created xsi:type="dcterms:W3CDTF">2026-07-06T12:16:58Z</dcterms:created>
  <dcterms:modified xsi:type="dcterms:W3CDTF">2026-07-12T11:18:43Z</dcterms:modified>
</cp:coreProperties>
</file>