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88" r:id="rId1"/>
  </p:sldMasterIdLst>
  <p:notesMasterIdLst>
    <p:notesMasterId r:id="rId14"/>
  </p:notesMasterIdLst>
  <p:sldIdLst>
    <p:sldId id="256" r:id="rId2"/>
    <p:sldId id="257" r:id="rId3"/>
    <p:sldId id="258" r:id="rId4"/>
    <p:sldId id="263" r:id="rId5"/>
    <p:sldId id="271" r:id="rId6"/>
    <p:sldId id="270" r:id="rId7"/>
    <p:sldId id="261" r:id="rId8"/>
    <p:sldId id="280" r:id="rId9"/>
    <p:sldId id="272" r:id="rId10"/>
    <p:sldId id="279" r:id="rId11"/>
    <p:sldId id="268"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DE1CD"/>
    <a:srgbClr val="E95335"/>
    <a:srgbClr val="E33B83"/>
    <a:srgbClr val="3972E5"/>
    <a:srgbClr val="9DF22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47" autoAdjust="0"/>
    <p:restoredTop sz="81031" autoAdjust="0"/>
  </p:normalViewPr>
  <p:slideViewPr>
    <p:cSldViewPr snapToGrid="0">
      <p:cViewPr varScale="1">
        <p:scale>
          <a:sx n="59" d="100"/>
          <a:sy n="59" d="100"/>
        </p:scale>
        <p:origin x="1170" y="6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D0F720-5AA0-4FCB-98E5-59D98F55C238}" type="doc">
      <dgm:prSet loTypeId="urn:microsoft.com/office/officeart/2005/8/layout/cycle5" loCatId="cycle" qsTypeId="urn:microsoft.com/office/officeart/2005/8/quickstyle/simple1" qsCatId="simple" csTypeId="urn:microsoft.com/office/officeart/2005/8/colors/colorful2" csCatId="colorful" phldr="1"/>
      <dgm:spPr/>
      <dgm:t>
        <a:bodyPr/>
        <a:lstStyle/>
        <a:p>
          <a:endParaRPr lang="en-US"/>
        </a:p>
      </dgm:t>
    </dgm:pt>
    <dgm:pt modelId="{0FFDDEA9-913F-4C04-83EB-07D3BB85DC39}">
      <dgm:prSet phldrT="[Text]" custT="1"/>
      <dgm:spPr/>
      <dgm:t>
        <a:bodyPr/>
        <a:lstStyle/>
        <a:p>
          <a:r>
            <a:rPr lang="en-US" sz="2400" b="1">
              <a:latin typeface="Agency FB" panose="020B0503020202020204" pitchFamily="34" charset="0"/>
            </a:rPr>
            <a:t>Part-time work</a:t>
          </a:r>
          <a:endParaRPr lang="en-US" sz="2400" b="1" dirty="0">
            <a:latin typeface="Agency FB" panose="020B0503020202020204" pitchFamily="34" charset="0"/>
          </a:endParaRPr>
        </a:p>
      </dgm:t>
    </dgm:pt>
    <dgm:pt modelId="{0D0F12FA-FC6D-4DFC-B4B9-5697D07DD5D1}" type="parTrans" cxnId="{D77F6B7C-F370-4BFD-9C5E-F3D92F0D3EB5}">
      <dgm:prSet/>
      <dgm:spPr/>
      <dgm:t>
        <a:bodyPr/>
        <a:lstStyle/>
        <a:p>
          <a:endParaRPr lang="en-US" sz="2400" b="1">
            <a:solidFill>
              <a:schemeClr val="tx1"/>
            </a:solidFill>
            <a:latin typeface="Agency FB" panose="020B0503020202020204" pitchFamily="34" charset="0"/>
          </a:endParaRPr>
        </a:p>
      </dgm:t>
    </dgm:pt>
    <dgm:pt modelId="{49E6FD6E-8200-4EC1-AE32-A6D821D4FE38}" type="sibTrans" cxnId="{D77F6B7C-F370-4BFD-9C5E-F3D92F0D3EB5}">
      <dgm:prSet/>
      <dgm:spPr/>
      <dgm:t>
        <a:bodyPr/>
        <a:lstStyle/>
        <a:p>
          <a:endParaRPr lang="en-US" sz="2400" b="1">
            <a:solidFill>
              <a:schemeClr val="tx1"/>
            </a:solidFill>
            <a:latin typeface="Agency FB" panose="020B0503020202020204" pitchFamily="34" charset="0"/>
          </a:endParaRPr>
        </a:p>
      </dgm:t>
    </dgm:pt>
    <dgm:pt modelId="{3E09FF15-5C67-469C-A43C-821E66F35358}">
      <dgm:prSet phldrT="[Text]" custT="1"/>
      <dgm:spPr/>
      <dgm:t>
        <a:bodyPr/>
        <a:lstStyle/>
        <a:p>
          <a:r>
            <a:rPr lang="en-US" sz="2400" b="1">
              <a:latin typeface="Agency FB" panose="020B0503020202020204" pitchFamily="34" charset="0"/>
            </a:rPr>
            <a:t>Casual work</a:t>
          </a:r>
          <a:endParaRPr lang="en-US" sz="2400" b="1" dirty="0">
            <a:latin typeface="Agency FB" panose="020B0503020202020204" pitchFamily="34" charset="0"/>
          </a:endParaRPr>
        </a:p>
      </dgm:t>
    </dgm:pt>
    <dgm:pt modelId="{45375535-5298-4D3B-87DF-84FAF5F3A3E0}" type="parTrans" cxnId="{C901768E-D99F-4841-9C9D-21CC6CEA9B7D}">
      <dgm:prSet/>
      <dgm:spPr/>
      <dgm:t>
        <a:bodyPr/>
        <a:lstStyle/>
        <a:p>
          <a:endParaRPr lang="en-US" sz="2400" b="1">
            <a:solidFill>
              <a:schemeClr val="tx1"/>
            </a:solidFill>
            <a:latin typeface="Agency FB" panose="020B0503020202020204" pitchFamily="34" charset="0"/>
          </a:endParaRPr>
        </a:p>
      </dgm:t>
    </dgm:pt>
    <dgm:pt modelId="{C44DDDE3-6177-4712-8E20-14BA5D721353}" type="sibTrans" cxnId="{C901768E-D99F-4841-9C9D-21CC6CEA9B7D}">
      <dgm:prSet/>
      <dgm:spPr/>
      <dgm:t>
        <a:bodyPr/>
        <a:lstStyle/>
        <a:p>
          <a:endParaRPr lang="en-US" sz="2400" b="1">
            <a:solidFill>
              <a:schemeClr val="tx1"/>
            </a:solidFill>
            <a:latin typeface="Agency FB" panose="020B0503020202020204" pitchFamily="34" charset="0"/>
          </a:endParaRPr>
        </a:p>
      </dgm:t>
    </dgm:pt>
    <dgm:pt modelId="{19999F75-CFE7-413B-98AA-34E33AC91089}">
      <dgm:prSet phldrT="[Text]" custT="1"/>
      <dgm:spPr/>
      <dgm:t>
        <a:bodyPr/>
        <a:lstStyle/>
        <a:p>
          <a:r>
            <a:rPr lang="en-US" sz="2400" b="1">
              <a:latin typeface="Agency FB" panose="020B0503020202020204" pitchFamily="34" charset="0"/>
            </a:rPr>
            <a:t>Job-sharing</a:t>
          </a:r>
          <a:endParaRPr lang="en-US" sz="2400" b="1" dirty="0">
            <a:latin typeface="Agency FB" panose="020B0503020202020204" pitchFamily="34" charset="0"/>
          </a:endParaRPr>
        </a:p>
      </dgm:t>
    </dgm:pt>
    <dgm:pt modelId="{2441B075-FF7F-4603-9E53-783B503E290E}" type="parTrans" cxnId="{AAA3F8E3-869A-4CE3-AD93-BC44B1A2BCDF}">
      <dgm:prSet/>
      <dgm:spPr/>
      <dgm:t>
        <a:bodyPr/>
        <a:lstStyle/>
        <a:p>
          <a:endParaRPr lang="en-US" sz="2400" b="1">
            <a:solidFill>
              <a:schemeClr val="tx1"/>
            </a:solidFill>
            <a:latin typeface="Agency FB" panose="020B0503020202020204" pitchFamily="34" charset="0"/>
          </a:endParaRPr>
        </a:p>
      </dgm:t>
    </dgm:pt>
    <dgm:pt modelId="{B16EFF3C-9976-4E6C-9D98-20B319661AAC}" type="sibTrans" cxnId="{AAA3F8E3-869A-4CE3-AD93-BC44B1A2BCDF}">
      <dgm:prSet/>
      <dgm:spPr/>
      <dgm:t>
        <a:bodyPr/>
        <a:lstStyle/>
        <a:p>
          <a:endParaRPr lang="en-US" sz="2400" b="1">
            <a:solidFill>
              <a:schemeClr val="tx1"/>
            </a:solidFill>
            <a:latin typeface="Agency FB" panose="020B0503020202020204" pitchFamily="34" charset="0"/>
          </a:endParaRPr>
        </a:p>
      </dgm:t>
    </dgm:pt>
    <dgm:pt modelId="{1CB6A21C-A6BD-42F9-80A7-67BF2C11BA06}">
      <dgm:prSet phldrT="[Text]" custT="1"/>
      <dgm:spPr/>
      <dgm:t>
        <a:bodyPr/>
        <a:lstStyle/>
        <a:p>
          <a:r>
            <a:rPr lang="en-US" sz="2400" b="1">
              <a:latin typeface="Agency FB" panose="020B0503020202020204" pitchFamily="34" charset="0"/>
            </a:rPr>
            <a:t>Flexible rostering</a:t>
          </a:r>
          <a:endParaRPr lang="en-US" sz="2400" b="1" dirty="0">
            <a:latin typeface="Agency FB" panose="020B0503020202020204" pitchFamily="34" charset="0"/>
          </a:endParaRPr>
        </a:p>
      </dgm:t>
    </dgm:pt>
    <dgm:pt modelId="{89CE2D4D-5535-42D6-8800-BE8C9C0C044C}" type="sibTrans" cxnId="{EE55E15D-ACD4-4FEF-BBB3-4CC051A29769}">
      <dgm:prSet/>
      <dgm:spPr/>
      <dgm:t>
        <a:bodyPr/>
        <a:lstStyle/>
        <a:p>
          <a:endParaRPr lang="en-US" sz="2400" b="1">
            <a:solidFill>
              <a:schemeClr val="tx1"/>
            </a:solidFill>
            <a:latin typeface="Agency FB" panose="020B0503020202020204" pitchFamily="34" charset="0"/>
          </a:endParaRPr>
        </a:p>
      </dgm:t>
    </dgm:pt>
    <dgm:pt modelId="{FEF4145D-F8E0-4D69-9548-6557EAFADE86}" type="parTrans" cxnId="{EE55E15D-ACD4-4FEF-BBB3-4CC051A29769}">
      <dgm:prSet/>
      <dgm:spPr/>
      <dgm:t>
        <a:bodyPr/>
        <a:lstStyle/>
        <a:p>
          <a:endParaRPr lang="en-US" sz="2400" b="1">
            <a:solidFill>
              <a:schemeClr val="tx1"/>
            </a:solidFill>
            <a:latin typeface="Agency FB" panose="020B0503020202020204" pitchFamily="34" charset="0"/>
          </a:endParaRPr>
        </a:p>
      </dgm:t>
    </dgm:pt>
    <dgm:pt modelId="{62CB8178-4C58-4E22-A414-C59D67A4E52A}">
      <dgm:prSet phldrT="[Text]" custT="1"/>
      <dgm:spPr/>
      <dgm:t>
        <a:bodyPr/>
        <a:lstStyle/>
        <a:p>
          <a:r>
            <a:rPr lang="en-US" sz="2400" b="1" dirty="0">
              <a:latin typeface="Agency FB" panose="020B0503020202020204" pitchFamily="34" charset="0"/>
            </a:rPr>
            <a:t>Work-from-home/remote work</a:t>
          </a:r>
        </a:p>
      </dgm:t>
    </dgm:pt>
    <dgm:pt modelId="{51B4FCD4-7353-438F-9475-EFEC841D67B6}" type="parTrans" cxnId="{5A4AF37E-20DB-4354-92E7-605AD895296F}">
      <dgm:prSet/>
      <dgm:spPr/>
      <dgm:t>
        <a:bodyPr/>
        <a:lstStyle/>
        <a:p>
          <a:endParaRPr lang="en-US"/>
        </a:p>
      </dgm:t>
    </dgm:pt>
    <dgm:pt modelId="{2E8624C1-0288-443A-BE77-D7055B97283A}" type="sibTrans" cxnId="{5A4AF37E-20DB-4354-92E7-605AD895296F}">
      <dgm:prSet/>
      <dgm:spPr/>
      <dgm:t>
        <a:bodyPr/>
        <a:lstStyle/>
        <a:p>
          <a:endParaRPr lang="en-US"/>
        </a:p>
      </dgm:t>
    </dgm:pt>
    <dgm:pt modelId="{C1A5FAAE-440B-404F-B400-195E1E9EFE91}" type="pres">
      <dgm:prSet presAssocID="{32D0F720-5AA0-4FCB-98E5-59D98F55C238}" presName="cycle" presStyleCnt="0">
        <dgm:presLayoutVars>
          <dgm:dir/>
          <dgm:resizeHandles val="exact"/>
        </dgm:presLayoutVars>
      </dgm:prSet>
      <dgm:spPr/>
    </dgm:pt>
    <dgm:pt modelId="{6AA79814-0E99-4BCC-BEF5-90DBE30FFE73}" type="pres">
      <dgm:prSet presAssocID="{0FFDDEA9-913F-4C04-83EB-07D3BB85DC39}" presName="node" presStyleLbl="node1" presStyleIdx="0" presStyleCnt="5">
        <dgm:presLayoutVars>
          <dgm:bulletEnabled val="1"/>
        </dgm:presLayoutVars>
      </dgm:prSet>
      <dgm:spPr/>
    </dgm:pt>
    <dgm:pt modelId="{61FDA801-7FCB-4513-8FF3-8A4010BE75B8}" type="pres">
      <dgm:prSet presAssocID="{0FFDDEA9-913F-4C04-83EB-07D3BB85DC39}" presName="spNode" presStyleCnt="0"/>
      <dgm:spPr/>
    </dgm:pt>
    <dgm:pt modelId="{46B35E8E-7F97-4669-BA80-794CDD60EC73}" type="pres">
      <dgm:prSet presAssocID="{49E6FD6E-8200-4EC1-AE32-A6D821D4FE38}" presName="sibTrans" presStyleLbl="sibTrans1D1" presStyleIdx="0" presStyleCnt="5"/>
      <dgm:spPr/>
    </dgm:pt>
    <dgm:pt modelId="{171C7665-B09B-4F58-9F1F-0CB2582FC239}" type="pres">
      <dgm:prSet presAssocID="{3E09FF15-5C67-469C-A43C-821E66F35358}" presName="node" presStyleLbl="node1" presStyleIdx="1" presStyleCnt="5">
        <dgm:presLayoutVars>
          <dgm:bulletEnabled val="1"/>
        </dgm:presLayoutVars>
      </dgm:prSet>
      <dgm:spPr/>
    </dgm:pt>
    <dgm:pt modelId="{024EC814-F477-4D22-9A8A-ACBA1FD3BB36}" type="pres">
      <dgm:prSet presAssocID="{3E09FF15-5C67-469C-A43C-821E66F35358}" presName="spNode" presStyleCnt="0"/>
      <dgm:spPr/>
    </dgm:pt>
    <dgm:pt modelId="{A73FD9A7-919B-4989-ACBD-14067B58242F}" type="pres">
      <dgm:prSet presAssocID="{C44DDDE3-6177-4712-8E20-14BA5D721353}" presName="sibTrans" presStyleLbl="sibTrans1D1" presStyleIdx="1" presStyleCnt="5"/>
      <dgm:spPr/>
    </dgm:pt>
    <dgm:pt modelId="{5932664A-74A1-471D-AC4E-A346B5B7F2CA}" type="pres">
      <dgm:prSet presAssocID="{19999F75-CFE7-413B-98AA-34E33AC91089}" presName="node" presStyleLbl="node1" presStyleIdx="2" presStyleCnt="5">
        <dgm:presLayoutVars>
          <dgm:bulletEnabled val="1"/>
        </dgm:presLayoutVars>
      </dgm:prSet>
      <dgm:spPr/>
    </dgm:pt>
    <dgm:pt modelId="{EC7567D4-9481-453A-A93E-B82B04DD0AFD}" type="pres">
      <dgm:prSet presAssocID="{19999F75-CFE7-413B-98AA-34E33AC91089}" presName="spNode" presStyleCnt="0"/>
      <dgm:spPr/>
    </dgm:pt>
    <dgm:pt modelId="{FC164155-D113-43E8-8317-84BCBF386B2A}" type="pres">
      <dgm:prSet presAssocID="{B16EFF3C-9976-4E6C-9D98-20B319661AAC}" presName="sibTrans" presStyleLbl="sibTrans1D1" presStyleIdx="2" presStyleCnt="5"/>
      <dgm:spPr/>
    </dgm:pt>
    <dgm:pt modelId="{D5A19AD7-E4FB-4638-A668-C47D2AAF9DB8}" type="pres">
      <dgm:prSet presAssocID="{1CB6A21C-A6BD-42F9-80A7-67BF2C11BA06}" presName="node" presStyleLbl="node1" presStyleIdx="3" presStyleCnt="5">
        <dgm:presLayoutVars>
          <dgm:bulletEnabled val="1"/>
        </dgm:presLayoutVars>
      </dgm:prSet>
      <dgm:spPr/>
    </dgm:pt>
    <dgm:pt modelId="{AAFA9ADD-E1A8-4C4A-9F87-82800EB8224D}" type="pres">
      <dgm:prSet presAssocID="{1CB6A21C-A6BD-42F9-80A7-67BF2C11BA06}" presName="spNode" presStyleCnt="0"/>
      <dgm:spPr/>
    </dgm:pt>
    <dgm:pt modelId="{75C3C0C2-4C40-4D24-8DF8-9E112EA0E42A}" type="pres">
      <dgm:prSet presAssocID="{89CE2D4D-5535-42D6-8800-BE8C9C0C044C}" presName="sibTrans" presStyleLbl="sibTrans1D1" presStyleIdx="3" presStyleCnt="5"/>
      <dgm:spPr/>
    </dgm:pt>
    <dgm:pt modelId="{DB5053F8-65FC-4313-9018-E4C1DE8E2482}" type="pres">
      <dgm:prSet presAssocID="{62CB8178-4C58-4E22-A414-C59D67A4E52A}" presName="node" presStyleLbl="node1" presStyleIdx="4" presStyleCnt="5">
        <dgm:presLayoutVars>
          <dgm:bulletEnabled val="1"/>
        </dgm:presLayoutVars>
      </dgm:prSet>
      <dgm:spPr/>
    </dgm:pt>
    <dgm:pt modelId="{7E6FE020-B71D-4C13-B4F3-D426C13E974E}" type="pres">
      <dgm:prSet presAssocID="{62CB8178-4C58-4E22-A414-C59D67A4E52A}" presName="spNode" presStyleCnt="0"/>
      <dgm:spPr/>
    </dgm:pt>
    <dgm:pt modelId="{F6360188-A145-4DE7-923C-092E065335D5}" type="pres">
      <dgm:prSet presAssocID="{2E8624C1-0288-443A-BE77-D7055B97283A}" presName="sibTrans" presStyleLbl="sibTrans1D1" presStyleIdx="4" presStyleCnt="5"/>
      <dgm:spPr/>
    </dgm:pt>
  </dgm:ptLst>
  <dgm:cxnLst>
    <dgm:cxn modelId="{B1229327-BFF0-48CD-B31A-DAD5DBE38149}" type="presOf" srcId="{2E8624C1-0288-443A-BE77-D7055B97283A}" destId="{F6360188-A145-4DE7-923C-092E065335D5}" srcOrd="0" destOrd="0" presId="urn:microsoft.com/office/officeart/2005/8/layout/cycle5"/>
    <dgm:cxn modelId="{D57C4130-270F-4358-9F2D-52BBFF8A29A7}" type="presOf" srcId="{49E6FD6E-8200-4EC1-AE32-A6D821D4FE38}" destId="{46B35E8E-7F97-4669-BA80-794CDD60EC73}" srcOrd="0" destOrd="0" presId="urn:microsoft.com/office/officeart/2005/8/layout/cycle5"/>
    <dgm:cxn modelId="{EE55E15D-ACD4-4FEF-BBB3-4CC051A29769}" srcId="{32D0F720-5AA0-4FCB-98E5-59D98F55C238}" destId="{1CB6A21C-A6BD-42F9-80A7-67BF2C11BA06}" srcOrd="3" destOrd="0" parTransId="{FEF4145D-F8E0-4D69-9548-6557EAFADE86}" sibTransId="{89CE2D4D-5535-42D6-8800-BE8C9C0C044C}"/>
    <dgm:cxn modelId="{62FFD270-0F3C-42B9-B048-468FE69B0167}" type="presOf" srcId="{32D0F720-5AA0-4FCB-98E5-59D98F55C238}" destId="{C1A5FAAE-440B-404F-B400-195E1E9EFE91}" srcOrd="0" destOrd="0" presId="urn:microsoft.com/office/officeart/2005/8/layout/cycle5"/>
    <dgm:cxn modelId="{BA0B267C-3AF2-4A02-AB97-FBD8318B2F83}" type="presOf" srcId="{19999F75-CFE7-413B-98AA-34E33AC91089}" destId="{5932664A-74A1-471D-AC4E-A346B5B7F2CA}" srcOrd="0" destOrd="0" presId="urn:microsoft.com/office/officeart/2005/8/layout/cycle5"/>
    <dgm:cxn modelId="{D77F6B7C-F370-4BFD-9C5E-F3D92F0D3EB5}" srcId="{32D0F720-5AA0-4FCB-98E5-59D98F55C238}" destId="{0FFDDEA9-913F-4C04-83EB-07D3BB85DC39}" srcOrd="0" destOrd="0" parTransId="{0D0F12FA-FC6D-4DFC-B4B9-5697D07DD5D1}" sibTransId="{49E6FD6E-8200-4EC1-AE32-A6D821D4FE38}"/>
    <dgm:cxn modelId="{E9F8E77D-752D-44FD-AE77-E547BE515780}" type="presOf" srcId="{C44DDDE3-6177-4712-8E20-14BA5D721353}" destId="{A73FD9A7-919B-4989-ACBD-14067B58242F}" srcOrd="0" destOrd="0" presId="urn:microsoft.com/office/officeart/2005/8/layout/cycle5"/>
    <dgm:cxn modelId="{5A4AF37E-20DB-4354-92E7-605AD895296F}" srcId="{32D0F720-5AA0-4FCB-98E5-59D98F55C238}" destId="{62CB8178-4C58-4E22-A414-C59D67A4E52A}" srcOrd="4" destOrd="0" parTransId="{51B4FCD4-7353-438F-9475-EFEC841D67B6}" sibTransId="{2E8624C1-0288-443A-BE77-D7055B97283A}"/>
    <dgm:cxn modelId="{469FA487-F75A-4CB6-B53E-5F100BF73C2B}" type="presOf" srcId="{0FFDDEA9-913F-4C04-83EB-07D3BB85DC39}" destId="{6AA79814-0E99-4BCC-BEF5-90DBE30FFE73}" srcOrd="0" destOrd="0" presId="urn:microsoft.com/office/officeart/2005/8/layout/cycle5"/>
    <dgm:cxn modelId="{C901768E-D99F-4841-9C9D-21CC6CEA9B7D}" srcId="{32D0F720-5AA0-4FCB-98E5-59D98F55C238}" destId="{3E09FF15-5C67-469C-A43C-821E66F35358}" srcOrd="1" destOrd="0" parTransId="{45375535-5298-4D3B-87DF-84FAF5F3A3E0}" sibTransId="{C44DDDE3-6177-4712-8E20-14BA5D721353}"/>
    <dgm:cxn modelId="{AF3E29AA-5045-4285-BED7-D2766222A7F6}" type="presOf" srcId="{1CB6A21C-A6BD-42F9-80A7-67BF2C11BA06}" destId="{D5A19AD7-E4FB-4638-A668-C47D2AAF9DB8}" srcOrd="0" destOrd="0" presId="urn:microsoft.com/office/officeart/2005/8/layout/cycle5"/>
    <dgm:cxn modelId="{C9283FAD-DAB7-4F2B-8EDB-E12DDF1F4183}" type="presOf" srcId="{3E09FF15-5C67-469C-A43C-821E66F35358}" destId="{171C7665-B09B-4F58-9F1F-0CB2582FC239}" srcOrd="0" destOrd="0" presId="urn:microsoft.com/office/officeart/2005/8/layout/cycle5"/>
    <dgm:cxn modelId="{3F29CABD-9503-45AA-9C0C-E6BA99B89614}" type="presOf" srcId="{B16EFF3C-9976-4E6C-9D98-20B319661AAC}" destId="{FC164155-D113-43E8-8317-84BCBF386B2A}" srcOrd="0" destOrd="0" presId="urn:microsoft.com/office/officeart/2005/8/layout/cycle5"/>
    <dgm:cxn modelId="{11F8A4BF-F9F8-4C22-8706-1F90092220A9}" type="presOf" srcId="{89CE2D4D-5535-42D6-8800-BE8C9C0C044C}" destId="{75C3C0C2-4C40-4D24-8DF8-9E112EA0E42A}" srcOrd="0" destOrd="0" presId="urn:microsoft.com/office/officeart/2005/8/layout/cycle5"/>
    <dgm:cxn modelId="{AAA3F8E3-869A-4CE3-AD93-BC44B1A2BCDF}" srcId="{32D0F720-5AA0-4FCB-98E5-59D98F55C238}" destId="{19999F75-CFE7-413B-98AA-34E33AC91089}" srcOrd="2" destOrd="0" parTransId="{2441B075-FF7F-4603-9E53-783B503E290E}" sibTransId="{B16EFF3C-9976-4E6C-9D98-20B319661AAC}"/>
    <dgm:cxn modelId="{A29575F3-1C8C-4129-B08F-4FBCAFBB9C18}" type="presOf" srcId="{62CB8178-4C58-4E22-A414-C59D67A4E52A}" destId="{DB5053F8-65FC-4313-9018-E4C1DE8E2482}" srcOrd="0" destOrd="0" presId="urn:microsoft.com/office/officeart/2005/8/layout/cycle5"/>
    <dgm:cxn modelId="{1076B0C1-9EB8-40E3-93EB-01219529C8DB}" type="presParOf" srcId="{C1A5FAAE-440B-404F-B400-195E1E9EFE91}" destId="{6AA79814-0E99-4BCC-BEF5-90DBE30FFE73}" srcOrd="0" destOrd="0" presId="urn:microsoft.com/office/officeart/2005/8/layout/cycle5"/>
    <dgm:cxn modelId="{0E0F2939-CC98-41A4-9DB4-8C7CD8026114}" type="presParOf" srcId="{C1A5FAAE-440B-404F-B400-195E1E9EFE91}" destId="{61FDA801-7FCB-4513-8FF3-8A4010BE75B8}" srcOrd="1" destOrd="0" presId="urn:microsoft.com/office/officeart/2005/8/layout/cycle5"/>
    <dgm:cxn modelId="{30D6BFC6-DCFB-485A-B5D9-BF70D37E0D8C}" type="presParOf" srcId="{C1A5FAAE-440B-404F-B400-195E1E9EFE91}" destId="{46B35E8E-7F97-4669-BA80-794CDD60EC73}" srcOrd="2" destOrd="0" presId="urn:microsoft.com/office/officeart/2005/8/layout/cycle5"/>
    <dgm:cxn modelId="{38CB4FBC-D373-4CC1-97DB-9BBFEA635564}" type="presParOf" srcId="{C1A5FAAE-440B-404F-B400-195E1E9EFE91}" destId="{171C7665-B09B-4F58-9F1F-0CB2582FC239}" srcOrd="3" destOrd="0" presId="urn:microsoft.com/office/officeart/2005/8/layout/cycle5"/>
    <dgm:cxn modelId="{75AC9670-7B5A-44AA-B86B-F37B8E196D54}" type="presParOf" srcId="{C1A5FAAE-440B-404F-B400-195E1E9EFE91}" destId="{024EC814-F477-4D22-9A8A-ACBA1FD3BB36}" srcOrd="4" destOrd="0" presId="urn:microsoft.com/office/officeart/2005/8/layout/cycle5"/>
    <dgm:cxn modelId="{EA1AE066-5A44-45E2-9A74-8D20A8A9BE51}" type="presParOf" srcId="{C1A5FAAE-440B-404F-B400-195E1E9EFE91}" destId="{A73FD9A7-919B-4989-ACBD-14067B58242F}" srcOrd="5" destOrd="0" presId="urn:microsoft.com/office/officeart/2005/8/layout/cycle5"/>
    <dgm:cxn modelId="{4D4DB670-1A82-49D4-8B50-3F0CA0C4D92D}" type="presParOf" srcId="{C1A5FAAE-440B-404F-B400-195E1E9EFE91}" destId="{5932664A-74A1-471D-AC4E-A346B5B7F2CA}" srcOrd="6" destOrd="0" presId="urn:microsoft.com/office/officeart/2005/8/layout/cycle5"/>
    <dgm:cxn modelId="{5A303337-633C-4D18-B6D0-F08966CF7007}" type="presParOf" srcId="{C1A5FAAE-440B-404F-B400-195E1E9EFE91}" destId="{EC7567D4-9481-453A-A93E-B82B04DD0AFD}" srcOrd="7" destOrd="0" presId="urn:microsoft.com/office/officeart/2005/8/layout/cycle5"/>
    <dgm:cxn modelId="{8DD7106A-3260-4F65-AC62-EB3BDEFB5E78}" type="presParOf" srcId="{C1A5FAAE-440B-404F-B400-195E1E9EFE91}" destId="{FC164155-D113-43E8-8317-84BCBF386B2A}" srcOrd="8" destOrd="0" presId="urn:microsoft.com/office/officeart/2005/8/layout/cycle5"/>
    <dgm:cxn modelId="{3BABE60E-089A-4166-9D81-1740B8FC3517}" type="presParOf" srcId="{C1A5FAAE-440B-404F-B400-195E1E9EFE91}" destId="{D5A19AD7-E4FB-4638-A668-C47D2AAF9DB8}" srcOrd="9" destOrd="0" presId="urn:microsoft.com/office/officeart/2005/8/layout/cycle5"/>
    <dgm:cxn modelId="{868B0C97-84CB-4FCF-81D3-C73F21B5A6AE}" type="presParOf" srcId="{C1A5FAAE-440B-404F-B400-195E1E9EFE91}" destId="{AAFA9ADD-E1A8-4C4A-9F87-82800EB8224D}" srcOrd="10" destOrd="0" presId="urn:microsoft.com/office/officeart/2005/8/layout/cycle5"/>
    <dgm:cxn modelId="{9AAA9FFD-FDDC-4DFD-AFEF-9B343835A58B}" type="presParOf" srcId="{C1A5FAAE-440B-404F-B400-195E1E9EFE91}" destId="{75C3C0C2-4C40-4D24-8DF8-9E112EA0E42A}" srcOrd="11" destOrd="0" presId="urn:microsoft.com/office/officeart/2005/8/layout/cycle5"/>
    <dgm:cxn modelId="{80A46428-9E8A-44CA-ABDA-A3604F4570EE}" type="presParOf" srcId="{C1A5FAAE-440B-404F-B400-195E1E9EFE91}" destId="{DB5053F8-65FC-4313-9018-E4C1DE8E2482}" srcOrd="12" destOrd="0" presId="urn:microsoft.com/office/officeart/2005/8/layout/cycle5"/>
    <dgm:cxn modelId="{27ABDBF0-50AD-452E-8CB5-2404D4A82613}" type="presParOf" srcId="{C1A5FAAE-440B-404F-B400-195E1E9EFE91}" destId="{7E6FE020-B71D-4C13-B4F3-D426C13E974E}" srcOrd="13" destOrd="0" presId="urn:microsoft.com/office/officeart/2005/8/layout/cycle5"/>
    <dgm:cxn modelId="{1FF915CD-DBB2-43A6-ADBB-07BB33D35534}" type="presParOf" srcId="{C1A5FAAE-440B-404F-B400-195E1E9EFE91}" destId="{F6360188-A145-4DE7-923C-092E065335D5}" srcOrd="14"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2D0F720-5AA0-4FCB-98E5-59D98F55C238}" type="doc">
      <dgm:prSet loTypeId="urn:microsoft.com/office/officeart/2005/8/layout/cycle6" loCatId="relationship" qsTypeId="urn:microsoft.com/office/officeart/2005/8/quickstyle/simple1" qsCatId="simple" csTypeId="urn:microsoft.com/office/officeart/2005/8/colors/accent1_2" csCatId="accent1" phldr="1"/>
      <dgm:spPr/>
      <dgm:t>
        <a:bodyPr/>
        <a:lstStyle/>
        <a:p>
          <a:endParaRPr lang="en-US"/>
        </a:p>
      </dgm:t>
    </dgm:pt>
    <dgm:pt modelId="{0FFDDEA9-913F-4C04-83EB-07D3BB85DC39}">
      <dgm:prSet phldrT="[Text]" custT="1"/>
      <dgm:spPr/>
      <dgm:t>
        <a:bodyPr/>
        <a:lstStyle/>
        <a:p>
          <a:r>
            <a:rPr lang="en-US" sz="1600" b="1" dirty="0">
              <a:solidFill>
                <a:schemeClr val="tx1"/>
              </a:solidFill>
              <a:latin typeface="Agency FB" panose="020B0503020202020204" pitchFamily="34" charset="0"/>
            </a:rPr>
            <a:t>Be aware of unconscious bias </a:t>
          </a:r>
        </a:p>
      </dgm:t>
    </dgm:pt>
    <dgm:pt modelId="{0D0F12FA-FC6D-4DFC-B4B9-5697D07DD5D1}" type="parTrans" cxnId="{D77F6B7C-F370-4BFD-9C5E-F3D92F0D3EB5}">
      <dgm:prSet/>
      <dgm:spPr/>
      <dgm:t>
        <a:bodyPr/>
        <a:lstStyle/>
        <a:p>
          <a:endParaRPr lang="en-US" sz="1600" b="1">
            <a:solidFill>
              <a:schemeClr val="tx1"/>
            </a:solidFill>
            <a:latin typeface="Agency FB" panose="020B0503020202020204" pitchFamily="34" charset="0"/>
          </a:endParaRPr>
        </a:p>
      </dgm:t>
    </dgm:pt>
    <dgm:pt modelId="{49E6FD6E-8200-4EC1-AE32-A6D821D4FE38}" type="sibTrans" cxnId="{D77F6B7C-F370-4BFD-9C5E-F3D92F0D3EB5}">
      <dgm:prSet/>
      <dgm:spPr/>
      <dgm:t>
        <a:bodyPr/>
        <a:lstStyle/>
        <a:p>
          <a:endParaRPr lang="en-US" sz="1600" b="1">
            <a:solidFill>
              <a:schemeClr val="tx1"/>
            </a:solidFill>
            <a:latin typeface="Agency FB" panose="020B0503020202020204" pitchFamily="34" charset="0"/>
          </a:endParaRPr>
        </a:p>
      </dgm:t>
    </dgm:pt>
    <dgm:pt modelId="{3E09FF15-5C67-469C-A43C-821E66F35358}">
      <dgm:prSet phldrT="[Text]" custT="1"/>
      <dgm:spPr>
        <a:solidFill>
          <a:srgbClr val="9DF22C"/>
        </a:solidFill>
      </dgm:spPr>
      <dgm:t>
        <a:bodyPr/>
        <a:lstStyle/>
        <a:p>
          <a:r>
            <a:rPr lang="en-US" sz="1600" b="1" dirty="0">
              <a:solidFill>
                <a:schemeClr val="tx1"/>
              </a:solidFill>
              <a:latin typeface="Agency FB" panose="020B0503020202020204" pitchFamily="34" charset="0"/>
            </a:rPr>
            <a:t>Effective communication channel </a:t>
          </a:r>
        </a:p>
      </dgm:t>
    </dgm:pt>
    <dgm:pt modelId="{45375535-5298-4D3B-87DF-84FAF5F3A3E0}" type="parTrans" cxnId="{C901768E-D99F-4841-9C9D-21CC6CEA9B7D}">
      <dgm:prSet/>
      <dgm:spPr/>
      <dgm:t>
        <a:bodyPr/>
        <a:lstStyle/>
        <a:p>
          <a:endParaRPr lang="en-US" sz="1600" b="1">
            <a:solidFill>
              <a:schemeClr val="tx1"/>
            </a:solidFill>
            <a:latin typeface="Agency FB" panose="020B0503020202020204" pitchFamily="34" charset="0"/>
          </a:endParaRPr>
        </a:p>
      </dgm:t>
    </dgm:pt>
    <dgm:pt modelId="{C44DDDE3-6177-4712-8E20-14BA5D721353}" type="sibTrans" cxnId="{C901768E-D99F-4841-9C9D-21CC6CEA9B7D}">
      <dgm:prSet/>
      <dgm:spPr/>
      <dgm:t>
        <a:bodyPr/>
        <a:lstStyle/>
        <a:p>
          <a:endParaRPr lang="en-US" sz="1600" b="1">
            <a:solidFill>
              <a:schemeClr val="tx1"/>
            </a:solidFill>
            <a:latin typeface="Agency FB" panose="020B0503020202020204" pitchFamily="34" charset="0"/>
          </a:endParaRPr>
        </a:p>
      </dgm:t>
    </dgm:pt>
    <dgm:pt modelId="{19999F75-CFE7-413B-98AA-34E33AC91089}">
      <dgm:prSet phldrT="[Text]" custT="1"/>
      <dgm:spPr>
        <a:solidFill>
          <a:srgbClr val="FF0000"/>
        </a:solidFill>
      </dgm:spPr>
      <dgm:t>
        <a:bodyPr/>
        <a:lstStyle/>
        <a:p>
          <a:r>
            <a:rPr lang="en-US" sz="1600" b="1" dirty="0">
              <a:solidFill>
                <a:schemeClr val="tx1"/>
              </a:solidFill>
              <a:latin typeface="Agency FB" panose="020B0503020202020204" pitchFamily="34" charset="0"/>
            </a:rPr>
            <a:t>Promotes pay equality</a:t>
          </a:r>
        </a:p>
      </dgm:t>
    </dgm:pt>
    <dgm:pt modelId="{2441B075-FF7F-4603-9E53-783B503E290E}" type="parTrans" cxnId="{AAA3F8E3-869A-4CE3-AD93-BC44B1A2BCDF}">
      <dgm:prSet/>
      <dgm:spPr/>
      <dgm:t>
        <a:bodyPr/>
        <a:lstStyle/>
        <a:p>
          <a:endParaRPr lang="en-US" sz="1600" b="1">
            <a:solidFill>
              <a:schemeClr val="tx1"/>
            </a:solidFill>
            <a:latin typeface="Agency FB" panose="020B0503020202020204" pitchFamily="34" charset="0"/>
          </a:endParaRPr>
        </a:p>
      </dgm:t>
    </dgm:pt>
    <dgm:pt modelId="{B16EFF3C-9976-4E6C-9D98-20B319661AAC}" type="sibTrans" cxnId="{AAA3F8E3-869A-4CE3-AD93-BC44B1A2BCDF}">
      <dgm:prSet/>
      <dgm:spPr/>
      <dgm:t>
        <a:bodyPr/>
        <a:lstStyle/>
        <a:p>
          <a:endParaRPr lang="en-US" sz="1600" b="1">
            <a:solidFill>
              <a:schemeClr val="tx1"/>
            </a:solidFill>
            <a:latin typeface="Agency FB" panose="020B0503020202020204" pitchFamily="34" charset="0"/>
          </a:endParaRPr>
        </a:p>
      </dgm:t>
    </dgm:pt>
    <dgm:pt modelId="{1CB6A21C-A6BD-42F9-80A7-67BF2C11BA06}">
      <dgm:prSet phldrT="[Text]" custT="1"/>
      <dgm:spPr>
        <a:solidFill>
          <a:srgbClr val="E33B83"/>
        </a:solidFill>
      </dgm:spPr>
      <dgm:t>
        <a:bodyPr/>
        <a:lstStyle/>
        <a:p>
          <a:r>
            <a:rPr lang="en-US" sz="1600" b="1" dirty="0">
              <a:solidFill>
                <a:schemeClr val="tx1"/>
              </a:solidFill>
              <a:latin typeface="Agency FB" panose="020B0503020202020204" pitchFamily="34" charset="0"/>
            </a:rPr>
            <a:t>Acknowledge holidays</a:t>
          </a:r>
        </a:p>
      </dgm:t>
    </dgm:pt>
    <dgm:pt modelId="{FEF4145D-F8E0-4D69-9548-6557EAFADE86}" type="parTrans" cxnId="{EE55E15D-ACD4-4FEF-BBB3-4CC051A29769}">
      <dgm:prSet/>
      <dgm:spPr/>
      <dgm:t>
        <a:bodyPr/>
        <a:lstStyle/>
        <a:p>
          <a:endParaRPr lang="en-US" sz="1600" b="1">
            <a:solidFill>
              <a:schemeClr val="tx1"/>
            </a:solidFill>
            <a:latin typeface="Agency FB" panose="020B0503020202020204" pitchFamily="34" charset="0"/>
          </a:endParaRPr>
        </a:p>
      </dgm:t>
    </dgm:pt>
    <dgm:pt modelId="{89CE2D4D-5535-42D6-8800-BE8C9C0C044C}" type="sibTrans" cxnId="{EE55E15D-ACD4-4FEF-BBB3-4CC051A29769}">
      <dgm:prSet/>
      <dgm:spPr/>
      <dgm:t>
        <a:bodyPr/>
        <a:lstStyle/>
        <a:p>
          <a:endParaRPr lang="en-US" sz="1600" b="1">
            <a:solidFill>
              <a:schemeClr val="tx1"/>
            </a:solidFill>
            <a:latin typeface="Agency FB" panose="020B0503020202020204" pitchFamily="34" charset="0"/>
          </a:endParaRPr>
        </a:p>
      </dgm:t>
    </dgm:pt>
    <dgm:pt modelId="{B95967F7-1A4D-4D37-A78E-819A08B27182}">
      <dgm:prSet phldrT="[Text]" custT="1"/>
      <dgm:spPr>
        <a:solidFill>
          <a:schemeClr val="accent4"/>
        </a:solidFill>
      </dgm:spPr>
      <dgm:t>
        <a:bodyPr/>
        <a:lstStyle/>
        <a:p>
          <a:r>
            <a:rPr lang="en-US" sz="1600" b="1" dirty="0">
              <a:solidFill>
                <a:schemeClr val="tx1"/>
              </a:solidFill>
              <a:latin typeface="Agency FB" panose="020B0503020202020204" pitchFamily="34" charset="0"/>
            </a:rPr>
            <a:t>Participate in resources</a:t>
          </a:r>
        </a:p>
      </dgm:t>
    </dgm:pt>
    <dgm:pt modelId="{B2BB1F3A-48FF-4F88-A504-F3A29492C963}" type="parTrans" cxnId="{31660351-4326-4435-9947-CDCFC24BF9DE}">
      <dgm:prSet/>
      <dgm:spPr/>
      <dgm:t>
        <a:bodyPr/>
        <a:lstStyle/>
        <a:p>
          <a:endParaRPr lang="en-US" sz="1200"/>
        </a:p>
      </dgm:t>
    </dgm:pt>
    <dgm:pt modelId="{CC5324E4-9767-4B84-8A1A-0AD96BB8AADC}" type="sibTrans" cxnId="{31660351-4326-4435-9947-CDCFC24BF9DE}">
      <dgm:prSet/>
      <dgm:spPr/>
      <dgm:t>
        <a:bodyPr/>
        <a:lstStyle/>
        <a:p>
          <a:endParaRPr lang="en-US" sz="1200"/>
        </a:p>
      </dgm:t>
    </dgm:pt>
    <dgm:pt modelId="{25BEB7DB-6CDA-4276-9514-4918C103071A}">
      <dgm:prSet phldrT="[Text]" custT="1"/>
      <dgm:spPr>
        <a:solidFill>
          <a:srgbClr val="FFC000"/>
        </a:solidFill>
      </dgm:spPr>
      <dgm:t>
        <a:bodyPr/>
        <a:lstStyle/>
        <a:p>
          <a:r>
            <a:rPr lang="en-US" sz="1600" b="1" dirty="0">
              <a:solidFill>
                <a:schemeClr val="tx1"/>
              </a:solidFill>
              <a:latin typeface="Agency FB" panose="020B0503020202020204" pitchFamily="34" charset="0"/>
            </a:rPr>
            <a:t>Aid them mix up with teams</a:t>
          </a:r>
        </a:p>
      </dgm:t>
    </dgm:pt>
    <dgm:pt modelId="{6E62C90C-8A4A-479B-964D-B2A2D94E1C6D}" type="parTrans" cxnId="{FC42FCC6-0414-4EA5-AE26-BBD5DEA0B78E}">
      <dgm:prSet/>
      <dgm:spPr/>
      <dgm:t>
        <a:bodyPr/>
        <a:lstStyle/>
        <a:p>
          <a:endParaRPr lang="en-US" sz="1200"/>
        </a:p>
      </dgm:t>
    </dgm:pt>
    <dgm:pt modelId="{178ABE53-7A7A-44DF-B5A8-F06C24A6FBC3}" type="sibTrans" cxnId="{FC42FCC6-0414-4EA5-AE26-BBD5DEA0B78E}">
      <dgm:prSet/>
      <dgm:spPr/>
      <dgm:t>
        <a:bodyPr/>
        <a:lstStyle/>
        <a:p>
          <a:endParaRPr lang="en-US" sz="1200"/>
        </a:p>
      </dgm:t>
    </dgm:pt>
    <dgm:pt modelId="{97E52D38-326F-4CB4-99F3-A6B568E15A3E}">
      <dgm:prSet phldrT="[Text]" custT="1"/>
      <dgm:spPr>
        <a:solidFill>
          <a:schemeClr val="accent3"/>
        </a:solidFill>
      </dgm:spPr>
      <dgm:t>
        <a:bodyPr/>
        <a:lstStyle/>
        <a:p>
          <a:r>
            <a:rPr lang="en-US" sz="1600" b="1" dirty="0">
              <a:solidFill>
                <a:schemeClr val="tx1"/>
              </a:solidFill>
              <a:latin typeface="Agency FB" panose="020B0503020202020204" pitchFamily="34" charset="0"/>
            </a:rPr>
            <a:t>Develops a strategic training program</a:t>
          </a:r>
        </a:p>
      </dgm:t>
    </dgm:pt>
    <dgm:pt modelId="{90F4699E-832C-47C1-8273-10E368868FBA}" type="parTrans" cxnId="{CE246D89-8D82-44DA-8E75-EF010946214F}">
      <dgm:prSet/>
      <dgm:spPr/>
      <dgm:t>
        <a:bodyPr/>
        <a:lstStyle/>
        <a:p>
          <a:endParaRPr lang="en-US" sz="1200"/>
        </a:p>
      </dgm:t>
    </dgm:pt>
    <dgm:pt modelId="{47768188-A19B-4994-94AE-FF5679EB6F7D}" type="sibTrans" cxnId="{CE246D89-8D82-44DA-8E75-EF010946214F}">
      <dgm:prSet/>
      <dgm:spPr/>
      <dgm:t>
        <a:bodyPr/>
        <a:lstStyle/>
        <a:p>
          <a:endParaRPr lang="en-US" sz="1200"/>
        </a:p>
      </dgm:t>
    </dgm:pt>
    <dgm:pt modelId="{BC5E91AB-DD3C-4F71-B529-E17264185219}" type="pres">
      <dgm:prSet presAssocID="{32D0F720-5AA0-4FCB-98E5-59D98F55C238}" presName="cycle" presStyleCnt="0">
        <dgm:presLayoutVars>
          <dgm:dir/>
          <dgm:resizeHandles val="exact"/>
        </dgm:presLayoutVars>
      </dgm:prSet>
      <dgm:spPr/>
    </dgm:pt>
    <dgm:pt modelId="{B2F19585-39E6-4C54-9A0D-CCC4DFA84125}" type="pres">
      <dgm:prSet presAssocID="{0FFDDEA9-913F-4C04-83EB-07D3BB85DC39}" presName="node" presStyleLbl="node1" presStyleIdx="0" presStyleCnt="7">
        <dgm:presLayoutVars>
          <dgm:bulletEnabled val="1"/>
        </dgm:presLayoutVars>
      </dgm:prSet>
      <dgm:spPr/>
    </dgm:pt>
    <dgm:pt modelId="{CA0647A3-AF7B-43C5-A7E8-6FC12AF78B4B}" type="pres">
      <dgm:prSet presAssocID="{0FFDDEA9-913F-4C04-83EB-07D3BB85DC39}" presName="spNode" presStyleCnt="0"/>
      <dgm:spPr/>
    </dgm:pt>
    <dgm:pt modelId="{D0D5EE0C-FC20-4D1E-BE66-67676982D088}" type="pres">
      <dgm:prSet presAssocID="{49E6FD6E-8200-4EC1-AE32-A6D821D4FE38}" presName="sibTrans" presStyleLbl="sibTrans1D1" presStyleIdx="0" presStyleCnt="7"/>
      <dgm:spPr/>
    </dgm:pt>
    <dgm:pt modelId="{3D8CBD5C-691C-4B92-99C6-C4ACDC699CDE}" type="pres">
      <dgm:prSet presAssocID="{3E09FF15-5C67-469C-A43C-821E66F35358}" presName="node" presStyleLbl="node1" presStyleIdx="1" presStyleCnt="7">
        <dgm:presLayoutVars>
          <dgm:bulletEnabled val="1"/>
        </dgm:presLayoutVars>
      </dgm:prSet>
      <dgm:spPr/>
    </dgm:pt>
    <dgm:pt modelId="{2DB67D0A-AA3E-4C49-B87F-4A053BFC5E54}" type="pres">
      <dgm:prSet presAssocID="{3E09FF15-5C67-469C-A43C-821E66F35358}" presName="spNode" presStyleCnt="0"/>
      <dgm:spPr/>
    </dgm:pt>
    <dgm:pt modelId="{277D1B6D-BB70-4656-BC46-E73CC9377819}" type="pres">
      <dgm:prSet presAssocID="{C44DDDE3-6177-4712-8E20-14BA5D721353}" presName="sibTrans" presStyleLbl="sibTrans1D1" presStyleIdx="1" presStyleCnt="7"/>
      <dgm:spPr/>
    </dgm:pt>
    <dgm:pt modelId="{77AAEA0C-3326-4198-9E22-3FFBEFB9563D}" type="pres">
      <dgm:prSet presAssocID="{19999F75-CFE7-413B-98AA-34E33AC91089}" presName="node" presStyleLbl="node1" presStyleIdx="2" presStyleCnt="7">
        <dgm:presLayoutVars>
          <dgm:bulletEnabled val="1"/>
        </dgm:presLayoutVars>
      </dgm:prSet>
      <dgm:spPr/>
    </dgm:pt>
    <dgm:pt modelId="{7254014C-B422-4C4E-9127-ED2DE5BECF0C}" type="pres">
      <dgm:prSet presAssocID="{19999F75-CFE7-413B-98AA-34E33AC91089}" presName="spNode" presStyleCnt="0"/>
      <dgm:spPr/>
    </dgm:pt>
    <dgm:pt modelId="{3CE3EB70-E4E3-4566-A8A8-FB7E9EF8DE6E}" type="pres">
      <dgm:prSet presAssocID="{B16EFF3C-9976-4E6C-9D98-20B319661AAC}" presName="sibTrans" presStyleLbl="sibTrans1D1" presStyleIdx="2" presStyleCnt="7"/>
      <dgm:spPr/>
    </dgm:pt>
    <dgm:pt modelId="{676B5BB4-5585-4849-8409-017E9EE463A8}" type="pres">
      <dgm:prSet presAssocID="{97E52D38-326F-4CB4-99F3-A6B568E15A3E}" presName="node" presStyleLbl="node1" presStyleIdx="3" presStyleCnt="7">
        <dgm:presLayoutVars>
          <dgm:bulletEnabled val="1"/>
        </dgm:presLayoutVars>
      </dgm:prSet>
      <dgm:spPr/>
    </dgm:pt>
    <dgm:pt modelId="{2356BF2B-DF54-4B4D-9061-C8C8551A939D}" type="pres">
      <dgm:prSet presAssocID="{97E52D38-326F-4CB4-99F3-A6B568E15A3E}" presName="spNode" presStyleCnt="0"/>
      <dgm:spPr/>
    </dgm:pt>
    <dgm:pt modelId="{AA77029B-39BA-493C-ABA6-49331499A3C4}" type="pres">
      <dgm:prSet presAssocID="{47768188-A19B-4994-94AE-FF5679EB6F7D}" presName="sibTrans" presStyleLbl="sibTrans1D1" presStyleIdx="3" presStyleCnt="7"/>
      <dgm:spPr/>
    </dgm:pt>
    <dgm:pt modelId="{48EA3ED6-778C-4F64-B365-EF0F738E9E5A}" type="pres">
      <dgm:prSet presAssocID="{1CB6A21C-A6BD-42F9-80A7-67BF2C11BA06}" presName="node" presStyleLbl="node1" presStyleIdx="4" presStyleCnt="7">
        <dgm:presLayoutVars>
          <dgm:bulletEnabled val="1"/>
        </dgm:presLayoutVars>
      </dgm:prSet>
      <dgm:spPr/>
    </dgm:pt>
    <dgm:pt modelId="{8C58DA4E-E1E0-4838-8CFF-63798A589D88}" type="pres">
      <dgm:prSet presAssocID="{1CB6A21C-A6BD-42F9-80A7-67BF2C11BA06}" presName="spNode" presStyleCnt="0"/>
      <dgm:spPr/>
    </dgm:pt>
    <dgm:pt modelId="{D5B7CB3E-93E3-4D18-938D-0BCED841CEC1}" type="pres">
      <dgm:prSet presAssocID="{89CE2D4D-5535-42D6-8800-BE8C9C0C044C}" presName="sibTrans" presStyleLbl="sibTrans1D1" presStyleIdx="4" presStyleCnt="7"/>
      <dgm:spPr/>
    </dgm:pt>
    <dgm:pt modelId="{31A1681E-368B-445E-9ACE-EE9B64E13F37}" type="pres">
      <dgm:prSet presAssocID="{B95967F7-1A4D-4D37-A78E-819A08B27182}" presName="node" presStyleLbl="node1" presStyleIdx="5" presStyleCnt="7">
        <dgm:presLayoutVars>
          <dgm:bulletEnabled val="1"/>
        </dgm:presLayoutVars>
      </dgm:prSet>
      <dgm:spPr/>
    </dgm:pt>
    <dgm:pt modelId="{B015FD36-875B-4A1C-8F31-2A47E6262E9A}" type="pres">
      <dgm:prSet presAssocID="{B95967F7-1A4D-4D37-A78E-819A08B27182}" presName="spNode" presStyleCnt="0"/>
      <dgm:spPr/>
    </dgm:pt>
    <dgm:pt modelId="{2A0D8CC4-4106-4598-9CAB-E384772457E7}" type="pres">
      <dgm:prSet presAssocID="{CC5324E4-9767-4B84-8A1A-0AD96BB8AADC}" presName="sibTrans" presStyleLbl="sibTrans1D1" presStyleIdx="5" presStyleCnt="7"/>
      <dgm:spPr/>
    </dgm:pt>
    <dgm:pt modelId="{2595E027-D3AE-4E11-A4CA-D1B60A289E37}" type="pres">
      <dgm:prSet presAssocID="{25BEB7DB-6CDA-4276-9514-4918C103071A}" presName="node" presStyleLbl="node1" presStyleIdx="6" presStyleCnt="7">
        <dgm:presLayoutVars>
          <dgm:bulletEnabled val="1"/>
        </dgm:presLayoutVars>
      </dgm:prSet>
      <dgm:spPr/>
    </dgm:pt>
    <dgm:pt modelId="{43339607-4B25-4D50-9152-5F80896B9558}" type="pres">
      <dgm:prSet presAssocID="{25BEB7DB-6CDA-4276-9514-4918C103071A}" presName="spNode" presStyleCnt="0"/>
      <dgm:spPr/>
    </dgm:pt>
    <dgm:pt modelId="{EA74F886-FD76-49E2-B98A-606C8098D2AD}" type="pres">
      <dgm:prSet presAssocID="{178ABE53-7A7A-44DF-B5A8-F06C24A6FBC3}" presName="sibTrans" presStyleLbl="sibTrans1D1" presStyleIdx="6" presStyleCnt="7"/>
      <dgm:spPr/>
    </dgm:pt>
  </dgm:ptLst>
  <dgm:cxnLst>
    <dgm:cxn modelId="{8CF14C30-0517-403D-A57F-FB173E7484A4}" type="presOf" srcId="{25BEB7DB-6CDA-4276-9514-4918C103071A}" destId="{2595E027-D3AE-4E11-A4CA-D1B60A289E37}" srcOrd="0" destOrd="0" presId="urn:microsoft.com/office/officeart/2005/8/layout/cycle6"/>
    <dgm:cxn modelId="{EE55E15D-ACD4-4FEF-BBB3-4CC051A29769}" srcId="{32D0F720-5AA0-4FCB-98E5-59D98F55C238}" destId="{1CB6A21C-A6BD-42F9-80A7-67BF2C11BA06}" srcOrd="4" destOrd="0" parTransId="{FEF4145D-F8E0-4D69-9548-6557EAFADE86}" sibTransId="{89CE2D4D-5535-42D6-8800-BE8C9C0C044C}"/>
    <dgm:cxn modelId="{3EBF8A48-7F27-44DC-B562-FB49B1729C24}" type="presOf" srcId="{B16EFF3C-9976-4E6C-9D98-20B319661AAC}" destId="{3CE3EB70-E4E3-4566-A8A8-FB7E9EF8DE6E}" srcOrd="0" destOrd="0" presId="urn:microsoft.com/office/officeart/2005/8/layout/cycle6"/>
    <dgm:cxn modelId="{0ECEDF48-DA87-4D61-81B0-43717B786D43}" type="presOf" srcId="{B95967F7-1A4D-4D37-A78E-819A08B27182}" destId="{31A1681E-368B-445E-9ACE-EE9B64E13F37}" srcOrd="0" destOrd="0" presId="urn:microsoft.com/office/officeart/2005/8/layout/cycle6"/>
    <dgm:cxn modelId="{FFE43D4F-2578-45D2-87AF-FAA1CD8DC157}" type="presOf" srcId="{1CB6A21C-A6BD-42F9-80A7-67BF2C11BA06}" destId="{48EA3ED6-778C-4F64-B365-EF0F738E9E5A}" srcOrd="0" destOrd="0" presId="urn:microsoft.com/office/officeart/2005/8/layout/cycle6"/>
    <dgm:cxn modelId="{31660351-4326-4435-9947-CDCFC24BF9DE}" srcId="{32D0F720-5AA0-4FCB-98E5-59D98F55C238}" destId="{B95967F7-1A4D-4D37-A78E-819A08B27182}" srcOrd="5" destOrd="0" parTransId="{B2BB1F3A-48FF-4F88-A504-F3A29492C963}" sibTransId="{CC5324E4-9767-4B84-8A1A-0AD96BB8AADC}"/>
    <dgm:cxn modelId="{5C4A6973-B893-4BBB-8BD6-5898EC114962}" type="presOf" srcId="{178ABE53-7A7A-44DF-B5A8-F06C24A6FBC3}" destId="{EA74F886-FD76-49E2-B98A-606C8098D2AD}" srcOrd="0" destOrd="0" presId="urn:microsoft.com/office/officeart/2005/8/layout/cycle6"/>
    <dgm:cxn modelId="{D77F6B7C-F370-4BFD-9C5E-F3D92F0D3EB5}" srcId="{32D0F720-5AA0-4FCB-98E5-59D98F55C238}" destId="{0FFDDEA9-913F-4C04-83EB-07D3BB85DC39}" srcOrd="0" destOrd="0" parTransId="{0D0F12FA-FC6D-4DFC-B4B9-5697D07DD5D1}" sibTransId="{49E6FD6E-8200-4EC1-AE32-A6D821D4FE38}"/>
    <dgm:cxn modelId="{39CD0A83-7448-481B-9B81-19FBF3647B07}" type="presOf" srcId="{3E09FF15-5C67-469C-A43C-821E66F35358}" destId="{3D8CBD5C-691C-4B92-99C6-C4ACDC699CDE}" srcOrd="0" destOrd="0" presId="urn:microsoft.com/office/officeart/2005/8/layout/cycle6"/>
    <dgm:cxn modelId="{31CF3B88-7AF8-4057-A299-5228F9F0D8EA}" type="presOf" srcId="{49E6FD6E-8200-4EC1-AE32-A6D821D4FE38}" destId="{D0D5EE0C-FC20-4D1E-BE66-67676982D088}" srcOrd="0" destOrd="0" presId="urn:microsoft.com/office/officeart/2005/8/layout/cycle6"/>
    <dgm:cxn modelId="{CE246D89-8D82-44DA-8E75-EF010946214F}" srcId="{32D0F720-5AA0-4FCB-98E5-59D98F55C238}" destId="{97E52D38-326F-4CB4-99F3-A6B568E15A3E}" srcOrd="3" destOrd="0" parTransId="{90F4699E-832C-47C1-8273-10E368868FBA}" sibTransId="{47768188-A19B-4994-94AE-FF5679EB6F7D}"/>
    <dgm:cxn modelId="{C901768E-D99F-4841-9C9D-21CC6CEA9B7D}" srcId="{32D0F720-5AA0-4FCB-98E5-59D98F55C238}" destId="{3E09FF15-5C67-469C-A43C-821E66F35358}" srcOrd="1" destOrd="0" parTransId="{45375535-5298-4D3B-87DF-84FAF5F3A3E0}" sibTransId="{C44DDDE3-6177-4712-8E20-14BA5D721353}"/>
    <dgm:cxn modelId="{1F04119E-9B82-40C2-AF47-7211CBE09435}" type="presOf" srcId="{32D0F720-5AA0-4FCB-98E5-59D98F55C238}" destId="{BC5E91AB-DD3C-4F71-B529-E17264185219}" srcOrd="0" destOrd="0" presId="urn:microsoft.com/office/officeart/2005/8/layout/cycle6"/>
    <dgm:cxn modelId="{800BA7A8-4A5F-4EA5-925D-C63394881D87}" type="presOf" srcId="{CC5324E4-9767-4B84-8A1A-0AD96BB8AADC}" destId="{2A0D8CC4-4106-4598-9CAB-E384772457E7}" srcOrd="0" destOrd="0" presId="urn:microsoft.com/office/officeart/2005/8/layout/cycle6"/>
    <dgm:cxn modelId="{EA2EDEC5-9B34-4EDA-96D1-17ABE39AD706}" type="presOf" srcId="{0FFDDEA9-913F-4C04-83EB-07D3BB85DC39}" destId="{B2F19585-39E6-4C54-9A0D-CCC4DFA84125}" srcOrd="0" destOrd="0" presId="urn:microsoft.com/office/officeart/2005/8/layout/cycle6"/>
    <dgm:cxn modelId="{FC42FCC6-0414-4EA5-AE26-BBD5DEA0B78E}" srcId="{32D0F720-5AA0-4FCB-98E5-59D98F55C238}" destId="{25BEB7DB-6CDA-4276-9514-4918C103071A}" srcOrd="6" destOrd="0" parTransId="{6E62C90C-8A4A-479B-964D-B2A2D94E1C6D}" sibTransId="{178ABE53-7A7A-44DF-B5A8-F06C24A6FBC3}"/>
    <dgm:cxn modelId="{52D70AD4-ED51-476D-B445-CA66D68F8FBE}" type="presOf" srcId="{C44DDDE3-6177-4712-8E20-14BA5D721353}" destId="{277D1B6D-BB70-4656-BC46-E73CC9377819}" srcOrd="0" destOrd="0" presId="urn:microsoft.com/office/officeart/2005/8/layout/cycle6"/>
    <dgm:cxn modelId="{AAA3F8E3-869A-4CE3-AD93-BC44B1A2BCDF}" srcId="{32D0F720-5AA0-4FCB-98E5-59D98F55C238}" destId="{19999F75-CFE7-413B-98AA-34E33AC91089}" srcOrd="2" destOrd="0" parTransId="{2441B075-FF7F-4603-9E53-783B503E290E}" sibTransId="{B16EFF3C-9976-4E6C-9D98-20B319661AAC}"/>
    <dgm:cxn modelId="{B96014E4-C947-43FD-88B6-83F78009EF76}" type="presOf" srcId="{19999F75-CFE7-413B-98AA-34E33AC91089}" destId="{77AAEA0C-3326-4198-9E22-3FFBEFB9563D}" srcOrd="0" destOrd="0" presId="urn:microsoft.com/office/officeart/2005/8/layout/cycle6"/>
    <dgm:cxn modelId="{970249EF-D505-460F-BDFC-69B405588101}" type="presOf" srcId="{97E52D38-326F-4CB4-99F3-A6B568E15A3E}" destId="{676B5BB4-5585-4849-8409-017E9EE463A8}" srcOrd="0" destOrd="0" presId="urn:microsoft.com/office/officeart/2005/8/layout/cycle6"/>
    <dgm:cxn modelId="{11D2DEF9-8CA6-4791-8F05-EE6895421CC4}" type="presOf" srcId="{89CE2D4D-5535-42D6-8800-BE8C9C0C044C}" destId="{D5B7CB3E-93E3-4D18-938D-0BCED841CEC1}" srcOrd="0" destOrd="0" presId="urn:microsoft.com/office/officeart/2005/8/layout/cycle6"/>
    <dgm:cxn modelId="{35D2A4FF-FC9D-4631-A8F3-1E2F5687E43B}" type="presOf" srcId="{47768188-A19B-4994-94AE-FF5679EB6F7D}" destId="{AA77029B-39BA-493C-ABA6-49331499A3C4}" srcOrd="0" destOrd="0" presId="urn:microsoft.com/office/officeart/2005/8/layout/cycle6"/>
    <dgm:cxn modelId="{7A286004-2580-4DC5-B498-DB6D526C021C}" type="presParOf" srcId="{BC5E91AB-DD3C-4F71-B529-E17264185219}" destId="{B2F19585-39E6-4C54-9A0D-CCC4DFA84125}" srcOrd="0" destOrd="0" presId="urn:microsoft.com/office/officeart/2005/8/layout/cycle6"/>
    <dgm:cxn modelId="{F586D16B-8458-42E6-BC43-2E1E50013F3C}" type="presParOf" srcId="{BC5E91AB-DD3C-4F71-B529-E17264185219}" destId="{CA0647A3-AF7B-43C5-A7E8-6FC12AF78B4B}" srcOrd="1" destOrd="0" presId="urn:microsoft.com/office/officeart/2005/8/layout/cycle6"/>
    <dgm:cxn modelId="{C59F60ED-ED44-40DC-88A6-6FCDDFC98CF0}" type="presParOf" srcId="{BC5E91AB-DD3C-4F71-B529-E17264185219}" destId="{D0D5EE0C-FC20-4D1E-BE66-67676982D088}" srcOrd="2" destOrd="0" presId="urn:microsoft.com/office/officeart/2005/8/layout/cycle6"/>
    <dgm:cxn modelId="{8B61A0C6-3A24-42E8-9DA0-DA34E803FED8}" type="presParOf" srcId="{BC5E91AB-DD3C-4F71-B529-E17264185219}" destId="{3D8CBD5C-691C-4B92-99C6-C4ACDC699CDE}" srcOrd="3" destOrd="0" presId="urn:microsoft.com/office/officeart/2005/8/layout/cycle6"/>
    <dgm:cxn modelId="{8F3EA712-CFD7-4D3A-A6E1-56E7CD503E0A}" type="presParOf" srcId="{BC5E91AB-DD3C-4F71-B529-E17264185219}" destId="{2DB67D0A-AA3E-4C49-B87F-4A053BFC5E54}" srcOrd="4" destOrd="0" presId="urn:microsoft.com/office/officeart/2005/8/layout/cycle6"/>
    <dgm:cxn modelId="{F3959139-A9C2-4D52-ACBF-9765DDFC8312}" type="presParOf" srcId="{BC5E91AB-DD3C-4F71-B529-E17264185219}" destId="{277D1B6D-BB70-4656-BC46-E73CC9377819}" srcOrd="5" destOrd="0" presId="urn:microsoft.com/office/officeart/2005/8/layout/cycle6"/>
    <dgm:cxn modelId="{3C9048A5-E597-4B4D-B344-8E3087430991}" type="presParOf" srcId="{BC5E91AB-DD3C-4F71-B529-E17264185219}" destId="{77AAEA0C-3326-4198-9E22-3FFBEFB9563D}" srcOrd="6" destOrd="0" presId="urn:microsoft.com/office/officeart/2005/8/layout/cycle6"/>
    <dgm:cxn modelId="{E979E915-2373-439E-A1E0-A73A174951A2}" type="presParOf" srcId="{BC5E91AB-DD3C-4F71-B529-E17264185219}" destId="{7254014C-B422-4C4E-9127-ED2DE5BECF0C}" srcOrd="7" destOrd="0" presId="urn:microsoft.com/office/officeart/2005/8/layout/cycle6"/>
    <dgm:cxn modelId="{662F8F42-CDD7-424D-ACAE-E0B4AA6AA688}" type="presParOf" srcId="{BC5E91AB-DD3C-4F71-B529-E17264185219}" destId="{3CE3EB70-E4E3-4566-A8A8-FB7E9EF8DE6E}" srcOrd="8" destOrd="0" presId="urn:microsoft.com/office/officeart/2005/8/layout/cycle6"/>
    <dgm:cxn modelId="{A25C57D3-EE8F-4988-B047-5BEEDD63444A}" type="presParOf" srcId="{BC5E91AB-DD3C-4F71-B529-E17264185219}" destId="{676B5BB4-5585-4849-8409-017E9EE463A8}" srcOrd="9" destOrd="0" presId="urn:microsoft.com/office/officeart/2005/8/layout/cycle6"/>
    <dgm:cxn modelId="{A45418F8-81A5-4A25-975B-71BC1EC7DE8C}" type="presParOf" srcId="{BC5E91AB-DD3C-4F71-B529-E17264185219}" destId="{2356BF2B-DF54-4B4D-9061-C8C8551A939D}" srcOrd="10" destOrd="0" presId="urn:microsoft.com/office/officeart/2005/8/layout/cycle6"/>
    <dgm:cxn modelId="{C1B66324-09A2-4592-BA51-A6327755D77A}" type="presParOf" srcId="{BC5E91AB-DD3C-4F71-B529-E17264185219}" destId="{AA77029B-39BA-493C-ABA6-49331499A3C4}" srcOrd="11" destOrd="0" presId="urn:microsoft.com/office/officeart/2005/8/layout/cycle6"/>
    <dgm:cxn modelId="{B75C384A-72F3-46AF-8D34-29FEC66F6C72}" type="presParOf" srcId="{BC5E91AB-DD3C-4F71-B529-E17264185219}" destId="{48EA3ED6-778C-4F64-B365-EF0F738E9E5A}" srcOrd="12" destOrd="0" presId="urn:microsoft.com/office/officeart/2005/8/layout/cycle6"/>
    <dgm:cxn modelId="{B4EA19EC-EF16-4D4A-B3DE-2561CF05D33B}" type="presParOf" srcId="{BC5E91AB-DD3C-4F71-B529-E17264185219}" destId="{8C58DA4E-E1E0-4838-8CFF-63798A589D88}" srcOrd="13" destOrd="0" presId="urn:microsoft.com/office/officeart/2005/8/layout/cycle6"/>
    <dgm:cxn modelId="{9610A469-26B6-421C-B109-E84E2B280F20}" type="presParOf" srcId="{BC5E91AB-DD3C-4F71-B529-E17264185219}" destId="{D5B7CB3E-93E3-4D18-938D-0BCED841CEC1}" srcOrd="14" destOrd="0" presId="urn:microsoft.com/office/officeart/2005/8/layout/cycle6"/>
    <dgm:cxn modelId="{CDDC72C1-5159-4512-952F-B12EF031064C}" type="presParOf" srcId="{BC5E91AB-DD3C-4F71-B529-E17264185219}" destId="{31A1681E-368B-445E-9ACE-EE9B64E13F37}" srcOrd="15" destOrd="0" presId="urn:microsoft.com/office/officeart/2005/8/layout/cycle6"/>
    <dgm:cxn modelId="{435F9D0B-50B0-4BE3-AD09-67C93C105562}" type="presParOf" srcId="{BC5E91AB-DD3C-4F71-B529-E17264185219}" destId="{B015FD36-875B-4A1C-8F31-2A47E6262E9A}" srcOrd="16" destOrd="0" presId="urn:microsoft.com/office/officeart/2005/8/layout/cycle6"/>
    <dgm:cxn modelId="{00D0D807-46A5-4A79-B128-C248595AA775}" type="presParOf" srcId="{BC5E91AB-DD3C-4F71-B529-E17264185219}" destId="{2A0D8CC4-4106-4598-9CAB-E384772457E7}" srcOrd="17" destOrd="0" presId="urn:microsoft.com/office/officeart/2005/8/layout/cycle6"/>
    <dgm:cxn modelId="{2E5424E1-6BB0-4AFC-9555-E31E3B9467A4}" type="presParOf" srcId="{BC5E91AB-DD3C-4F71-B529-E17264185219}" destId="{2595E027-D3AE-4E11-A4CA-D1B60A289E37}" srcOrd="18" destOrd="0" presId="urn:microsoft.com/office/officeart/2005/8/layout/cycle6"/>
    <dgm:cxn modelId="{4593835B-D05E-4F76-BC30-DDDCE7D56F62}" type="presParOf" srcId="{BC5E91AB-DD3C-4F71-B529-E17264185219}" destId="{43339607-4B25-4D50-9152-5F80896B9558}" srcOrd="19" destOrd="0" presId="urn:microsoft.com/office/officeart/2005/8/layout/cycle6"/>
    <dgm:cxn modelId="{FBEBC933-4EE4-4ECA-8B60-D4BC60E74303}" type="presParOf" srcId="{BC5E91AB-DD3C-4F71-B529-E17264185219}" destId="{EA74F886-FD76-49E2-B98A-606C8098D2AD}" srcOrd="20"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2D0F720-5AA0-4FCB-98E5-59D98F55C238}"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0FFDDEA9-913F-4C04-83EB-07D3BB85DC39}">
      <dgm:prSet phldrT="[Text]" custT="1"/>
      <dgm:spPr/>
      <dgm:t>
        <a:bodyPr/>
        <a:lstStyle/>
        <a:p>
          <a:r>
            <a:rPr lang="en-US" sz="2400" b="1" dirty="0">
              <a:solidFill>
                <a:schemeClr val="tx1"/>
              </a:solidFill>
              <a:latin typeface="Agency FB" panose="020B0503020202020204" pitchFamily="34" charset="0"/>
            </a:rPr>
            <a:t>The HR needs to ensure the effective management of diversity in the workplace. </a:t>
          </a:r>
        </a:p>
      </dgm:t>
    </dgm:pt>
    <dgm:pt modelId="{0D0F12FA-FC6D-4DFC-B4B9-5697D07DD5D1}" type="parTrans" cxnId="{D77F6B7C-F370-4BFD-9C5E-F3D92F0D3EB5}">
      <dgm:prSet/>
      <dgm:spPr/>
      <dgm:t>
        <a:bodyPr/>
        <a:lstStyle/>
        <a:p>
          <a:endParaRPr lang="en-US" sz="2400" b="1">
            <a:solidFill>
              <a:schemeClr val="tx1"/>
            </a:solidFill>
            <a:latin typeface="Agency FB" panose="020B0503020202020204" pitchFamily="34" charset="0"/>
          </a:endParaRPr>
        </a:p>
      </dgm:t>
    </dgm:pt>
    <dgm:pt modelId="{49E6FD6E-8200-4EC1-AE32-A6D821D4FE38}" type="sibTrans" cxnId="{D77F6B7C-F370-4BFD-9C5E-F3D92F0D3EB5}">
      <dgm:prSet/>
      <dgm:spPr/>
      <dgm:t>
        <a:bodyPr/>
        <a:lstStyle/>
        <a:p>
          <a:endParaRPr lang="en-US" sz="2400" b="1">
            <a:solidFill>
              <a:schemeClr val="tx1"/>
            </a:solidFill>
            <a:latin typeface="Agency FB" panose="020B0503020202020204" pitchFamily="34" charset="0"/>
          </a:endParaRPr>
        </a:p>
      </dgm:t>
    </dgm:pt>
    <dgm:pt modelId="{3E09FF15-5C67-469C-A43C-821E66F35358}">
      <dgm:prSet phldrT="[Text]" custT="1"/>
      <dgm:spPr>
        <a:solidFill>
          <a:srgbClr val="9DF22C"/>
        </a:solidFill>
      </dgm:spPr>
      <dgm:t>
        <a:bodyPr/>
        <a:lstStyle/>
        <a:p>
          <a:r>
            <a:rPr lang="en-US" sz="2400" b="1" dirty="0">
              <a:solidFill>
                <a:schemeClr val="tx1"/>
              </a:solidFill>
              <a:latin typeface="Agency FB" panose="020B0503020202020204" pitchFamily="34" charset="0"/>
            </a:rPr>
            <a:t>The practice of inclusion can solve half of the problems </a:t>
          </a:r>
        </a:p>
      </dgm:t>
    </dgm:pt>
    <dgm:pt modelId="{45375535-5298-4D3B-87DF-84FAF5F3A3E0}" type="parTrans" cxnId="{C901768E-D99F-4841-9C9D-21CC6CEA9B7D}">
      <dgm:prSet/>
      <dgm:spPr/>
      <dgm:t>
        <a:bodyPr/>
        <a:lstStyle/>
        <a:p>
          <a:endParaRPr lang="en-US" sz="2400" b="1">
            <a:solidFill>
              <a:schemeClr val="tx1"/>
            </a:solidFill>
            <a:latin typeface="Agency FB" panose="020B0503020202020204" pitchFamily="34" charset="0"/>
          </a:endParaRPr>
        </a:p>
      </dgm:t>
    </dgm:pt>
    <dgm:pt modelId="{C44DDDE3-6177-4712-8E20-14BA5D721353}" type="sibTrans" cxnId="{C901768E-D99F-4841-9C9D-21CC6CEA9B7D}">
      <dgm:prSet/>
      <dgm:spPr/>
      <dgm:t>
        <a:bodyPr/>
        <a:lstStyle/>
        <a:p>
          <a:endParaRPr lang="en-US" sz="2400" b="1">
            <a:solidFill>
              <a:schemeClr val="tx1"/>
            </a:solidFill>
            <a:latin typeface="Agency FB" panose="020B0503020202020204" pitchFamily="34" charset="0"/>
          </a:endParaRPr>
        </a:p>
      </dgm:t>
    </dgm:pt>
    <dgm:pt modelId="{19999F75-CFE7-413B-98AA-34E33AC91089}">
      <dgm:prSet phldrT="[Text]" custT="1"/>
      <dgm:spPr>
        <a:solidFill>
          <a:srgbClr val="3972E5"/>
        </a:solidFill>
      </dgm:spPr>
      <dgm:t>
        <a:bodyPr/>
        <a:lstStyle/>
        <a:p>
          <a:r>
            <a:rPr lang="en-US" sz="2400" b="1" dirty="0">
              <a:solidFill>
                <a:schemeClr val="tx1"/>
              </a:solidFill>
              <a:latin typeface="Agency FB" panose="020B0503020202020204" pitchFamily="34" charset="0"/>
            </a:rPr>
            <a:t>By following the equality act</a:t>
          </a:r>
        </a:p>
      </dgm:t>
    </dgm:pt>
    <dgm:pt modelId="{2441B075-FF7F-4603-9E53-783B503E290E}" type="parTrans" cxnId="{AAA3F8E3-869A-4CE3-AD93-BC44B1A2BCDF}">
      <dgm:prSet/>
      <dgm:spPr/>
      <dgm:t>
        <a:bodyPr/>
        <a:lstStyle/>
        <a:p>
          <a:endParaRPr lang="en-US" sz="2400" b="1">
            <a:solidFill>
              <a:schemeClr val="tx1"/>
            </a:solidFill>
            <a:latin typeface="Agency FB" panose="020B0503020202020204" pitchFamily="34" charset="0"/>
          </a:endParaRPr>
        </a:p>
      </dgm:t>
    </dgm:pt>
    <dgm:pt modelId="{B16EFF3C-9976-4E6C-9D98-20B319661AAC}" type="sibTrans" cxnId="{AAA3F8E3-869A-4CE3-AD93-BC44B1A2BCDF}">
      <dgm:prSet/>
      <dgm:spPr/>
      <dgm:t>
        <a:bodyPr/>
        <a:lstStyle/>
        <a:p>
          <a:endParaRPr lang="en-US" sz="2400" b="1">
            <a:solidFill>
              <a:schemeClr val="tx1"/>
            </a:solidFill>
            <a:latin typeface="Agency FB" panose="020B0503020202020204" pitchFamily="34" charset="0"/>
          </a:endParaRPr>
        </a:p>
      </dgm:t>
    </dgm:pt>
    <dgm:pt modelId="{1CB6A21C-A6BD-42F9-80A7-67BF2C11BA06}">
      <dgm:prSet phldrT="[Text]" custT="1"/>
      <dgm:spPr>
        <a:solidFill>
          <a:srgbClr val="E33B83"/>
        </a:solidFill>
      </dgm:spPr>
      <dgm:t>
        <a:bodyPr/>
        <a:lstStyle/>
        <a:p>
          <a:r>
            <a:rPr lang="en-US" sz="2400" b="1" dirty="0">
              <a:solidFill>
                <a:schemeClr val="tx1"/>
              </a:solidFill>
              <a:latin typeface="Agency FB" panose="020B0503020202020204" pitchFamily="34" charset="0"/>
            </a:rPr>
            <a:t>Leaders need to be educated properly </a:t>
          </a:r>
        </a:p>
      </dgm:t>
    </dgm:pt>
    <dgm:pt modelId="{FEF4145D-F8E0-4D69-9548-6557EAFADE86}" type="parTrans" cxnId="{EE55E15D-ACD4-4FEF-BBB3-4CC051A29769}">
      <dgm:prSet/>
      <dgm:spPr/>
      <dgm:t>
        <a:bodyPr/>
        <a:lstStyle/>
        <a:p>
          <a:endParaRPr lang="en-US" sz="2400" b="1">
            <a:solidFill>
              <a:schemeClr val="tx1"/>
            </a:solidFill>
            <a:latin typeface="Agency FB" panose="020B0503020202020204" pitchFamily="34" charset="0"/>
          </a:endParaRPr>
        </a:p>
      </dgm:t>
    </dgm:pt>
    <dgm:pt modelId="{89CE2D4D-5535-42D6-8800-BE8C9C0C044C}" type="sibTrans" cxnId="{EE55E15D-ACD4-4FEF-BBB3-4CC051A29769}">
      <dgm:prSet/>
      <dgm:spPr/>
      <dgm:t>
        <a:bodyPr/>
        <a:lstStyle/>
        <a:p>
          <a:endParaRPr lang="en-US" sz="2400" b="1">
            <a:solidFill>
              <a:schemeClr val="tx1"/>
            </a:solidFill>
            <a:latin typeface="Agency FB" panose="020B0503020202020204" pitchFamily="34" charset="0"/>
          </a:endParaRPr>
        </a:p>
      </dgm:t>
    </dgm:pt>
    <dgm:pt modelId="{6BA4BE2D-1028-42F4-89BE-49FDBC9BE1A5}">
      <dgm:prSet phldrT="[Text]" custT="1"/>
      <dgm:spPr>
        <a:solidFill>
          <a:srgbClr val="FFC000"/>
        </a:solidFill>
      </dgm:spPr>
      <dgm:t>
        <a:bodyPr/>
        <a:lstStyle/>
        <a:p>
          <a:r>
            <a:rPr lang="en-US" sz="2400" b="1" dirty="0">
              <a:solidFill>
                <a:schemeClr val="tx1"/>
              </a:solidFill>
              <a:latin typeface="Agency FB" panose="020B0503020202020204" pitchFamily="34" charset="0"/>
            </a:rPr>
            <a:t>By creating two-way communication channels for those employees having multicultural backgrounds </a:t>
          </a:r>
        </a:p>
      </dgm:t>
    </dgm:pt>
    <dgm:pt modelId="{F20F5401-A7F1-4D05-B2B0-394C2A4FD3F6}" type="parTrans" cxnId="{E019B2C5-4C65-41F9-A3D0-B6D870FC0226}">
      <dgm:prSet/>
      <dgm:spPr/>
      <dgm:t>
        <a:bodyPr/>
        <a:lstStyle/>
        <a:p>
          <a:endParaRPr lang="en-US"/>
        </a:p>
      </dgm:t>
    </dgm:pt>
    <dgm:pt modelId="{5894BBE8-BB72-4159-8F9B-DB8581F9A67D}" type="sibTrans" cxnId="{E019B2C5-4C65-41F9-A3D0-B6D870FC0226}">
      <dgm:prSet/>
      <dgm:spPr/>
      <dgm:t>
        <a:bodyPr/>
        <a:lstStyle/>
        <a:p>
          <a:endParaRPr lang="en-US"/>
        </a:p>
      </dgm:t>
    </dgm:pt>
    <dgm:pt modelId="{16C31580-07E8-499E-8205-C2E9A1E614ED}" type="pres">
      <dgm:prSet presAssocID="{32D0F720-5AA0-4FCB-98E5-59D98F55C238}" presName="linear" presStyleCnt="0">
        <dgm:presLayoutVars>
          <dgm:dir/>
          <dgm:animLvl val="lvl"/>
          <dgm:resizeHandles val="exact"/>
        </dgm:presLayoutVars>
      </dgm:prSet>
      <dgm:spPr/>
    </dgm:pt>
    <dgm:pt modelId="{AB722A88-8C40-4C1E-942C-CC1FCCDC7DF3}" type="pres">
      <dgm:prSet presAssocID="{0FFDDEA9-913F-4C04-83EB-07D3BB85DC39}" presName="parentLin" presStyleCnt="0"/>
      <dgm:spPr/>
    </dgm:pt>
    <dgm:pt modelId="{36F8DFEE-3F41-46DA-B1E8-2C661DF4D963}" type="pres">
      <dgm:prSet presAssocID="{0FFDDEA9-913F-4C04-83EB-07D3BB85DC39}" presName="parentLeftMargin" presStyleLbl="node1" presStyleIdx="0" presStyleCnt="5"/>
      <dgm:spPr/>
    </dgm:pt>
    <dgm:pt modelId="{7A281A88-1EB4-4F04-944C-C6E2CFF71DE7}" type="pres">
      <dgm:prSet presAssocID="{0FFDDEA9-913F-4C04-83EB-07D3BB85DC39}" presName="parentText" presStyleLbl="node1" presStyleIdx="0" presStyleCnt="5">
        <dgm:presLayoutVars>
          <dgm:chMax val="0"/>
          <dgm:bulletEnabled val="1"/>
        </dgm:presLayoutVars>
      </dgm:prSet>
      <dgm:spPr/>
    </dgm:pt>
    <dgm:pt modelId="{F272EC1A-BA44-4F55-9C78-CE2B64544987}" type="pres">
      <dgm:prSet presAssocID="{0FFDDEA9-913F-4C04-83EB-07D3BB85DC39}" presName="negativeSpace" presStyleCnt="0"/>
      <dgm:spPr/>
    </dgm:pt>
    <dgm:pt modelId="{7DF4E026-4C87-43AA-82B2-B6086C9BE3AE}" type="pres">
      <dgm:prSet presAssocID="{0FFDDEA9-913F-4C04-83EB-07D3BB85DC39}" presName="childText" presStyleLbl="conFgAcc1" presStyleIdx="0" presStyleCnt="5">
        <dgm:presLayoutVars>
          <dgm:bulletEnabled val="1"/>
        </dgm:presLayoutVars>
      </dgm:prSet>
      <dgm:spPr/>
    </dgm:pt>
    <dgm:pt modelId="{CBCDF5DA-82E6-4CBC-BA53-9A119C075730}" type="pres">
      <dgm:prSet presAssocID="{49E6FD6E-8200-4EC1-AE32-A6D821D4FE38}" presName="spaceBetweenRectangles" presStyleCnt="0"/>
      <dgm:spPr/>
    </dgm:pt>
    <dgm:pt modelId="{BA6C96F5-090A-4BFB-91F5-02BAE3150960}" type="pres">
      <dgm:prSet presAssocID="{3E09FF15-5C67-469C-A43C-821E66F35358}" presName="parentLin" presStyleCnt="0"/>
      <dgm:spPr/>
    </dgm:pt>
    <dgm:pt modelId="{3A3216B4-2CDB-4516-AF27-A52967DB8902}" type="pres">
      <dgm:prSet presAssocID="{3E09FF15-5C67-469C-A43C-821E66F35358}" presName="parentLeftMargin" presStyleLbl="node1" presStyleIdx="0" presStyleCnt="5"/>
      <dgm:spPr/>
    </dgm:pt>
    <dgm:pt modelId="{CFC9464D-F5E1-4C2A-A0FE-33E03983569C}" type="pres">
      <dgm:prSet presAssocID="{3E09FF15-5C67-469C-A43C-821E66F35358}" presName="parentText" presStyleLbl="node1" presStyleIdx="1" presStyleCnt="5">
        <dgm:presLayoutVars>
          <dgm:chMax val="0"/>
          <dgm:bulletEnabled val="1"/>
        </dgm:presLayoutVars>
      </dgm:prSet>
      <dgm:spPr/>
    </dgm:pt>
    <dgm:pt modelId="{16F05D53-668A-45DC-BF1E-7D54E162B96E}" type="pres">
      <dgm:prSet presAssocID="{3E09FF15-5C67-469C-A43C-821E66F35358}" presName="negativeSpace" presStyleCnt="0"/>
      <dgm:spPr/>
    </dgm:pt>
    <dgm:pt modelId="{7DA944E0-CA17-48B5-9E82-E52E243A4B60}" type="pres">
      <dgm:prSet presAssocID="{3E09FF15-5C67-469C-A43C-821E66F35358}" presName="childText" presStyleLbl="conFgAcc1" presStyleIdx="1" presStyleCnt="5">
        <dgm:presLayoutVars>
          <dgm:bulletEnabled val="1"/>
        </dgm:presLayoutVars>
      </dgm:prSet>
      <dgm:spPr/>
    </dgm:pt>
    <dgm:pt modelId="{F59B20DE-73D4-4902-8B07-D857E4A21854}" type="pres">
      <dgm:prSet presAssocID="{C44DDDE3-6177-4712-8E20-14BA5D721353}" presName="spaceBetweenRectangles" presStyleCnt="0"/>
      <dgm:spPr/>
    </dgm:pt>
    <dgm:pt modelId="{5B940EED-A9B6-43C6-B99D-59F9FFD60C89}" type="pres">
      <dgm:prSet presAssocID="{19999F75-CFE7-413B-98AA-34E33AC91089}" presName="parentLin" presStyleCnt="0"/>
      <dgm:spPr/>
    </dgm:pt>
    <dgm:pt modelId="{C859BFEA-3A4B-4A45-9DC0-17A3F96E1394}" type="pres">
      <dgm:prSet presAssocID="{19999F75-CFE7-413B-98AA-34E33AC91089}" presName="parentLeftMargin" presStyleLbl="node1" presStyleIdx="1" presStyleCnt="5"/>
      <dgm:spPr/>
    </dgm:pt>
    <dgm:pt modelId="{13A0EB27-8970-44B5-9A96-3CDD20825AC1}" type="pres">
      <dgm:prSet presAssocID="{19999F75-CFE7-413B-98AA-34E33AC91089}" presName="parentText" presStyleLbl="node1" presStyleIdx="2" presStyleCnt="5">
        <dgm:presLayoutVars>
          <dgm:chMax val="0"/>
          <dgm:bulletEnabled val="1"/>
        </dgm:presLayoutVars>
      </dgm:prSet>
      <dgm:spPr/>
    </dgm:pt>
    <dgm:pt modelId="{5EA18278-48F2-43FB-B472-9FD3DE1E136E}" type="pres">
      <dgm:prSet presAssocID="{19999F75-CFE7-413B-98AA-34E33AC91089}" presName="negativeSpace" presStyleCnt="0"/>
      <dgm:spPr/>
    </dgm:pt>
    <dgm:pt modelId="{29642649-03F7-4C83-8068-6CE3AC6DA444}" type="pres">
      <dgm:prSet presAssocID="{19999F75-CFE7-413B-98AA-34E33AC91089}" presName="childText" presStyleLbl="conFgAcc1" presStyleIdx="2" presStyleCnt="5">
        <dgm:presLayoutVars>
          <dgm:bulletEnabled val="1"/>
        </dgm:presLayoutVars>
      </dgm:prSet>
      <dgm:spPr/>
    </dgm:pt>
    <dgm:pt modelId="{C67BD898-5610-496D-B62B-D5EA2AA4E191}" type="pres">
      <dgm:prSet presAssocID="{B16EFF3C-9976-4E6C-9D98-20B319661AAC}" presName="spaceBetweenRectangles" presStyleCnt="0"/>
      <dgm:spPr/>
    </dgm:pt>
    <dgm:pt modelId="{73AD3ED6-4AAB-4F83-9B2F-65DA71DD7FC5}" type="pres">
      <dgm:prSet presAssocID="{1CB6A21C-A6BD-42F9-80A7-67BF2C11BA06}" presName="parentLin" presStyleCnt="0"/>
      <dgm:spPr/>
    </dgm:pt>
    <dgm:pt modelId="{69644229-45CD-482D-8487-887911E6AE50}" type="pres">
      <dgm:prSet presAssocID="{1CB6A21C-A6BD-42F9-80A7-67BF2C11BA06}" presName="parentLeftMargin" presStyleLbl="node1" presStyleIdx="2" presStyleCnt="5"/>
      <dgm:spPr/>
    </dgm:pt>
    <dgm:pt modelId="{B1F69CB5-1E48-439A-88D9-2A181C737143}" type="pres">
      <dgm:prSet presAssocID="{1CB6A21C-A6BD-42F9-80A7-67BF2C11BA06}" presName="parentText" presStyleLbl="node1" presStyleIdx="3" presStyleCnt="5">
        <dgm:presLayoutVars>
          <dgm:chMax val="0"/>
          <dgm:bulletEnabled val="1"/>
        </dgm:presLayoutVars>
      </dgm:prSet>
      <dgm:spPr/>
    </dgm:pt>
    <dgm:pt modelId="{8433138B-6765-49D2-89E8-7E087E0CFB25}" type="pres">
      <dgm:prSet presAssocID="{1CB6A21C-A6BD-42F9-80A7-67BF2C11BA06}" presName="negativeSpace" presStyleCnt="0"/>
      <dgm:spPr/>
    </dgm:pt>
    <dgm:pt modelId="{A69698FC-B1BE-4CCD-9E76-3F8F7D87836A}" type="pres">
      <dgm:prSet presAssocID="{1CB6A21C-A6BD-42F9-80A7-67BF2C11BA06}" presName="childText" presStyleLbl="conFgAcc1" presStyleIdx="3" presStyleCnt="5">
        <dgm:presLayoutVars>
          <dgm:bulletEnabled val="1"/>
        </dgm:presLayoutVars>
      </dgm:prSet>
      <dgm:spPr/>
    </dgm:pt>
    <dgm:pt modelId="{4AD54837-3437-4A9C-AAD3-BBBBCD3AFDAA}" type="pres">
      <dgm:prSet presAssocID="{89CE2D4D-5535-42D6-8800-BE8C9C0C044C}" presName="spaceBetweenRectangles" presStyleCnt="0"/>
      <dgm:spPr/>
    </dgm:pt>
    <dgm:pt modelId="{B5F6180B-4FC9-4448-A694-0231720CEAE7}" type="pres">
      <dgm:prSet presAssocID="{6BA4BE2D-1028-42F4-89BE-49FDBC9BE1A5}" presName="parentLin" presStyleCnt="0"/>
      <dgm:spPr/>
    </dgm:pt>
    <dgm:pt modelId="{4923ED54-09F0-43D8-AE93-DBBFA8BA0F26}" type="pres">
      <dgm:prSet presAssocID="{6BA4BE2D-1028-42F4-89BE-49FDBC9BE1A5}" presName="parentLeftMargin" presStyleLbl="node1" presStyleIdx="3" presStyleCnt="5"/>
      <dgm:spPr/>
    </dgm:pt>
    <dgm:pt modelId="{E890F01E-3ADF-41A2-97F1-F85097A478F0}" type="pres">
      <dgm:prSet presAssocID="{6BA4BE2D-1028-42F4-89BE-49FDBC9BE1A5}" presName="parentText" presStyleLbl="node1" presStyleIdx="4" presStyleCnt="5">
        <dgm:presLayoutVars>
          <dgm:chMax val="0"/>
          <dgm:bulletEnabled val="1"/>
        </dgm:presLayoutVars>
      </dgm:prSet>
      <dgm:spPr/>
    </dgm:pt>
    <dgm:pt modelId="{FB987407-451E-426C-8CD2-16F741A48B6C}" type="pres">
      <dgm:prSet presAssocID="{6BA4BE2D-1028-42F4-89BE-49FDBC9BE1A5}" presName="negativeSpace" presStyleCnt="0"/>
      <dgm:spPr/>
    </dgm:pt>
    <dgm:pt modelId="{1FCE974B-12FC-4F6C-A6D4-41B7327FABDE}" type="pres">
      <dgm:prSet presAssocID="{6BA4BE2D-1028-42F4-89BE-49FDBC9BE1A5}" presName="childText" presStyleLbl="conFgAcc1" presStyleIdx="4" presStyleCnt="5">
        <dgm:presLayoutVars>
          <dgm:bulletEnabled val="1"/>
        </dgm:presLayoutVars>
      </dgm:prSet>
      <dgm:spPr/>
    </dgm:pt>
  </dgm:ptLst>
  <dgm:cxnLst>
    <dgm:cxn modelId="{EE55E15D-ACD4-4FEF-BBB3-4CC051A29769}" srcId="{32D0F720-5AA0-4FCB-98E5-59D98F55C238}" destId="{1CB6A21C-A6BD-42F9-80A7-67BF2C11BA06}" srcOrd="3" destOrd="0" parTransId="{FEF4145D-F8E0-4D69-9548-6557EAFADE86}" sibTransId="{89CE2D4D-5535-42D6-8800-BE8C9C0C044C}"/>
    <dgm:cxn modelId="{DE51A562-B494-47D7-8199-483BD449D668}" type="presOf" srcId="{19999F75-CFE7-413B-98AA-34E33AC91089}" destId="{C859BFEA-3A4B-4A45-9DC0-17A3F96E1394}" srcOrd="0" destOrd="0" presId="urn:microsoft.com/office/officeart/2005/8/layout/list1"/>
    <dgm:cxn modelId="{2249A068-2787-4180-9D6F-C99C652FB132}" type="presOf" srcId="{19999F75-CFE7-413B-98AA-34E33AC91089}" destId="{13A0EB27-8970-44B5-9A96-3CDD20825AC1}" srcOrd="1" destOrd="0" presId="urn:microsoft.com/office/officeart/2005/8/layout/list1"/>
    <dgm:cxn modelId="{49D8056B-73AA-4FC9-8843-6FF117061B51}" type="presOf" srcId="{1CB6A21C-A6BD-42F9-80A7-67BF2C11BA06}" destId="{B1F69CB5-1E48-439A-88D9-2A181C737143}" srcOrd="1" destOrd="0" presId="urn:microsoft.com/office/officeart/2005/8/layout/list1"/>
    <dgm:cxn modelId="{4A0A8076-A71F-4CBA-A0F3-B4EA35B4921E}" type="presOf" srcId="{3E09FF15-5C67-469C-A43C-821E66F35358}" destId="{3A3216B4-2CDB-4516-AF27-A52967DB8902}" srcOrd="0" destOrd="0" presId="urn:microsoft.com/office/officeart/2005/8/layout/list1"/>
    <dgm:cxn modelId="{C2D5C359-CB69-4353-AD3E-F7483767E16A}" type="presOf" srcId="{6BA4BE2D-1028-42F4-89BE-49FDBC9BE1A5}" destId="{4923ED54-09F0-43D8-AE93-DBBFA8BA0F26}" srcOrd="0" destOrd="0" presId="urn:microsoft.com/office/officeart/2005/8/layout/list1"/>
    <dgm:cxn modelId="{D77F6B7C-F370-4BFD-9C5E-F3D92F0D3EB5}" srcId="{32D0F720-5AA0-4FCB-98E5-59D98F55C238}" destId="{0FFDDEA9-913F-4C04-83EB-07D3BB85DC39}" srcOrd="0" destOrd="0" parTransId="{0D0F12FA-FC6D-4DFC-B4B9-5697D07DD5D1}" sibTransId="{49E6FD6E-8200-4EC1-AE32-A6D821D4FE38}"/>
    <dgm:cxn modelId="{D15A0F7F-797C-4C48-ABD6-5797B63904CF}" type="presOf" srcId="{3E09FF15-5C67-469C-A43C-821E66F35358}" destId="{CFC9464D-F5E1-4C2A-A0FE-33E03983569C}" srcOrd="1" destOrd="0" presId="urn:microsoft.com/office/officeart/2005/8/layout/list1"/>
    <dgm:cxn modelId="{C901768E-D99F-4841-9C9D-21CC6CEA9B7D}" srcId="{32D0F720-5AA0-4FCB-98E5-59D98F55C238}" destId="{3E09FF15-5C67-469C-A43C-821E66F35358}" srcOrd="1" destOrd="0" parTransId="{45375535-5298-4D3B-87DF-84FAF5F3A3E0}" sibTransId="{C44DDDE3-6177-4712-8E20-14BA5D721353}"/>
    <dgm:cxn modelId="{33A78EBB-5940-48CD-83EE-BB47566D0021}" type="presOf" srcId="{0FFDDEA9-913F-4C04-83EB-07D3BB85DC39}" destId="{7A281A88-1EB4-4F04-944C-C6E2CFF71DE7}" srcOrd="1" destOrd="0" presId="urn:microsoft.com/office/officeart/2005/8/layout/list1"/>
    <dgm:cxn modelId="{E019B2C5-4C65-41F9-A3D0-B6D870FC0226}" srcId="{32D0F720-5AA0-4FCB-98E5-59D98F55C238}" destId="{6BA4BE2D-1028-42F4-89BE-49FDBC9BE1A5}" srcOrd="4" destOrd="0" parTransId="{F20F5401-A7F1-4D05-B2B0-394C2A4FD3F6}" sibTransId="{5894BBE8-BB72-4159-8F9B-DB8581F9A67D}"/>
    <dgm:cxn modelId="{AAA3F8E3-869A-4CE3-AD93-BC44B1A2BCDF}" srcId="{32D0F720-5AA0-4FCB-98E5-59D98F55C238}" destId="{19999F75-CFE7-413B-98AA-34E33AC91089}" srcOrd="2" destOrd="0" parTransId="{2441B075-FF7F-4603-9E53-783B503E290E}" sibTransId="{B16EFF3C-9976-4E6C-9D98-20B319661AAC}"/>
    <dgm:cxn modelId="{C7932DEE-7983-4081-9EED-9F9F54E7BD73}" type="presOf" srcId="{1CB6A21C-A6BD-42F9-80A7-67BF2C11BA06}" destId="{69644229-45CD-482D-8487-887911E6AE50}" srcOrd="0" destOrd="0" presId="urn:microsoft.com/office/officeart/2005/8/layout/list1"/>
    <dgm:cxn modelId="{D383AAF1-6015-40C3-BAFC-7F5FCDE597DD}" type="presOf" srcId="{6BA4BE2D-1028-42F4-89BE-49FDBC9BE1A5}" destId="{E890F01E-3ADF-41A2-97F1-F85097A478F0}" srcOrd="1" destOrd="0" presId="urn:microsoft.com/office/officeart/2005/8/layout/list1"/>
    <dgm:cxn modelId="{F7CE13FC-0609-43FF-BC5A-2CBDE336DB7F}" type="presOf" srcId="{0FFDDEA9-913F-4C04-83EB-07D3BB85DC39}" destId="{36F8DFEE-3F41-46DA-B1E8-2C661DF4D963}" srcOrd="0" destOrd="0" presId="urn:microsoft.com/office/officeart/2005/8/layout/list1"/>
    <dgm:cxn modelId="{82FD9FFE-9B93-47CB-AA6C-376E0C460414}" type="presOf" srcId="{32D0F720-5AA0-4FCB-98E5-59D98F55C238}" destId="{16C31580-07E8-499E-8205-C2E9A1E614ED}" srcOrd="0" destOrd="0" presId="urn:microsoft.com/office/officeart/2005/8/layout/list1"/>
    <dgm:cxn modelId="{D6F4B228-B5E0-4C2D-8965-1C9EAC1BCAC8}" type="presParOf" srcId="{16C31580-07E8-499E-8205-C2E9A1E614ED}" destId="{AB722A88-8C40-4C1E-942C-CC1FCCDC7DF3}" srcOrd="0" destOrd="0" presId="urn:microsoft.com/office/officeart/2005/8/layout/list1"/>
    <dgm:cxn modelId="{F7D4985E-FA87-438C-8231-149E70C3E78F}" type="presParOf" srcId="{AB722A88-8C40-4C1E-942C-CC1FCCDC7DF3}" destId="{36F8DFEE-3F41-46DA-B1E8-2C661DF4D963}" srcOrd="0" destOrd="0" presId="urn:microsoft.com/office/officeart/2005/8/layout/list1"/>
    <dgm:cxn modelId="{107E7ECF-F497-4D81-9B60-4685C36F1805}" type="presParOf" srcId="{AB722A88-8C40-4C1E-942C-CC1FCCDC7DF3}" destId="{7A281A88-1EB4-4F04-944C-C6E2CFF71DE7}" srcOrd="1" destOrd="0" presId="urn:microsoft.com/office/officeart/2005/8/layout/list1"/>
    <dgm:cxn modelId="{722AADF0-C99C-4315-BFFD-613CFBC26D1C}" type="presParOf" srcId="{16C31580-07E8-499E-8205-C2E9A1E614ED}" destId="{F272EC1A-BA44-4F55-9C78-CE2B64544987}" srcOrd="1" destOrd="0" presId="urn:microsoft.com/office/officeart/2005/8/layout/list1"/>
    <dgm:cxn modelId="{48C66C0D-059A-4D31-8AA3-329F2D4030C8}" type="presParOf" srcId="{16C31580-07E8-499E-8205-C2E9A1E614ED}" destId="{7DF4E026-4C87-43AA-82B2-B6086C9BE3AE}" srcOrd="2" destOrd="0" presId="urn:microsoft.com/office/officeart/2005/8/layout/list1"/>
    <dgm:cxn modelId="{F56FD773-1D70-4CE1-B810-CBF85E17E4EF}" type="presParOf" srcId="{16C31580-07E8-499E-8205-C2E9A1E614ED}" destId="{CBCDF5DA-82E6-4CBC-BA53-9A119C075730}" srcOrd="3" destOrd="0" presId="urn:microsoft.com/office/officeart/2005/8/layout/list1"/>
    <dgm:cxn modelId="{2D8D9C52-AAFC-4D1F-BE69-F03145818F29}" type="presParOf" srcId="{16C31580-07E8-499E-8205-C2E9A1E614ED}" destId="{BA6C96F5-090A-4BFB-91F5-02BAE3150960}" srcOrd="4" destOrd="0" presId="urn:microsoft.com/office/officeart/2005/8/layout/list1"/>
    <dgm:cxn modelId="{D024ADC5-E8F0-4069-84D9-1719CF838C3F}" type="presParOf" srcId="{BA6C96F5-090A-4BFB-91F5-02BAE3150960}" destId="{3A3216B4-2CDB-4516-AF27-A52967DB8902}" srcOrd="0" destOrd="0" presId="urn:microsoft.com/office/officeart/2005/8/layout/list1"/>
    <dgm:cxn modelId="{E53BB0B6-AEC0-4186-94F8-7422AE046CD7}" type="presParOf" srcId="{BA6C96F5-090A-4BFB-91F5-02BAE3150960}" destId="{CFC9464D-F5E1-4C2A-A0FE-33E03983569C}" srcOrd="1" destOrd="0" presId="urn:microsoft.com/office/officeart/2005/8/layout/list1"/>
    <dgm:cxn modelId="{9F8CDA3B-B546-4A3B-9CC2-7432438107EC}" type="presParOf" srcId="{16C31580-07E8-499E-8205-C2E9A1E614ED}" destId="{16F05D53-668A-45DC-BF1E-7D54E162B96E}" srcOrd="5" destOrd="0" presId="urn:microsoft.com/office/officeart/2005/8/layout/list1"/>
    <dgm:cxn modelId="{F2ACBDDB-EB19-4C7D-BAD9-F8BFB326E12C}" type="presParOf" srcId="{16C31580-07E8-499E-8205-C2E9A1E614ED}" destId="{7DA944E0-CA17-48B5-9E82-E52E243A4B60}" srcOrd="6" destOrd="0" presId="urn:microsoft.com/office/officeart/2005/8/layout/list1"/>
    <dgm:cxn modelId="{79628633-FE33-417D-906C-D398305012AA}" type="presParOf" srcId="{16C31580-07E8-499E-8205-C2E9A1E614ED}" destId="{F59B20DE-73D4-4902-8B07-D857E4A21854}" srcOrd="7" destOrd="0" presId="urn:microsoft.com/office/officeart/2005/8/layout/list1"/>
    <dgm:cxn modelId="{9422A688-BA31-487B-AC5C-29774DD0DD58}" type="presParOf" srcId="{16C31580-07E8-499E-8205-C2E9A1E614ED}" destId="{5B940EED-A9B6-43C6-B99D-59F9FFD60C89}" srcOrd="8" destOrd="0" presId="urn:microsoft.com/office/officeart/2005/8/layout/list1"/>
    <dgm:cxn modelId="{2E10859D-8FFA-4E35-9213-912892F13F24}" type="presParOf" srcId="{5B940EED-A9B6-43C6-B99D-59F9FFD60C89}" destId="{C859BFEA-3A4B-4A45-9DC0-17A3F96E1394}" srcOrd="0" destOrd="0" presId="urn:microsoft.com/office/officeart/2005/8/layout/list1"/>
    <dgm:cxn modelId="{D542B5D7-FD87-48E7-9EC4-DC5C5B2949DA}" type="presParOf" srcId="{5B940EED-A9B6-43C6-B99D-59F9FFD60C89}" destId="{13A0EB27-8970-44B5-9A96-3CDD20825AC1}" srcOrd="1" destOrd="0" presId="urn:microsoft.com/office/officeart/2005/8/layout/list1"/>
    <dgm:cxn modelId="{2514C048-3091-4752-A3C1-027049354714}" type="presParOf" srcId="{16C31580-07E8-499E-8205-C2E9A1E614ED}" destId="{5EA18278-48F2-43FB-B472-9FD3DE1E136E}" srcOrd="9" destOrd="0" presId="urn:microsoft.com/office/officeart/2005/8/layout/list1"/>
    <dgm:cxn modelId="{EAC3F490-3E9F-41FE-811D-671B87213A3F}" type="presParOf" srcId="{16C31580-07E8-499E-8205-C2E9A1E614ED}" destId="{29642649-03F7-4C83-8068-6CE3AC6DA444}" srcOrd="10" destOrd="0" presId="urn:microsoft.com/office/officeart/2005/8/layout/list1"/>
    <dgm:cxn modelId="{E713CCD2-687A-4251-A5F4-73897866B5E3}" type="presParOf" srcId="{16C31580-07E8-499E-8205-C2E9A1E614ED}" destId="{C67BD898-5610-496D-B62B-D5EA2AA4E191}" srcOrd="11" destOrd="0" presId="urn:microsoft.com/office/officeart/2005/8/layout/list1"/>
    <dgm:cxn modelId="{FB136E0F-AB06-4164-88A2-795C4C7B2EFA}" type="presParOf" srcId="{16C31580-07E8-499E-8205-C2E9A1E614ED}" destId="{73AD3ED6-4AAB-4F83-9B2F-65DA71DD7FC5}" srcOrd="12" destOrd="0" presId="urn:microsoft.com/office/officeart/2005/8/layout/list1"/>
    <dgm:cxn modelId="{0FE156B9-6E03-430F-BC92-25ADECF5FF0B}" type="presParOf" srcId="{73AD3ED6-4AAB-4F83-9B2F-65DA71DD7FC5}" destId="{69644229-45CD-482D-8487-887911E6AE50}" srcOrd="0" destOrd="0" presId="urn:microsoft.com/office/officeart/2005/8/layout/list1"/>
    <dgm:cxn modelId="{D933CF24-4D76-4089-B523-99872CDF3E44}" type="presParOf" srcId="{73AD3ED6-4AAB-4F83-9B2F-65DA71DD7FC5}" destId="{B1F69CB5-1E48-439A-88D9-2A181C737143}" srcOrd="1" destOrd="0" presId="urn:microsoft.com/office/officeart/2005/8/layout/list1"/>
    <dgm:cxn modelId="{300A3CD2-5A07-428C-B4DD-DBFF7D9BD2EA}" type="presParOf" srcId="{16C31580-07E8-499E-8205-C2E9A1E614ED}" destId="{8433138B-6765-49D2-89E8-7E087E0CFB25}" srcOrd="13" destOrd="0" presId="urn:microsoft.com/office/officeart/2005/8/layout/list1"/>
    <dgm:cxn modelId="{E6719231-E18A-40AE-9585-7DA4230FB231}" type="presParOf" srcId="{16C31580-07E8-499E-8205-C2E9A1E614ED}" destId="{A69698FC-B1BE-4CCD-9E76-3F8F7D87836A}" srcOrd="14" destOrd="0" presId="urn:microsoft.com/office/officeart/2005/8/layout/list1"/>
    <dgm:cxn modelId="{D9B3F654-0C3A-49D9-8AD1-645AA89B197F}" type="presParOf" srcId="{16C31580-07E8-499E-8205-C2E9A1E614ED}" destId="{4AD54837-3437-4A9C-AAD3-BBBBCD3AFDAA}" srcOrd="15" destOrd="0" presId="urn:microsoft.com/office/officeart/2005/8/layout/list1"/>
    <dgm:cxn modelId="{3CCA5AF7-7975-45DA-B9BD-31F4922F896F}" type="presParOf" srcId="{16C31580-07E8-499E-8205-C2E9A1E614ED}" destId="{B5F6180B-4FC9-4448-A694-0231720CEAE7}" srcOrd="16" destOrd="0" presId="urn:microsoft.com/office/officeart/2005/8/layout/list1"/>
    <dgm:cxn modelId="{841BAB7B-2683-4BF9-9524-286544B7234E}" type="presParOf" srcId="{B5F6180B-4FC9-4448-A694-0231720CEAE7}" destId="{4923ED54-09F0-43D8-AE93-DBBFA8BA0F26}" srcOrd="0" destOrd="0" presId="urn:microsoft.com/office/officeart/2005/8/layout/list1"/>
    <dgm:cxn modelId="{634FC8EF-0DDB-4A2F-9BD5-1613F671A28B}" type="presParOf" srcId="{B5F6180B-4FC9-4448-A694-0231720CEAE7}" destId="{E890F01E-3ADF-41A2-97F1-F85097A478F0}" srcOrd="1" destOrd="0" presId="urn:microsoft.com/office/officeart/2005/8/layout/list1"/>
    <dgm:cxn modelId="{F189E0D4-02CB-431A-AEEE-42E4A376FA3A}" type="presParOf" srcId="{16C31580-07E8-499E-8205-C2E9A1E614ED}" destId="{FB987407-451E-426C-8CD2-16F741A48B6C}" srcOrd="17" destOrd="0" presId="urn:microsoft.com/office/officeart/2005/8/layout/list1"/>
    <dgm:cxn modelId="{012F24BF-87DD-467A-8C97-FBC83FD6B159}" type="presParOf" srcId="{16C31580-07E8-499E-8205-C2E9A1E614ED}" destId="{1FCE974B-12FC-4F6C-A6D4-41B7327FABDE}"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A79814-0E99-4BCC-BEF5-90DBE30FFE73}">
      <dsp:nvSpPr>
        <dsp:cNvPr id="0" name=""/>
        <dsp:cNvSpPr/>
      </dsp:nvSpPr>
      <dsp:spPr>
        <a:xfrm>
          <a:off x="3130822" y="2781"/>
          <a:ext cx="1738260" cy="1129869"/>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a:latin typeface="Agency FB" panose="020B0503020202020204" pitchFamily="34" charset="0"/>
            </a:rPr>
            <a:t>Part-time work</a:t>
          </a:r>
          <a:endParaRPr lang="en-US" sz="2400" b="1" kern="1200" dirty="0">
            <a:latin typeface="Agency FB" panose="020B0503020202020204" pitchFamily="34" charset="0"/>
          </a:endParaRPr>
        </a:p>
      </dsp:txBody>
      <dsp:txXfrm>
        <a:off x="3185978" y="57937"/>
        <a:ext cx="1627948" cy="1019557"/>
      </dsp:txXfrm>
    </dsp:sp>
    <dsp:sp modelId="{46B35E8E-7F97-4669-BA80-794CDD60EC73}">
      <dsp:nvSpPr>
        <dsp:cNvPr id="0" name=""/>
        <dsp:cNvSpPr/>
      </dsp:nvSpPr>
      <dsp:spPr>
        <a:xfrm>
          <a:off x="1744269" y="567716"/>
          <a:ext cx="4511367" cy="4511367"/>
        </a:xfrm>
        <a:custGeom>
          <a:avLst/>
          <a:gdLst/>
          <a:ahLst/>
          <a:cxnLst/>
          <a:rect l="0" t="0" r="0" b="0"/>
          <a:pathLst>
            <a:path>
              <a:moveTo>
                <a:pt x="3357273" y="287280"/>
              </a:moveTo>
              <a:arcTo wR="2255683" hR="2255683" stAng="17953977" swAng="1210678"/>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171C7665-B09B-4F58-9F1F-0CB2582FC239}">
      <dsp:nvSpPr>
        <dsp:cNvPr id="0" name=""/>
        <dsp:cNvSpPr/>
      </dsp:nvSpPr>
      <dsp:spPr>
        <a:xfrm>
          <a:off x="5276105" y="1561420"/>
          <a:ext cx="1738260" cy="1129869"/>
        </a:xfrm>
        <a:prstGeom prst="roundRect">
          <a:avLst/>
        </a:prstGeom>
        <a:solidFill>
          <a:schemeClr val="accent2">
            <a:hueOff val="-330843"/>
            <a:satOff val="373"/>
            <a:lumOff val="882"/>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a:latin typeface="Agency FB" panose="020B0503020202020204" pitchFamily="34" charset="0"/>
            </a:rPr>
            <a:t>Casual work</a:t>
          </a:r>
          <a:endParaRPr lang="en-US" sz="2400" b="1" kern="1200" dirty="0">
            <a:latin typeface="Agency FB" panose="020B0503020202020204" pitchFamily="34" charset="0"/>
          </a:endParaRPr>
        </a:p>
      </dsp:txBody>
      <dsp:txXfrm>
        <a:off x="5331261" y="1616576"/>
        <a:ext cx="1627948" cy="1019557"/>
      </dsp:txXfrm>
    </dsp:sp>
    <dsp:sp modelId="{A73FD9A7-919B-4989-ACBD-14067B58242F}">
      <dsp:nvSpPr>
        <dsp:cNvPr id="0" name=""/>
        <dsp:cNvSpPr/>
      </dsp:nvSpPr>
      <dsp:spPr>
        <a:xfrm>
          <a:off x="1744269" y="567716"/>
          <a:ext cx="4511367" cy="4511367"/>
        </a:xfrm>
        <a:custGeom>
          <a:avLst/>
          <a:gdLst/>
          <a:ahLst/>
          <a:cxnLst/>
          <a:rect l="0" t="0" r="0" b="0"/>
          <a:pathLst>
            <a:path>
              <a:moveTo>
                <a:pt x="4505943" y="2412014"/>
              </a:moveTo>
              <a:arcTo wR="2255683" hR="2255683" stAng="21838446" swAng="1359061"/>
            </a:path>
          </a:pathLst>
        </a:custGeom>
        <a:noFill/>
        <a:ln w="9525" cap="flat" cmpd="sng" algn="ctr">
          <a:solidFill>
            <a:schemeClr val="accent2">
              <a:hueOff val="-330843"/>
              <a:satOff val="373"/>
              <a:lumOff val="882"/>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5932664A-74A1-471D-AC4E-A346B5B7F2CA}">
      <dsp:nvSpPr>
        <dsp:cNvPr id="0" name=""/>
        <dsp:cNvSpPr/>
      </dsp:nvSpPr>
      <dsp:spPr>
        <a:xfrm>
          <a:off x="4456680" y="4083351"/>
          <a:ext cx="1738260" cy="1129869"/>
        </a:xfrm>
        <a:prstGeom prst="roundRect">
          <a:avLst/>
        </a:prstGeom>
        <a:solidFill>
          <a:schemeClr val="accent2">
            <a:hueOff val="-661686"/>
            <a:satOff val="746"/>
            <a:lumOff val="176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a:latin typeface="Agency FB" panose="020B0503020202020204" pitchFamily="34" charset="0"/>
            </a:rPr>
            <a:t>Job-sharing</a:t>
          </a:r>
          <a:endParaRPr lang="en-US" sz="2400" b="1" kern="1200" dirty="0">
            <a:latin typeface="Agency FB" panose="020B0503020202020204" pitchFamily="34" charset="0"/>
          </a:endParaRPr>
        </a:p>
      </dsp:txBody>
      <dsp:txXfrm>
        <a:off x="4511836" y="4138507"/>
        <a:ext cx="1627948" cy="1019557"/>
      </dsp:txXfrm>
    </dsp:sp>
    <dsp:sp modelId="{FC164155-D113-43E8-8317-84BCBF386B2A}">
      <dsp:nvSpPr>
        <dsp:cNvPr id="0" name=""/>
        <dsp:cNvSpPr/>
      </dsp:nvSpPr>
      <dsp:spPr>
        <a:xfrm>
          <a:off x="1744269" y="567716"/>
          <a:ext cx="4511367" cy="4511367"/>
        </a:xfrm>
        <a:custGeom>
          <a:avLst/>
          <a:gdLst/>
          <a:ahLst/>
          <a:cxnLst/>
          <a:rect l="0" t="0" r="0" b="0"/>
          <a:pathLst>
            <a:path>
              <a:moveTo>
                <a:pt x="2532202" y="4494354"/>
              </a:moveTo>
              <a:arcTo wR="2255683" hR="2255683" stAng="4977512" swAng="844976"/>
            </a:path>
          </a:pathLst>
        </a:custGeom>
        <a:noFill/>
        <a:ln w="9525" cap="flat" cmpd="sng" algn="ctr">
          <a:solidFill>
            <a:schemeClr val="accent2">
              <a:hueOff val="-661686"/>
              <a:satOff val="746"/>
              <a:lumOff val="1765"/>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D5A19AD7-E4FB-4638-A668-C47D2AAF9DB8}">
      <dsp:nvSpPr>
        <dsp:cNvPr id="0" name=""/>
        <dsp:cNvSpPr/>
      </dsp:nvSpPr>
      <dsp:spPr>
        <a:xfrm>
          <a:off x="1804964" y="4083351"/>
          <a:ext cx="1738260" cy="1129869"/>
        </a:xfrm>
        <a:prstGeom prst="roundRect">
          <a:avLst/>
        </a:prstGeom>
        <a:solidFill>
          <a:schemeClr val="accent2">
            <a:hueOff val="-992530"/>
            <a:satOff val="1119"/>
            <a:lumOff val="264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a:latin typeface="Agency FB" panose="020B0503020202020204" pitchFamily="34" charset="0"/>
            </a:rPr>
            <a:t>Flexible rostering</a:t>
          </a:r>
          <a:endParaRPr lang="en-US" sz="2400" b="1" kern="1200" dirty="0">
            <a:latin typeface="Agency FB" panose="020B0503020202020204" pitchFamily="34" charset="0"/>
          </a:endParaRPr>
        </a:p>
      </dsp:txBody>
      <dsp:txXfrm>
        <a:off x="1860120" y="4138507"/>
        <a:ext cx="1627948" cy="1019557"/>
      </dsp:txXfrm>
    </dsp:sp>
    <dsp:sp modelId="{75C3C0C2-4C40-4D24-8DF8-9E112EA0E42A}">
      <dsp:nvSpPr>
        <dsp:cNvPr id="0" name=""/>
        <dsp:cNvSpPr/>
      </dsp:nvSpPr>
      <dsp:spPr>
        <a:xfrm>
          <a:off x="1744269" y="567716"/>
          <a:ext cx="4511367" cy="4511367"/>
        </a:xfrm>
        <a:custGeom>
          <a:avLst/>
          <a:gdLst/>
          <a:ahLst/>
          <a:cxnLst/>
          <a:rect l="0" t="0" r="0" b="0"/>
          <a:pathLst>
            <a:path>
              <a:moveTo>
                <a:pt x="239197" y="3266570"/>
              </a:moveTo>
              <a:arcTo wR="2255683" hR="2255683" stAng="9202494" swAng="1359061"/>
            </a:path>
          </a:pathLst>
        </a:custGeom>
        <a:noFill/>
        <a:ln w="9525" cap="flat" cmpd="sng" algn="ctr">
          <a:solidFill>
            <a:schemeClr val="accent2">
              <a:hueOff val="-992530"/>
              <a:satOff val="1119"/>
              <a:lumOff val="2647"/>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DB5053F8-65FC-4313-9018-E4C1DE8E2482}">
      <dsp:nvSpPr>
        <dsp:cNvPr id="0" name=""/>
        <dsp:cNvSpPr/>
      </dsp:nvSpPr>
      <dsp:spPr>
        <a:xfrm>
          <a:off x="985539" y="1561420"/>
          <a:ext cx="1738260" cy="1129869"/>
        </a:xfrm>
        <a:prstGeom prst="roundRect">
          <a:avLst/>
        </a:prstGeom>
        <a:solidFill>
          <a:schemeClr val="accent2">
            <a:hueOff val="-1323373"/>
            <a:satOff val="1492"/>
            <a:lumOff val="353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gency FB" panose="020B0503020202020204" pitchFamily="34" charset="0"/>
            </a:rPr>
            <a:t>Work-from-home/remote work</a:t>
          </a:r>
        </a:p>
      </dsp:txBody>
      <dsp:txXfrm>
        <a:off x="1040695" y="1616576"/>
        <a:ext cx="1627948" cy="1019557"/>
      </dsp:txXfrm>
    </dsp:sp>
    <dsp:sp modelId="{F6360188-A145-4DE7-923C-092E065335D5}">
      <dsp:nvSpPr>
        <dsp:cNvPr id="0" name=""/>
        <dsp:cNvSpPr/>
      </dsp:nvSpPr>
      <dsp:spPr>
        <a:xfrm>
          <a:off x="1744269" y="567716"/>
          <a:ext cx="4511367" cy="4511367"/>
        </a:xfrm>
        <a:custGeom>
          <a:avLst/>
          <a:gdLst/>
          <a:ahLst/>
          <a:cxnLst/>
          <a:rect l="0" t="0" r="0" b="0"/>
          <a:pathLst>
            <a:path>
              <a:moveTo>
                <a:pt x="542727" y="788069"/>
              </a:moveTo>
              <a:arcTo wR="2255683" hR="2255683" stAng="13235344" swAng="1210678"/>
            </a:path>
          </a:pathLst>
        </a:custGeom>
        <a:noFill/>
        <a:ln w="9525" cap="flat" cmpd="sng" algn="ctr">
          <a:solidFill>
            <a:schemeClr val="accent2">
              <a:hueOff val="-1323373"/>
              <a:satOff val="1492"/>
              <a:lumOff val="353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F19585-39E6-4C54-9A0D-CCC4DFA84125}">
      <dsp:nvSpPr>
        <dsp:cNvPr id="0" name=""/>
        <dsp:cNvSpPr/>
      </dsp:nvSpPr>
      <dsp:spPr>
        <a:xfrm>
          <a:off x="3579377" y="1686"/>
          <a:ext cx="1430073" cy="929547"/>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tx1"/>
              </a:solidFill>
              <a:latin typeface="Agency FB" panose="020B0503020202020204" pitchFamily="34" charset="0"/>
            </a:rPr>
            <a:t>Be aware of unconscious bias </a:t>
          </a:r>
        </a:p>
      </dsp:txBody>
      <dsp:txXfrm>
        <a:off x="3624754" y="47063"/>
        <a:ext cx="1339319" cy="838793"/>
      </dsp:txXfrm>
    </dsp:sp>
    <dsp:sp modelId="{D0D5EE0C-FC20-4D1E-BE66-67676982D088}">
      <dsp:nvSpPr>
        <dsp:cNvPr id="0" name=""/>
        <dsp:cNvSpPr/>
      </dsp:nvSpPr>
      <dsp:spPr>
        <a:xfrm>
          <a:off x="1641379" y="466460"/>
          <a:ext cx="5306069" cy="5306069"/>
        </a:xfrm>
        <a:custGeom>
          <a:avLst/>
          <a:gdLst/>
          <a:ahLst/>
          <a:cxnLst/>
          <a:rect l="0" t="0" r="0" b="0"/>
          <a:pathLst>
            <a:path>
              <a:moveTo>
                <a:pt x="3377536" y="100841"/>
              </a:moveTo>
              <a:arcTo wR="2653034" hR="2653034" stAng="17150872" swAng="1256157"/>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3D8CBD5C-691C-4B92-99C6-C4ACDC699CDE}">
      <dsp:nvSpPr>
        <dsp:cNvPr id="0" name=""/>
        <dsp:cNvSpPr/>
      </dsp:nvSpPr>
      <dsp:spPr>
        <a:xfrm>
          <a:off x="5653603" y="1000580"/>
          <a:ext cx="1430073" cy="929547"/>
        </a:xfrm>
        <a:prstGeom prst="roundRect">
          <a:avLst/>
        </a:prstGeom>
        <a:solidFill>
          <a:srgbClr val="9DF22C"/>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tx1"/>
              </a:solidFill>
              <a:latin typeface="Agency FB" panose="020B0503020202020204" pitchFamily="34" charset="0"/>
            </a:rPr>
            <a:t>Effective communication channel </a:t>
          </a:r>
        </a:p>
      </dsp:txBody>
      <dsp:txXfrm>
        <a:off x="5698980" y="1045957"/>
        <a:ext cx="1339319" cy="838793"/>
      </dsp:txXfrm>
    </dsp:sp>
    <dsp:sp modelId="{277D1B6D-BB70-4656-BC46-E73CC9377819}">
      <dsp:nvSpPr>
        <dsp:cNvPr id="0" name=""/>
        <dsp:cNvSpPr/>
      </dsp:nvSpPr>
      <dsp:spPr>
        <a:xfrm>
          <a:off x="1641379" y="466460"/>
          <a:ext cx="5306069" cy="5306069"/>
        </a:xfrm>
        <a:custGeom>
          <a:avLst/>
          <a:gdLst/>
          <a:ahLst/>
          <a:cxnLst/>
          <a:rect l="0" t="0" r="0" b="0"/>
          <a:pathLst>
            <a:path>
              <a:moveTo>
                <a:pt x="5030528" y="1475698"/>
              </a:moveTo>
              <a:arcTo wR="2653034" hR="2653034" stAng="20019321" swAng="1726049"/>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77AAEA0C-3326-4198-9E22-3FFBEFB9563D}">
      <dsp:nvSpPr>
        <dsp:cNvPr id="0" name=""/>
        <dsp:cNvSpPr/>
      </dsp:nvSpPr>
      <dsp:spPr>
        <a:xfrm>
          <a:off x="6165895" y="3245076"/>
          <a:ext cx="1430073" cy="929547"/>
        </a:xfrm>
        <a:prstGeom prst="roundRect">
          <a:avLst/>
        </a:prstGeom>
        <a:solidFill>
          <a:srgbClr val="FF0000"/>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tx1"/>
              </a:solidFill>
              <a:latin typeface="Agency FB" panose="020B0503020202020204" pitchFamily="34" charset="0"/>
            </a:rPr>
            <a:t>Promotes pay equality</a:t>
          </a:r>
        </a:p>
      </dsp:txBody>
      <dsp:txXfrm>
        <a:off x="6211272" y="3290453"/>
        <a:ext cx="1339319" cy="838793"/>
      </dsp:txXfrm>
    </dsp:sp>
    <dsp:sp modelId="{3CE3EB70-E4E3-4566-A8A8-FB7E9EF8DE6E}">
      <dsp:nvSpPr>
        <dsp:cNvPr id="0" name=""/>
        <dsp:cNvSpPr/>
      </dsp:nvSpPr>
      <dsp:spPr>
        <a:xfrm>
          <a:off x="1641379" y="466460"/>
          <a:ext cx="5306069" cy="5306069"/>
        </a:xfrm>
        <a:custGeom>
          <a:avLst/>
          <a:gdLst/>
          <a:ahLst/>
          <a:cxnLst/>
          <a:rect l="0" t="0" r="0" b="0"/>
          <a:pathLst>
            <a:path>
              <a:moveTo>
                <a:pt x="5082983" y="3717903"/>
              </a:moveTo>
              <a:arcTo wR="2653034" hR="2653034" stAng="1419859" swAng="1358417"/>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676B5BB4-5585-4849-8409-017E9EE463A8}">
      <dsp:nvSpPr>
        <dsp:cNvPr id="0" name=""/>
        <dsp:cNvSpPr/>
      </dsp:nvSpPr>
      <dsp:spPr>
        <a:xfrm>
          <a:off x="4730485" y="5045023"/>
          <a:ext cx="1430073" cy="929547"/>
        </a:xfrm>
        <a:prstGeom prst="roundRect">
          <a:avLst/>
        </a:prstGeom>
        <a:solidFill>
          <a:schemeClr val="accent3"/>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tx1"/>
              </a:solidFill>
              <a:latin typeface="Agency FB" panose="020B0503020202020204" pitchFamily="34" charset="0"/>
            </a:rPr>
            <a:t>Develops a strategic training program</a:t>
          </a:r>
        </a:p>
      </dsp:txBody>
      <dsp:txXfrm>
        <a:off x="4775862" y="5090400"/>
        <a:ext cx="1339319" cy="838793"/>
      </dsp:txXfrm>
    </dsp:sp>
    <dsp:sp modelId="{AA77029B-39BA-493C-ABA6-49331499A3C4}">
      <dsp:nvSpPr>
        <dsp:cNvPr id="0" name=""/>
        <dsp:cNvSpPr/>
      </dsp:nvSpPr>
      <dsp:spPr>
        <a:xfrm>
          <a:off x="1641379" y="466460"/>
          <a:ext cx="5306069" cy="5306069"/>
        </a:xfrm>
        <a:custGeom>
          <a:avLst/>
          <a:gdLst/>
          <a:ahLst/>
          <a:cxnLst/>
          <a:rect l="0" t="0" r="0" b="0"/>
          <a:pathLst>
            <a:path>
              <a:moveTo>
                <a:pt x="3080501" y="5271405"/>
              </a:moveTo>
              <a:arcTo wR="2653034" hR="2653034" stAng="4843672" swAng="1112655"/>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48EA3ED6-778C-4F64-B365-EF0F738E9E5A}">
      <dsp:nvSpPr>
        <dsp:cNvPr id="0" name=""/>
        <dsp:cNvSpPr/>
      </dsp:nvSpPr>
      <dsp:spPr>
        <a:xfrm>
          <a:off x="2428268" y="5045023"/>
          <a:ext cx="1430073" cy="929547"/>
        </a:xfrm>
        <a:prstGeom prst="roundRect">
          <a:avLst/>
        </a:prstGeom>
        <a:solidFill>
          <a:srgbClr val="E33B83"/>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tx1"/>
              </a:solidFill>
              <a:latin typeface="Agency FB" panose="020B0503020202020204" pitchFamily="34" charset="0"/>
            </a:rPr>
            <a:t>Acknowledge holidays</a:t>
          </a:r>
        </a:p>
      </dsp:txBody>
      <dsp:txXfrm>
        <a:off x="2473645" y="5090400"/>
        <a:ext cx="1339319" cy="838793"/>
      </dsp:txXfrm>
    </dsp:sp>
    <dsp:sp modelId="{D5B7CB3E-93E3-4D18-938D-0BCED841CEC1}">
      <dsp:nvSpPr>
        <dsp:cNvPr id="0" name=""/>
        <dsp:cNvSpPr/>
      </dsp:nvSpPr>
      <dsp:spPr>
        <a:xfrm>
          <a:off x="1641379" y="466460"/>
          <a:ext cx="5306069" cy="5306069"/>
        </a:xfrm>
        <a:custGeom>
          <a:avLst/>
          <a:gdLst/>
          <a:ahLst/>
          <a:cxnLst/>
          <a:rect l="0" t="0" r="0" b="0"/>
          <a:pathLst>
            <a:path>
              <a:moveTo>
                <a:pt x="820253" y="4571239"/>
              </a:moveTo>
              <a:arcTo wR="2653034" hR="2653034" stAng="8021724" swAng="1358417"/>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31A1681E-368B-445E-9ACE-EE9B64E13F37}">
      <dsp:nvSpPr>
        <dsp:cNvPr id="0" name=""/>
        <dsp:cNvSpPr/>
      </dsp:nvSpPr>
      <dsp:spPr>
        <a:xfrm>
          <a:off x="992859" y="3245076"/>
          <a:ext cx="1430073" cy="929547"/>
        </a:xfrm>
        <a:prstGeom prst="roundRect">
          <a:avLst/>
        </a:prstGeom>
        <a:solidFill>
          <a:schemeClr val="accent4"/>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tx1"/>
              </a:solidFill>
              <a:latin typeface="Agency FB" panose="020B0503020202020204" pitchFamily="34" charset="0"/>
            </a:rPr>
            <a:t>Participate in resources</a:t>
          </a:r>
        </a:p>
      </dsp:txBody>
      <dsp:txXfrm>
        <a:off x="1038236" y="3290453"/>
        <a:ext cx="1339319" cy="838793"/>
      </dsp:txXfrm>
    </dsp:sp>
    <dsp:sp modelId="{2A0D8CC4-4106-4598-9CAB-E384772457E7}">
      <dsp:nvSpPr>
        <dsp:cNvPr id="0" name=""/>
        <dsp:cNvSpPr/>
      </dsp:nvSpPr>
      <dsp:spPr>
        <a:xfrm>
          <a:off x="1641379" y="466460"/>
          <a:ext cx="5306069" cy="5306069"/>
        </a:xfrm>
        <a:custGeom>
          <a:avLst/>
          <a:gdLst/>
          <a:ahLst/>
          <a:cxnLst/>
          <a:rect l="0" t="0" r="0" b="0"/>
          <a:pathLst>
            <a:path>
              <a:moveTo>
                <a:pt x="2371" y="2765189"/>
              </a:moveTo>
              <a:arcTo wR="2653034" hR="2653034" stAng="10654630" swAng="1726049"/>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595E027-D3AE-4E11-A4CA-D1B60A289E37}">
      <dsp:nvSpPr>
        <dsp:cNvPr id="0" name=""/>
        <dsp:cNvSpPr/>
      </dsp:nvSpPr>
      <dsp:spPr>
        <a:xfrm>
          <a:off x="1505151" y="1000580"/>
          <a:ext cx="1430073" cy="929547"/>
        </a:xfrm>
        <a:prstGeom prst="roundRect">
          <a:avLst/>
        </a:prstGeom>
        <a:solidFill>
          <a:srgbClr val="FFC000"/>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tx1"/>
              </a:solidFill>
              <a:latin typeface="Agency FB" panose="020B0503020202020204" pitchFamily="34" charset="0"/>
            </a:rPr>
            <a:t>Aid them mix up with teams</a:t>
          </a:r>
        </a:p>
      </dsp:txBody>
      <dsp:txXfrm>
        <a:off x="1550528" y="1045957"/>
        <a:ext cx="1339319" cy="838793"/>
      </dsp:txXfrm>
    </dsp:sp>
    <dsp:sp modelId="{EA74F886-FD76-49E2-B98A-606C8098D2AD}">
      <dsp:nvSpPr>
        <dsp:cNvPr id="0" name=""/>
        <dsp:cNvSpPr/>
      </dsp:nvSpPr>
      <dsp:spPr>
        <a:xfrm>
          <a:off x="1641379" y="466460"/>
          <a:ext cx="5306069" cy="5306069"/>
        </a:xfrm>
        <a:custGeom>
          <a:avLst/>
          <a:gdLst/>
          <a:ahLst/>
          <a:cxnLst/>
          <a:rect l="0" t="0" r="0" b="0"/>
          <a:pathLst>
            <a:path>
              <a:moveTo>
                <a:pt x="1064404" y="528217"/>
              </a:moveTo>
              <a:arcTo wR="2653034" hR="2653034" stAng="13992971" swAng="1256157"/>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F4E026-4C87-43AA-82B2-B6086C9BE3AE}">
      <dsp:nvSpPr>
        <dsp:cNvPr id="0" name=""/>
        <dsp:cNvSpPr/>
      </dsp:nvSpPr>
      <dsp:spPr>
        <a:xfrm>
          <a:off x="0" y="429478"/>
          <a:ext cx="8616042" cy="630000"/>
        </a:xfrm>
        <a:prstGeom prst="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A281A88-1EB4-4F04-944C-C6E2CFF71DE7}">
      <dsp:nvSpPr>
        <dsp:cNvPr id="0" name=""/>
        <dsp:cNvSpPr/>
      </dsp:nvSpPr>
      <dsp:spPr>
        <a:xfrm>
          <a:off x="430802" y="60478"/>
          <a:ext cx="6031229" cy="738000"/>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966" tIns="0" rIns="227966" bIns="0" numCol="1" spcCol="1270" anchor="ctr" anchorCtr="0">
          <a:noAutofit/>
        </a:bodyPr>
        <a:lstStyle/>
        <a:p>
          <a:pPr marL="0" lvl="0" indent="0" algn="l" defTabSz="1066800">
            <a:lnSpc>
              <a:spcPct val="90000"/>
            </a:lnSpc>
            <a:spcBef>
              <a:spcPct val="0"/>
            </a:spcBef>
            <a:spcAft>
              <a:spcPct val="35000"/>
            </a:spcAft>
            <a:buNone/>
          </a:pPr>
          <a:r>
            <a:rPr lang="en-US" sz="2400" b="1" kern="1200" dirty="0">
              <a:solidFill>
                <a:schemeClr val="tx1"/>
              </a:solidFill>
              <a:latin typeface="Agency FB" panose="020B0503020202020204" pitchFamily="34" charset="0"/>
            </a:rPr>
            <a:t>The HR needs to ensure the effective management of diversity in the workplace. </a:t>
          </a:r>
        </a:p>
      </dsp:txBody>
      <dsp:txXfrm>
        <a:off x="466828" y="96504"/>
        <a:ext cx="5959177" cy="665948"/>
      </dsp:txXfrm>
    </dsp:sp>
    <dsp:sp modelId="{7DA944E0-CA17-48B5-9E82-E52E243A4B60}">
      <dsp:nvSpPr>
        <dsp:cNvPr id="0" name=""/>
        <dsp:cNvSpPr/>
      </dsp:nvSpPr>
      <dsp:spPr>
        <a:xfrm>
          <a:off x="0" y="1563478"/>
          <a:ext cx="8616042" cy="630000"/>
        </a:xfrm>
        <a:prstGeom prst="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FC9464D-F5E1-4C2A-A0FE-33E03983569C}">
      <dsp:nvSpPr>
        <dsp:cNvPr id="0" name=""/>
        <dsp:cNvSpPr/>
      </dsp:nvSpPr>
      <dsp:spPr>
        <a:xfrm>
          <a:off x="430802" y="1194478"/>
          <a:ext cx="6031229" cy="738000"/>
        </a:xfrm>
        <a:prstGeom prst="roundRect">
          <a:avLst/>
        </a:prstGeom>
        <a:solidFill>
          <a:srgbClr val="9DF22C"/>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966" tIns="0" rIns="227966" bIns="0" numCol="1" spcCol="1270" anchor="ctr" anchorCtr="0">
          <a:noAutofit/>
        </a:bodyPr>
        <a:lstStyle/>
        <a:p>
          <a:pPr marL="0" lvl="0" indent="0" algn="l" defTabSz="1066800">
            <a:lnSpc>
              <a:spcPct val="90000"/>
            </a:lnSpc>
            <a:spcBef>
              <a:spcPct val="0"/>
            </a:spcBef>
            <a:spcAft>
              <a:spcPct val="35000"/>
            </a:spcAft>
            <a:buNone/>
          </a:pPr>
          <a:r>
            <a:rPr lang="en-US" sz="2400" b="1" kern="1200" dirty="0">
              <a:solidFill>
                <a:schemeClr val="tx1"/>
              </a:solidFill>
              <a:latin typeface="Agency FB" panose="020B0503020202020204" pitchFamily="34" charset="0"/>
            </a:rPr>
            <a:t>The practice of inclusion can solve half of the problems </a:t>
          </a:r>
        </a:p>
      </dsp:txBody>
      <dsp:txXfrm>
        <a:off x="466828" y="1230504"/>
        <a:ext cx="5959177" cy="665948"/>
      </dsp:txXfrm>
    </dsp:sp>
    <dsp:sp modelId="{29642649-03F7-4C83-8068-6CE3AC6DA444}">
      <dsp:nvSpPr>
        <dsp:cNvPr id="0" name=""/>
        <dsp:cNvSpPr/>
      </dsp:nvSpPr>
      <dsp:spPr>
        <a:xfrm>
          <a:off x="0" y="2697479"/>
          <a:ext cx="8616042" cy="630000"/>
        </a:xfrm>
        <a:prstGeom prst="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3A0EB27-8970-44B5-9A96-3CDD20825AC1}">
      <dsp:nvSpPr>
        <dsp:cNvPr id="0" name=""/>
        <dsp:cNvSpPr/>
      </dsp:nvSpPr>
      <dsp:spPr>
        <a:xfrm>
          <a:off x="430802" y="2328479"/>
          <a:ext cx="6031229" cy="738000"/>
        </a:xfrm>
        <a:prstGeom prst="roundRect">
          <a:avLst/>
        </a:prstGeom>
        <a:solidFill>
          <a:srgbClr val="3972E5"/>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966" tIns="0" rIns="227966" bIns="0" numCol="1" spcCol="1270" anchor="ctr" anchorCtr="0">
          <a:noAutofit/>
        </a:bodyPr>
        <a:lstStyle/>
        <a:p>
          <a:pPr marL="0" lvl="0" indent="0" algn="l" defTabSz="1066800">
            <a:lnSpc>
              <a:spcPct val="90000"/>
            </a:lnSpc>
            <a:spcBef>
              <a:spcPct val="0"/>
            </a:spcBef>
            <a:spcAft>
              <a:spcPct val="35000"/>
            </a:spcAft>
            <a:buNone/>
          </a:pPr>
          <a:r>
            <a:rPr lang="en-US" sz="2400" b="1" kern="1200" dirty="0">
              <a:solidFill>
                <a:schemeClr val="tx1"/>
              </a:solidFill>
              <a:latin typeface="Agency FB" panose="020B0503020202020204" pitchFamily="34" charset="0"/>
            </a:rPr>
            <a:t>By following the equality act</a:t>
          </a:r>
        </a:p>
      </dsp:txBody>
      <dsp:txXfrm>
        <a:off x="466828" y="2364505"/>
        <a:ext cx="5959177" cy="665948"/>
      </dsp:txXfrm>
    </dsp:sp>
    <dsp:sp modelId="{A69698FC-B1BE-4CCD-9E76-3F8F7D87836A}">
      <dsp:nvSpPr>
        <dsp:cNvPr id="0" name=""/>
        <dsp:cNvSpPr/>
      </dsp:nvSpPr>
      <dsp:spPr>
        <a:xfrm>
          <a:off x="0" y="3831479"/>
          <a:ext cx="8616042" cy="630000"/>
        </a:xfrm>
        <a:prstGeom prst="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1F69CB5-1E48-439A-88D9-2A181C737143}">
      <dsp:nvSpPr>
        <dsp:cNvPr id="0" name=""/>
        <dsp:cNvSpPr/>
      </dsp:nvSpPr>
      <dsp:spPr>
        <a:xfrm>
          <a:off x="430802" y="3462479"/>
          <a:ext cx="6031229" cy="738000"/>
        </a:xfrm>
        <a:prstGeom prst="roundRect">
          <a:avLst/>
        </a:prstGeom>
        <a:solidFill>
          <a:srgbClr val="E33B83"/>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966" tIns="0" rIns="227966" bIns="0" numCol="1" spcCol="1270" anchor="ctr" anchorCtr="0">
          <a:noAutofit/>
        </a:bodyPr>
        <a:lstStyle/>
        <a:p>
          <a:pPr marL="0" lvl="0" indent="0" algn="l" defTabSz="1066800">
            <a:lnSpc>
              <a:spcPct val="90000"/>
            </a:lnSpc>
            <a:spcBef>
              <a:spcPct val="0"/>
            </a:spcBef>
            <a:spcAft>
              <a:spcPct val="35000"/>
            </a:spcAft>
            <a:buNone/>
          </a:pPr>
          <a:r>
            <a:rPr lang="en-US" sz="2400" b="1" kern="1200" dirty="0">
              <a:solidFill>
                <a:schemeClr val="tx1"/>
              </a:solidFill>
              <a:latin typeface="Agency FB" panose="020B0503020202020204" pitchFamily="34" charset="0"/>
            </a:rPr>
            <a:t>Leaders need to be educated properly </a:t>
          </a:r>
        </a:p>
      </dsp:txBody>
      <dsp:txXfrm>
        <a:off x="466828" y="3498505"/>
        <a:ext cx="5959177" cy="665948"/>
      </dsp:txXfrm>
    </dsp:sp>
    <dsp:sp modelId="{1FCE974B-12FC-4F6C-A6D4-41B7327FABDE}">
      <dsp:nvSpPr>
        <dsp:cNvPr id="0" name=""/>
        <dsp:cNvSpPr/>
      </dsp:nvSpPr>
      <dsp:spPr>
        <a:xfrm>
          <a:off x="0" y="4965478"/>
          <a:ext cx="8616042" cy="630000"/>
        </a:xfrm>
        <a:prstGeom prst="rect">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890F01E-3ADF-41A2-97F1-F85097A478F0}">
      <dsp:nvSpPr>
        <dsp:cNvPr id="0" name=""/>
        <dsp:cNvSpPr/>
      </dsp:nvSpPr>
      <dsp:spPr>
        <a:xfrm>
          <a:off x="430802" y="4596479"/>
          <a:ext cx="6031229" cy="738000"/>
        </a:xfrm>
        <a:prstGeom prst="roundRect">
          <a:avLst/>
        </a:prstGeom>
        <a:solidFill>
          <a:srgbClr val="FFC000"/>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966" tIns="0" rIns="227966" bIns="0" numCol="1" spcCol="1270" anchor="ctr" anchorCtr="0">
          <a:noAutofit/>
        </a:bodyPr>
        <a:lstStyle/>
        <a:p>
          <a:pPr marL="0" lvl="0" indent="0" algn="l" defTabSz="1066800">
            <a:lnSpc>
              <a:spcPct val="90000"/>
            </a:lnSpc>
            <a:spcBef>
              <a:spcPct val="0"/>
            </a:spcBef>
            <a:spcAft>
              <a:spcPct val="35000"/>
            </a:spcAft>
            <a:buNone/>
          </a:pPr>
          <a:r>
            <a:rPr lang="en-US" sz="2400" b="1" kern="1200" dirty="0">
              <a:solidFill>
                <a:schemeClr val="tx1"/>
              </a:solidFill>
              <a:latin typeface="Agency FB" panose="020B0503020202020204" pitchFamily="34" charset="0"/>
            </a:rPr>
            <a:t>By creating two-way communication channels for those employees having multicultural backgrounds </a:t>
          </a:r>
        </a:p>
      </dsp:txBody>
      <dsp:txXfrm>
        <a:off x="466828" y="4632505"/>
        <a:ext cx="5959177" cy="665948"/>
      </dsp:txXfrm>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2A896D-F506-4B3C-BC80-AE564B672CC4}" type="datetimeFigureOut">
              <a:rPr lang="en-US" smtClean="0"/>
              <a:pPr/>
              <a:t>25-Jul-22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561AC9-9C12-4F8D-9D91-9A0E2FE58FF4}" type="slidenum">
              <a:rPr lang="en-US" smtClean="0"/>
              <a:pPr/>
              <a:t>‹#›</a:t>
            </a:fld>
            <a:endParaRPr lang="en-US"/>
          </a:p>
        </p:txBody>
      </p:sp>
    </p:spTree>
    <p:extLst>
      <p:ext uri="{BB962C8B-B14F-4D97-AF65-F5344CB8AC3E}">
        <p14:creationId xmlns:p14="http://schemas.microsoft.com/office/powerpoint/2010/main" val="11823344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 Welcome to our presentation. </a:t>
            </a:r>
          </a:p>
        </p:txBody>
      </p:sp>
      <p:sp>
        <p:nvSpPr>
          <p:cNvPr id="4" name="Slide Number Placeholder 3"/>
          <p:cNvSpPr>
            <a:spLocks noGrp="1"/>
          </p:cNvSpPr>
          <p:nvPr>
            <p:ph type="sldNum" sz="quarter" idx="5"/>
          </p:nvPr>
        </p:nvSpPr>
        <p:spPr/>
        <p:txBody>
          <a:bodyPr/>
          <a:lstStyle/>
          <a:p>
            <a:fld id="{68561AC9-9C12-4F8D-9D91-9A0E2FE58FF4}" type="slidenum">
              <a:rPr lang="en-US" smtClean="0"/>
              <a:pPr/>
              <a:t>1</a:t>
            </a:fld>
            <a:endParaRPr lang="en-US"/>
          </a:p>
        </p:txBody>
      </p:sp>
    </p:spTree>
    <p:extLst>
      <p:ext uri="{BB962C8B-B14F-4D97-AF65-F5344CB8AC3E}">
        <p14:creationId xmlns:p14="http://schemas.microsoft.com/office/powerpoint/2010/main" val="42814499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 Managing people in the business is a crucial task that is handled and managed by the HR of the business. For managing a large number of people in the business, the employers and the managers need to ensure effective strategies and favorable conditions for all sorts of employees (Birkenhead, 2022). They have a significant contribution to managing diversity and inclusion at work and their effective roles can ensure effective management of diversity and inclusion at work. This presentation is based on managing people in a retail organization, named Lidl GB. This presentation is going to highlight the relationship between favorable working conditions and diversity and inclusion at work. Besides, the role of HR in the business will also be discussed.</a:t>
            </a:r>
          </a:p>
        </p:txBody>
      </p:sp>
      <p:sp>
        <p:nvSpPr>
          <p:cNvPr id="4" name="Slide Number Placeholder 3"/>
          <p:cNvSpPr>
            <a:spLocks noGrp="1"/>
          </p:cNvSpPr>
          <p:nvPr>
            <p:ph type="sldNum" sz="quarter" idx="5"/>
          </p:nvPr>
        </p:nvSpPr>
        <p:spPr/>
        <p:txBody>
          <a:bodyPr/>
          <a:lstStyle/>
          <a:p>
            <a:fld id="{68561AC9-9C12-4F8D-9D91-9A0E2FE58FF4}" type="slidenum">
              <a:rPr lang="en-US" smtClean="0"/>
              <a:pPr/>
              <a:t>2</a:t>
            </a:fld>
            <a:endParaRPr lang="en-US"/>
          </a:p>
        </p:txBody>
      </p:sp>
    </p:spTree>
    <p:extLst>
      <p:ext uri="{BB962C8B-B14F-4D97-AF65-F5344CB8AC3E}">
        <p14:creationId xmlns:p14="http://schemas.microsoft.com/office/powerpoint/2010/main" val="20547892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 In the case of making a case, some objectives will be kept in mind. So, the main aim of this presentation is to make an interaction between flexible working and diversity and inclusion as well as analyze the roles of HR.</a:t>
            </a:r>
          </a:p>
          <a:p>
            <a:r>
              <a:rPr lang="en-US" dirty="0"/>
              <a:t>That is why the objectives of this presentation will be to represent the case in favor of flexible working conditions, make the relation between the flexible working condition and diversity and inclusion, and identify the roles of HR in this case.</a:t>
            </a:r>
          </a:p>
          <a:p>
            <a:endParaRPr lang="en-US" dirty="0"/>
          </a:p>
        </p:txBody>
      </p:sp>
      <p:sp>
        <p:nvSpPr>
          <p:cNvPr id="4" name="Slide Number Placeholder 3"/>
          <p:cNvSpPr>
            <a:spLocks noGrp="1"/>
          </p:cNvSpPr>
          <p:nvPr>
            <p:ph type="sldNum" sz="quarter" idx="5"/>
          </p:nvPr>
        </p:nvSpPr>
        <p:spPr/>
        <p:txBody>
          <a:bodyPr/>
          <a:lstStyle/>
          <a:p>
            <a:fld id="{68561AC9-9C12-4F8D-9D91-9A0E2FE58FF4}" type="slidenum">
              <a:rPr lang="en-US" smtClean="0"/>
              <a:pPr/>
              <a:t>3</a:t>
            </a:fld>
            <a:endParaRPr lang="en-US"/>
          </a:p>
        </p:txBody>
      </p:sp>
    </p:spTree>
    <p:extLst>
      <p:ext uri="{BB962C8B-B14F-4D97-AF65-F5344CB8AC3E}">
        <p14:creationId xmlns:p14="http://schemas.microsoft.com/office/powerpoint/2010/main" val="7863515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 Almost 28 years ago, Lidl has been established by Josef Schwarz and the company initiated its journey as a retail business in 1994. It originated in Germany and that is why it was founded in Germany first in 1973 and 1994 in the UK. Throughout the successful journey, this retail business has reached a sustainable position that has made more than 920 stores and 13 regional distribution centers across the country. This private retail business is known as a retail supermarket chain that has been serving not only in Europe but also in the USA, UK, Switzerland, and Serbia. The Head of HR of Lidl in the UK is Adam Catterall who is responsible for providing the ultimate directions to other HR managers in the business for managing a large number of people and controlling as well as utilizing diversity and inclusion at the workplace. The efforts of HR have made the employees skilled and efficient enough to earn lots of revenue. Its net income in the last year was 1,287 billion euros and its total revenue was 57,000 billion euros. In the UK, it has almost 7.0% market share which is significant in percentage. </a:t>
            </a:r>
          </a:p>
        </p:txBody>
      </p:sp>
      <p:sp>
        <p:nvSpPr>
          <p:cNvPr id="4" name="Slide Number Placeholder 3"/>
          <p:cNvSpPr>
            <a:spLocks noGrp="1"/>
          </p:cNvSpPr>
          <p:nvPr>
            <p:ph type="sldNum" sz="quarter" idx="5"/>
          </p:nvPr>
        </p:nvSpPr>
        <p:spPr/>
        <p:txBody>
          <a:bodyPr/>
          <a:lstStyle/>
          <a:p>
            <a:fld id="{68561AC9-9C12-4F8D-9D91-9A0E2FE58FF4}" type="slidenum">
              <a:rPr lang="en-US" smtClean="0"/>
              <a:pPr/>
              <a:t>4</a:t>
            </a:fld>
            <a:endParaRPr lang="en-US"/>
          </a:p>
        </p:txBody>
      </p:sp>
    </p:spTree>
    <p:extLst>
      <p:ext uri="{BB962C8B-B14F-4D97-AF65-F5344CB8AC3E}">
        <p14:creationId xmlns:p14="http://schemas.microsoft.com/office/powerpoint/2010/main" val="8178473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 Flexible work indicates the circumstances within which the employees can work flexibly, especially the working conditions suit to their needs and demands. Like, flexible work requires flexible working time that includes both starting and finishing time. The HR of the business needs to know well how to place the employees in an appropriate position and in this case, their demands, and needs are considered for bringing out the ultimate results for the business. This flexibility in the workplace is essential because it offers divergent benefits for the employees, especially this flexibility helps maximize the retention rate and maximize loyalty, productivity, and engagement (</a:t>
            </a:r>
            <a:r>
              <a:rPr lang="en-US" dirty="0" err="1"/>
              <a:t>Berényi</a:t>
            </a:r>
            <a:r>
              <a:rPr lang="en-US" dirty="0"/>
              <a:t>, 2022). If the employees find the entire workplace flexible, they will become loyal to the business and also to their responsibilities. Besides, the employees can equate a better bottom line for ensuring better performance in their specified position that requires several duties or responsibilities. From the aspects of the employees in Lidl, they think that they need to be ready for expanding and improving their performances. Then, their willingness should make them negotiate with other people and think about the possible objections in the business. In this case, the particular managers in particular departments may need to change the issues and the desires or needs of the employees in Lidl must be addressed quickly. </a:t>
            </a:r>
          </a:p>
        </p:txBody>
      </p:sp>
      <p:sp>
        <p:nvSpPr>
          <p:cNvPr id="4" name="Slide Number Placeholder 3"/>
          <p:cNvSpPr>
            <a:spLocks noGrp="1"/>
          </p:cNvSpPr>
          <p:nvPr>
            <p:ph type="sldNum" sz="quarter" idx="5"/>
          </p:nvPr>
        </p:nvSpPr>
        <p:spPr/>
        <p:txBody>
          <a:bodyPr/>
          <a:lstStyle/>
          <a:p>
            <a:fld id="{68561AC9-9C12-4F8D-9D91-9A0E2FE58FF4}" type="slidenum">
              <a:rPr lang="en-US" smtClean="0"/>
              <a:pPr/>
              <a:t>5</a:t>
            </a:fld>
            <a:endParaRPr lang="en-US"/>
          </a:p>
        </p:txBody>
      </p:sp>
    </p:spTree>
    <p:extLst>
      <p:ext uri="{BB962C8B-B14F-4D97-AF65-F5344CB8AC3E}">
        <p14:creationId xmlns:p14="http://schemas.microsoft.com/office/powerpoint/2010/main" val="22712264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 In a flexible working, the employees need to consider a flexible working period initially and compressed working hours indicating that the employee can work more hours and this can be over fewer days. </a:t>
            </a:r>
          </a:p>
          <a:p>
            <a:r>
              <a:rPr lang="en-US" dirty="0"/>
              <a:t>Besides, part-time work opportunities and casual work conditions can aid the employees in diversified ways. Part-time work can let the employees do their other work, especially immigrant workers and the undergraduate students can grab the opportunities (Christopher, Paul, and </a:t>
            </a:r>
            <a:r>
              <a:rPr lang="en-US" dirty="0" err="1"/>
              <a:t>Badejo</a:t>
            </a:r>
            <a:r>
              <a:rPr lang="en-US" dirty="0"/>
              <a:t>, 2012). </a:t>
            </a:r>
          </a:p>
          <a:p>
            <a:r>
              <a:rPr lang="en-US" dirty="0"/>
              <a:t>Then, job sharing opportunities can be an effective option for the employees that can ensure flexible working within the workplace. By job sharing arrangement, the job, especially the full-time job is split that is between the individuals, and the individuals at the workplace can share responsibilities for obtaining the ultimate success of the entire job (Johnson, 2014). This may lead to a reduction in per-employee income. </a:t>
            </a:r>
          </a:p>
          <a:p>
            <a:r>
              <a:rPr lang="en-US" dirty="0"/>
              <a:t>Then, flexible rostering can be another concept for ensuring flexibility within the workplace that indicates the details below that the employees are placed in a particular position in the business either temporarily or permanently (</a:t>
            </a:r>
            <a:r>
              <a:rPr lang="en-US" dirty="0" err="1"/>
              <a:t>Berényi</a:t>
            </a:r>
            <a:r>
              <a:rPr lang="en-US" dirty="0"/>
              <a:t>, 2022). The main purpose is to provide flexible working conditions by staffing to supplement the main roster. </a:t>
            </a:r>
          </a:p>
          <a:p>
            <a:r>
              <a:rPr lang="en-US" dirty="0"/>
              <a:t>During the pandemic situation, work-from-home was a popular concept for managing people in the business. The use of virtual reality supports this process and approach of the increase in staff working from home or remotely part of the week (Birkenhead, 2022). Still, this concept can be utilized by the retail business, Lidl in terms of ensuring flexibility in the workplace. Remote work’s other name is work from home or from anywhere in which the employees can work in relax and flexibly that can help them put their efforts into their responsibilities for obtaining better results. </a:t>
            </a:r>
          </a:p>
          <a:p>
            <a:endParaRPr lang="en-US" dirty="0"/>
          </a:p>
        </p:txBody>
      </p:sp>
      <p:sp>
        <p:nvSpPr>
          <p:cNvPr id="4" name="Slide Number Placeholder 3"/>
          <p:cNvSpPr>
            <a:spLocks noGrp="1"/>
          </p:cNvSpPr>
          <p:nvPr>
            <p:ph type="sldNum" sz="quarter" idx="5"/>
          </p:nvPr>
        </p:nvSpPr>
        <p:spPr/>
        <p:txBody>
          <a:bodyPr/>
          <a:lstStyle/>
          <a:p>
            <a:fld id="{68561AC9-9C12-4F8D-9D91-9A0E2FE58FF4}" type="slidenum">
              <a:rPr lang="en-US" smtClean="0"/>
              <a:pPr/>
              <a:t>6</a:t>
            </a:fld>
            <a:endParaRPr lang="en-US"/>
          </a:p>
        </p:txBody>
      </p:sp>
    </p:spTree>
    <p:extLst>
      <p:ext uri="{BB962C8B-B14F-4D97-AF65-F5344CB8AC3E}">
        <p14:creationId xmlns:p14="http://schemas.microsoft.com/office/powerpoint/2010/main" val="28317764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 Diversity is a common phenomenon for businesses, especially multinational businesses need to deal with this within the workplace. The HR in those businesses is now looking for talented and skilled employees and from them, the best outcomes can be gained. Diversity in the business was considered a critical and complex issue because it was thought that this could be the main hindrance to reaching the ultimate vision of the business (Syed and </a:t>
            </a:r>
            <a:r>
              <a:rPr lang="en-US" dirty="0" err="1"/>
              <a:t>Ozbilgin</a:t>
            </a:r>
            <a:r>
              <a:rPr lang="en-US" dirty="0"/>
              <a:t>, 2015). Besides, the short-term objectives cannot be gained appropriately. Now, those days have gone by because the HR of the business, like Lidl is concerned about utilizing this concept appropriately within the business. Still, diversity requires some issues or factors that are complex and need to be managed efficiently by the HR of the business. In the workplace, diversity indulges in encompassing the range of familiarities as well as the divergence of the individuals for bringing all sorts of employees together. This diversity is not confined to national origin, language, race, color, age, identity, socio-economic issues, status, and so on. Rather, it brings more ideas, creativity, and efficiencies for developing organizational performance. </a:t>
            </a:r>
          </a:p>
        </p:txBody>
      </p:sp>
      <p:sp>
        <p:nvSpPr>
          <p:cNvPr id="4" name="Slide Number Placeholder 3"/>
          <p:cNvSpPr>
            <a:spLocks noGrp="1"/>
          </p:cNvSpPr>
          <p:nvPr>
            <p:ph type="sldNum" sz="quarter" idx="5"/>
          </p:nvPr>
        </p:nvSpPr>
        <p:spPr/>
        <p:txBody>
          <a:bodyPr/>
          <a:lstStyle/>
          <a:p>
            <a:fld id="{68561AC9-9C12-4F8D-9D91-9A0E2FE58FF4}" type="slidenum">
              <a:rPr lang="en-US" smtClean="0"/>
              <a:pPr/>
              <a:t>7</a:t>
            </a:fld>
            <a:endParaRPr lang="en-US"/>
          </a:p>
        </p:txBody>
      </p:sp>
    </p:spTree>
    <p:extLst>
      <p:ext uri="{BB962C8B-B14F-4D97-AF65-F5344CB8AC3E}">
        <p14:creationId xmlns:p14="http://schemas.microsoft.com/office/powerpoint/2010/main" val="5911249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 At the workplace of Lidl, inclusion is in the process of distributing equal facilities and accessibility to the employees so that they can grab different opportunities and organizational resources (Marson, 2014). Even, some marginalized groups within the workplace can be provided with effective support in respecting gender, race, and other issues related to diversity in the workplace. In this case, HR needs to create a sense of belongingness, nurture empathetic leadership, and offer employees development opportunities for the employees (</a:t>
            </a:r>
            <a:r>
              <a:rPr lang="en-US" dirty="0" err="1"/>
              <a:t>Miminoshvili</a:t>
            </a:r>
            <a:r>
              <a:rPr lang="en-US" dirty="0"/>
              <a:t> and </a:t>
            </a:r>
            <a:r>
              <a:rPr lang="en-US" dirty="0" err="1"/>
              <a:t>Černe</a:t>
            </a:r>
            <a:r>
              <a:rPr lang="en-US" dirty="0"/>
              <a:t>, 2021). Inclusion at the workplace of Lidl has played one of the most significant keys to retention. Like, HR can retain potential employees for the business and allow them to share their ideas, creativities, innovative ideas, feelings, and emotions. As a result, the entire combination of HR can contribute to the values of the business that can be undertaken by the organization. </a:t>
            </a:r>
          </a:p>
        </p:txBody>
      </p:sp>
      <p:sp>
        <p:nvSpPr>
          <p:cNvPr id="4" name="Slide Number Placeholder 3"/>
          <p:cNvSpPr>
            <a:spLocks noGrp="1"/>
          </p:cNvSpPr>
          <p:nvPr>
            <p:ph type="sldNum" sz="quarter" idx="5"/>
          </p:nvPr>
        </p:nvSpPr>
        <p:spPr/>
        <p:txBody>
          <a:bodyPr/>
          <a:lstStyle/>
          <a:p>
            <a:fld id="{68561AC9-9C12-4F8D-9D91-9A0E2FE58FF4}" type="slidenum">
              <a:rPr lang="en-US" smtClean="0"/>
              <a:pPr/>
              <a:t>8</a:t>
            </a:fld>
            <a:endParaRPr lang="en-US"/>
          </a:p>
        </p:txBody>
      </p:sp>
    </p:spTree>
    <p:extLst>
      <p:ext uri="{BB962C8B-B14F-4D97-AF65-F5344CB8AC3E}">
        <p14:creationId xmlns:p14="http://schemas.microsoft.com/office/powerpoint/2010/main" val="16911088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 HR has the most crucial roles in the field of promoting diversity and their roles are not specified. HR needs to be aware of unconscious bias so that the employees can feel being treated equally. That is why the HR established an effective communication channel that aids in managing bias (Christopher, Paul, and </a:t>
            </a:r>
            <a:r>
              <a:rPr lang="en-US" dirty="0" err="1"/>
              <a:t>Badejo</a:t>
            </a:r>
            <a:r>
              <a:rPr lang="en-US" dirty="0"/>
              <a:t>, 2012). HR promotes pay equality and develops a strategic training program. Besides, HR can acknowledge holidays of all cultures and religions that can make them feel relaxed and ensure flexibility at the workplace. As a result, HR can make it easier for the employees to participate in different resources and aid them to mix up with particular teams. </a:t>
            </a:r>
          </a:p>
        </p:txBody>
      </p:sp>
      <p:sp>
        <p:nvSpPr>
          <p:cNvPr id="4" name="Slide Number Placeholder 3"/>
          <p:cNvSpPr>
            <a:spLocks noGrp="1"/>
          </p:cNvSpPr>
          <p:nvPr>
            <p:ph type="sldNum" sz="quarter" idx="5"/>
          </p:nvPr>
        </p:nvSpPr>
        <p:spPr/>
        <p:txBody>
          <a:bodyPr/>
          <a:lstStyle/>
          <a:p>
            <a:fld id="{68561AC9-9C12-4F8D-9D91-9A0E2FE58FF4}" type="slidenum">
              <a:rPr lang="en-US" smtClean="0"/>
              <a:pPr/>
              <a:t>9</a:t>
            </a:fld>
            <a:endParaRPr lang="en-US"/>
          </a:p>
        </p:txBody>
      </p:sp>
    </p:spTree>
    <p:extLst>
      <p:ext uri="{BB962C8B-B14F-4D97-AF65-F5344CB8AC3E}">
        <p14:creationId xmlns:p14="http://schemas.microsoft.com/office/powerpoint/2010/main" val="13295119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 There is a significant interaction between flexible working conditions and diversity and inclusion in the workplace because the effective management of diversity and its inclusion in the business can ensure flexible working conditions in the business. HR needs to ensure the effective management of diversity in the workplace. As it has already been discussed that diversity requires multiple cultures, behavioral and social norms, and so on, this concept needs to be managed within the business appropriately. If the employees having multiple backgrounds respecting their diversified cultures are managed efficiently, the employees can maintain and manage an effective working environment in which they can work flexibly (</a:t>
            </a:r>
            <a:r>
              <a:rPr lang="en-US" dirty="0" err="1"/>
              <a:t>Tagoe</a:t>
            </a:r>
            <a:r>
              <a:rPr lang="en-US" dirty="0"/>
              <a:t>, 2022). In this case, the practice of inclusion can solve half of the problems for which HR needs to make the employees feel valued within the business. By following the equality act, HR can successfully maintain flexible working conditions and utilize diversity in the workplace at the same time. Besides, the leaders need to be educated properly and they can then create two-way communication channels for those employees having multicultural backgrounds in the workplace.</a:t>
            </a:r>
          </a:p>
        </p:txBody>
      </p:sp>
      <p:sp>
        <p:nvSpPr>
          <p:cNvPr id="4" name="Slide Number Placeholder 3"/>
          <p:cNvSpPr>
            <a:spLocks noGrp="1"/>
          </p:cNvSpPr>
          <p:nvPr>
            <p:ph type="sldNum" sz="quarter" idx="5"/>
          </p:nvPr>
        </p:nvSpPr>
        <p:spPr/>
        <p:txBody>
          <a:bodyPr/>
          <a:lstStyle/>
          <a:p>
            <a:fld id="{68561AC9-9C12-4F8D-9D91-9A0E2FE58FF4}" type="slidenum">
              <a:rPr lang="en-US" smtClean="0"/>
              <a:pPr/>
              <a:t>10</a:t>
            </a:fld>
            <a:endParaRPr lang="en-US"/>
          </a:p>
        </p:txBody>
      </p:sp>
    </p:spTree>
    <p:extLst>
      <p:ext uri="{BB962C8B-B14F-4D97-AF65-F5344CB8AC3E}">
        <p14:creationId xmlns:p14="http://schemas.microsoft.com/office/powerpoint/2010/main" val="30705295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Note: Finally, after completing the entire presentation, it has been understood that the workplace’s flexibility in Lidl is dependent on the effective management of diversity and inclusion as well as the roles of HR in Lidle. These all are interrelated to each other for ensuring effective management and the HR’s contributions or efforts can be shown in the employees’ performance irrespective of their diversified backgrounds.   </a:t>
            </a:r>
          </a:p>
        </p:txBody>
      </p:sp>
      <p:sp>
        <p:nvSpPr>
          <p:cNvPr id="4" name="Slide Number Placeholder 3"/>
          <p:cNvSpPr>
            <a:spLocks noGrp="1"/>
          </p:cNvSpPr>
          <p:nvPr>
            <p:ph type="sldNum" sz="quarter" idx="5"/>
          </p:nvPr>
        </p:nvSpPr>
        <p:spPr/>
        <p:txBody>
          <a:bodyPr/>
          <a:lstStyle/>
          <a:p>
            <a:fld id="{68561AC9-9C12-4F8D-9D91-9A0E2FE58FF4}" type="slidenum">
              <a:rPr lang="en-US" smtClean="0"/>
              <a:pPr/>
              <a:t>11</a:t>
            </a:fld>
            <a:endParaRPr lang="en-US"/>
          </a:p>
        </p:txBody>
      </p:sp>
    </p:spTree>
    <p:extLst>
      <p:ext uri="{BB962C8B-B14F-4D97-AF65-F5344CB8AC3E}">
        <p14:creationId xmlns:p14="http://schemas.microsoft.com/office/powerpoint/2010/main" val="27079572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25-Jul-22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997162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25-Jul-22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6644245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2">
                    <a:lumMod val="7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25-Jul-22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1437668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smtClean="0"/>
              <a:pPr/>
              <a:t>25-Jul-22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062663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smtClean="0"/>
              <a:pPr/>
              <a:t>25-Jul-22</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8423801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smtClean="0"/>
              <a:pPr/>
              <a:t>25-Jul-22</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8496768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smtClean="0"/>
              <a:pPr/>
              <a:t>25-Jul-22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9196984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smtClean="0"/>
              <a:pPr/>
              <a:t>25-Jul-22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109111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smtClean="0"/>
              <a:pPr/>
              <a:t>25-Jul-22</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4300330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25-Jul-22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036629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25-Jul-22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573296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smtClean="0"/>
              <a:pPr/>
              <a:t>25-Jul-22</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029866726"/>
      </p:ext>
    </p:extLst>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75000"/>
              <a:lumOff val="2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75000"/>
              <a:lumOff val="2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75000"/>
              <a:lumOff val="2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hyperlink" Target="https://www.salesfix.com.au/blog/why-i-encourage-flexible-working/" TargetMode="Externa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thepeoplespace.com/ideas/articles/improving-workplace-diversity-infographic"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technofaq.org/posts/2020/02/6-tips-on-communication-and-teamwork-to-strengthen-team-collaboration/" TargetMode="Externa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BA9DF-188C-7B27-0769-4F728291CF64}"/>
              </a:ext>
            </a:extLst>
          </p:cNvPr>
          <p:cNvSpPr>
            <a:spLocks noGrp="1"/>
          </p:cNvSpPr>
          <p:nvPr>
            <p:ph type="ctrTitle"/>
          </p:nvPr>
        </p:nvSpPr>
        <p:spPr>
          <a:xfrm>
            <a:off x="0" y="1191985"/>
            <a:ext cx="9144000" cy="4833257"/>
          </a:xfrm>
        </p:spPr>
        <p:txBody>
          <a:bodyPr>
            <a:noAutofit/>
          </a:bodyPr>
          <a:lstStyle/>
          <a:p>
            <a:pPr algn="ctr"/>
            <a:r>
              <a:rPr lang="en-US" sz="6000" b="1" dirty="0">
                <a:solidFill>
                  <a:schemeClr val="tx1"/>
                </a:solidFill>
                <a:latin typeface="Arial Rounded MT Bold" panose="020F0704030504030204" pitchFamily="34" charset="0"/>
              </a:rPr>
              <a:t>Welcome </a:t>
            </a:r>
            <a:br>
              <a:rPr lang="en-US" sz="6000" b="1" dirty="0">
                <a:solidFill>
                  <a:schemeClr val="tx1"/>
                </a:solidFill>
                <a:latin typeface="Arial Rounded MT Bold" panose="020F0704030504030204" pitchFamily="34" charset="0"/>
              </a:rPr>
            </a:br>
            <a:r>
              <a:rPr lang="en-US" sz="6000" b="1" dirty="0">
                <a:solidFill>
                  <a:schemeClr val="tx1"/>
                </a:solidFill>
                <a:latin typeface="Arial Rounded MT Bold" panose="020F0704030504030204" pitchFamily="34" charset="0"/>
              </a:rPr>
              <a:t>To</a:t>
            </a:r>
            <a:br>
              <a:rPr lang="en-US" sz="6000" b="1" dirty="0">
                <a:solidFill>
                  <a:schemeClr val="tx1"/>
                </a:solidFill>
                <a:latin typeface="Arial Rounded MT Bold" panose="020F0704030504030204" pitchFamily="34" charset="0"/>
              </a:rPr>
            </a:br>
            <a:r>
              <a:rPr lang="en-US" sz="6000" b="1" dirty="0">
                <a:solidFill>
                  <a:schemeClr val="tx1"/>
                </a:solidFill>
                <a:latin typeface="Arial Rounded MT Bold" panose="020F0704030504030204" pitchFamily="34" charset="0"/>
              </a:rPr>
              <a:t>This presentation</a:t>
            </a:r>
            <a:br>
              <a:rPr lang="en-US" sz="6000" b="1" dirty="0">
                <a:solidFill>
                  <a:schemeClr val="tx1"/>
                </a:solidFill>
                <a:latin typeface="Arial Rounded MT Bold" panose="020F0704030504030204" pitchFamily="34" charset="0"/>
              </a:rPr>
            </a:br>
            <a:br>
              <a:rPr lang="en-US" sz="6000" b="1" dirty="0">
                <a:solidFill>
                  <a:schemeClr val="tx1"/>
                </a:solidFill>
                <a:latin typeface="Arial Rounded MT Bold" panose="020F0704030504030204" pitchFamily="34" charset="0"/>
              </a:rPr>
            </a:br>
            <a:endParaRPr lang="en-US" sz="6000" b="1" i="1" dirty="0">
              <a:solidFill>
                <a:srgbClr val="FFFF00"/>
              </a:solidFill>
              <a:latin typeface="Arial Rounded MT Bold" panose="020F0704030504030204" pitchFamily="34" charset="0"/>
            </a:endParaRPr>
          </a:p>
        </p:txBody>
      </p:sp>
    </p:spTree>
    <p:extLst>
      <p:ext uri="{BB962C8B-B14F-4D97-AF65-F5344CB8AC3E}">
        <p14:creationId xmlns:p14="http://schemas.microsoft.com/office/powerpoint/2010/main" val="6424341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ln w="38100">
            <a:solidFill>
              <a:schemeClr val="accent2">
                <a:lumMod val="75000"/>
              </a:schemeClr>
            </a:solidFill>
            <a:prstDash val="sysDash"/>
          </a:ln>
        </p:spPr>
        <p:txBody>
          <a:bodyPr/>
          <a:lstStyle/>
          <a:p>
            <a:pPr algn="ctr"/>
            <a:r>
              <a:rPr lang="en-US" sz="4000" b="1" dirty="0">
                <a:solidFill>
                  <a:schemeClr val="tx1"/>
                </a:solidFill>
                <a:effectLst>
                  <a:outerShdw blurRad="38100" dist="38100" dir="2700000" algn="tl">
                    <a:srgbClr val="000000">
                      <a:alpha val="43137"/>
                    </a:srgbClr>
                  </a:outerShdw>
                </a:effectLst>
              </a:rPr>
              <a:t>Introduction</a:t>
            </a:r>
            <a:endParaRPr lang="en-US" b="1" dirty="0">
              <a:solidFill>
                <a:schemeClr val="tx1"/>
              </a:solidFill>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DDD97C8E-4FD6-5C14-9578-B3AB8C5BA30A}"/>
              </a:ext>
            </a:extLst>
          </p:cNvPr>
          <p:cNvSpPr>
            <a:spLocks noGrp="1"/>
          </p:cNvSpPr>
          <p:nvPr>
            <p:ph idx="1"/>
          </p:nvPr>
        </p:nvSpPr>
        <p:spPr>
          <a:xfrm>
            <a:off x="3730721" y="1369591"/>
            <a:ext cx="7726987" cy="4109674"/>
          </a:xfrm>
          <a:ln w="57150">
            <a:solidFill>
              <a:schemeClr val="accent2">
                <a:lumMod val="75000"/>
              </a:schemeClr>
            </a:solidFill>
          </a:ln>
        </p:spPr>
        <p:txBody>
          <a:bodyPr>
            <a:normAutofit/>
          </a:bodyPr>
          <a:lstStyle/>
          <a:p>
            <a:pPr marL="0" indent="0" algn="just">
              <a:buNone/>
            </a:pPr>
            <a:r>
              <a:rPr lang="en-US" sz="3200" b="1" dirty="0">
                <a:solidFill>
                  <a:schemeClr val="tx1"/>
                </a:solidFill>
                <a:latin typeface="Agency FB" panose="020B0503020202020204" pitchFamily="34" charset="0"/>
              </a:rPr>
              <a:t>This presentation is based on managing people in a retail organization, named Lidl GB. This presentation is going to highlight the relationship between the favorable working conditions and the diversity and inclusion at work. Besides, the role of HR of the business will also be discussed. </a:t>
            </a:r>
          </a:p>
        </p:txBody>
      </p:sp>
    </p:spTree>
    <p:extLst>
      <p:ext uri="{BB962C8B-B14F-4D97-AF65-F5344CB8AC3E}">
        <p14:creationId xmlns:p14="http://schemas.microsoft.com/office/powerpoint/2010/main" val="37127671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ln w="38100">
            <a:solidFill>
              <a:schemeClr val="accent2">
                <a:lumMod val="75000"/>
              </a:schemeClr>
            </a:solidFill>
            <a:prstDash val="sysDash"/>
          </a:ln>
        </p:spPr>
        <p:txBody>
          <a:bodyPr>
            <a:normAutofit/>
          </a:bodyPr>
          <a:lstStyle/>
          <a:p>
            <a:pPr algn="ctr"/>
            <a:r>
              <a:rPr lang="en-US" b="1" dirty="0">
                <a:solidFill>
                  <a:schemeClr val="tx1"/>
                </a:solidFill>
                <a:effectLst>
                  <a:outerShdw blurRad="38100" dist="38100" dir="2700000" algn="tl">
                    <a:srgbClr val="000000">
                      <a:alpha val="43137"/>
                    </a:srgbClr>
                  </a:outerShdw>
                </a:effectLst>
              </a:rPr>
              <a:t>Purposes </a:t>
            </a:r>
            <a:br>
              <a:rPr lang="en-US" b="1" dirty="0">
                <a:solidFill>
                  <a:schemeClr val="tx1"/>
                </a:solidFill>
                <a:effectLst>
                  <a:outerShdw blurRad="38100" dist="38100" dir="2700000" algn="tl">
                    <a:srgbClr val="000000">
                      <a:alpha val="43137"/>
                    </a:srgbClr>
                  </a:outerShdw>
                </a:effectLst>
              </a:rPr>
            </a:br>
            <a:r>
              <a:rPr lang="en-US" b="1" dirty="0">
                <a:solidFill>
                  <a:schemeClr val="tx1"/>
                </a:solidFill>
                <a:effectLst>
                  <a:outerShdw blurRad="38100" dist="38100" dir="2700000" algn="tl">
                    <a:srgbClr val="000000">
                      <a:alpha val="43137"/>
                    </a:srgbClr>
                  </a:outerShdw>
                </a:effectLst>
              </a:rPr>
              <a:t>of </a:t>
            </a:r>
            <a:br>
              <a:rPr lang="en-US" b="1" dirty="0">
                <a:solidFill>
                  <a:schemeClr val="tx1"/>
                </a:solidFill>
                <a:effectLst>
                  <a:outerShdw blurRad="38100" dist="38100" dir="2700000" algn="tl">
                    <a:srgbClr val="000000">
                      <a:alpha val="43137"/>
                    </a:srgbClr>
                  </a:outerShdw>
                </a:effectLst>
              </a:rPr>
            </a:br>
            <a:r>
              <a:rPr lang="en-US" b="1" dirty="0">
                <a:solidFill>
                  <a:schemeClr val="tx1"/>
                </a:solidFill>
                <a:effectLst>
                  <a:outerShdw blurRad="38100" dist="38100" dir="2700000" algn="tl">
                    <a:srgbClr val="000000">
                      <a:alpha val="43137"/>
                    </a:srgbClr>
                  </a:outerShdw>
                </a:effectLst>
              </a:rPr>
              <a:t>making a case</a:t>
            </a:r>
            <a:endParaRPr lang="en-US" sz="3200" b="1" dirty="0">
              <a:solidFill>
                <a:schemeClr val="tx1"/>
              </a:solidFill>
              <a:effectLst>
                <a:outerShdw blurRad="38100" dist="38100" dir="2700000" algn="tl">
                  <a:srgbClr val="000000">
                    <a:alpha val="43137"/>
                  </a:srgbClr>
                </a:outerShdw>
              </a:effectLst>
            </a:endParaRPr>
          </a:p>
        </p:txBody>
      </p:sp>
      <p:sp>
        <p:nvSpPr>
          <p:cNvPr id="5" name="Content Placeholder 4">
            <a:extLst>
              <a:ext uri="{FF2B5EF4-FFF2-40B4-BE49-F238E27FC236}">
                <a16:creationId xmlns:a16="http://schemas.microsoft.com/office/drawing/2014/main" id="{C89B4A85-773B-7CB6-AF4A-544460F77972}"/>
              </a:ext>
            </a:extLst>
          </p:cNvPr>
          <p:cNvSpPr>
            <a:spLocks noGrp="1"/>
          </p:cNvSpPr>
          <p:nvPr>
            <p:ph idx="1"/>
          </p:nvPr>
        </p:nvSpPr>
        <p:spPr>
          <a:xfrm>
            <a:off x="3657599" y="767443"/>
            <a:ext cx="7984671" cy="5306785"/>
          </a:xfrm>
        </p:spPr>
        <p:txBody>
          <a:bodyPr>
            <a:normAutofit/>
          </a:bodyPr>
          <a:lstStyle/>
          <a:p>
            <a:pPr marL="0" indent="0" algn="just">
              <a:buNone/>
            </a:pPr>
            <a:r>
              <a:rPr lang="en-US" sz="3200" b="1" dirty="0">
                <a:solidFill>
                  <a:schemeClr val="tx1"/>
                </a:solidFill>
                <a:latin typeface="Agency FB" panose="020B0503020202020204" pitchFamily="34" charset="0"/>
              </a:rPr>
              <a:t>Aim</a:t>
            </a:r>
            <a:r>
              <a:rPr lang="en-US" sz="3200" dirty="0">
                <a:solidFill>
                  <a:schemeClr val="tx1"/>
                </a:solidFill>
                <a:latin typeface="Agency FB" panose="020B0503020202020204" pitchFamily="34" charset="0"/>
              </a:rPr>
              <a:t> </a:t>
            </a:r>
          </a:p>
          <a:p>
            <a:pPr marL="0" indent="0" algn="just">
              <a:buNone/>
            </a:pPr>
            <a:r>
              <a:rPr lang="en-US" sz="3200" dirty="0">
                <a:solidFill>
                  <a:schemeClr val="tx1"/>
                </a:solidFill>
                <a:latin typeface="Agency FB" panose="020B0503020202020204" pitchFamily="34" charset="0"/>
              </a:rPr>
              <a:t>To make a case in favor of flexible working considering the diversity and inclusion and analyze the roles of HR.</a:t>
            </a:r>
          </a:p>
          <a:p>
            <a:pPr marL="0" indent="0" algn="just">
              <a:buNone/>
            </a:pPr>
            <a:r>
              <a:rPr lang="en-US" sz="3200" b="1" dirty="0">
                <a:solidFill>
                  <a:schemeClr val="tx1"/>
                </a:solidFill>
                <a:latin typeface="Agency FB" panose="020B0503020202020204" pitchFamily="34" charset="0"/>
              </a:rPr>
              <a:t>Objectives</a:t>
            </a:r>
          </a:p>
          <a:p>
            <a:pPr algn="just"/>
            <a:r>
              <a:rPr lang="en-US" sz="3200" dirty="0">
                <a:solidFill>
                  <a:schemeClr val="tx1"/>
                </a:solidFill>
                <a:latin typeface="Agency FB" panose="020B0503020202020204" pitchFamily="34" charset="0"/>
              </a:rPr>
              <a:t> To represent the case in favor of flexible working condition </a:t>
            </a:r>
          </a:p>
          <a:p>
            <a:pPr algn="just"/>
            <a:r>
              <a:rPr lang="en-US" sz="3200" dirty="0">
                <a:solidFill>
                  <a:schemeClr val="tx1"/>
                </a:solidFill>
                <a:latin typeface="Agency FB" panose="020B0503020202020204" pitchFamily="34" charset="0"/>
              </a:rPr>
              <a:t> To make relation between the flexible working condition and the diversity and inclusion,</a:t>
            </a:r>
          </a:p>
          <a:p>
            <a:pPr algn="just"/>
            <a:r>
              <a:rPr lang="en-US" sz="3200" dirty="0">
                <a:solidFill>
                  <a:schemeClr val="tx1"/>
                </a:solidFill>
                <a:latin typeface="Agency FB" panose="020B0503020202020204" pitchFamily="34" charset="0"/>
              </a:rPr>
              <a:t> To identify the roles of the HR in this case. </a:t>
            </a:r>
          </a:p>
        </p:txBody>
      </p:sp>
    </p:spTree>
    <p:extLst>
      <p:ext uri="{BB962C8B-B14F-4D97-AF65-F5344CB8AC3E}">
        <p14:creationId xmlns:p14="http://schemas.microsoft.com/office/powerpoint/2010/main" val="25881180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xfrm>
            <a:off x="252919" y="1123837"/>
            <a:ext cx="2947482" cy="4607491"/>
          </a:xfrm>
          <a:ln w="38100">
            <a:solidFill>
              <a:schemeClr val="accent2">
                <a:lumMod val="75000"/>
              </a:schemeClr>
            </a:solidFill>
            <a:prstDash val="sysDash"/>
          </a:ln>
        </p:spPr>
        <p:txBody>
          <a:bodyPr>
            <a:normAutofit/>
          </a:bodyPr>
          <a:lstStyle/>
          <a:p>
            <a:pPr algn="ctr"/>
            <a:r>
              <a:rPr lang="en-US" b="1" dirty="0">
                <a:solidFill>
                  <a:schemeClr val="tx1"/>
                </a:solidFill>
                <a:effectLst>
                  <a:outerShdw blurRad="38100" dist="38100" dir="2700000" algn="tl">
                    <a:srgbClr val="000000">
                      <a:alpha val="43137"/>
                    </a:srgbClr>
                  </a:outerShdw>
                </a:effectLst>
              </a:rPr>
              <a:t>A leading retail business in the UK</a:t>
            </a:r>
            <a:endParaRPr lang="en-US" sz="3200" b="1" dirty="0">
              <a:solidFill>
                <a:schemeClr val="tx1"/>
              </a:solidFill>
              <a:effectLst>
                <a:outerShdw blurRad="38100" dist="38100" dir="2700000" algn="tl">
                  <a:srgbClr val="000000">
                    <a:alpha val="43137"/>
                  </a:srgbClr>
                </a:outerShdw>
              </a:effectLst>
            </a:endParaRPr>
          </a:p>
        </p:txBody>
      </p:sp>
      <p:pic>
        <p:nvPicPr>
          <p:cNvPr id="10" name="Picture 9">
            <a:extLst>
              <a:ext uri="{FF2B5EF4-FFF2-40B4-BE49-F238E27FC236}">
                <a16:creationId xmlns:a16="http://schemas.microsoft.com/office/drawing/2014/main" id="{ED22733C-93FA-BD31-13A1-C16BC1655A53}"/>
              </a:ext>
            </a:extLst>
          </p:cNvPr>
          <p:cNvPicPr>
            <a:picLocks noChangeAspect="1"/>
          </p:cNvPicPr>
          <p:nvPr/>
        </p:nvPicPr>
        <p:blipFill>
          <a:blip r:embed="rId3"/>
          <a:srcRect/>
          <a:stretch/>
        </p:blipFill>
        <p:spPr>
          <a:xfrm>
            <a:off x="6580414" y="114300"/>
            <a:ext cx="2106386" cy="2000603"/>
          </a:xfrm>
          <a:prstGeom prst="rect">
            <a:avLst/>
          </a:prstGeom>
        </p:spPr>
      </p:pic>
      <p:sp>
        <p:nvSpPr>
          <p:cNvPr id="15" name="Content Placeholder 4">
            <a:extLst>
              <a:ext uri="{FF2B5EF4-FFF2-40B4-BE49-F238E27FC236}">
                <a16:creationId xmlns:a16="http://schemas.microsoft.com/office/drawing/2014/main" id="{3CCDC0A2-196E-5019-6B8D-DB350D851162}"/>
              </a:ext>
            </a:extLst>
          </p:cNvPr>
          <p:cNvSpPr>
            <a:spLocks noGrp="1"/>
          </p:cNvSpPr>
          <p:nvPr>
            <p:ph idx="1"/>
          </p:nvPr>
        </p:nvSpPr>
        <p:spPr>
          <a:xfrm>
            <a:off x="3657599" y="3037114"/>
            <a:ext cx="7984671" cy="3037114"/>
          </a:xfrm>
        </p:spPr>
        <p:txBody>
          <a:bodyPr>
            <a:normAutofit/>
          </a:bodyPr>
          <a:lstStyle/>
          <a:p>
            <a:pPr algn="just"/>
            <a:r>
              <a:rPr lang="en-US" sz="3200" b="1" dirty="0">
                <a:solidFill>
                  <a:schemeClr val="tx1"/>
                </a:solidFill>
                <a:latin typeface="Agency FB" panose="020B0503020202020204" pitchFamily="34" charset="0"/>
              </a:rPr>
              <a:t> Established in 1994</a:t>
            </a:r>
          </a:p>
          <a:p>
            <a:pPr algn="just"/>
            <a:r>
              <a:rPr lang="en-US" sz="3200" b="1" dirty="0">
                <a:solidFill>
                  <a:schemeClr val="tx1"/>
                </a:solidFill>
                <a:latin typeface="Agency FB" panose="020B0503020202020204" pitchFamily="34" charset="0"/>
              </a:rPr>
              <a:t> A German multinational retail business</a:t>
            </a:r>
          </a:p>
          <a:p>
            <a:pPr algn="just"/>
            <a:r>
              <a:rPr lang="en-US" sz="3200" b="1" dirty="0">
                <a:solidFill>
                  <a:schemeClr val="tx1"/>
                </a:solidFill>
                <a:latin typeface="Agency FB" panose="020B0503020202020204" pitchFamily="34" charset="0"/>
              </a:rPr>
              <a:t>Effective HR management</a:t>
            </a:r>
          </a:p>
          <a:p>
            <a:pPr algn="just"/>
            <a:r>
              <a:rPr lang="en-US" sz="3200" b="1" dirty="0">
                <a:solidFill>
                  <a:schemeClr val="tx1"/>
                </a:solidFill>
                <a:latin typeface="Agency FB" panose="020B0503020202020204" pitchFamily="34" charset="0"/>
              </a:rPr>
              <a:t> Employees, net income, and revenues</a:t>
            </a:r>
          </a:p>
          <a:p>
            <a:pPr algn="just"/>
            <a:r>
              <a:rPr lang="en-US" sz="3200" b="1" dirty="0">
                <a:solidFill>
                  <a:schemeClr val="tx1"/>
                </a:solidFill>
                <a:latin typeface="Agency FB" panose="020B0503020202020204" pitchFamily="34" charset="0"/>
              </a:rPr>
              <a:t> 7% market share in the UK</a:t>
            </a:r>
          </a:p>
        </p:txBody>
      </p:sp>
      <p:sp>
        <p:nvSpPr>
          <p:cNvPr id="16" name="TextBox 15">
            <a:extLst>
              <a:ext uri="{FF2B5EF4-FFF2-40B4-BE49-F238E27FC236}">
                <a16:creationId xmlns:a16="http://schemas.microsoft.com/office/drawing/2014/main" id="{8760878B-AE13-0DD7-5664-5E3706D3C2AD}"/>
              </a:ext>
            </a:extLst>
          </p:cNvPr>
          <p:cNvSpPr txBox="1"/>
          <p:nvPr/>
        </p:nvSpPr>
        <p:spPr>
          <a:xfrm>
            <a:off x="3657599" y="2314398"/>
            <a:ext cx="7764410" cy="523220"/>
          </a:xfrm>
          <a:prstGeom prst="rect">
            <a:avLst/>
          </a:prstGeom>
          <a:noFill/>
        </p:spPr>
        <p:txBody>
          <a:bodyPr wrap="square">
            <a:spAutoFit/>
          </a:bodyPr>
          <a:lstStyle/>
          <a:p>
            <a:pPr algn="ctr"/>
            <a:r>
              <a:rPr lang="en-US" sz="2800" i="1" dirty="0">
                <a:solidFill>
                  <a:srgbClr val="FF0000"/>
                </a:solidFill>
                <a:latin typeface="Arial Rounded MT Bold" panose="020F0704030504030204" pitchFamily="34" charset="0"/>
              </a:rPr>
              <a:t>Lidl GB</a:t>
            </a:r>
          </a:p>
        </p:txBody>
      </p:sp>
    </p:spTree>
    <p:extLst>
      <p:ext uri="{BB962C8B-B14F-4D97-AF65-F5344CB8AC3E}">
        <p14:creationId xmlns:p14="http://schemas.microsoft.com/office/powerpoint/2010/main" val="9508558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C165AC0B-84E2-C380-0FC8-8B7662B6B665}"/>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rcRect/>
          <a:stretch/>
        </p:blipFill>
        <p:spPr>
          <a:xfrm>
            <a:off x="3504627" y="730730"/>
            <a:ext cx="8219286" cy="5281970"/>
          </a:xfrm>
        </p:spPr>
      </p:pic>
      <p:sp>
        <p:nvSpPr>
          <p:cNvPr id="12" name="Title 1">
            <a:extLst>
              <a:ext uri="{FF2B5EF4-FFF2-40B4-BE49-F238E27FC236}">
                <a16:creationId xmlns:a16="http://schemas.microsoft.com/office/drawing/2014/main" id="{47339D28-82B1-2562-1022-C75371228C3F}"/>
              </a:ext>
            </a:extLst>
          </p:cNvPr>
          <p:cNvSpPr txBox="1">
            <a:spLocks/>
          </p:cNvSpPr>
          <p:nvPr/>
        </p:nvSpPr>
        <p:spPr>
          <a:xfrm>
            <a:off x="252920" y="1077687"/>
            <a:ext cx="2947482" cy="3771898"/>
          </a:xfrm>
          <a:prstGeom prst="rect">
            <a:avLst/>
          </a:prstGeom>
          <a:ln w="38100">
            <a:solidFill>
              <a:schemeClr val="accent2">
                <a:lumMod val="75000"/>
              </a:schemeClr>
            </a:solidFill>
            <a:prstDash val="sysDash"/>
          </a:ln>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a:lstStyle>
          <a:p>
            <a:pPr algn="ctr"/>
            <a:r>
              <a:rPr lang="en-US" b="1" dirty="0">
                <a:solidFill>
                  <a:schemeClr val="tx1"/>
                </a:solidFill>
                <a:effectLst>
                  <a:outerShdw blurRad="38100" dist="38100" dir="2700000" algn="tl">
                    <a:srgbClr val="000000">
                      <a:alpha val="43137"/>
                    </a:srgbClr>
                  </a:outerShdw>
                </a:effectLst>
              </a:rPr>
              <a:t>Flexible working conditions</a:t>
            </a:r>
            <a:endParaRPr lang="en-US" sz="3200" b="1" dirty="0">
              <a:solidFill>
                <a:schemeClr val="tx1"/>
              </a:solidFill>
              <a:effectLst>
                <a:outerShdw blurRad="38100" dist="38100" dir="2700000" algn="tl">
                  <a:srgbClr val="000000">
                    <a:alpha val="43137"/>
                  </a:srgbClr>
                </a:outerShdw>
              </a:effectLst>
            </a:endParaRPr>
          </a:p>
        </p:txBody>
      </p:sp>
      <p:pic>
        <p:nvPicPr>
          <p:cNvPr id="2" name="Picture 1">
            <a:extLst>
              <a:ext uri="{FF2B5EF4-FFF2-40B4-BE49-F238E27FC236}">
                <a16:creationId xmlns:a16="http://schemas.microsoft.com/office/drawing/2014/main" id="{930D8CDF-EF77-F423-E133-B6F3C2503F1D}"/>
              </a:ext>
            </a:extLst>
          </p:cNvPr>
          <p:cNvPicPr>
            <a:picLocks noChangeAspect="1"/>
          </p:cNvPicPr>
          <p:nvPr/>
        </p:nvPicPr>
        <p:blipFill>
          <a:blip r:embed="rId5"/>
          <a:stretch>
            <a:fillRect/>
          </a:stretch>
        </p:blipFill>
        <p:spPr>
          <a:xfrm>
            <a:off x="1025777" y="5012870"/>
            <a:ext cx="1401768" cy="999830"/>
          </a:xfrm>
          <a:prstGeom prst="rect">
            <a:avLst/>
          </a:prstGeom>
        </p:spPr>
      </p:pic>
    </p:spTree>
    <p:extLst>
      <p:ext uri="{BB962C8B-B14F-4D97-AF65-F5344CB8AC3E}">
        <p14:creationId xmlns:p14="http://schemas.microsoft.com/office/powerpoint/2010/main" val="32342037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ln w="38100">
            <a:solidFill>
              <a:schemeClr val="accent2">
                <a:lumMod val="75000"/>
              </a:schemeClr>
            </a:solidFill>
            <a:prstDash val="sysDash"/>
          </a:ln>
        </p:spPr>
        <p:txBody>
          <a:bodyPr>
            <a:normAutofit/>
          </a:bodyPr>
          <a:lstStyle/>
          <a:p>
            <a:pPr algn="ctr"/>
            <a:r>
              <a:rPr lang="en-US" b="1" dirty="0">
                <a:solidFill>
                  <a:schemeClr val="tx1"/>
                </a:solidFill>
                <a:effectLst>
                  <a:outerShdw blurRad="38100" dist="38100" dir="2700000" algn="tl">
                    <a:srgbClr val="000000">
                      <a:alpha val="43137"/>
                    </a:srgbClr>
                  </a:outerShdw>
                </a:effectLst>
              </a:rPr>
              <a:t>Importance of flexible working </a:t>
            </a:r>
            <a:endParaRPr lang="en-US" sz="3200" b="1" dirty="0">
              <a:solidFill>
                <a:schemeClr val="tx1"/>
              </a:solidFill>
              <a:effectLst>
                <a:outerShdw blurRad="38100" dist="38100" dir="2700000" algn="tl">
                  <a:srgbClr val="000000">
                    <a:alpha val="43137"/>
                  </a:srgbClr>
                </a:outerShdw>
              </a:effectLst>
            </a:endParaRPr>
          </a:p>
        </p:txBody>
      </p:sp>
      <p:graphicFrame>
        <p:nvGraphicFramePr>
          <p:cNvPr id="6" name="Content Placeholder 5">
            <a:extLst>
              <a:ext uri="{FF2B5EF4-FFF2-40B4-BE49-F238E27FC236}">
                <a16:creationId xmlns:a16="http://schemas.microsoft.com/office/drawing/2014/main" id="{FFB6BC64-1A37-BCD2-627C-6779BBC74319}"/>
              </a:ext>
            </a:extLst>
          </p:cNvPr>
          <p:cNvGraphicFramePr>
            <a:graphicFrameLocks noGrp="1"/>
          </p:cNvGraphicFramePr>
          <p:nvPr>
            <p:ph idx="1"/>
            <p:extLst>
              <p:ext uri="{D42A27DB-BD31-4B8C-83A1-F6EECF244321}">
                <p14:modId xmlns:p14="http://schemas.microsoft.com/office/powerpoint/2010/main" val="56730438"/>
              </p:ext>
            </p:extLst>
          </p:nvPr>
        </p:nvGraphicFramePr>
        <p:xfrm>
          <a:off x="3622600" y="734786"/>
          <a:ext cx="7999906" cy="52904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itle 1">
            <a:extLst>
              <a:ext uri="{FF2B5EF4-FFF2-40B4-BE49-F238E27FC236}">
                <a16:creationId xmlns:a16="http://schemas.microsoft.com/office/drawing/2014/main" id="{D70299B2-1E97-291D-2313-8A866FEC9E1D}"/>
              </a:ext>
            </a:extLst>
          </p:cNvPr>
          <p:cNvSpPr txBox="1">
            <a:spLocks/>
          </p:cNvSpPr>
          <p:nvPr/>
        </p:nvSpPr>
        <p:spPr>
          <a:xfrm>
            <a:off x="4686300" y="6174212"/>
            <a:ext cx="6136105" cy="68378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a:lstStyle>
          <a:p>
            <a:pPr algn="ctr"/>
            <a:r>
              <a:rPr lang="en-US" sz="1800" dirty="0">
                <a:solidFill>
                  <a:schemeClr val="tx1"/>
                </a:solidFill>
                <a:latin typeface="Arial Rounded MT Bold" panose="020F0704030504030204" pitchFamily="34" charset="0"/>
              </a:rPr>
              <a:t>Figure: Importance of flexible working</a:t>
            </a:r>
          </a:p>
          <a:p>
            <a:pPr algn="ctr"/>
            <a:r>
              <a:rPr lang="en-US" sz="1800" dirty="0">
                <a:solidFill>
                  <a:schemeClr val="tx1"/>
                </a:solidFill>
                <a:latin typeface="Arial Rounded MT Bold" panose="020F0704030504030204" pitchFamily="34" charset="0"/>
              </a:rPr>
              <a:t>Source:(Lynch, 2015)</a:t>
            </a:r>
          </a:p>
        </p:txBody>
      </p:sp>
    </p:spTree>
    <p:extLst>
      <p:ext uri="{BB962C8B-B14F-4D97-AF65-F5344CB8AC3E}">
        <p14:creationId xmlns:p14="http://schemas.microsoft.com/office/powerpoint/2010/main" val="16791572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ln w="38100">
            <a:solidFill>
              <a:schemeClr val="accent2">
                <a:lumMod val="75000"/>
              </a:schemeClr>
            </a:solidFill>
            <a:prstDash val="sysDash"/>
          </a:ln>
        </p:spPr>
        <p:txBody>
          <a:bodyPr>
            <a:normAutofit/>
          </a:bodyPr>
          <a:lstStyle/>
          <a:p>
            <a:pPr algn="ctr"/>
            <a:r>
              <a:rPr lang="en-US" sz="2800" b="1" dirty="0">
                <a:solidFill>
                  <a:schemeClr val="tx1"/>
                </a:solidFill>
                <a:effectLst>
                  <a:outerShdw blurRad="38100" dist="38100" dir="2700000" algn="tl">
                    <a:srgbClr val="000000">
                      <a:alpha val="43137"/>
                    </a:srgbClr>
                  </a:outerShdw>
                </a:effectLst>
              </a:rPr>
              <a:t>Diversity</a:t>
            </a:r>
            <a:endParaRPr lang="en-US" sz="2400" b="1" dirty="0">
              <a:solidFill>
                <a:schemeClr val="tx1"/>
              </a:solidFill>
              <a:effectLst>
                <a:outerShdw blurRad="38100" dist="38100" dir="2700000" algn="tl">
                  <a:srgbClr val="000000">
                    <a:alpha val="43137"/>
                  </a:srgbClr>
                </a:outerShdw>
              </a:effectLst>
            </a:endParaRPr>
          </a:p>
        </p:txBody>
      </p:sp>
      <p:pic>
        <p:nvPicPr>
          <p:cNvPr id="12" name="Picture 11">
            <a:extLst>
              <a:ext uri="{FF2B5EF4-FFF2-40B4-BE49-F238E27FC236}">
                <a16:creationId xmlns:a16="http://schemas.microsoft.com/office/drawing/2014/main" id="{736E2980-6498-C34A-7BF5-2707518DE77C}"/>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21779"/>
          <a:stretch/>
        </p:blipFill>
        <p:spPr>
          <a:xfrm>
            <a:off x="3559630" y="734786"/>
            <a:ext cx="7624838" cy="3211413"/>
          </a:xfrm>
          <a:prstGeom prst="rect">
            <a:avLst/>
          </a:prstGeom>
        </p:spPr>
      </p:pic>
      <p:sp>
        <p:nvSpPr>
          <p:cNvPr id="4" name="Content Placeholder 3">
            <a:extLst>
              <a:ext uri="{FF2B5EF4-FFF2-40B4-BE49-F238E27FC236}">
                <a16:creationId xmlns:a16="http://schemas.microsoft.com/office/drawing/2014/main" id="{EB87F8AA-EB4E-BDA7-04F1-ED398660F656}"/>
              </a:ext>
            </a:extLst>
          </p:cNvPr>
          <p:cNvSpPr>
            <a:spLocks noGrp="1"/>
          </p:cNvSpPr>
          <p:nvPr>
            <p:ph idx="1"/>
          </p:nvPr>
        </p:nvSpPr>
        <p:spPr>
          <a:xfrm>
            <a:off x="3559630" y="4114801"/>
            <a:ext cx="7624838" cy="2008414"/>
          </a:xfrm>
        </p:spPr>
        <p:txBody>
          <a:bodyPr>
            <a:normAutofit fontScale="92500" lnSpcReduction="10000"/>
          </a:bodyPr>
          <a:lstStyle/>
          <a:p>
            <a:pPr marL="0" indent="0" algn="just">
              <a:buNone/>
            </a:pPr>
            <a:r>
              <a:rPr lang="en-US" sz="3200" dirty="0">
                <a:solidFill>
                  <a:schemeClr val="tx1"/>
                </a:solidFill>
                <a:latin typeface="Agency FB" panose="020B0503020202020204" pitchFamily="34" charset="0"/>
              </a:rPr>
              <a:t>This diversity is not confined within the national origin, language, race, color, age, identity, socio-economic issues, status, and so on. Rather, it brings more ideas, creativities, and efficiencies for developing the organizational performance. </a:t>
            </a:r>
          </a:p>
        </p:txBody>
      </p:sp>
    </p:spTree>
    <p:extLst>
      <p:ext uri="{BB962C8B-B14F-4D97-AF65-F5344CB8AC3E}">
        <p14:creationId xmlns:p14="http://schemas.microsoft.com/office/powerpoint/2010/main" val="38229461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ln w="38100">
            <a:solidFill>
              <a:schemeClr val="accent2">
                <a:lumMod val="75000"/>
              </a:schemeClr>
            </a:solidFill>
            <a:prstDash val="sysDash"/>
          </a:ln>
        </p:spPr>
        <p:txBody>
          <a:bodyPr>
            <a:normAutofit/>
          </a:bodyPr>
          <a:lstStyle/>
          <a:p>
            <a:pPr algn="ctr"/>
            <a:r>
              <a:rPr lang="en-US" sz="2800" b="1" dirty="0">
                <a:solidFill>
                  <a:schemeClr val="tx1"/>
                </a:solidFill>
                <a:effectLst>
                  <a:outerShdw blurRad="38100" dist="38100" dir="2700000" algn="tl">
                    <a:srgbClr val="000000">
                      <a:alpha val="43137"/>
                    </a:srgbClr>
                  </a:outerShdw>
                </a:effectLst>
              </a:rPr>
              <a:t>Inclusion </a:t>
            </a:r>
            <a:br>
              <a:rPr lang="en-US" sz="2800" b="1" dirty="0">
                <a:solidFill>
                  <a:schemeClr val="tx1"/>
                </a:solidFill>
                <a:effectLst>
                  <a:outerShdw blurRad="38100" dist="38100" dir="2700000" algn="tl">
                    <a:srgbClr val="000000">
                      <a:alpha val="43137"/>
                    </a:srgbClr>
                  </a:outerShdw>
                </a:effectLst>
              </a:rPr>
            </a:br>
            <a:r>
              <a:rPr lang="en-US" sz="2800" b="1" dirty="0">
                <a:solidFill>
                  <a:schemeClr val="tx1"/>
                </a:solidFill>
                <a:effectLst>
                  <a:outerShdw blurRad="38100" dist="38100" dir="2700000" algn="tl">
                    <a:srgbClr val="000000">
                      <a:alpha val="43137"/>
                    </a:srgbClr>
                  </a:outerShdw>
                </a:effectLst>
              </a:rPr>
              <a:t>at </a:t>
            </a:r>
            <a:br>
              <a:rPr lang="en-US" sz="2800" b="1" dirty="0">
                <a:solidFill>
                  <a:schemeClr val="tx1"/>
                </a:solidFill>
                <a:effectLst>
                  <a:outerShdw blurRad="38100" dist="38100" dir="2700000" algn="tl">
                    <a:srgbClr val="000000">
                      <a:alpha val="43137"/>
                    </a:srgbClr>
                  </a:outerShdw>
                </a:effectLst>
              </a:rPr>
            </a:br>
            <a:r>
              <a:rPr lang="en-US" sz="2800" b="1" dirty="0">
                <a:solidFill>
                  <a:schemeClr val="tx1"/>
                </a:solidFill>
                <a:effectLst>
                  <a:outerShdw blurRad="38100" dist="38100" dir="2700000" algn="tl">
                    <a:srgbClr val="000000">
                      <a:alpha val="43137"/>
                    </a:srgbClr>
                  </a:outerShdw>
                </a:effectLst>
              </a:rPr>
              <a:t>the workplace</a:t>
            </a:r>
            <a:endParaRPr lang="en-US" sz="2400" b="1" dirty="0">
              <a:solidFill>
                <a:schemeClr val="tx1"/>
              </a:solidFill>
              <a:effectLst>
                <a:outerShdw blurRad="38100" dist="38100" dir="2700000" algn="tl">
                  <a:srgbClr val="000000">
                    <a:alpha val="43137"/>
                  </a:srgbClr>
                </a:outerShdw>
              </a:effectLst>
            </a:endParaRPr>
          </a:p>
        </p:txBody>
      </p:sp>
      <p:pic>
        <p:nvPicPr>
          <p:cNvPr id="12" name="Picture 11">
            <a:extLst>
              <a:ext uri="{FF2B5EF4-FFF2-40B4-BE49-F238E27FC236}">
                <a16:creationId xmlns:a16="http://schemas.microsoft.com/office/drawing/2014/main" id="{736E2980-6498-C34A-7BF5-2707518DE77C}"/>
              </a:ext>
            </a:extLst>
          </p:cNvPr>
          <p:cNvPicPr>
            <a:picLocks noChangeAspect="1"/>
          </p:cNvPicPr>
          <p:nvPr/>
        </p:nvPicPr>
        <p:blipFill>
          <a:blip r:embed="rId3">
            <a:extLst>
              <a:ext uri="{837473B0-CC2E-450A-ABE3-18F120FF3D39}">
                <a1611:picAttrSrcUrl xmlns:a1611="http://schemas.microsoft.com/office/drawing/2016/11/main" r:id="rId4"/>
              </a:ext>
            </a:extLst>
          </a:blip>
          <a:srcRect t="18427" b="18427"/>
          <a:stretch/>
        </p:blipFill>
        <p:spPr>
          <a:xfrm>
            <a:off x="3559630" y="734786"/>
            <a:ext cx="7624838" cy="3211413"/>
          </a:xfrm>
          <a:prstGeom prst="rect">
            <a:avLst/>
          </a:prstGeom>
        </p:spPr>
      </p:pic>
      <p:sp>
        <p:nvSpPr>
          <p:cNvPr id="4" name="Content Placeholder 3">
            <a:extLst>
              <a:ext uri="{FF2B5EF4-FFF2-40B4-BE49-F238E27FC236}">
                <a16:creationId xmlns:a16="http://schemas.microsoft.com/office/drawing/2014/main" id="{EB87F8AA-EB4E-BDA7-04F1-ED398660F656}"/>
              </a:ext>
            </a:extLst>
          </p:cNvPr>
          <p:cNvSpPr>
            <a:spLocks noGrp="1"/>
          </p:cNvSpPr>
          <p:nvPr>
            <p:ph idx="1"/>
          </p:nvPr>
        </p:nvSpPr>
        <p:spPr>
          <a:xfrm>
            <a:off x="3559630" y="4114801"/>
            <a:ext cx="7624838" cy="2008414"/>
          </a:xfrm>
        </p:spPr>
        <p:txBody>
          <a:bodyPr>
            <a:normAutofit/>
          </a:bodyPr>
          <a:lstStyle/>
          <a:p>
            <a:pPr marL="0" indent="0" algn="just">
              <a:buNone/>
            </a:pPr>
            <a:r>
              <a:rPr lang="en-US" sz="3200" dirty="0">
                <a:solidFill>
                  <a:schemeClr val="tx1"/>
                </a:solidFill>
                <a:latin typeface="Agency FB" panose="020B0503020202020204" pitchFamily="34" charset="0"/>
              </a:rPr>
              <a:t>Inclusion is the process of distributing equal facilities and accessibility to the employees so that they can grab different opportunities and organizational resources. </a:t>
            </a:r>
          </a:p>
        </p:txBody>
      </p:sp>
    </p:spTree>
    <p:extLst>
      <p:ext uri="{BB962C8B-B14F-4D97-AF65-F5344CB8AC3E}">
        <p14:creationId xmlns:p14="http://schemas.microsoft.com/office/powerpoint/2010/main" val="34018540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ln w="38100">
            <a:solidFill>
              <a:schemeClr val="accent2">
                <a:lumMod val="75000"/>
              </a:schemeClr>
            </a:solidFill>
            <a:prstDash val="sysDash"/>
          </a:ln>
        </p:spPr>
        <p:txBody>
          <a:bodyPr>
            <a:normAutofit/>
          </a:bodyPr>
          <a:lstStyle/>
          <a:p>
            <a:pPr algn="ctr"/>
            <a:r>
              <a:rPr lang="en-US" sz="2800" b="1" dirty="0">
                <a:solidFill>
                  <a:schemeClr val="tx1"/>
                </a:solidFill>
                <a:effectLst>
                  <a:outerShdw blurRad="38100" dist="38100" dir="2700000" algn="tl">
                    <a:srgbClr val="000000">
                      <a:alpha val="43137"/>
                    </a:srgbClr>
                  </a:outerShdw>
                </a:effectLst>
              </a:rPr>
              <a:t>The roles of the HR in promoting the diversity and inclusion through flexible working</a:t>
            </a:r>
            <a:endParaRPr lang="en-US" sz="2400" b="1" dirty="0">
              <a:solidFill>
                <a:schemeClr val="tx1"/>
              </a:solidFill>
              <a:effectLst>
                <a:outerShdw blurRad="38100" dist="38100" dir="2700000" algn="tl">
                  <a:srgbClr val="000000">
                    <a:alpha val="43137"/>
                  </a:srgbClr>
                </a:outerShdw>
              </a:effectLst>
            </a:endParaRPr>
          </a:p>
        </p:txBody>
      </p:sp>
      <p:graphicFrame>
        <p:nvGraphicFramePr>
          <p:cNvPr id="6" name="Content Placeholder 5">
            <a:extLst>
              <a:ext uri="{FF2B5EF4-FFF2-40B4-BE49-F238E27FC236}">
                <a16:creationId xmlns:a16="http://schemas.microsoft.com/office/drawing/2014/main" id="{7A20DF6B-716D-543A-1E99-1CBC1FAAF233}"/>
              </a:ext>
            </a:extLst>
          </p:cNvPr>
          <p:cNvGraphicFramePr>
            <a:graphicFrameLocks noGrp="1"/>
          </p:cNvGraphicFramePr>
          <p:nvPr>
            <p:ph idx="1"/>
            <p:extLst>
              <p:ext uri="{D42A27DB-BD31-4B8C-83A1-F6EECF244321}">
                <p14:modId xmlns:p14="http://schemas.microsoft.com/office/powerpoint/2010/main" val="2748237062"/>
              </p:ext>
            </p:extLst>
          </p:nvPr>
        </p:nvGraphicFramePr>
        <p:xfrm>
          <a:off x="3200401" y="0"/>
          <a:ext cx="8588828" cy="59762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itle 1">
            <a:extLst>
              <a:ext uri="{FF2B5EF4-FFF2-40B4-BE49-F238E27FC236}">
                <a16:creationId xmlns:a16="http://schemas.microsoft.com/office/drawing/2014/main" id="{9CC94550-7880-EFE3-F8C2-2CE6E8FBA55A}"/>
              </a:ext>
            </a:extLst>
          </p:cNvPr>
          <p:cNvSpPr txBox="1">
            <a:spLocks/>
          </p:cNvSpPr>
          <p:nvPr/>
        </p:nvSpPr>
        <p:spPr>
          <a:xfrm>
            <a:off x="3641271" y="6174212"/>
            <a:ext cx="8147957" cy="683788"/>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a:lstStyle>
          <a:p>
            <a:pPr algn="ctr"/>
            <a:r>
              <a:rPr lang="en-US" sz="1800" dirty="0">
                <a:solidFill>
                  <a:schemeClr val="tx1"/>
                </a:solidFill>
                <a:latin typeface="Arial Rounded MT Bold" panose="020F0704030504030204" pitchFamily="34" charset="0"/>
              </a:rPr>
              <a:t>Figure: The roles of the HR in promoting diversity and inclusion via flexible working</a:t>
            </a:r>
          </a:p>
          <a:p>
            <a:pPr algn="ctr"/>
            <a:r>
              <a:rPr lang="en-US" sz="1800" dirty="0">
                <a:solidFill>
                  <a:schemeClr val="tx1"/>
                </a:solidFill>
                <a:latin typeface="Arial Rounded MT Bold" panose="020F0704030504030204" pitchFamily="34" charset="0"/>
              </a:rPr>
              <a:t>Source:(Christopher, Paul and </a:t>
            </a:r>
            <a:r>
              <a:rPr lang="en-US" sz="1800" dirty="0" err="1">
                <a:solidFill>
                  <a:schemeClr val="tx1"/>
                </a:solidFill>
                <a:latin typeface="Arial Rounded MT Bold" panose="020F0704030504030204" pitchFamily="34" charset="0"/>
              </a:rPr>
              <a:t>Badejo</a:t>
            </a:r>
            <a:r>
              <a:rPr lang="en-US" sz="1800" dirty="0">
                <a:solidFill>
                  <a:schemeClr val="tx1"/>
                </a:solidFill>
                <a:latin typeface="Arial Rounded MT Bold" panose="020F0704030504030204" pitchFamily="34" charset="0"/>
              </a:rPr>
              <a:t>, 2012)</a:t>
            </a:r>
          </a:p>
        </p:txBody>
      </p:sp>
    </p:spTree>
    <p:extLst>
      <p:ext uri="{BB962C8B-B14F-4D97-AF65-F5344CB8AC3E}">
        <p14:creationId xmlns:p14="http://schemas.microsoft.com/office/powerpoint/2010/main" val="25359426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ln w="38100">
            <a:solidFill>
              <a:schemeClr val="accent2">
                <a:lumMod val="75000"/>
              </a:schemeClr>
            </a:solidFill>
            <a:prstDash val="sysDash"/>
          </a:ln>
        </p:spPr>
        <p:txBody>
          <a:bodyPr>
            <a:normAutofit/>
          </a:bodyPr>
          <a:lstStyle/>
          <a:p>
            <a:pPr algn="ctr"/>
            <a:r>
              <a:rPr lang="en-US" sz="2800" b="1" dirty="0">
                <a:solidFill>
                  <a:schemeClr val="tx1"/>
                </a:solidFill>
                <a:effectLst>
                  <a:outerShdw blurRad="38100" dist="38100" dir="2700000" algn="tl">
                    <a:srgbClr val="000000">
                      <a:alpha val="43137"/>
                    </a:srgbClr>
                  </a:outerShdw>
                </a:effectLst>
              </a:rPr>
              <a:t>Relationship between the flexible working and the diversity and inclusion and the roles of the HR</a:t>
            </a:r>
            <a:endParaRPr lang="en-US" sz="2400" b="1" dirty="0">
              <a:solidFill>
                <a:schemeClr val="tx1"/>
              </a:solidFill>
              <a:effectLst>
                <a:outerShdw blurRad="38100" dist="38100" dir="2700000" algn="tl">
                  <a:srgbClr val="000000">
                    <a:alpha val="43137"/>
                  </a:srgbClr>
                </a:outerShdw>
              </a:effectLst>
            </a:endParaRPr>
          </a:p>
        </p:txBody>
      </p:sp>
      <p:graphicFrame>
        <p:nvGraphicFramePr>
          <p:cNvPr id="6" name="Content Placeholder 5">
            <a:extLst>
              <a:ext uri="{FF2B5EF4-FFF2-40B4-BE49-F238E27FC236}">
                <a16:creationId xmlns:a16="http://schemas.microsoft.com/office/drawing/2014/main" id="{7A20DF6B-716D-543A-1E99-1CBC1FAAF233}"/>
              </a:ext>
            </a:extLst>
          </p:cNvPr>
          <p:cNvGraphicFramePr>
            <a:graphicFrameLocks noGrp="1"/>
          </p:cNvGraphicFramePr>
          <p:nvPr>
            <p:ph idx="1"/>
            <p:extLst>
              <p:ext uri="{D42A27DB-BD31-4B8C-83A1-F6EECF244321}">
                <p14:modId xmlns:p14="http://schemas.microsoft.com/office/powerpoint/2010/main" val="2323960893"/>
              </p:ext>
            </p:extLst>
          </p:nvPr>
        </p:nvGraphicFramePr>
        <p:xfrm>
          <a:off x="3575957" y="401942"/>
          <a:ext cx="8616042" cy="56559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itle 1">
            <a:extLst>
              <a:ext uri="{FF2B5EF4-FFF2-40B4-BE49-F238E27FC236}">
                <a16:creationId xmlns:a16="http://schemas.microsoft.com/office/drawing/2014/main" id="{A8F34680-F64B-1546-DF02-C19F47AC21D5}"/>
              </a:ext>
            </a:extLst>
          </p:cNvPr>
          <p:cNvSpPr txBox="1">
            <a:spLocks/>
          </p:cNvSpPr>
          <p:nvPr/>
        </p:nvSpPr>
        <p:spPr>
          <a:xfrm>
            <a:off x="914401" y="6174212"/>
            <a:ext cx="11277598" cy="68378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a:lstStyle>
          <a:p>
            <a:pPr algn="ctr"/>
            <a:r>
              <a:rPr lang="en-US" sz="1800" dirty="0">
                <a:solidFill>
                  <a:schemeClr val="tx1"/>
                </a:solidFill>
                <a:latin typeface="Arial Rounded MT Bold" panose="020F0704030504030204" pitchFamily="34" charset="0"/>
              </a:rPr>
              <a:t>Figure: The Relationship between the flexible working and the diversity and inclusion and the roles of the HR</a:t>
            </a:r>
          </a:p>
          <a:p>
            <a:pPr algn="ctr"/>
            <a:r>
              <a:rPr lang="en-US" sz="1800" dirty="0">
                <a:solidFill>
                  <a:schemeClr val="tx1"/>
                </a:solidFill>
                <a:latin typeface="Arial Rounded MT Bold" panose="020F0704030504030204" pitchFamily="34" charset="0"/>
              </a:rPr>
              <a:t>Source: (</a:t>
            </a:r>
            <a:r>
              <a:rPr lang="en-US" sz="1800" dirty="0" err="1">
                <a:solidFill>
                  <a:schemeClr val="tx1"/>
                </a:solidFill>
                <a:latin typeface="Arial Rounded MT Bold" panose="020F0704030504030204" pitchFamily="34" charset="0"/>
              </a:rPr>
              <a:t>Tagoe</a:t>
            </a:r>
            <a:r>
              <a:rPr lang="en-US" sz="1800" dirty="0">
                <a:solidFill>
                  <a:schemeClr val="tx1"/>
                </a:solidFill>
                <a:latin typeface="Arial Rounded MT Bold" panose="020F0704030504030204" pitchFamily="34" charset="0"/>
              </a:rPr>
              <a:t>, 2022)</a:t>
            </a:r>
          </a:p>
        </p:txBody>
      </p:sp>
    </p:spTree>
    <p:extLst>
      <p:ext uri="{BB962C8B-B14F-4D97-AF65-F5344CB8AC3E}">
        <p14:creationId xmlns:p14="http://schemas.microsoft.com/office/powerpoint/2010/main" val="6193841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ln w="38100">
            <a:solidFill>
              <a:schemeClr val="accent2">
                <a:lumMod val="75000"/>
              </a:schemeClr>
            </a:solidFill>
            <a:prstDash val="sysDash"/>
          </a:ln>
        </p:spPr>
        <p:txBody>
          <a:bodyPr/>
          <a:lstStyle/>
          <a:p>
            <a:pPr algn="ctr"/>
            <a:r>
              <a:rPr lang="en-US" sz="4000" b="1" dirty="0">
                <a:solidFill>
                  <a:schemeClr val="tx1"/>
                </a:solidFill>
                <a:effectLst>
                  <a:outerShdw blurRad="38100" dist="38100" dir="2700000" algn="tl">
                    <a:srgbClr val="000000">
                      <a:alpha val="43137"/>
                    </a:srgbClr>
                  </a:outerShdw>
                </a:effectLst>
              </a:rPr>
              <a:t>Conclusion</a:t>
            </a:r>
            <a:endParaRPr lang="en-US" b="1" dirty="0">
              <a:solidFill>
                <a:schemeClr val="tx1"/>
              </a:solidFill>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DDD97C8E-4FD6-5C14-9578-B3AB8C5BA30A}"/>
              </a:ext>
            </a:extLst>
          </p:cNvPr>
          <p:cNvSpPr>
            <a:spLocks noGrp="1"/>
          </p:cNvSpPr>
          <p:nvPr>
            <p:ph idx="1"/>
          </p:nvPr>
        </p:nvSpPr>
        <p:spPr>
          <a:xfrm>
            <a:off x="3730721" y="1369591"/>
            <a:ext cx="7726987" cy="4109674"/>
          </a:xfrm>
          <a:ln w="57150">
            <a:solidFill>
              <a:schemeClr val="accent2">
                <a:lumMod val="75000"/>
              </a:schemeClr>
            </a:solidFill>
          </a:ln>
        </p:spPr>
        <p:txBody>
          <a:bodyPr>
            <a:normAutofit/>
          </a:bodyPr>
          <a:lstStyle/>
          <a:p>
            <a:pPr marL="0" indent="0" algn="just">
              <a:buNone/>
            </a:pPr>
            <a:r>
              <a:rPr lang="en-US" sz="3200" b="1" dirty="0">
                <a:solidFill>
                  <a:schemeClr val="tx1"/>
                </a:solidFill>
                <a:latin typeface="Agency FB" panose="020B0503020202020204" pitchFamily="34" charset="0"/>
              </a:rPr>
              <a:t>Finally, after completing the entire presentation, it has been understood that the workplace’s flexibility in Lidl is dependent on the effective management of diversity and inclusion as well as the roles of HR in Lidle. These all are interrelated to each other for ensuring an effective management and the HR’s contributions or the efforts can be shown in the employees’ performance irrespective of their diversified backgrounds.   </a:t>
            </a:r>
          </a:p>
        </p:txBody>
      </p:sp>
    </p:spTree>
    <p:extLst>
      <p:ext uri="{BB962C8B-B14F-4D97-AF65-F5344CB8AC3E}">
        <p14:creationId xmlns:p14="http://schemas.microsoft.com/office/powerpoint/2010/main" val="4993349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A0E8A-F510-DFED-31B2-2F7C880F0E0A}"/>
              </a:ext>
            </a:extLst>
          </p:cNvPr>
          <p:cNvSpPr>
            <a:spLocks noGrp="1"/>
          </p:cNvSpPr>
          <p:nvPr>
            <p:ph type="title"/>
          </p:nvPr>
        </p:nvSpPr>
        <p:spPr>
          <a:ln w="38100">
            <a:solidFill>
              <a:schemeClr val="accent2">
                <a:lumMod val="75000"/>
              </a:schemeClr>
            </a:solidFill>
            <a:prstDash val="sysDash"/>
          </a:ln>
        </p:spPr>
        <p:txBody>
          <a:bodyPr/>
          <a:lstStyle/>
          <a:p>
            <a:pPr algn="ctr"/>
            <a:r>
              <a:rPr lang="en-US" sz="4000" b="1" dirty="0">
                <a:solidFill>
                  <a:schemeClr val="tx1"/>
                </a:solidFill>
                <a:effectLst>
                  <a:outerShdw blurRad="38100" dist="38100" dir="2700000" algn="tl">
                    <a:srgbClr val="000000">
                      <a:alpha val="43137"/>
                    </a:srgbClr>
                  </a:outerShdw>
                </a:effectLst>
              </a:rPr>
              <a:t>References </a:t>
            </a:r>
            <a:endParaRPr lang="en-US" b="1" dirty="0">
              <a:solidFill>
                <a:schemeClr val="tx1"/>
              </a:solidFill>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DDD97C8E-4FD6-5C14-9578-B3AB8C5BA30A}"/>
              </a:ext>
            </a:extLst>
          </p:cNvPr>
          <p:cNvSpPr>
            <a:spLocks noGrp="1"/>
          </p:cNvSpPr>
          <p:nvPr>
            <p:ph idx="1"/>
          </p:nvPr>
        </p:nvSpPr>
        <p:spPr>
          <a:xfrm>
            <a:off x="3730721" y="816430"/>
            <a:ext cx="7726987" cy="5290456"/>
          </a:xfrm>
          <a:ln w="57150">
            <a:solidFill>
              <a:schemeClr val="accent2">
                <a:lumMod val="75000"/>
              </a:schemeClr>
            </a:solidFill>
          </a:ln>
        </p:spPr>
        <p:txBody>
          <a:bodyPr>
            <a:normAutofit lnSpcReduction="10000"/>
          </a:bodyPr>
          <a:lstStyle/>
          <a:p>
            <a:pPr marL="0" indent="0" algn="just">
              <a:buNone/>
            </a:pPr>
            <a:r>
              <a:rPr lang="en-US" sz="1400" b="1" dirty="0" err="1">
                <a:solidFill>
                  <a:schemeClr val="tx1"/>
                </a:solidFill>
                <a:latin typeface="Agency FB" panose="020B0503020202020204" pitchFamily="34" charset="0"/>
              </a:rPr>
              <a:t>Berényi</a:t>
            </a:r>
            <a:r>
              <a:rPr lang="en-US" sz="1400" b="1" dirty="0">
                <a:solidFill>
                  <a:schemeClr val="tx1"/>
                </a:solidFill>
                <a:latin typeface="Agency FB" panose="020B0503020202020204" pitchFamily="34" charset="0"/>
              </a:rPr>
              <a:t>, L., 2022. The right to a healthy working environment in the light of flexible working conditions. Revue </a:t>
            </a:r>
            <a:r>
              <a:rPr lang="en-US" sz="1400" b="1" dirty="0" err="1">
                <a:solidFill>
                  <a:schemeClr val="tx1"/>
                </a:solidFill>
                <a:latin typeface="Agency FB" panose="020B0503020202020204" pitchFamily="34" charset="0"/>
              </a:rPr>
              <a:t>Européenne</a:t>
            </a:r>
            <a:r>
              <a:rPr lang="en-US" sz="1400" b="1" dirty="0">
                <a:solidFill>
                  <a:schemeClr val="tx1"/>
                </a:solidFill>
                <a:latin typeface="Agency FB" panose="020B0503020202020204" pitchFamily="34" charset="0"/>
              </a:rPr>
              <a:t> du Droit Social, 56(3), pp.70-79.</a:t>
            </a:r>
          </a:p>
          <a:p>
            <a:pPr marL="0" indent="0" algn="just">
              <a:buNone/>
            </a:pPr>
            <a:r>
              <a:rPr lang="en-US" sz="1400" b="1" dirty="0">
                <a:solidFill>
                  <a:schemeClr val="tx1"/>
                </a:solidFill>
                <a:latin typeface="Agency FB" panose="020B0503020202020204" pitchFamily="34" charset="0"/>
              </a:rPr>
              <a:t>Birkenhead, S., 2022. Managing People. London, UK: Penguin.</a:t>
            </a:r>
          </a:p>
          <a:p>
            <a:pPr marL="0" indent="0" algn="just">
              <a:buNone/>
            </a:pPr>
            <a:r>
              <a:rPr lang="en-US" sz="1400" b="1" dirty="0">
                <a:solidFill>
                  <a:schemeClr val="tx1"/>
                </a:solidFill>
                <a:latin typeface="Agency FB" panose="020B0503020202020204" pitchFamily="34" charset="0"/>
              </a:rPr>
              <a:t>Christopher, C., Paul, O. and </a:t>
            </a:r>
            <a:r>
              <a:rPr lang="en-US" sz="1400" b="1" dirty="0" err="1">
                <a:solidFill>
                  <a:schemeClr val="tx1"/>
                </a:solidFill>
                <a:latin typeface="Agency FB" panose="020B0503020202020204" pitchFamily="34" charset="0"/>
              </a:rPr>
              <a:t>Badejo</a:t>
            </a:r>
            <a:r>
              <a:rPr lang="en-US" sz="1400" b="1" dirty="0">
                <a:solidFill>
                  <a:schemeClr val="tx1"/>
                </a:solidFill>
                <a:latin typeface="Agency FB" panose="020B0503020202020204" pitchFamily="34" charset="0"/>
              </a:rPr>
              <a:t>, A., 2012. Promoting Ethical Human Resource Management Practices in Work Organizations in Nigeria: Roles of HR Professionals. International Journal of Human Resource Studies, 2(2), p.116.</a:t>
            </a:r>
          </a:p>
          <a:p>
            <a:pPr marL="0" indent="0" algn="just">
              <a:buNone/>
            </a:pPr>
            <a:r>
              <a:rPr lang="en-US" sz="1400" b="1" dirty="0">
                <a:solidFill>
                  <a:schemeClr val="tx1"/>
                </a:solidFill>
                <a:latin typeface="Agency FB" panose="020B0503020202020204" pitchFamily="34" charset="0"/>
              </a:rPr>
              <a:t>CIPD. 2022. Collective employee voice | CIPD. [online] Available at: &lt;https://www.cipd.co.uk/knowledge/fundamentals/relations/employees/collective-employee-voice&gt; [Accessed 25 July 2022].</a:t>
            </a:r>
          </a:p>
          <a:p>
            <a:pPr marL="0" indent="0" algn="just">
              <a:buNone/>
            </a:pPr>
            <a:r>
              <a:rPr lang="en-US" sz="1400" b="1" dirty="0" err="1">
                <a:solidFill>
                  <a:schemeClr val="tx1"/>
                </a:solidFill>
                <a:latin typeface="Agency FB" panose="020B0503020202020204" pitchFamily="34" charset="0"/>
              </a:rPr>
              <a:t>Gutterman</a:t>
            </a:r>
            <a:r>
              <a:rPr lang="en-US" sz="1400" b="1" dirty="0">
                <a:solidFill>
                  <a:schemeClr val="tx1"/>
                </a:solidFill>
                <a:latin typeface="Agency FB" panose="020B0503020202020204" pitchFamily="34" charset="0"/>
              </a:rPr>
              <a:t>, A., 2022. Diversity and Inclusion in the Workplace. SSRN Electronic Journal,.</a:t>
            </a:r>
          </a:p>
          <a:p>
            <a:pPr marL="0" indent="0" algn="just">
              <a:buNone/>
            </a:pPr>
            <a:r>
              <a:rPr lang="en-US" sz="1400" b="1" dirty="0">
                <a:solidFill>
                  <a:schemeClr val="tx1"/>
                </a:solidFill>
                <a:latin typeface="Agency FB" panose="020B0503020202020204" pitchFamily="34" charset="0"/>
              </a:rPr>
              <a:t>Johnson, G., 2014. Exploring corporate strategy. Harlow: Pearson.</a:t>
            </a:r>
          </a:p>
          <a:p>
            <a:pPr marL="0" indent="0" algn="just">
              <a:buNone/>
            </a:pPr>
            <a:r>
              <a:rPr lang="en-US" sz="1400" b="1" dirty="0">
                <a:solidFill>
                  <a:schemeClr val="tx1"/>
                </a:solidFill>
                <a:latin typeface="Agency FB" panose="020B0503020202020204" pitchFamily="34" charset="0"/>
              </a:rPr>
              <a:t>Lidl. 2022. Lidl, UK. [online] Available at: &lt;https://corporate.lidl.co.uk/#:~:text=The%20first%20Lidl%20GB%20store,Britain%2C%20employing%20over%2027%2C500%20people.&gt; [Accessed 25 July 2022].</a:t>
            </a:r>
          </a:p>
          <a:p>
            <a:pPr marL="0" indent="0" algn="just">
              <a:buNone/>
            </a:pPr>
            <a:r>
              <a:rPr lang="en-US" sz="1400" b="1" dirty="0">
                <a:solidFill>
                  <a:schemeClr val="tx1"/>
                </a:solidFill>
                <a:latin typeface="Agency FB" panose="020B0503020202020204" pitchFamily="34" charset="0"/>
              </a:rPr>
              <a:t>Lynch, R., 2015. Strategic management.</a:t>
            </a:r>
          </a:p>
          <a:p>
            <a:pPr marL="0" indent="0" algn="just">
              <a:buNone/>
            </a:pPr>
            <a:r>
              <a:rPr lang="en-US" sz="1400" b="1" dirty="0">
                <a:solidFill>
                  <a:schemeClr val="tx1"/>
                </a:solidFill>
                <a:latin typeface="Agency FB" panose="020B0503020202020204" pitchFamily="34" charset="0"/>
              </a:rPr>
              <a:t>Marson, J., 2014. Beginning employment law. Oxon: Routledge, Taylor and Francis.</a:t>
            </a:r>
          </a:p>
          <a:p>
            <a:pPr marL="0" indent="0" algn="just">
              <a:buNone/>
            </a:pPr>
            <a:r>
              <a:rPr lang="en-US" sz="1400" b="1" dirty="0" err="1">
                <a:solidFill>
                  <a:schemeClr val="tx1"/>
                </a:solidFill>
                <a:latin typeface="Agency FB" panose="020B0503020202020204" pitchFamily="34" charset="0"/>
              </a:rPr>
              <a:t>Miminoshvili</a:t>
            </a:r>
            <a:r>
              <a:rPr lang="en-US" sz="1400" b="1" dirty="0">
                <a:solidFill>
                  <a:schemeClr val="tx1"/>
                </a:solidFill>
                <a:latin typeface="Agency FB" panose="020B0503020202020204" pitchFamily="34" charset="0"/>
              </a:rPr>
              <a:t>, M. and </a:t>
            </a:r>
            <a:r>
              <a:rPr lang="en-US" sz="1400" b="1" dirty="0" err="1">
                <a:solidFill>
                  <a:schemeClr val="tx1"/>
                </a:solidFill>
                <a:latin typeface="Agency FB" panose="020B0503020202020204" pitchFamily="34" charset="0"/>
              </a:rPr>
              <a:t>Černe</a:t>
            </a:r>
            <a:r>
              <a:rPr lang="en-US" sz="1400" b="1" dirty="0">
                <a:solidFill>
                  <a:schemeClr val="tx1"/>
                </a:solidFill>
                <a:latin typeface="Agency FB" panose="020B0503020202020204" pitchFamily="34" charset="0"/>
              </a:rPr>
              <a:t>, M., 2021. Workplace inclusion–exclusion and knowledge-hiding </a:t>
            </a:r>
            <a:r>
              <a:rPr lang="en-US" sz="1400" b="1" dirty="0" err="1">
                <a:solidFill>
                  <a:schemeClr val="tx1"/>
                </a:solidFill>
                <a:latin typeface="Agency FB" panose="020B0503020202020204" pitchFamily="34" charset="0"/>
              </a:rPr>
              <a:t>behaviour</a:t>
            </a:r>
            <a:r>
              <a:rPr lang="en-US" sz="1400" b="1" dirty="0">
                <a:solidFill>
                  <a:schemeClr val="tx1"/>
                </a:solidFill>
                <a:latin typeface="Agency FB" panose="020B0503020202020204" pitchFamily="34" charset="0"/>
              </a:rPr>
              <a:t> of minority members. Knowledge Management Research &amp;amp; Practice, 20(3), pp.422-435.</a:t>
            </a:r>
          </a:p>
          <a:p>
            <a:pPr marL="0" indent="0" algn="just">
              <a:buNone/>
            </a:pPr>
            <a:r>
              <a:rPr lang="en-US" sz="1400" b="1" dirty="0">
                <a:solidFill>
                  <a:schemeClr val="tx1"/>
                </a:solidFill>
                <a:latin typeface="Agency FB" panose="020B0503020202020204" pitchFamily="34" charset="0"/>
              </a:rPr>
              <a:t>Syed, J. and </a:t>
            </a:r>
            <a:r>
              <a:rPr lang="en-US" sz="1400" b="1" dirty="0" err="1">
                <a:solidFill>
                  <a:schemeClr val="tx1"/>
                </a:solidFill>
                <a:latin typeface="Agency FB" panose="020B0503020202020204" pitchFamily="34" charset="0"/>
              </a:rPr>
              <a:t>Ozbilgin</a:t>
            </a:r>
            <a:r>
              <a:rPr lang="en-US" sz="1400" b="1" dirty="0">
                <a:solidFill>
                  <a:schemeClr val="tx1"/>
                </a:solidFill>
                <a:latin typeface="Agency FB" panose="020B0503020202020204" pitchFamily="34" charset="0"/>
              </a:rPr>
              <a:t>, M., 2015. Managing diversity and inclusion. Sage, London.</a:t>
            </a:r>
          </a:p>
          <a:p>
            <a:pPr marL="0" indent="0" algn="just">
              <a:buNone/>
            </a:pPr>
            <a:r>
              <a:rPr lang="en-US" sz="1400" b="1" dirty="0" err="1">
                <a:solidFill>
                  <a:schemeClr val="tx1"/>
                </a:solidFill>
                <a:latin typeface="Agency FB" panose="020B0503020202020204" pitchFamily="34" charset="0"/>
              </a:rPr>
              <a:t>Tagoe</a:t>
            </a:r>
            <a:r>
              <a:rPr lang="en-US" sz="1400" b="1" dirty="0">
                <a:solidFill>
                  <a:schemeClr val="tx1"/>
                </a:solidFill>
                <a:latin typeface="Agency FB" panose="020B0503020202020204" pitchFamily="34" charset="0"/>
              </a:rPr>
              <a:t>, A., 2022. How To Ensure Health And Safe Working Conditions For All. Safety and Health at Work, 13, pp.S69-S70.</a:t>
            </a:r>
          </a:p>
        </p:txBody>
      </p:sp>
    </p:spTree>
    <p:extLst>
      <p:ext uri="{BB962C8B-B14F-4D97-AF65-F5344CB8AC3E}">
        <p14:creationId xmlns:p14="http://schemas.microsoft.com/office/powerpoint/2010/main" val="4136991650"/>
      </p:ext>
    </p:extLst>
  </p:cSld>
  <p:clrMapOvr>
    <a:masterClrMapping/>
  </p:clrMapOvr>
</p:sld>
</file>

<file path=ppt/theme/theme1.xml><?xml version="1.0" encoding="utf-8"?>
<a:theme xmlns:a="http://schemas.openxmlformats.org/drawingml/2006/main" name="Frame">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18A1B607-7BAE-46D6-8090-545AC7BDD73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Frame</Template>
  <TotalTime>1106</TotalTime>
  <Words>2630</Words>
  <PresentationFormat>Widescreen</PresentationFormat>
  <Paragraphs>90</Paragraphs>
  <Slides>12</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Agency FB</vt:lpstr>
      <vt:lpstr>Arial Rounded MT Bold</vt:lpstr>
      <vt:lpstr>Calibri</vt:lpstr>
      <vt:lpstr>Corbel</vt:lpstr>
      <vt:lpstr>Wingdings 2</vt:lpstr>
      <vt:lpstr>Frame</vt:lpstr>
      <vt:lpstr>Welcome  To This presentation  </vt:lpstr>
      <vt:lpstr>Introduction</vt:lpstr>
      <vt:lpstr>Purposes  of  making a case</vt:lpstr>
      <vt:lpstr>A leading retail business in the UK</vt:lpstr>
      <vt:lpstr>PowerPoint Presentation</vt:lpstr>
      <vt:lpstr>Importance of flexible working </vt:lpstr>
      <vt:lpstr>Diversity</vt:lpstr>
      <vt:lpstr>Inclusion  at  the workplace</vt:lpstr>
      <vt:lpstr>The roles of the HR in promoting the diversity and inclusion through flexible working</vt:lpstr>
      <vt:lpstr>Relationship between the flexible working and the diversity and inclusion and the roles of the HR</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2022-06-03T16:15:48Z</dcterms:created>
  <dcterms:modified xsi:type="dcterms:W3CDTF">2022-07-25T09:49:57Z</dcterms:modified>
</cp:coreProperties>
</file>