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6"/>
  </p:notesMasterIdLst>
  <p:handoutMasterIdLst>
    <p:handoutMasterId r:id="rId37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  <p:sldId id="481" r:id="rId31"/>
    <p:sldId id="482" r:id="rId32"/>
    <p:sldId id="483" r:id="rId33"/>
    <p:sldId id="484" r:id="rId34"/>
    <p:sldId id="485" r:id="rId35"/>
  </p:sldIdLst>
  <p:sldSz cx="9144000" cy="6858000" type="screen4x3"/>
  <p:notesSz cx="6858000" cy="9199563"/>
  <p:custDataLst>
    <p:tags r:id="rId38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8" autoAdjust="0"/>
    <p:restoredTop sz="95396" autoAdjust="0"/>
  </p:normalViewPr>
  <p:slideViewPr>
    <p:cSldViewPr snapToGrid="0">
      <p:cViewPr varScale="1">
        <p:scale>
          <a:sx n="130" d="100"/>
          <a:sy n="130" d="100"/>
        </p:scale>
        <p:origin x="1096" y="192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7564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132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8E295F-0A26-4467-8270-C8603BF280DE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E5E56E0-ED39-4875-9155-D833640301ED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EFB9C6B-F78C-49E5-8E5A-C14EC881365E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F82763B-B836-4B24-93AA-C0278B4EFD07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DB1267-5323-43F5-8276-DE2BCCA4A31C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89B089F-09BB-46EF-B4C8-9B52A34A65A7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94EB2C5-B6A2-4DF1-9207-FADE15709E6B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5D3F1FB-4348-47EE-95C7-CD6D8CE33094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979D0A-C5EC-4C89-9728-DC9823542A30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EBBF6A5-FD6D-4DA5-BE63-5DC815BF9EB9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297A5AC-BA22-41FF-8EA2-5421E9569165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9843019-6089-498F-A9E4-64DA09B4BD5A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1EFB4C-F176-4240-9E6C-617619565F89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AD9369F-07E2-46A7-A91C-5C65F3CA30C3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A61B1B9-6B57-4F38-B70D-7A01E409773D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45ECA01-25C4-4810-922D-CA9C19B4D8B4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B375E84-A16C-4026-ACE3-9DDF8C1E28CF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4F3E55-8336-4ACB-8B89-C2B8322139C5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499A52-24D0-4A67-BC11-DE84BDB1767A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8882938-B724-4162-A831-4BB9101FAC8E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DCC2A2D-2BE3-4ABC-897F-4E2E2FC6855C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D46F3E-C7A7-479C-AA1C-FAB3AADA18EF}" type="slidenum">
              <a:rPr lang="en-US"/>
              <a:pPr/>
              <a:t>27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9E8C82-24D0-41E8-B2BF-A6C02B452BD6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FF9A8CB-AE1C-43BC-88DE-F7A0B48D6D1F}" type="slidenum">
              <a:rPr lang="en-US"/>
              <a:pPr/>
              <a:t>29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B96F3E1-4BDC-4060-987E-4858DBEBA21D}" type="slidenum">
              <a:rPr lang="en-US"/>
              <a:pPr/>
              <a:t>30</a:t>
            </a:fld>
            <a:endParaRPr lang="en-US" dirty="0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C9134C-411D-40CB-99D6-336E113B44C9}" type="slidenum">
              <a:rPr lang="en-US"/>
              <a:pPr/>
              <a:t>31</a:t>
            </a:fld>
            <a:endParaRPr lang="en-US" dirty="0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56CEF2C-45DC-4C50-AD03-9E687EB79515}" type="slidenum">
              <a:rPr lang="en-US"/>
              <a:pPr/>
              <a:t>32</a:t>
            </a:fld>
            <a:endParaRPr lang="en-US" dirty="0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7809C5-3CD0-438E-9643-8F41B3D68C0F}" type="slidenum">
              <a:rPr lang="en-US"/>
              <a:pPr/>
              <a:t>33</a:t>
            </a:fld>
            <a:endParaRPr lang="en-US" dirty="0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607" y="4370734"/>
            <a:ext cx="5028787" cy="4138548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4810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3213" y="14954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8: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Body Composition and Weight Control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0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0041" y="1487965"/>
            <a:ext cx="8636000" cy="2259722"/>
          </a:xfrm>
        </p:spPr>
        <p:txBody>
          <a:bodyPr wrap="square"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Kilocalorie</a:t>
            </a:r>
            <a:r>
              <a:rPr lang="en-US" dirty="0">
                <a:ea typeface="ＭＳ Ｐゴシック" charset="-128"/>
              </a:rPr>
              <a:t>—The amount of heat needed to raise the temperature of 1 kg of water by 1</a:t>
            </a:r>
            <a:r>
              <a:rPr lang="en-US" dirty="0"/>
              <a:t>°</a:t>
            </a:r>
            <a:r>
              <a:rPr lang="en-US" dirty="0">
                <a:ea typeface="ＭＳ Ｐゴシック" charset="-128"/>
              </a:rPr>
              <a:t>C</a:t>
            </a: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Caloric Balance Equation</a:t>
            </a:r>
            <a:r>
              <a:rPr lang="en-US" dirty="0">
                <a:ea typeface="ＭＳ Ｐゴシック" charset="-128"/>
              </a:rPr>
              <a:t>—The mathematical summation of the caloric intake (+) and energy expenditure (−) from all sources</a:t>
            </a:r>
            <a:endParaRPr lang="en-US" b="1" dirty="0">
              <a:ea typeface="ＭＳ Ｐゴシック" charset="-128"/>
            </a:endParaRPr>
          </a:p>
        </p:txBody>
      </p:sp>
      <p:sp>
        <p:nvSpPr>
          <p:cNvPr id="7171" name="Rectangle 8"/>
          <p:cNvSpPr>
            <a:spLocks noChangeArrowheads="1"/>
          </p:cNvSpPr>
          <p:nvPr/>
        </p:nvSpPr>
        <p:spPr bwMode="auto">
          <a:xfrm>
            <a:off x="270041" y="432106"/>
            <a:ext cx="6497291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I. The Caloric Balance Equation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9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90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9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90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9042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0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068" y="1377369"/>
            <a:ext cx="8461829" cy="2936831"/>
          </a:xfrm>
        </p:spPr>
        <p:txBody>
          <a:bodyPr wrap="square">
            <a:spAutoFit/>
          </a:bodyPr>
          <a:lstStyle/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Caloric Balance =</a:t>
            </a:r>
          </a:p>
          <a:p>
            <a:pPr marL="860425" indent="-860425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+ food ingested (kcal)</a:t>
            </a:r>
          </a:p>
          <a:p>
            <a:pPr marL="465138" indent="42863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basal or resting metabolic rate (kcal)</a:t>
            </a:r>
          </a:p>
          <a:p>
            <a:pPr marL="682625" indent="-174625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thermogenesis (kcal)</a:t>
            </a:r>
          </a:p>
          <a:p>
            <a:pPr marL="860425" indent="-352425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work or exercise metabolism (kcal)</a:t>
            </a:r>
          </a:p>
          <a:p>
            <a:pPr marL="798513" indent="-290513"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− energy excreted in waste products (kcal)</a:t>
            </a:r>
          </a:p>
        </p:txBody>
      </p:sp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285068" y="149835"/>
            <a:ext cx="7915501" cy="867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I. The Caloric Balance Equation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1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10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10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10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01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010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10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10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010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010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10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010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010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1090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285068" y="409143"/>
            <a:ext cx="7915501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Caloric Balance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8\Plowman5e-ch008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5539" y="1589695"/>
            <a:ext cx="5043340" cy="34705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ChangeArrowheads="1"/>
          </p:cNvSpPr>
          <p:nvPr/>
        </p:nvSpPr>
        <p:spPr bwMode="auto">
          <a:xfrm>
            <a:off x="285068" y="491029"/>
            <a:ext cx="7915501" cy="480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lnSpc>
                <a:spcPct val="90000"/>
              </a:lnSpc>
              <a:defRPr/>
            </a:pPr>
            <a:r>
              <a:rPr lang="en-US" sz="2800" b="1" dirty="0">
                <a:solidFill>
                  <a:srgbClr val="186EC4"/>
                </a:solidFill>
                <a:latin typeface="+mj-lt"/>
                <a:ea typeface="+mj-ea"/>
                <a:cs typeface="+mj-cs"/>
              </a:rPr>
              <a:t>Energy Expenditure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8\Plowman5e-ch008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63335" y="1586315"/>
            <a:ext cx="5958966" cy="33975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Appetite Control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8\Plowman5e-ch008-image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704" y="1440893"/>
            <a:ext cx="5797485" cy="42137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7075" y="1522835"/>
            <a:ext cx="8636001" cy="3376951"/>
          </a:xfrm>
        </p:spPr>
        <p:txBody>
          <a:bodyPr wrap="square">
            <a:spAutoFit/>
          </a:bodyPr>
          <a:lstStyle/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The next section details the effect of </a:t>
            </a:r>
            <a:r>
              <a:rPr lang="en-US" b="1" dirty="0">
                <a:ea typeface="ＭＳ Ｐゴシック" charset="-128"/>
              </a:rPr>
              <a:t>1) diet</a:t>
            </a:r>
            <a:r>
              <a:rPr lang="en-US" dirty="0">
                <a:ea typeface="ＭＳ Ｐゴシック" charset="-128"/>
              </a:rPr>
              <a:t>, </a:t>
            </a:r>
            <a:r>
              <a:rPr lang="en-US" b="1" dirty="0">
                <a:ea typeface="ＭＳ Ｐゴシック" charset="-128"/>
              </a:rPr>
              <a:t>2) exercise</a:t>
            </a:r>
            <a:r>
              <a:rPr lang="en-US" dirty="0">
                <a:ea typeface="ＭＳ Ｐゴシック" charset="-128"/>
              </a:rPr>
              <a:t>, and </a:t>
            </a:r>
            <a:r>
              <a:rPr lang="en-US" b="1" dirty="0">
                <a:ea typeface="ＭＳ Ｐゴシック" charset="-128"/>
              </a:rPr>
              <a:t>3) exercise training </a:t>
            </a:r>
            <a:r>
              <a:rPr lang="en-US" dirty="0">
                <a:ea typeface="ＭＳ Ｐゴシック" charset="-128"/>
              </a:rPr>
              <a:t>on the components of the caloric balance equation: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   Food intake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   Basal or resting metabolic rate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   Thermogenesis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   Work or exercise metabolism (kcal)</a:t>
            </a:r>
          </a:p>
          <a:p>
            <a:pPr marL="860425" indent="-8604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E.     Energy excreted in waste products (kcal)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40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40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4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40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8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40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4034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088" y="403960"/>
            <a:ext cx="8524875" cy="39528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1974CF"/>
                </a:solidFill>
              </a:rPr>
              <a:t>Overview of How Section Is Organized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9990717"/>
              </p:ext>
            </p:extLst>
          </p:nvPr>
        </p:nvGraphicFramePr>
        <p:xfrm>
          <a:off x="248313" y="1513809"/>
          <a:ext cx="8201326" cy="3804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85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182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182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62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56753">
                <a:tc>
                  <a:txBody>
                    <a:bodyPr/>
                    <a:lstStyle/>
                    <a:p>
                      <a:r>
                        <a:rPr lang="en-US" dirty="0"/>
                        <a:t>Components of Caloric</a:t>
                      </a:r>
                      <a:r>
                        <a:rPr lang="en-US" baseline="0" dirty="0"/>
                        <a:t> Balance Equation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Exercise (acute)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Exercise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2701">
                <a:tc>
                  <a:txBody>
                    <a:bodyPr/>
                    <a:lstStyle/>
                    <a:p>
                      <a:r>
                        <a:rPr lang="en-US" dirty="0"/>
                        <a:t>Food Intake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2701">
                <a:tc>
                  <a:txBody>
                    <a:bodyPr/>
                    <a:lstStyle/>
                    <a:p>
                      <a:r>
                        <a:rPr lang="en-US" dirty="0"/>
                        <a:t>BMR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2701">
                <a:tc>
                  <a:txBody>
                    <a:bodyPr/>
                    <a:lstStyle/>
                    <a:p>
                      <a:r>
                        <a:rPr lang="en-US" dirty="0"/>
                        <a:t>Thermogenesis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9727">
                <a:tc>
                  <a:txBody>
                    <a:bodyPr/>
                    <a:lstStyle/>
                    <a:p>
                      <a:r>
                        <a:rPr lang="en-US" dirty="0"/>
                        <a:t>Exercise/activity/work</a:t>
                      </a:r>
                      <a:r>
                        <a:rPr lang="en-US" baseline="0" dirty="0"/>
                        <a:t> energy expenditure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9727">
                <a:tc>
                  <a:txBody>
                    <a:bodyPr/>
                    <a:lstStyle/>
                    <a:p>
                      <a:r>
                        <a:rPr lang="en-US" dirty="0"/>
                        <a:t>Energy</a:t>
                      </a:r>
                      <a:r>
                        <a:rPr lang="en-US" baseline="0" dirty="0"/>
                        <a:t> expended in waste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1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2912" y="1446704"/>
            <a:ext cx="8403771" cy="3072252"/>
          </a:xfrm>
        </p:spPr>
        <p:txBody>
          <a:bodyPr wrap="square">
            <a:spAutoFit/>
          </a:bodyPr>
          <a:lstStyle/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Impact of diet on food intake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 Impact of exercise on appetite and food intake</a:t>
            </a:r>
          </a:p>
          <a:p>
            <a:pPr marL="508000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Tx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1089025" lvl="1" indent="-5080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 No clear evidence for a transient reduction or increase in food intake following exercise bout</a:t>
            </a:r>
          </a:p>
          <a:p>
            <a:pPr marL="1031875" indent="-10318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73023" y="460937"/>
            <a:ext cx="8524875" cy="39528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1974CF"/>
                </a:solidFill>
              </a:rPr>
              <a:t>Food Intake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5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5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5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51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05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051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1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051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51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5186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92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9266" y="1475043"/>
            <a:ext cx="8548914" cy="3986349"/>
          </a:xfrm>
        </p:spPr>
        <p:txBody>
          <a:bodyPr wrap="square">
            <a:spAutoFit/>
          </a:bodyPr>
          <a:lstStyle/>
          <a:p>
            <a:pPr marL="465138" indent="-3492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 startAt="3"/>
              <a:defRPr/>
            </a:pPr>
            <a:r>
              <a:rPr lang="en-US" dirty="0"/>
              <a:t>Impact of exercise training on appetite and food intake</a:t>
            </a:r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r>
              <a:rPr lang="en-US" dirty="0"/>
              <a:t>Active individuals consume more calories than sedentary individuals</a:t>
            </a:r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endParaRPr lang="en-US" dirty="0"/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r>
              <a:rPr lang="en-US" dirty="0"/>
              <a:t>Energy intake increases (highly trained and lean) or remains unchanged as a result of </a:t>
            </a:r>
            <a:br>
              <a:rPr lang="en-US" dirty="0"/>
            </a:br>
            <a:r>
              <a:rPr lang="en-US" dirty="0"/>
              <a:t>training (untrained and obese)</a:t>
            </a:r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endParaRPr lang="en-US" dirty="0"/>
          </a:p>
          <a:p>
            <a:pPr marL="1603375" indent="-4572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  <a:defRPr/>
            </a:pPr>
            <a:r>
              <a:rPr lang="en-US" dirty="0"/>
              <a:t>When training ceases, energy intake is spontaneously reduced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32080" y="419994"/>
            <a:ext cx="8524875" cy="39528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1974CF"/>
                </a:solidFill>
              </a:rPr>
              <a:t>Food Intake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9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9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09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092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09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092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09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92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9282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3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9266" y="1354810"/>
            <a:ext cx="8621486" cy="2869120"/>
          </a:xfrm>
        </p:spPr>
        <p:txBody>
          <a:bodyPr wrap="square">
            <a:spAutoFit/>
          </a:bodyPr>
          <a:lstStyle/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Basal Metabolic Rate</a:t>
            </a:r>
            <a:r>
              <a:rPr lang="en-US" i="1" dirty="0">
                <a:ea typeface="ＭＳ Ｐゴシック" charset="-128"/>
              </a:rPr>
              <a:t>—</a:t>
            </a:r>
            <a:r>
              <a:rPr lang="en-US" dirty="0">
                <a:ea typeface="ＭＳ Ｐゴシック" charset="-128"/>
              </a:rPr>
              <a:t>The level of energy required to sustain the body</a:t>
            </a:r>
            <a:r>
              <a:rPr lang="en-US" altLang="en-US" dirty="0">
                <a:ea typeface="ＭＳ Ｐゴシック" charset="-128"/>
              </a:rPr>
              <a:t>’</a:t>
            </a:r>
            <a:r>
              <a:rPr lang="en-US" dirty="0">
                <a:ea typeface="ＭＳ Ｐゴシック" charset="-128"/>
              </a:rPr>
              <a:t>s vital functions in the waking state, when the individual is in a fasted condition, at normal body and room temperature, and without psychological stress</a:t>
            </a: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Resting Metabolic Rate</a:t>
            </a:r>
            <a:r>
              <a:rPr lang="en-US" i="1" dirty="0">
                <a:ea typeface="ＭＳ Ｐゴシック" charset="-128"/>
              </a:rPr>
              <a:t>—</a:t>
            </a:r>
            <a:r>
              <a:rPr lang="en-US" dirty="0">
                <a:ea typeface="ＭＳ Ｐゴシック" charset="-128"/>
              </a:rPr>
              <a:t>The energy expended while an individual is resting quietly in a supine position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91136" y="441131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1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13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1330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86671" y="140879"/>
            <a:ext cx="8524875" cy="971087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Standard Basal Metabolic Rate across the</a:t>
            </a:r>
          </a:p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</a:rPr>
              <a:t>Age Span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1974CF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\\172.24.161.56\lww\01_Logistics\Plowman5e_9781496323187\13_Ancillaries\1_Input\PPTs\JPEG updated arts\Plowman-PPT-03\Ch08\Plowman5e-ch008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2979" y="1442305"/>
            <a:ext cx="5210462" cy="33147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4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93752" y="1428963"/>
            <a:ext cx="8360227" cy="1345626"/>
          </a:xfrm>
        </p:spPr>
        <p:txBody>
          <a:bodyPr wrap="square">
            <a:spAutoFit/>
          </a:bodyPr>
          <a:lstStyle/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The impact of diet on resting metabolic rate</a:t>
            </a:r>
          </a:p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None/>
            </a:pPr>
            <a:endParaRPr lang="en-US" dirty="0">
              <a:ea typeface="ＭＳ Ｐゴシック" charset="-128"/>
            </a:endParaRPr>
          </a:p>
          <a:p>
            <a:pPr marL="1149350" lvl="1" indent="-56832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Severe caloric restriction decreases RMR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86671" y="427483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 (cont.)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7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7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74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74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474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5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9248" y="1433268"/>
            <a:ext cx="8534389" cy="1650325"/>
          </a:xfrm>
        </p:spPr>
        <p:txBody>
          <a:bodyPr wrap="square">
            <a:spAutoFit/>
          </a:bodyPr>
          <a:lstStyle/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2.  The impact of exercise on resting metabolic rate</a:t>
            </a:r>
          </a:p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-  Transient increase - EPOC</a:t>
            </a:r>
          </a:p>
          <a:p>
            <a:pPr marL="568325" indent="-56832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-  A lot of speculation, but little clear evidence that an exercise bout changes RMR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86671" y="441131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 (cont.)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9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9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9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9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9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9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9522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5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50942" y="1317171"/>
            <a:ext cx="8519885" cy="1650325"/>
          </a:xfrm>
        </p:spPr>
        <p:txBody>
          <a:bodyPr wrap="square">
            <a:spAutoFit/>
          </a:bodyPr>
          <a:lstStyle/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3.  The impact of exercise training on resting metabolic rate</a:t>
            </a: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-  Research is inconclusive.</a:t>
            </a:r>
          </a:p>
          <a:p>
            <a:pPr marL="515938" indent="-5159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-  RMR is related to muscle mass.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4785" y="427483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Resting or Basal Metabolism (cont.)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1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1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21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215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1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21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21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1570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6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2124" y="1395104"/>
            <a:ext cx="8490858" cy="3376951"/>
          </a:xfrm>
        </p:spPr>
        <p:txBody>
          <a:bodyPr wrap="square">
            <a:spAutoFit/>
          </a:bodyPr>
          <a:lstStyle/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Thermogenesis</a:t>
            </a:r>
            <a:r>
              <a:rPr lang="en-US" dirty="0">
                <a:ea typeface="ＭＳ Ｐゴシック" charset="-128"/>
              </a:rPr>
              <a:t>—The production of heat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1.  The impact of diet on the thermic effect of a meal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2.  The impact of exercise on the thermic effect of a meal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3.  The impact of exercise training on the thermic effect of a meal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4785" y="338013"/>
            <a:ext cx="8524875" cy="387798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charset="-128"/>
              </a:rPr>
              <a:t>Thermogenesis</a:t>
            </a:r>
            <a:endParaRPr lang="en-US" dirty="0">
              <a:solidFill>
                <a:srgbClr val="1974C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256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256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256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256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256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256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6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256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256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5666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63856" y="1452295"/>
            <a:ext cx="8577943" cy="2124300"/>
          </a:xfrm>
        </p:spPr>
        <p:txBody>
          <a:bodyPr wrap="square">
            <a:spAutoFit/>
          </a:bodyPr>
          <a:lstStyle/>
          <a:p>
            <a:pPr marL="406400" indent="-4064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defRPr/>
            </a:pPr>
            <a:r>
              <a:rPr lang="en-US" dirty="0">
                <a:solidFill>
                  <a:srgbClr val="000000"/>
                </a:solidFill>
              </a:rPr>
              <a:t>Diet does not affect energy expenditure with exercise</a:t>
            </a:r>
          </a:p>
          <a:p>
            <a:pPr marL="406400" indent="-4064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406400" indent="-4064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  <a:defRPr/>
            </a:pPr>
            <a:r>
              <a:rPr lang="en-US" dirty="0">
                <a:solidFill>
                  <a:srgbClr val="000000"/>
                </a:solidFill>
              </a:rPr>
              <a:t>Obviously, exercise increases exercise energy expenditure</a:t>
            </a:r>
          </a:p>
          <a:p>
            <a:pPr marL="630238" indent="-6302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      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63842" y="385886"/>
            <a:ext cx="8524875" cy="387798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dirty="0">
                <a:solidFill>
                  <a:srgbClr val="1974CF"/>
                </a:solidFill>
              </a:rPr>
              <a:t>Exercise/Activity Energy Expenditure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6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01736" y="396220"/>
            <a:ext cx="8524875" cy="387798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dirty="0">
                <a:solidFill>
                  <a:srgbClr val="1974CF"/>
                </a:solidFill>
              </a:rPr>
              <a:t>Summary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08\Table 8.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5298" y="1428857"/>
            <a:ext cx="7846659" cy="43630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5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8503" y="1391857"/>
            <a:ext cx="8606971" cy="4020204"/>
          </a:xfrm>
        </p:spPr>
        <p:txBody>
          <a:bodyPr wrap="square"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</a:t>
            </a:r>
            <a:r>
              <a:rPr lang="en-US" b="1" dirty="0">
                <a:ea typeface="ＭＳ Ｐゴシック" charset="-128"/>
              </a:rPr>
              <a:t>Physiological Goals</a:t>
            </a:r>
            <a:endParaRPr lang="en-US" dirty="0">
              <a:ea typeface="ＭＳ Ｐゴシック" charset="-128"/>
            </a:endParaRP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To lose body fat with special consideration to visceral abdominal fat</a:t>
            </a: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231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  To preserve fat-free weight</a:t>
            </a:r>
          </a:p>
          <a:p>
            <a:pPr marL="231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To maintain or improve health</a:t>
            </a: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endParaRPr lang="en-US" dirty="0">
              <a:ea typeface="ＭＳ Ｐゴシック" charset="-128"/>
            </a:endParaRPr>
          </a:p>
          <a:p>
            <a:pPr marL="465138" indent="-465138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To maintain or improve performance in athletes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7700" y="334394"/>
            <a:ext cx="8524875" cy="664797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sz="2400" dirty="0">
                <a:solidFill>
                  <a:srgbClr val="0066CC"/>
                </a:solidFill>
                <a:ea typeface="ＭＳ Ｐゴシック" charset="-128"/>
              </a:rPr>
              <a:t>II. The Effect of Diet, Exercise Training, and Diet Plus Exercise Training on BC and Weight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6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6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6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6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6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6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6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1506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58644" y="427484"/>
            <a:ext cx="8524875" cy="387798"/>
          </a:xfrm>
        </p:spPr>
        <p:txBody>
          <a:bodyPr/>
          <a:lstStyle/>
          <a:p>
            <a:pPr marL="630238" indent="-630238" eaLnBrk="1" hangingPunct="1">
              <a:spcAft>
                <a:spcPct val="50000"/>
              </a:spcAft>
              <a:defRPr/>
            </a:pPr>
            <a:r>
              <a:rPr lang="en-US" dirty="0">
                <a:solidFill>
                  <a:srgbClr val="0066CC"/>
                </a:solidFill>
                <a:ea typeface="ＭＳ Ｐゴシック" charset="-128"/>
              </a:rPr>
              <a:t>Check Your Comprehension</a:t>
            </a:r>
            <a:endParaRPr lang="en-US" dirty="0">
              <a:solidFill>
                <a:srgbClr val="1974CF"/>
              </a:solidFill>
            </a:endParaRPr>
          </a:p>
        </p:txBody>
      </p:sp>
      <p:pic>
        <p:nvPicPr>
          <p:cNvPr id="6146" name="Picture 2" descr="\\172.24.161.56\lww\01_Logistics\Plowman5e_9781496323187\13_Ancillaries\1_Input\PPTs\JPEG updated arts\Plowman-PPT-03\Ch08\Check Your Comprehension - Case Study 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41255" y="1476257"/>
            <a:ext cx="3999809" cy="44357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1970" y="177421"/>
            <a:ext cx="8538949" cy="945516"/>
          </a:xfrm>
        </p:spPr>
        <p:txBody>
          <a:bodyPr wrap="square">
            <a:spAutoFit/>
          </a:bodyPr>
          <a:lstStyle/>
          <a:p>
            <a:pPr marL="630238" indent="-630238" eaLnBrk="1" hangingPunct="1"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en-US" sz="2800" b="1" dirty="0">
                <a:solidFill>
                  <a:srgbClr val="0066CC"/>
                </a:solidFill>
                <a:latin typeface="+mj-lt"/>
                <a:ea typeface="ＭＳ Ｐゴシック" charset="-128"/>
                <a:cs typeface="+mj-cs"/>
              </a:rPr>
              <a:t>Behavioral Compensation during Exercise</a:t>
            </a:r>
          </a:p>
          <a:p>
            <a:pPr marL="630238" indent="-630238" eaLnBrk="1" hangingPunct="1"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en-US" sz="2800" b="1" dirty="0">
                <a:solidFill>
                  <a:srgbClr val="0066CC"/>
                </a:solidFill>
                <a:latin typeface="+mj-lt"/>
                <a:ea typeface="ＭＳ Ｐゴシック" charset="-128"/>
                <a:cs typeface="+mj-cs"/>
              </a:rPr>
              <a:t>Training and Individual Fat Loss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8\Plowman5e-ch008-image008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977" y="1524426"/>
            <a:ext cx="3544691" cy="3011487"/>
          </a:xfrm>
          <a:prstGeom prst="rect">
            <a:avLst/>
          </a:prstGeom>
          <a:noFill/>
        </p:spPr>
      </p:pic>
      <p:pic>
        <p:nvPicPr>
          <p:cNvPr id="7171" name="Picture 3" descr="\\172.24.161.56\lww\01_Logistics\Plowman5e_9781496323187\13_Ancillaries\1_Input\PPTs\JPEG updated arts\Plowman-PPT-03\Ch08\Plowman5e-ch008-image008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78857" y="1513984"/>
            <a:ext cx="3482888" cy="3021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6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7650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587" y="39874"/>
            <a:ext cx="8524875" cy="997196"/>
          </a:xfrm>
        </p:spPr>
        <p:txBody>
          <a:bodyPr/>
          <a:lstStyle/>
          <a:p>
            <a:r>
              <a:rPr lang="en-US" sz="2400" dirty="0"/>
              <a:t>Body Composition and Anthropometric Changes in Response to Aerobic Exercise Training in Overweight/Obese Males and Females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8\Plowman5e-ch008-image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5332" y="1994114"/>
            <a:ext cx="3233394" cy="38084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447800"/>
            <a:ext cx="8156575" cy="425450"/>
          </a:xfrm>
        </p:spPr>
        <p:txBody>
          <a:bodyPr>
            <a:spAutoFit/>
          </a:bodyPr>
          <a:lstStyle/>
          <a:p>
            <a:pPr marL="1084263" indent="-1084263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sz="2400" b="1" dirty="0">
                <a:ea typeface="ＭＳ Ｐゴシック" charset="-128"/>
              </a:rPr>
              <a:t>   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17072" y="218269"/>
            <a:ext cx="8524875" cy="664797"/>
          </a:xfrm>
        </p:spPr>
        <p:txBody>
          <a:bodyPr/>
          <a:lstStyle/>
          <a:p>
            <a:r>
              <a:rPr lang="en-US" sz="2400" dirty="0"/>
              <a:t>Average Percent Body Fat of Male and Female Athletes (17–35 Years) in Selected Sports</a:t>
            </a:r>
            <a:endParaRPr lang="en-US" dirty="0"/>
          </a:p>
        </p:txBody>
      </p:sp>
      <p:pic>
        <p:nvPicPr>
          <p:cNvPr id="9218" name="Picture 2" descr="\\172.24.161.56\lww\01_Logistics\Plowman5e_9781496323187\13_Ancillaries\1_Input\PPTs\JPEG updated arts\Plowman-PPT-03\Ch08\Plowman5e-ch008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4070" y="1327707"/>
            <a:ext cx="3307741" cy="4112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7650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7504" y="233150"/>
            <a:ext cx="8156575" cy="757773"/>
          </a:xfrm>
        </p:spPr>
        <p:txBody>
          <a:bodyPr>
            <a:spAutoFit/>
          </a:bodyPr>
          <a:lstStyle/>
          <a:p>
            <a:pPr marL="115888" indent="-1158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  <a:defRPr/>
            </a:pPr>
            <a:r>
              <a:rPr lang="en-US" sz="2400" b="1" dirty="0">
                <a:solidFill>
                  <a:srgbClr val="1974CF"/>
                </a:solidFill>
              </a:rPr>
              <a:t> The Effects of Diet Plus Exercise Training on Body Composition and Weight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7650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40026" y="1348367"/>
            <a:ext cx="8461829" cy="4121770"/>
          </a:xfrm>
        </p:spPr>
        <p:txBody>
          <a:bodyPr wrap="square">
            <a:spAutoFit/>
          </a:bodyPr>
          <a:lstStyle/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Significant relationship between aerobic exercise training and visceral fat reduction</a:t>
            </a:r>
          </a:p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That although visceral fat reduction is significantly related to weight reduction during the aerobic exercise training, a significant reduction in visceral fat can occur without significant weight loss</a:t>
            </a: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Dose-response relationship between the amount of aerobic exercise and the amount of visceral fat reduction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341124" y="112864"/>
            <a:ext cx="848356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The Effects of Diet, Exercise, and </a:t>
            </a:r>
            <a:b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</a:br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Diet Plus Exercise on Abdominal Obesity</a:t>
            </a:r>
            <a:endParaRPr lang="en-US" sz="2800" b="1" dirty="0">
              <a:solidFill>
                <a:srgbClr val="1974CF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1746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8768" y="201071"/>
            <a:ext cx="8524875" cy="775597"/>
          </a:xfrm>
        </p:spPr>
        <p:txBody>
          <a:bodyPr/>
          <a:lstStyle/>
          <a:p>
            <a:r>
              <a:rPr lang="en-US" dirty="0"/>
              <a:t>The Effect of Caloric Restriction with or without Exercise on Fat Loss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8\Plowman5e-ch008-image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14076" y="1396714"/>
            <a:ext cx="3986213" cy="44023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79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02020" y="1356413"/>
            <a:ext cx="8476342" cy="3376951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Specificity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Diet plus exercise is recommended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Goal is caloric deficit of 3,500–7,000 kcal per week (500–1,000 per day) in order to loss 1-2 lb per week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1. Weight loss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2. Spot reductions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	3. Prevent weight gain</a:t>
            </a:r>
          </a:p>
        </p:txBody>
      </p:sp>
      <p:sp>
        <p:nvSpPr>
          <p:cNvPr id="51202" name="Rectangle 3"/>
          <p:cNvSpPr>
            <a:spLocks noChangeArrowheads="1"/>
          </p:cNvSpPr>
          <p:nvPr/>
        </p:nvSpPr>
        <p:spPr bwMode="auto">
          <a:xfrm>
            <a:off x="202020" y="131856"/>
            <a:ext cx="883927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7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7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7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7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7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7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3794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\\172.24.161.56\lww\01_Logistics\Plowman5e_9781496323187\13_Ancillaries\1_Input\PPTs\JPEG updated arts\Plowman-PPT-03\Ch08\Table 8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3194" y="1272983"/>
            <a:ext cx="7197098" cy="48499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4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2861" y="1324847"/>
            <a:ext cx="8650514" cy="2733698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Overload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Defined as net caloric deficit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Burning large number of calories is   most beneficial, for many people this requires low- to moderate-intensity activity that is maintained for a long duration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300 kcal per session, 3 days per wk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4" y="118208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7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7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42" grpId="0" build="p" autoUpdateAnimBg="0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8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74631" y="1245723"/>
            <a:ext cx="8606971" cy="1955023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C.  Rest/Recovery/Adaptation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The longer the caloric deficit is maintained, the more total weight that will be lost.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Early weight loss is due almost entirely to water loss.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3" y="104560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7890" grpId="0" build="p" autoUpdateAnimBg="0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993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23779" y="1374632"/>
            <a:ext cx="8461829" cy="3207674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D.  Progression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As exercise can be tolerated better, more exercise may be completed, thus more calories expended.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E.  Individualization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Weight loss program should be devised based on individual measures of body composition and a diet analysis.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3" y="131855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7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7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7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7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9938" grpId="0" build="p" autoUpdateAnimBg="0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98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16575" y="1353292"/>
            <a:ext cx="8723086" cy="4155626"/>
          </a:xfrm>
        </p:spPr>
        <p:txBody>
          <a:bodyPr wrap="square">
            <a:spAutoFit/>
          </a:bodyPr>
          <a:lstStyle/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F.  Retrogression/Plateau/Reversibility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Weight loss is fastest in initial stages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Not a linear pattern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G.  Maintenance</a:t>
            </a:r>
          </a:p>
          <a:p>
            <a:pPr marL="965200" indent="-9652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dirty="0">
                <a:ea typeface="ＭＳ Ｐゴシック" charset="-128"/>
              </a:rPr>
              <a:t>      -  Key to maintenance is exercise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training</a:t>
            </a:r>
          </a:p>
          <a:p>
            <a:pPr marL="965200" indent="-965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-  </a:t>
            </a:r>
            <a:r>
              <a:rPr lang="en-US" b="1" dirty="0">
                <a:ea typeface="ＭＳ Ｐゴシック" charset="-128"/>
              </a:rPr>
              <a:t>Weight cycling</a:t>
            </a:r>
            <a:r>
              <a:rPr lang="en-US" dirty="0">
                <a:ea typeface="ＭＳ Ｐゴシック" charset="-128"/>
              </a:rPr>
              <a:t>—Repeated bouts of weight loss and regain</a:t>
            </a:r>
          </a:p>
          <a:p>
            <a:pPr marL="965200" indent="-9652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	Does not appear to negatively influence RMR or subsequent weight loss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5924" y="96764"/>
            <a:ext cx="900438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III. Application of TP for Weight and Body </a:t>
            </a:r>
          </a:p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     Composition Loss and/or Control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8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8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819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1986" grpId="0" build="p" autoUpdateAnimBg="0" advAuto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5289" y="1331191"/>
            <a:ext cx="8640082" cy="4494180"/>
          </a:xfrm>
        </p:spPr>
        <p:txBody>
          <a:bodyPr wrap="square">
            <a:spAutoFit/>
          </a:bodyPr>
          <a:lstStyle/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Lack of compliance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Overestimation of weight/fat loss based on the 3,500 kcal rule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A reduction in NEAT (nonexercise activity thermogenesis)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A compensatory increase in energy intake</a:t>
            </a: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endParaRPr lang="en-US" dirty="0">
              <a:ea typeface="ＭＳ Ｐゴシック" charset="-128"/>
            </a:endParaRPr>
          </a:p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Adaptive thermogenesis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01209" y="322058"/>
            <a:ext cx="79961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1974CF"/>
                </a:solidFill>
                <a:latin typeface="+mj-lt"/>
                <a:ea typeface="ＭＳ Ｐゴシック" charset="-128"/>
              </a:rPr>
              <a:t>Why Is It So Hard to Keep Weight Off?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9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91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91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91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91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9154" grpId="0" build="p" autoUpdateAnimBg="0" advAuto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338801" y="358515"/>
            <a:ext cx="8524875" cy="3841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x-none" dirty="0">
                <a:solidFill>
                  <a:srgbClr val="1974CF"/>
                </a:solidFill>
                <a:ea typeface="+mj-ea"/>
              </a:rPr>
              <a:t>IV.  </a:t>
            </a:r>
            <a:r>
              <a:rPr lang="en-US" altLang="x-none" sz="2600" dirty="0">
                <a:solidFill>
                  <a:srgbClr val="1974CF"/>
                </a:solidFill>
                <a:ea typeface="+mj-ea"/>
              </a:rPr>
              <a:t>Making</a:t>
            </a:r>
            <a:r>
              <a:rPr lang="en-US" altLang="x-none" dirty="0">
                <a:solidFill>
                  <a:srgbClr val="1974CF"/>
                </a:solidFill>
                <a:ea typeface="+mj-ea"/>
              </a:rPr>
              <a:t> Weight for Sport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08\Exam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3631" y="1387364"/>
            <a:ext cx="3335954" cy="44151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2991</TotalTime>
  <Words>1166</Words>
  <Application>Microsoft Macintosh PowerPoint</Application>
  <PresentationFormat>On-screen Show (4:3)</PresentationFormat>
  <Paragraphs>180</Paragraphs>
  <Slides>34</Slides>
  <Notes>29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Appetite Control</vt:lpstr>
      <vt:lpstr>PowerPoint Presentation</vt:lpstr>
      <vt:lpstr>Overview of How Section Is Organized</vt:lpstr>
      <vt:lpstr>Food Intake</vt:lpstr>
      <vt:lpstr>Food Intake (cont.)</vt:lpstr>
      <vt:lpstr>Resting or Basal Metabolism</vt:lpstr>
      <vt:lpstr>PowerPoint Presentation</vt:lpstr>
      <vt:lpstr>Resting or Basal Metabolism (cont.)</vt:lpstr>
      <vt:lpstr>Resting or Basal Metabolism (cont.)</vt:lpstr>
      <vt:lpstr>Resting or Basal Metabolism (cont.)</vt:lpstr>
      <vt:lpstr>Thermogenesis</vt:lpstr>
      <vt:lpstr>Exercise/Activity Energy Expenditure</vt:lpstr>
      <vt:lpstr>Summary</vt:lpstr>
      <vt:lpstr>II. The Effect of Diet, Exercise Training, and Diet Plus Exercise Training on BC and Weight</vt:lpstr>
      <vt:lpstr>Check Your Comprehension</vt:lpstr>
      <vt:lpstr>PowerPoint Presentation</vt:lpstr>
      <vt:lpstr>Body Composition and Anthropometric Changes in Response to Aerobic Exercise Training in Overweight/Obese Males and Females</vt:lpstr>
      <vt:lpstr>Average Percent Body Fat of Male and Female Athletes (17–35 Years) in Selected Sports</vt:lpstr>
      <vt:lpstr>PowerPoint Presentation</vt:lpstr>
      <vt:lpstr>PowerPoint Presentation</vt:lpstr>
      <vt:lpstr>The Effect of Caloric Restriction with or without Exercise on Fat Loss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IV.  Making Weight for Sport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347</cp:revision>
  <cp:lastPrinted>2001-01-03T19:47:24Z</cp:lastPrinted>
  <dcterms:created xsi:type="dcterms:W3CDTF">2001-02-15T19:07:27Z</dcterms:created>
  <dcterms:modified xsi:type="dcterms:W3CDTF">2022-02-17T09:29:08Z</dcterms:modified>
</cp:coreProperties>
</file>