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85" r:id="rId5"/>
    <p:sldId id="267" r:id="rId6"/>
    <p:sldId id="279" r:id="rId7"/>
    <p:sldId id="268" r:id="rId8"/>
    <p:sldId id="278" r:id="rId9"/>
    <p:sldId id="260" r:id="rId10"/>
    <p:sldId id="269" r:id="rId11"/>
    <p:sldId id="270" r:id="rId12"/>
    <p:sldId id="265" r:id="rId13"/>
    <p:sldId id="292" r:id="rId14"/>
    <p:sldId id="282" r:id="rId15"/>
    <p:sldId id="287" r:id="rId16"/>
    <p:sldId id="272" r:id="rId17"/>
    <p:sldId id="289" r:id="rId18"/>
    <p:sldId id="263" r:id="rId19"/>
    <p:sldId id="277" r:id="rId20"/>
    <p:sldId id="288" r:id="rId21"/>
    <p:sldId id="290" r:id="rId22"/>
    <p:sldId id="291" r:id="rId23"/>
    <p:sldId id="274" r:id="rId24"/>
    <p:sldId id="276" r:id="rId25"/>
    <p:sldId id="275" r:id="rId26"/>
    <p:sldId id="283" r:id="rId27"/>
    <p:sldId id="284" r:id="rId28"/>
    <p:sldId id="261" r:id="rId29"/>
    <p:sldId id="264" r:id="rId30"/>
    <p:sldId id="28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FE7B27-93F0-A87F-8859-782BCFB61ACA}" v="19" dt="2025-12-11T21:06:10.211"/>
    <p1510:client id="{7159091A-8AD1-00E3-8478-B20ED1F111C9}" v="968" dt="2025-12-11T23:02:35.041"/>
    <p1510:client id="{77A84A0F-D9C3-9B0D-763C-C24B729C6CBC}" v="376" dt="2025-12-11T00:01:49.6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81A773-F9D0-4A26-BFF8-AC96C0388D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8FE60F92-744E-42BA-B4CF-1EB567761F8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Times New Roman"/>
              <a:cs typeface="Times New Roman"/>
            </a:rPr>
            <a:t>Physical barriers are problems around us and make communication hard.</a:t>
          </a:r>
        </a:p>
      </dgm:t>
    </dgm:pt>
    <dgm:pt modelId="{FB4F7A3C-B017-48D2-A270-933D23FB9CC3}" type="parTrans" cxnId="{C7B286F9-919F-45A3-854A-468B98B2C7B1}">
      <dgm:prSet/>
      <dgm:spPr/>
      <dgm:t>
        <a:bodyPr/>
        <a:lstStyle/>
        <a:p>
          <a:endParaRPr lang="en-US"/>
        </a:p>
      </dgm:t>
    </dgm:pt>
    <dgm:pt modelId="{8F35B1E4-5B2F-42F1-BEED-AB6352BA289C}" type="sibTrans" cxnId="{C7B286F9-919F-45A3-854A-468B98B2C7B1}">
      <dgm:prSet/>
      <dgm:spPr/>
      <dgm:t>
        <a:bodyPr/>
        <a:lstStyle/>
        <a:p>
          <a:endParaRPr lang="en-US"/>
        </a:p>
      </dgm:t>
    </dgm:pt>
    <dgm:pt modelId="{D992670B-E464-4C0D-AE30-D9E213C1AD7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Times New Roman"/>
              <a:cs typeface="Times New Roman"/>
            </a:rPr>
            <a:t>According to </a:t>
          </a:r>
          <a:r>
            <a:rPr lang="en-GB" i="1" dirty="0">
              <a:latin typeface="Times New Roman"/>
              <a:cs typeface="Times New Roman"/>
            </a:rPr>
            <a:t>Liraz (2019),</a:t>
          </a:r>
          <a:r>
            <a:rPr lang="en-GB" dirty="0">
              <a:latin typeface="Times New Roman"/>
              <a:cs typeface="Times New Roman"/>
            </a:rPr>
            <a:t> noise physical separation between sender and receiver are physical barriers.</a:t>
          </a:r>
          <a:endParaRPr lang="en-US" dirty="0">
            <a:latin typeface="Times New Roman"/>
            <a:cs typeface="Times New Roman"/>
          </a:endParaRPr>
        </a:p>
      </dgm:t>
    </dgm:pt>
    <dgm:pt modelId="{4E913198-9010-42C6-A530-9FBA8E369CFE}" type="parTrans" cxnId="{65C2E387-867E-4494-816D-ABD19E1D6DA1}">
      <dgm:prSet/>
      <dgm:spPr/>
      <dgm:t>
        <a:bodyPr/>
        <a:lstStyle/>
        <a:p>
          <a:endParaRPr lang="en-US"/>
        </a:p>
      </dgm:t>
    </dgm:pt>
    <dgm:pt modelId="{B0C7D3D1-8D0C-44A3-A667-399F1414655F}" type="sibTrans" cxnId="{65C2E387-867E-4494-816D-ABD19E1D6DA1}">
      <dgm:prSet/>
      <dgm:spPr/>
      <dgm:t>
        <a:bodyPr/>
        <a:lstStyle/>
        <a:p>
          <a:endParaRPr lang="en-US"/>
        </a:p>
      </dgm:t>
    </dgm:pt>
    <dgm:pt modelId="{4A9EF9BA-0C79-4DE7-9697-D0223D2EFE6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Times New Roman"/>
              <a:cs typeface="Times New Roman"/>
            </a:rPr>
            <a:t>These barriers create misunderstanding in effective communication.</a:t>
          </a:r>
        </a:p>
      </dgm:t>
    </dgm:pt>
    <dgm:pt modelId="{AA3DCC63-FDC8-47B3-90BC-39DF582643B0}" type="parTrans" cxnId="{A222388F-FA0D-42BD-9253-B31083A8909C}">
      <dgm:prSet/>
      <dgm:spPr/>
      <dgm:t>
        <a:bodyPr/>
        <a:lstStyle/>
        <a:p>
          <a:endParaRPr lang="en-US"/>
        </a:p>
      </dgm:t>
    </dgm:pt>
    <dgm:pt modelId="{E765309A-CB55-415A-BBC7-BA8BD54ABAF9}" type="sibTrans" cxnId="{A222388F-FA0D-42BD-9253-B31083A8909C}">
      <dgm:prSet/>
      <dgm:spPr/>
      <dgm:t>
        <a:bodyPr/>
        <a:lstStyle/>
        <a:p>
          <a:endParaRPr lang="en-US"/>
        </a:p>
      </dgm:t>
    </dgm:pt>
    <dgm:pt modelId="{316BD562-AA70-4F84-AF3A-99013D8DC445}" type="pres">
      <dgm:prSet presAssocID="{1181A773-F9D0-4A26-BFF8-AC96C0388DAE}" presName="root" presStyleCnt="0">
        <dgm:presLayoutVars>
          <dgm:dir/>
          <dgm:resizeHandles val="exact"/>
        </dgm:presLayoutVars>
      </dgm:prSet>
      <dgm:spPr/>
    </dgm:pt>
    <dgm:pt modelId="{247799B9-9F05-4317-B363-039867EA275A}" type="pres">
      <dgm:prSet presAssocID="{8FE60F92-744E-42BA-B4CF-1EB567761F87}" presName="compNode" presStyleCnt="0"/>
      <dgm:spPr/>
    </dgm:pt>
    <dgm:pt modelId="{0CEE02FC-80A2-4216-9524-2546D5831402}" type="pres">
      <dgm:prSet presAssocID="{8FE60F92-744E-42BA-B4CF-1EB567761F87}" presName="bgRect" presStyleLbl="bgShp" presStyleIdx="0" presStyleCnt="3"/>
      <dgm:spPr/>
    </dgm:pt>
    <dgm:pt modelId="{70AB9A93-048C-415E-A36B-B3F2F23BF179}" type="pres">
      <dgm:prSet presAssocID="{8FE60F92-744E-42BA-B4CF-1EB567761F8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174981CC-9EDD-4390-8400-E3362A41B9D9}" type="pres">
      <dgm:prSet presAssocID="{8FE60F92-744E-42BA-B4CF-1EB567761F87}" presName="spaceRect" presStyleCnt="0"/>
      <dgm:spPr/>
    </dgm:pt>
    <dgm:pt modelId="{D0BBD028-D4BC-4479-A7E2-315AB670EE34}" type="pres">
      <dgm:prSet presAssocID="{8FE60F92-744E-42BA-B4CF-1EB567761F87}" presName="parTx" presStyleLbl="revTx" presStyleIdx="0" presStyleCnt="3">
        <dgm:presLayoutVars>
          <dgm:chMax val="0"/>
          <dgm:chPref val="0"/>
        </dgm:presLayoutVars>
      </dgm:prSet>
      <dgm:spPr/>
    </dgm:pt>
    <dgm:pt modelId="{8FAE6E1B-2E65-4D49-8881-1684DB8626C5}" type="pres">
      <dgm:prSet presAssocID="{8F35B1E4-5B2F-42F1-BEED-AB6352BA289C}" presName="sibTrans" presStyleCnt="0"/>
      <dgm:spPr/>
    </dgm:pt>
    <dgm:pt modelId="{F8D97998-8739-440B-BA9D-97E1677AC645}" type="pres">
      <dgm:prSet presAssocID="{D992670B-E464-4C0D-AE30-D9E213C1AD73}" presName="compNode" presStyleCnt="0"/>
      <dgm:spPr/>
    </dgm:pt>
    <dgm:pt modelId="{EB8324BD-DC8C-401A-BCA6-42E8FE69B0CA}" type="pres">
      <dgm:prSet presAssocID="{D992670B-E464-4C0D-AE30-D9E213C1AD73}" presName="bgRect" presStyleLbl="bgShp" presStyleIdx="1" presStyleCnt="3"/>
      <dgm:spPr/>
    </dgm:pt>
    <dgm:pt modelId="{A8CEDD9B-FE90-41EA-A371-68B49558168C}" type="pres">
      <dgm:prSet presAssocID="{D992670B-E464-4C0D-AE30-D9E213C1AD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te Speaker"/>
        </a:ext>
      </dgm:extLst>
    </dgm:pt>
    <dgm:pt modelId="{36FE7DEE-9372-4BF3-94F5-18F41548DD58}" type="pres">
      <dgm:prSet presAssocID="{D992670B-E464-4C0D-AE30-D9E213C1AD73}" presName="spaceRect" presStyleCnt="0"/>
      <dgm:spPr/>
    </dgm:pt>
    <dgm:pt modelId="{8A3D4731-F484-4DCD-8386-52E7F1B963ED}" type="pres">
      <dgm:prSet presAssocID="{D992670B-E464-4C0D-AE30-D9E213C1AD73}" presName="parTx" presStyleLbl="revTx" presStyleIdx="1" presStyleCnt="3">
        <dgm:presLayoutVars>
          <dgm:chMax val="0"/>
          <dgm:chPref val="0"/>
        </dgm:presLayoutVars>
      </dgm:prSet>
      <dgm:spPr/>
    </dgm:pt>
    <dgm:pt modelId="{63F8B1B6-9985-421C-A2DE-4DD84EA000C7}" type="pres">
      <dgm:prSet presAssocID="{B0C7D3D1-8D0C-44A3-A667-399F1414655F}" presName="sibTrans" presStyleCnt="0"/>
      <dgm:spPr/>
    </dgm:pt>
    <dgm:pt modelId="{73ECC81A-CE38-48F5-A30A-F203949119B1}" type="pres">
      <dgm:prSet presAssocID="{4A9EF9BA-0C79-4DE7-9697-D0223D2EFE67}" presName="compNode" presStyleCnt="0"/>
      <dgm:spPr/>
    </dgm:pt>
    <dgm:pt modelId="{368E4E30-03A0-48FA-A702-C27387E46FB6}" type="pres">
      <dgm:prSet presAssocID="{4A9EF9BA-0C79-4DE7-9697-D0223D2EFE67}" presName="bgRect" presStyleLbl="bgShp" presStyleIdx="2" presStyleCnt="3"/>
      <dgm:spPr/>
    </dgm:pt>
    <dgm:pt modelId="{54B809D9-416C-48BA-B516-7F388EA9980B}" type="pres">
      <dgm:prSet presAssocID="{4A9EF9BA-0C79-4DE7-9697-D0223D2EFE6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546AE037-F1ED-497A-83C2-6BC316E4448F}" type="pres">
      <dgm:prSet presAssocID="{4A9EF9BA-0C79-4DE7-9697-D0223D2EFE67}" presName="spaceRect" presStyleCnt="0"/>
      <dgm:spPr/>
    </dgm:pt>
    <dgm:pt modelId="{FBC64301-13C3-4F6C-B464-82C47544957E}" type="pres">
      <dgm:prSet presAssocID="{4A9EF9BA-0C79-4DE7-9697-D0223D2EFE6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D68BE7F-F451-4A72-925B-C594A3ED5428}" type="presOf" srcId="{D992670B-E464-4C0D-AE30-D9E213C1AD73}" destId="{8A3D4731-F484-4DCD-8386-52E7F1B963ED}" srcOrd="0" destOrd="0" presId="urn:microsoft.com/office/officeart/2018/2/layout/IconVerticalSolidList"/>
    <dgm:cxn modelId="{65C2E387-867E-4494-816D-ABD19E1D6DA1}" srcId="{1181A773-F9D0-4A26-BFF8-AC96C0388DAE}" destId="{D992670B-E464-4C0D-AE30-D9E213C1AD73}" srcOrd="1" destOrd="0" parTransId="{4E913198-9010-42C6-A530-9FBA8E369CFE}" sibTransId="{B0C7D3D1-8D0C-44A3-A667-399F1414655F}"/>
    <dgm:cxn modelId="{A222388F-FA0D-42BD-9253-B31083A8909C}" srcId="{1181A773-F9D0-4A26-BFF8-AC96C0388DAE}" destId="{4A9EF9BA-0C79-4DE7-9697-D0223D2EFE67}" srcOrd="2" destOrd="0" parTransId="{AA3DCC63-FDC8-47B3-90BC-39DF582643B0}" sibTransId="{E765309A-CB55-415A-BBC7-BA8BD54ABAF9}"/>
    <dgm:cxn modelId="{6222BBBF-9E5B-4A4D-B607-15DB869F05B0}" type="presOf" srcId="{4A9EF9BA-0C79-4DE7-9697-D0223D2EFE67}" destId="{FBC64301-13C3-4F6C-B464-82C47544957E}" srcOrd="0" destOrd="0" presId="urn:microsoft.com/office/officeart/2018/2/layout/IconVerticalSolidList"/>
    <dgm:cxn modelId="{90B370DD-3E23-45C2-9550-943E91E5A712}" type="presOf" srcId="{1181A773-F9D0-4A26-BFF8-AC96C0388DAE}" destId="{316BD562-AA70-4F84-AF3A-99013D8DC445}" srcOrd="0" destOrd="0" presId="urn:microsoft.com/office/officeart/2018/2/layout/IconVerticalSolidList"/>
    <dgm:cxn modelId="{2F41FCEE-C02C-46DF-9213-8FD29E156775}" type="presOf" srcId="{8FE60F92-744E-42BA-B4CF-1EB567761F87}" destId="{D0BBD028-D4BC-4479-A7E2-315AB670EE34}" srcOrd="0" destOrd="0" presId="urn:microsoft.com/office/officeart/2018/2/layout/IconVerticalSolidList"/>
    <dgm:cxn modelId="{C7B286F9-919F-45A3-854A-468B98B2C7B1}" srcId="{1181A773-F9D0-4A26-BFF8-AC96C0388DAE}" destId="{8FE60F92-744E-42BA-B4CF-1EB567761F87}" srcOrd="0" destOrd="0" parTransId="{FB4F7A3C-B017-48D2-A270-933D23FB9CC3}" sibTransId="{8F35B1E4-5B2F-42F1-BEED-AB6352BA289C}"/>
    <dgm:cxn modelId="{4BC636D9-A656-40CA-9DF5-AC9B590B353C}" type="presParOf" srcId="{316BD562-AA70-4F84-AF3A-99013D8DC445}" destId="{247799B9-9F05-4317-B363-039867EA275A}" srcOrd="0" destOrd="0" presId="urn:microsoft.com/office/officeart/2018/2/layout/IconVerticalSolidList"/>
    <dgm:cxn modelId="{69093ADE-1545-4D68-A984-1A817343B8E2}" type="presParOf" srcId="{247799B9-9F05-4317-B363-039867EA275A}" destId="{0CEE02FC-80A2-4216-9524-2546D5831402}" srcOrd="0" destOrd="0" presId="urn:microsoft.com/office/officeart/2018/2/layout/IconVerticalSolidList"/>
    <dgm:cxn modelId="{960AB22D-B404-435F-9031-011F6A83D804}" type="presParOf" srcId="{247799B9-9F05-4317-B363-039867EA275A}" destId="{70AB9A93-048C-415E-A36B-B3F2F23BF179}" srcOrd="1" destOrd="0" presId="urn:microsoft.com/office/officeart/2018/2/layout/IconVerticalSolidList"/>
    <dgm:cxn modelId="{1477316C-75FD-4C04-9906-F68664415C26}" type="presParOf" srcId="{247799B9-9F05-4317-B363-039867EA275A}" destId="{174981CC-9EDD-4390-8400-E3362A41B9D9}" srcOrd="2" destOrd="0" presId="urn:microsoft.com/office/officeart/2018/2/layout/IconVerticalSolidList"/>
    <dgm:cxn modelId="{104149D7-61FD-4665-B520-DFFE2D44B170}" type="presParOf" srcId="{247799B9-9F05-4317-B363-039867EA275A}" destId="{D0BBD028-D4BC-4479-A7E2-315AB670EE34}" srcOrd="3" destOrd="0" presId="urn:microsoft.com/office/officeart/2018/2/layout/IconVerticalSolidList"/>
    <dgm:cxn modelId="{9D0C76E6-FBA6-4638-91D9-46004AD6C09F}" type="presParOf" srcId="{316BD562-AA70-4F84-AF3A-99013D8DC445}" destId="{8FAE6E1B-2E65-4D49-8881-1684DB8626C5}" srcOrd="1" destOrd="0" presId="urn:microsoft.com/office/officeart/2018/2/layout/IconVerticalSolidList"/>
    <dgm:cxn modelId="{0BC7A0A9-1468-49FD-8BA2-10BC598819AB}" type="presParOf" srcId="{316BD562-AA70-4F84-AF3A-99013D8DC445}" destId="{F8D97998-8739-440B-BA9D-97E1677AC645}" srcOrd="2" destOrd="0" presId="urn:microsoft.com/office/officeart/2018/2/layout/IconVerticalSolidList"/>
    <dgm:cxn modelId="{949A4D5D-8028-4973-976D-F2D73BA88965}" type="presParOf" srcId="{F8D97998-8739-440B-BA9D-97E1677AC645}" destId="{EB8324BD-DC8C-401A-BCA6-42E8FE69B0CA}" srcOrd="0" destOrd="0" presId="urn:microsoft.com/office/officeart/2018/2/layout/IconVerticalSolidList"/>
    <dgm:cxn modelId="{EE764681-9567-4D1E-A0BB-E2618D1E0BE1}" type="presParOf" srcId="{F8D97998-8739-440B-BA9D-97E1677AC645}" destId="{A8CEDD9B-FE90-41EA-A371-68B49558168C}" srcOrd="1" destOrd="0" presId="urn:microsoft.com/office/officeart/2018/2/layout/IconVerticalSolidList"/>
    <dgm:cxn modelId="{22AECA97-2869-403F-B9F8-44E6CD7B7325}" type="presParOf" srcId="{F8D97998-8739-440B-BA9D-97E1677AC645}" destId="{36FE7DEE-9372-4BF3-94F5-18F41548DD58}" srcOrd="2" destOrd="0" presId="urn:microsoft.com/office/officeart/2018/2/layout/IconVerticalSolidList"/>
    <dgm:cxn modelId="{33F58D34-B012-439F-9293-3D788A4ED6C4}" type="presParOf" srcId="{F8D97998-8739-440B-BA9D-97E1677AC645}" destId="{8A3D4731-F484-4DCD-8386-52E7F1B963ED}" srcOrd="3" destOrd="0" presId="urn:microsoft.com/office/officeart/2018/2/layout/IconVerticalSolidList"/>
    <dgm:cxn modelId="{A65B3FA1-CF25-46D7-BC44-52ECE206F56F}" type="presParOf" srcId="{316BD562-AA70-4F84-AF3A-99013D8DC445}" destId="{63F8B1B6-9985-421C-A2DE-4DD84EA000C7}" srcOrd="3" destOrd="0" presId="urn:microsoft.com/office/officeart/2018/2/layout/IconVerticalSolidList"/>
    <dgm:cxn modelId="{3375E236-07AD-403B-93A5-EEFD08DAFCD2}" type="presParOf" srcId="{316BD562-AA70-4F84-AF3A-99013D8DC445}" destId="{73ECC81A-CE38-48F5-A30A-F203949119B1}" srcOrd="4" destOrd="0" presId="urn:microsoft.com/office/officeart/2018/2/layout/IconVerticalSolidList"/>
    <dgm:cxn modelId="{7A0D65D8-0F0F-4595-9027-B0450BE8C09E}" type="presParOf" srcId="{73ECC81A-CE38-48F5-A30A-F203949119B1}" destId="{368E4E30-03A0-48FA-A702-C27387E46FB6}" srcOrd="0" destOrd="0" presId="urn:microsoft.com/office/officeart/2018/2/layout/IconVerticalSolidList"/>
    <dgm:cxn modelId="{3758A003-AF37-484C-BC95-59E6016CC9CE}" type="presParOf" srcId="{73ECC81A-CE38-48F5-A30A-F203949119B1}" destId="{54B809D9-416C-48BA-B516-7F388EA9980B}" srcOrd="1" destOrd="0" presId="urn:microsoft.com/office/officeart/2018/2/layout/IconVerticalSolidList"/>
    <dgm:cxn modelId="{CDDD3F4C-04DA-4766-9E77-6859EE198838}" type="presParOf" srcId="{73ECC81A-CE38-48F5-A30A-F203949119B1}" destId="{546AE037-F1ED-497A-83C2-6BC316E4448F}" srcOrd="2" destOrd="0" presId="urn:microsoft.com/office/officeart/2018/2/layout/IconVerticalSolidList"/>
    <dgm:cxn modelId="{A502BFC2-F2E4-4A16-AF03-092CA813C99D}" type="presParOf" srcId="{73ECC81A-CE38-48F5-A30A-F203949119B1}" destId="{FBC64301-13C3-4F6C-B464-82C4754495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77D5AC-D1CC-413E-8236-FAE779D873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38C378B-4370-42E2-8FC4-A4DA805CFC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110004020202020204"/>
            </a:rPr>
            <a:t>Improve  communication</a:t>
          </a:r>
          <a:endParaRPr lang="en-US"/>
        </a:p>
      </dgm:t>
    </dgm:pt>
    <dgm:pt modelId="{EF5AA648-1FFA-4DEA-AAB2-7D652A172D2E}" type="parTrans" cxnId="{570C420F-AE93-4A62-9DC3-400128DA66AF}">
      <dgm:prSet/>
      <dgm:spPr/>
      <dgm:t>
        <a:bodyPr/>
        <a:lstStyle/>
        <a:p>
          <a:endParaRPr lang="en-US"/>
        </a:p>
      </dgm:t>
    </dgm:pt>
    <dgm:pt modelId="{C224BFAE-57A8-4962-B01E-58C726FAF66C}" type="sibTrans" cxnId="{570C420F-AE93-4A62-9DC3-400128DA66A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F4B37A0-1B4B-4A8A-876F-3E0687E4BE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110004020202020204"/>
            </a:rPr>
            <a:t>Instructions and procedures:</a:t>
          </a:r>
          <a:r>
            <a:rPr lang="en-GB"/>
            <a:t> writing and visual</a:t>
          </a:r>
          <a:r>
            <a:rPr lang="en-GB">
              <a:latin typeface="Aptos Display" panose="02110004020202020204"/>
            </a:rPr>
            <a:t>.</a:t>
          </a:r>
          <a:endParaRPr lang="en-US"/>
        </a:p>
      </dgm:t>
    </dgm:pt>
    <dgm:pt modelId="{C3CD1EF4-DD00-407D-A5E1-15584499EC52}" type="parTrans" cxnId="{120A47B8-33CC-46BD-AC4A-1094A46D5338}">
      <dgm:prSet/>
      <dgm:spPr/>
      <dgm:t>
        <a:bodyPr/>
        <a:lstStyle/>
        <a:p>
          <a:endParaRPr lang="en-US"/>
        </a:p>
      </dgm:t>
    </dgm:pt>
    <dgm:pt modelId="{FAA8C9CB-6F9F-4F63-8188-1573B31E8008}" type="sibTrans" cxnId="{120A47B8-33CC-46BD-AC4A-1094A46D533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B0C3CEF-46C3-4FBB-9D0C-6E089B8691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110004020202020204"/>
            </a:rPr>
            <a:t>Adapt work tasks.</a:t>
          </a:r>
          <a:endParaRPr lang="en-GB"/>
        </a:p>
      </dgm:t>
    </dgm:pt>
    <dgm:pt modelId="{6BD9AF1C-B268-4620-9D8A-DB7C1E15B41C}" type="parTrans" cxnId="{1163EACC-57E4-4096-AFD2-6542FBD4B3BF}">
      <dgm:prSet/>
      <dgm:spPr/>
      <dgm:t>
        <a:bodyPr/>
        <a:lstStyle/>
        <a:p>
          <a:endParaRPr lang="en-US"/>
        </a:p>
      </dgm:t>
    </dgm:pt>
    <dgm:pt modelId="{6EB69275-981F-4325-80A9-3CCECD72CED1}" type="sibTrans" cxnId="{1163EACC-57E4-4096-AFD2-6542FBD4B3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E55D289-8CB6-48E6-B4B0-994E332E312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110004020202020204"/>
            </a:rPr>
            <a:t>Provide feedback and coaching.</a:t>
          </a:r>
        </a:p>
      </dgm:t>
    </dgm:pt>
    <dgm:pt modelId="{CA472D0B-0BEC-4F0A-B526-7C351A874E17}" type="parTrans" cxnId="{AFE9BF51-008D-48A8-9A38-D706CB475F45}">
      <dgm:prSet/>
      <dgm:spPr/>
    </dgm:pt>
    <dgm:pt modelId="{2D44F56A-4C26-43BB-8928-6651C1B13DE6}" type="sibTrans" cxnId="{AFE9BF51-008D-48A8-9A38-D706CB475F45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DC695A4-EEFD-46A9-A3EA-6C5A4D8F8342}" type="pres">
      <dgm:prSet presAssocID="{1177D5AC-D1CC-413E-8236-FAE779D87343}" presName="root" presStyleCnt="0">
        <dgm:presLayoutVars>
          <dgm:dir/>
          <dgm:resizeHandles val="exact"/>
        </dgm:presLayoutVars>
      </dgm:prSet>
      <dgm:spPr/>
    </dgm:pt>
    <dgm:pt modelId="{F8EFB676-06C0-4725-B81B-43F1055B095B}" type="pres">
      <dgm:prSet presAssocID="{D38C378B-4370-42E2-8FC4-A4DA805CFC5A}" presName="compNode" presStyleCnt="0"/>
      <dgm:spPr/>
    </dgm:pt>
    <dgm:pt modelId="{FE6D83E3-0EB6-41F7-B581-84B994C3870C}" type="pres">
      <dgm:prSet presAssocID="{D38C378B-4370-42E2-8FC4-A4DA805CFC5A}" presName="bgRect" presStyleLbl="bgShp" presStyleIdx="0" presStyleCnt="4"/>
      <dgm:spPr/>
    </dgm:pt>
    <dgm:pt modelId="{E3937176-529A-4FF9-8EE0-D0372F1F2091}" type="pres">
      <dgm:prSet presAssocID="{D38C378B-4370-42E2-8FC4-A4DA805CFC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99D2924-CB88-440B-B55D-3F4E31854471}" type="pres">
      <dgm:prSet presAssocID="{D38C378B-4370-42E2-8FC4-A4DA805CFC5A}" presName="spaceRect" presStyleCnt="0"/>
      <dgm:spPr/>
    </dgm:pt>
    <dgm:pt modelId="{4694E11E-60CE-40B3-AA69-54C547D084CF}" type="pres">
      <dgm:prSet presAssocID="{D38C378B-4370-42E2-8FC4-A4DA805CFC5A}" presName="parTx" presStyleLbl="revTx" presStyleIdx="0" presStyleCnt="4">
        <dgm:presLayoutVars>
          <dgm:chMax val="0"/>
          <dgm:chPref val="0"/>
        </dgm:presLayoutVars>
      </dgm:prSet>
      <dgm:spPr/>
    </dgm:pt>
    <dgm:pt modelId="{6E3DE388-82B8-4AEA-8453-6F3944551620}" type="pres">
      <dgm:prSet presAssocID="{C224BFAE-57A8-4962-B01E-58C726FAF66C}" presName="sibTrans" presStyleCnt="0"/>
      <dgm:spPr/>
    </dgm:pt>
    <dgm:pt modelId="{AE10D339-E389-40AE-BDDC-8580C972B11B}" type="pres">
      <dgm:prSet presAssocID="{DF4B37A0-1B4B-4A8A-876F-3E0687E4BE0E}" presName="compNode" presStyleCnt="0"/>
      <dgm:spPr/>
    </dgm:pt>
    <dgm:pt modelId="{098B5F24-A553-4F69-B4F7-D46B68D3B694}" type="pres">
      <dgm:prSet presAssocID="{DF4B37A0-1B4B-4A8A-876F-3E0687E4BE0E}" presName="bgRect" presStyleLbl="bgShp" presStyleIdx="1" presStyleCnt="4"/>
      <dgm:spPr/>
    </dgm:pt>
    <dgm:pt modelId="{A132378B-8950-4183-B01A-CD90F200E8DB}" type="pres">
      <dgm:prSet presAssocID="{DF4B37A0-1B4B-4A8A-876F-3E0687E4BE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0AFBB67-5C0E-485E-97B6-15FF3CF504BF}" type="pres">
      <dgm:prSet presAssocID="{DF4B37A0-1B4B-4A8A-876F-3E0687E4BE0E}" presName="spaceRect" presStyleCnt="0"/>
      <dgm:spPr/>
    </dgm:pt>
    <dgm:pt modelId="{3E1C84F9-0D07-41BF-A4D5-467F68001185}" type="pres">
      <dgm:prSet presAssocID="{DF4B37A0-1B4B-4A8A-876F-3E0687E4BE0E}" presName="parTx" presStyleLbl="revTx" presStyleIdx="1" presStyleCnt="4">
        <dgm:presLayoutVars>
          <dgm:chMax val="0"/>
          <dgm:chPref val="0"/>
        </dgm:presLayoutVars>
      </dgm:prSet>
      <dgm:spPr/>
    </dgm:pt>
    <dgm:pt modelId="{428A8FAB-C1E6-41DE-84E7-E7F446A65902}" type="pres">
      <dgm:prSet presAssocID="{FAA8C9CB-6F9F-4F63-8188-1573B31E8008}" presName="sibTrans" presStyleCnt="0"/>
      <dgm:spPr/>
    </dgm:pt>
    <dgm:pt modelId="{859FAEFA-531D-4160-9185-DF566D7A9929}" type="pres">
      <dgm:prSet presAssocID="{AB0C3CEF-46C3-4FBB-9D0C-6E089B8691C8}" presName="compNode" presStyleCnt="0"/>
      <dgm:spPr/>
    </dgm:pt>
    <dgm:pt modelId="{4739F3B4-A58A-475A-97C0-E35D988ABFC7}" type="pres">
      <dgm:prSet presAssocID="{AB0C3CEF-46C3-4FBB-9D0C-6E089B8691C8}" presName="bgRect" presStyleLbl="bgShp" presStyleIdx="2" presStyleCnt="4"/>
      <dgm:spPr/>
    </dgm:pt>
    <dgm:pt modelId="{4531611C-5CB6-48DC-9DF6-E97EECF77D27}" type="pres">
      <dgm:prSet presAssocID="{AB0C3CEF-46C3-4FBB-9D0C-6E089B8691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310B600-A7FA-4024-9A65-3CEDBC83EF15}" type="pres">
      <dgm:prSet presAssocID="{AB0C3CEF-46C3-4FBB-9D0C-6E089B8691C8}" presName="spaceRect" presStyleCnt="0"/>
      <dgm:spPr/>
    </dgm:pt>
    <dgm:pt modelId="{E3381764-9213-44E9-A26A-2E66A193EB96}" type="pres">
      <dgm:prSet presAssocID="{AB0C3CEF-46C3-4FBB-9D0C-6E089B8691C8}" presName="parTx" presStyleLbl="revTx" presStyleIdx="2" presStyleCnt="4">
        <dgm:presLayoutVars>
          <dgm:chMax val="0"/>
          <dgm:chPref val="0"/>
        </dgm:presLayoutVars>
      </dgm:prSet>
      <dgm:spPr/>
    </dgm:pt>
    <dgm:pt modelId="{8E23510E-0C16-4A94-BB8F-5F54B3F0A43F}" type="pres">
      <dgm:prSet presAssocID="{6EB69275-981F-4325-80A9-3CCECD72CED1}" presName="sibTrans" presStyleCnt="0"/>
      <dgm:spPr/>
    </dgm:pt>
    <dgm:pt modelId="{2E2DF26C-1B56-460F-AB65-83D134D7E360}" type="pres">
      <dgm:prSet presAssocID="{5E55D289-8CB6-48E6-B4B0-994E332E3121}" presName="compNode" presStyleCnt="0"/>
      <dgm:spPr/>
    </dgm:pt>
    <dgm:pt modelId="{BDD180F3-8FD5-44FB-ACD0-1D873B6CBD66}" type="pres">
      <dgm:prSet presAssocID="{5E55D289-8CB6-48E6-B4B0-994E332E3121}" presName="bgRect" presStyleLbl="bgShp" presStyleIdx="3" presStyleCnt="4"/>
      <dgm:spPr/>
    </dgm:pt>
    <dgm:pt modelId="{7BB29062-B1CA-4CFF-B49C-C87AB07236C9}" type="pres">
      <dgm:prSet presAssocID="{5E55D289-8CB6-48E6-B4B0-994E332E312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5AB3321-AF11-4362-8E0F-9ABD025A7257}" type="pres">
      <dgm:prSet presAssocID="{5E55D289-8CB6-48E6-B4B0-994E332E3121}" presName="spaceRect" presStyleCnt="0"/>
      <dgm:spPr/>
    </dgm:pt>
    <dgm:pt modelId="{051B5A83-1163-4E98-87FD-52D69722B488}" type="pres">
      <dgm:prSet presAssocID="{5E55D289-8CB6-48E6-B4B0-994E332E312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1652B08-4765-4DF5-97D0-208A10D425AE}" type="presOf" srcId="{DF4B37A0-1B4B-4A8A-876F-3E0687E4BE0E}" destId="{3E1C84F9-0D07-41BF-A4D5-467F68001185}" srcOrd="0" destOrd="0" presId="urn:microsoft.com/office/officeart/2018/2/layout/IconVerticalSolidList"/>
    <dgm:cxn modelId="{570C420F-AE93-4A62-9DC3-400128DA66AF}" srcId="{1177D5AC-D1CC-413E-8236-FAE779D87343}" destId="{D38C378B-4370-42E2-8FC4-A4DA805CFC5A}" srcOrd="0" destOrd="0" parTransId="{EF5AA648-1FFA-4DEA-AAB2-7D652A172D2E}" sibTransId="{C224BFAE-57A8-4962-B01E-58C726FAF66C}"/>
    <dgm:cxn modelId="{15F9E321-CB64-47C7-B6E5-2B8DAFF56CAA}" type="presOf" srcId="{1177D5AC-D1CC-413E-8236-FAE779D87343}" destId="{3DC695A4-EEFD-46A9-A3EA-6C5A4D8F8342}" srcOrd="0" destOrd="0" presId="urn:microsoft.com/office/officeart/2018/2/layout/IconVerticalSolidList"/>
    <dgm:cxn modelId="{C6DF966A-4BF9-47D1-935C-FBCFF6D1DB5D}" type="presOf" srcId="{5E55D289-8CB6-48E6-B4B0-994E332E3121}" destId="{051B5A83-1163-4E98-87FD-52D69722B488}" srcOrd="0" destOrd="0" presId="urn:microsoft.com/office/officeart/2018/2/layout/IconVerticalSolidList"/>
    <dgm:cxn modelId="{AFE9BF51-008D-48A8-9A38-D706CB475F45}" srcId="{1177D5AC-D1CC-413E-8236-FAE779D87343}" destId="{5E55D289-8CB6-48E6-B4B0-994E332E3121}" srcOrd="3" destOrd="0" parTransId="{CA472D0B-0BEC-4F0A-B526-7C351A874E17}" sibTransId="{2D44F56A-4C26-43BB-8928-6651C1B13DE6}"/>
    <dgm:cxn modelId="{15445CB0-363A-4338-9FB0-C7F5214CB295}" type="presOf" srcId="{AB0C3CEF-46C3-4FBB-9D0C-6E089B8691C8}" destId="{E3381764-9213-44E9-A26A-2E66A193EB96}" srcOrd="0" destOrd="0" presId="urn:microsoft.com/office/officeart/2018/2/layout/IconVerticalSolidList"/>
    <dgm:cxn modelId="{120A47B8-33CC-46BD-AC4A-1094A46D5338}" srcId="{1177D5AC-D1CC-413E-8236-FAE779D87343}" destId="{DF4B37A0-1B4B-4A8A-876F-3E0687E4BE0E}" srcOrd="1" destOrd="0" parTransId="{C3CD1EF4-DD00-407D-A5E1-15584499EC52}" sibTransId="{FAA8C9CB-6F9F-4F63-8188-1573B31E8008}"/>
    <dgm:cxn modelId="{1163EACC-57E4-4096-AFD2-6542FBD4B3BF}" srcId="{1177D5AC-D1CC-413E-8236-FAE779D87343}" destId="{AB0C3CEF-46C3-4FBB-9D0C-6E089B8691C8}" srcOrd="2" destOrd="0" parTransId="{6BD9AF1C-B268-4620-9D8A-DB7C1E15B41C}" sibTransId="{6EB69275-981F-4325-80A9-3CCECD72CED1}"/>
    <dgm:cxn modelId="{E63782F3-3A33-4BE4-B1B6-50AA3CF60BB0}" type="presOf" srcId="{D38C378B-4370-42E2-8FC4-A4DA805CFC5A}" destId="{4694E11E-60CE-40B3-AA69-54C547D084CF}" srcOrd="0" destOrd="0" presId="urn:microsoft.com/office/officeart/2018/2/layout/IconVerticalSolidList"/>
    <dgm:cxn modelId="{94D62CB3-C803-470C-8674-349A29034F03}" type="presParOf" srcId="{3DC695A4-EEFD-46A9-A3EA-6C5A4D8F8342}" destId="{F8EFB676-06C0-4725-B81B-43F1055B095B}" srcOrd="0" destOrd="0" presId="urn:microsoft.com/office/officeart/2018/2/layout/IconVerticalSolidList"/>
    <dgm:cxn modelId="{B7126144-C77F-4D51-95E2-07360513C54F}" type="presParOf" srcId="{F8EFB676-06C0-4725-B81B-43F1055B095B}" destId="{FE6D83E3-0EB6-41F7-B581-84B994C3870C}" srcOrd="0" destOrd="0" presId="urn:microsoft.com/office/officeart/2018/2/layout/IconVerticalSolidList"/>
    <dgm:cxn modelId="{A1AD58C8-C758-4FB5-AA7D-6117958EB2A5}" type="presParOf" srcId="{F8EFB676-06C0-4725-B81B-43F1055B095B}" destId="{E3937176-529A-4FF9-8EE0-D0372F1F2091}" srcOrd="1" destOrd="0" presId="urn:microsoft.com/office/officeart/2018/2/layout/IconVerticalSolidList"/>
    <dgm:cxn modelId="{EC55ACF7-61E0-4DA3-8E2E-A42AD1717D0C}" type="presParOf" srcId="{F8EFB676-06C0-4725-B81B-43F1055B095B}" destId="{699D2924-CB88-440B-B55D-3F4E31854471}" srcOrd="2" destOrd="0" presId="urn:microsoft.com/office/officeart/2018/2/layout/IconVerticalSolidList"/>
    <dgm:cxn modelId="{D03023A3-2634-49E1-B237-735B755332B6}" type="presParOf" srcId="{F8EFB676-06C0-4725-B81B-43F1055B095B}" destId="{4694E11E-60CE-40B3-AA69-54C547D084CF}" srcOrd="3" destOrd="0" presId="urn:microsoft.com/office/officeart/2018/2/layout/IconVerticalSolidList"/>
    <dgm:cxn modelId="{5C7436A8-B58C-4210-8236-FC543FA1A2CE}" type="presParOf" srcId="{3DC695A4-EEFD-46A9-A3EA-6C5A4D8F8342}" destId="{6E3DE388-82B8-4AEA-8453-6F3944551620}" srcOrd="1" destOrd="0" presId="urn:microsoft.com/office/officeart/2018/2/layout/IconVerticalSolidList"/>
    <dgm:cxn modelId="{9F9C4F19-6F2A-4833-9C7B-E98450B3F61E}" type="presParOf" srcId="{3DC695A4-EEFD-46A9-A3EA-6C5A4D8F8342}" destId="{AE10D339-E389-40AE-BDDC-8580C972B11B}" srcOrd="2" destOrd="0" presId="urn:microsoft.com/office/officeart/2018/2/layout/IconVerticalSolidList"/>
    <dgm:cxn modelId="{865F7B72-3743-44AF-A2B1-310FCAE0F371}" type="presParOf" srcId="{AE10D339-E389-40AE-BDDC-8580C972B11B}" destId="{098B5F24-A553-4F69-B4F7-D46B68D3B694}" srcOrd="0" destOrd="0" presId="urn:microsoft.com/office/officeart/2018/2/layout/IconVerticalSolidList"/>
    <dgm:cxn modelId="{73E495C6-B724-4AC6-BDB6-0C302C2FCE80}" type="presParOf" srcId="{AE10D339-E389-40AE-BDDC-8580C972B11B}" destId="{A132378B-8950-4183-B01A-CD90F200E8DB}" srcOrd="1" destOrd="0" presId="urn:microsoft.com/office/officeart/2018/2/layout/IconVerticalSolidList"/>
    <dgm:cxn modelId="{C31290DA-4A14-4688-B3FC-B98333BB8526}" type="presParOf" srcId="{AE10D339-E389-40AE-BDDC-8580C972B11B}" destId="{00AFBB67-5C0E-485E-97B6-15FF3CF504BF}" srcOrd="2" destOrd="0" presId="urn:microsoft.com/office/officeart/2018/2/layout/IconVerticalSolidList"/>
    <dgm:cxn modelId="{2E7ED9A7-BE94-4A9B-B517-8FBF448277C8}" type="presParOf" srcId="{AE10D339-E389-40AE-BDDC-8580C972B11B}" destId="{3E1C84F9-0D07-41BF-A4D5-467F68001185}" srcOrd="3" destOrd="0" presId="urn:microsoft.com/office/officeart/2018/2/layout/IconVerticalSolidList"/>
    <dgm:cxn modelId="{B14A35F9-C58F-4F4E-B7D9-298D88A83770}" type="presParOf" srcId="{3DC695A4-EEFD-46A9-A3EA-6C5A4D8F8342}" destId="{428A8FAB-C1E6-41DE-84E7-E7F446A65902}" srcOrd="3" destOrd="0" presId="urn:microsoft.com/office/officeart/2018/2/layout/IconVerticalSolidList"/>
    <dgm:cxn modelId="{BE7BA932-9869-4AED-88BE-9858B2FCF97E}" type="presParOf" srcId="{3DC695A4-EEFD-46A9-A3EA-6C5A4D8F8342}" destId="{859FAEFA-531D-4160-9185-DF566D7A9929}" srcOrd="4" destOrd="0" presId="urn:microsoft.com/office/officeart/2018/2/layout/IconVerticalSolidList"/>
    <dgm:cxn modelId="{D42F3E42-FC0E-4542-86AA-14D38EB5C9A1}" type="presParOf" srcId="{859FAEFA-531D-4160-9185-DF566D7A9929}" destId="{4739F3B4-A58A-475A-97C0-E35D988ABFC7}" srcOrd="0" destOrd="0" presId="urn:microsoft.com/office/officeart/2018/2/layout/IconVerticalSolidList"/>
    <dgm:cxn modelId="{8ABFBFEF-5834-444C-80D3-2DB0F2DCE231}" type="presParOf" srcId="{859FAEFA-531D-4160-9185-DF566D7A9929}" destId="{4531611C-5CB6-48DC-9DF6-E97EECF77D27}" srcOrd="1" destOrd="0" presId="urn:microsoft.com/office/officeart/2018/2/layout/IconVerticalSolidList"/>
    <dgm:cxn modelId="{E43BE036-F35E-4C94-85EE-8BA1AAF2E1B4}" type="presParOf" srcId="{859FAEFA-531D-4160-9185-DF566D7A9929}" destId="{F310B600-A7FA-4024-9A65-3CEDBC83EF15}" srcOrd="2" destOrd="0" presId="urn:microsoft.com/office/officeart/2018/2/layout/IconVerticalSolidList"/>
    <dgm:cxn modelId="{362ADB0B-C016-4145-8BEB-6C356B342D8A}" type="presParOf" srcId="{859FAEFA-531D-4160-9185-DF566D7A9929}" destId="{E3381764-9213-44E9-A26A-2E66A193EB96}" srcOrd="3" destOrd="0" presId="urn:microsoft.com/office/officeart/2018/2/layout/IconVerticalSolidList"/>
    <dgm:cxn modelId="{B69695F0-E778-4BC3-A5B9-7567EDC0A558}" type="presParOf" srcId="{3DC695A4-EEFD-46A9-A3EA-6C5A4D8F8342}" destId="{8E23510E-0C16-4A94-BB8F-5F54B3F0A43F}" srcOrd="5" destOrd="0" presId="urn:microsoft.com/office/officeart/2018/2/layout/IconVerticalSolidList"/>
    <dgm:cxn modelId="{797D5DFA-9AFF-4F62-BB84-6C433C5F61BA}" type="presParOf" srcId="{3DC695A4-EEFD-46A9-A3EA-6C5A4D8F8342}" destId="{2E2DF26C-1B56-460F-AB65-83D134D7E360}" srcOrd="6" destOrd="0" presId="urn:microsoft.com/office/officeart/2018/2/layout/IconVerticalSolidList"/>
    <dgm:cxn modelId="{46A318A2-4CC8-417E-B5CD-F0FC687C5C1C}" type="presParOf" srcId="{2E2DF26C-1B56-460F-AB65-83D134D7E360}" destId="{BDD180F3-8FD5-44FB-ACD0-1D873B6CBD66}" srcOrd="0" destOrd="0" presId="urn:microsoft.com/office/officeart/2018/2/layout/IconVerticalSolidList"/>
    <dgm:cxn modelId="{DDA70D0B-675B-4C89-876B-AAA4F79CBA2B}" type="presParOf" srcId="{2E2DF26C-1B56-460F-AB65-83D134D7E360}" destId="{7BB29062-B1CA-4CFF-B49C-C87AB07236C9}" srcOrd="1" destOrd="0" presId="urn:microsoft.com/office/officeart/2018/2/layout/IconVerticalSolidList"/>
    <dgm:cxn modelId="{2BA78228-5AD2-4326-83E5-8BFB3E8CEFC4}" type="presParOf" srcId="{2E2DF26C-1B56-460F-AB65-83D134D7E360}" destId="{75AB3321-AF11-4362-8E0F-9ABD025A7257}" srcOrd="2" destOrd="0" presId="urn:microsoft.com/office/officeart/2018/2/layout/IconVerticalSolidList"/>
    <dgm:cxn modelId="{747CAEE6-603E-4B26-A57E-9E14E59C0AED}" type="presParOf" srcId="{2E2DF26C-1B56-460F-AB65-83D134D7E360}" destId="{051B5A83-1163-4E98-87FD-52D69722B4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4DA40B-E51F-45F2-BE48-6D11FF83FE68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EE3827E-C460-4ECC-A1E1-28AC1E5F1B2E}">
      <dgm:prSet phldr="0"/>
      <dgm:spPr/>
      <dgm:t>
        <a:bodyPr/>
        <a:lstStyle/>
        <a:p>
          <a:r>
            <a:rPr lang="en-GB" dirty="0">
              <a:latin typeface="Times New Roman"/>
              <a:cs typeface="Times New Roman"/>
            </a:rPr>
            <a:t>Effective communication is vital for teamwork, safety, and smooth operations.</a:t>
          </a:r>
        </a:p>
      </dgm:t>
    </dgm:pt>
    <dgm:pt modelId="{D3028C06-A541-4B28-BA98-3378244AF8B3}" type="parTrans" cxnId="{D183EFCD-58A8-4D47-883C-70862185D1E9}">
      <dgm:prSet/>
      <dgm:spPr/>
    </dgm:pt>
    <dgm:pt modelId="{D8249F84-F146-49B6-BBD7-B02A8C4CAAD0}" type="sibTrans" cxnId="{D183EFCD-58A8-4D47-883C-70862185D1E9}">
      <dgm:prSet/>
      <dgm:spPr/>
      <dgm:t>
        <a:bodyPr/>
        <a:lstStyle/>
        <a:p>
          <a:endParaRPr lang="en-US"/>
        </a:p>
      </dgm:t>
    </dgm:pt>
    <dgm:pt modelId="{BD043830-830E-4361-A4DD-CF55868C4BE1}">
      <dgm:prSet phldr="0"/>
      <dgm:spPr/>
      <dgm:t>
        <a:bodyPr/>
        <a:lstStyle/>
        <a:p>
          <a:r>
            <a:rPr lang="en-GB" dirty="0">
              <a:latin typeface="Times New Roman"/>
              <a:cs typeface="Times New Roman"/>
            </a:rPr>
            <a:t>At Flight Foods Ltd, multiple communication barriers affected interactions between staff and management.</a:t>
          </a:r>
        </a:p>
      </dgm:t>
    </dgm:pt>
    <dgm:pt modelId="{86F41C26-939C-43B1-A41C-96ACB8DBE58D}" type="parTrans" cxnId="{FA77C560-95F4-493D-8C2A-AB3A32C88769}">
      <dgm:prSet/>
      <dgm:spPr/>
    </dgm:pt>
    <dgm:pt modelId="{0E8B055C-7F01-4895-9FA6-7DF0066E2482}" type="sibTrans" cxnId="{FA77C560-95F4-493D-8C2A-AB3A32C88769}">
      <dgm:prSet/>
      <dgm:spPr/>
      <dgm:t>
        <a:bodyPr/>
        <a:lstStyle/>
        <a:p>
          <a:endParaRPr lang="en-US"/>
        </a:p>
      </dgm:t>
    </dgm:pt>
    <dgm:pt modelId="{17B81499-4915-4317-BC39-788D2D6A93DF}">
      <dgm:prSet phldr="0"/>
      <dgm:spPr/>
      <dgm:t>
        <a:bodyPr/>
        <a:lstStyle/>
        <a:p>
          <a:r>
            <a:rPr lang="en-GB" dirty="0">
              <a:latin typeface="Times New Roman"/>
              <a:cs typeface="Times New Roman"/>
            </a:rPr>
            <a:t>These barriers caused misunderstandings, low morale, hygiene risks, and loss of trust.</a:t>
          </a:r>
        </a:p>
      </dgm:t>
    </dgm:pt>
    <dgm:pt modelId="{B459DC67-1126-44A3-B2FF-41B4CA325EEA}" type="parTrans" cxnId="{6AA6F2EC-350A-46AD-B792-07AF4455229C}">
      <dgm:prSet/>
      <dgm:spPr/>
    </dgm:pt>
    <dgm:pt modelId="{68DCE6B1-49E0-4274-AF7E-1B54CF2232E8}" type="sibTrans" cxnId="{6AA6F2EC-350A-46AD-B792-07AF4455229C}">
      <dgm:prSet/>
      <dgm:spPr/>
      <dgm:t>
        <a:bodyPr/>
        <a:lstStyle/>
        <a:p>
          <a:endParaRPr lang="en-US"/>
        </a:p>
      </dgm:t>
    </dgm:pt>
    <dgm:pt modelId="{EB1BCE84-842A-4594-A6CC-3254039CC9C6}">
      <dgm:prSet phldr="0"/>
      <dgm:spPr/>
      <dgm:t>
        <a:bodyPr/>
        <a:lstStyle/>
        <a:p>
          <a:r>
            <a:rPr lang="en-GB" dirty="0">
              <a:latin typeface="Times New Roman"/>
              <a:cs typeface="Times New Roman"/>
            </a:rPr>
            <a:t>By encouraging empathy, clear feedback, and inclusive communication, these challenges can be addressed—leading to a safer and more collaborative workplace.</a:t>
          </a:r>
        </a:p>
      </dgm:t>
    </dgm:pt>
    <dgm:pt modelId="{EEF5CF47-A65D-4AFA-8021-FC4AB26BC8A4}" type="parTrans" cxnId="{E7EDDFDC-29E6-47BD-AA7B-6313FECC7CCB}">
      <dgm:prSet/>
      <dgm:spPr/>
    </dgm:pt>
    <dgm:pt modelId="{8CE79BCD-9538-4563-AB42-E929A4176E10}" type="sibTrans" cxnId="{E7EDDFDC-29E6-47BD-AA7B-6313FECC7CCB}">
      <dgm:prSet/>
      <dgm:spPr/>
      <dgm:t>
        <a:bodyPr/>
        <a:lstStyle/>
        <a:p>
          <a:endParaRPr lang="en-US"/>
        </a:p>
      </dgm:t>
    </dgm:pt>
    <dgm:pt modelId="{9D0F28FE-9DEA-4CD5-AEA2-38B0B20ADA7E}" type="pres">
      <dgm:prSet presAssocID="{E34DA40B-E51F-45F2-BE48-6D11FF83FE68}" presName="vert0" presStyleCnt="0">
        <dgm:presLayoutVars>
          <dgm:dir/>
          <dgm:animOne val="branch"/>
          <dgm:animLvl val="lvl"/>
        </dgm:presLayoutVars>
      </dgm:prSet>
      <dgm:spPr/>
    </dgm:pt>
    <dgm:pt modelId="{3365E440-6CFC-4110-8057-9082A2BDB2A4}" type="pres">
      <dgm:prSet presAssocID="{DEE3827E-C460-4ECC-A1E1-28AC1E5F1B2E}" presName="thickLine" presStyleLbl="alignNode1" presStyleIdx="0" presStyleCnt="4"/>
      <dgm:spPr/>
    </dgm:pt>
    <dgm:pt modelId="{8D04C1BA-79C3-46E7-9C60-B64C84D0F60E}" type="pres">
      <dgm:prSet presAssocID="{DEE3827E-C460-4ECC-A1E1-28AC1E5F1B2E}" presName="horz1" presStyleCnt="0"/>
      <dgm:spPr/>
    </dgm:pt>
    <dgm:pt modelId="{EBACA9A0-0170-463B-A75D-CDBAF1B1F77E}" type="pres">
      <dgm:prSet presAssocID="{DEE3827E-C460-4ECC-A1E1-28AC1E5F1B2E}" presName="tx1" presStyleLbl="revTx" presStyleIdx="0" presStyleCnt="4"/>
      <dgm:spPr/>
    </dgm:pt>
    <dgm:pt modelId="{EF8FAB40-EC60-482B-A193-8CEEB184D20F}" type="pres">
      <dgm:prSet presAssocID="{DEE3827E-C460-4ECC-A1E1-28AC1E5F1B2E}" presName="vert1" presStyleCnt="0"/>
      <dgm:spPr/>
    </dgm:pt>
    <dgm:pt modelId="{8C80B4F0-7555-4090-A738-68D166758416}" type="pres">
      <dgm:prSet presAssocID="{BD043830-830E-4361-A4DD-CF55868C4BE1}" presName="thickLine" presStyleLbl="alignNode1" presStyleIdx="1" presStyleCnt="4"/>
      <dgm:spPr/>
    </dgm:pt>
    <dgm:pt modelId="{CC89659B-FF5C-44F6-B551-B035ED9E34B6}" type="pres">
      <dgm:prSet presAssocID="{BD043830-830E-4361-A4DD-CF55868C4BE1}" presName="horz1" presStyleCnt="0"/>
      <dgm:spPr/>
    </dgm:pt>
    <dgm:pt modelId="{FD0D7B7E-29F6-4698-A06A-C827B2D439AF}" type="pres">
      <dgm:prSet presAssocID="{BD043830-830E-4361-A4DD-CF55868C4BE1}" presName="tx1" presStyleLbl="revTx" presStyleIdx="1" presStyleCnt="4"/>
      <dgm:spPr/>
    </dgm:pt>
    <dgm:pt modelId="{07854BF1-7B39-4A0C-9BD4-F343F6584BE2}" type="pres">
      <dgm:prSet presAssocID="{BD043830-830E-4361-A4DD-CF55868C4BE1}" presName="vert1" presStyleCnt="0"/>
      <dgm:spPr/>
    </dgm:pt>
    <dgm:pt modelId="{7AA6E0A3-25A1-4BD7-8E40-5E0EE9FF4C58}" type="pres">
      <dgm:prSet presAssocID="{17B81499-4915-4317-BC39-788D2D6A93DF}" presName="thickLine" presStyleLbl="alignNode1" presStyleIdx="2" presStyleCnt="4"/>
      <dgm:spPr/>
    </dgm:pt>
    <dgm:pt modelId="{A30F6520-372B-4C80-B5B6-D25AD5D67C72}" type="pres">
      <dgm:prSet presAssocID="{17B81499-4915-4317-BC39-788D2D6A93DF}" presName="horz1" presStyleCnt="0"/>
      <dgm:spPr/>
    </dgm:pt>
    <dgm:pt modelId="{12575B82-270A-4BE4-9108-EB19001DC9B8}" type="pres">
      <dgm:prSet presAssocID="{17B81499-4915-4317-BC39-788D2D6A93DF}" presName="tx1" presStyleLbl="revTx" presStyleIdx="2" presStyleCnt="4"/>
      <dgm:spPr/>
    </dgm:pt>
    <dgm:pt modelId="{60B70F41-B8A0-4F12-A131-87D7F8D474CC}" type="pres">
      <dgm:prSet presAssocID="{17B81499-4915-4317-BC39-788D2D6A93DF}" presName="vert1" presStyleCnt="0"/>
      <dgm:spPr/>
    </dgm:pt>
    <dgm:pt modelId="{8A84118D-77BF-4ECA-A2CF-F16DE7348BC0}" type="pres">
      <dgm:prSet presAssocID="{EB1BCE84-842A-4594-A6CC-3254039CC9C6}" presName="thickLine" presStyleLbl="alignNode1" presStyleIdx="3" presStyleCnt="4"/>
      <dgm:spPr/>
    </dgm:pt>
    <dgm:pt modelId="{60F7785D-F315-4F25-ADEB-BFCF50EF5977}" type="pres">
      <dgm:prSet presAssocID="{EB1BCE84-842A-4594-A6CC-3254039CC9C6}" presName="horz1" presStyleCnt="0"/>
      <dgm:spPr/>
    </dgm:pt>
    <dgm:pt modelId="{974B68B1-A8E1-4A22-9A58-B200A532E1DA}" type="pres">
      <dgm:prSet presAssocID="{EB1BCE84-842A-4594-A6CC-3254039CC9C6}" presName="tx1" presStyleLbl="revTx" presStyleIdx="3" presStyleCnt="4"/>
      <dgm:spPr/>
    </dgm:pt>
    <dgm:pt modelId="{9EF988DD-765C-4A45-964E-AD87C765E194}" type="pres">
      <dgm:prSet presAssocID="{EB1BCE84-842A-4594-A6CC-3254039CC9C6}" presName="vert1" presStyleCnt="0"/>
      <dgm:spPr/>
    </dgm:pt>
  </dgm:ptLst>
  <dgm:cxnLst>
    <dgm:cxn modelId="{4E81010D-B18F-4102-952C-858DAFAA7AFA}" type="presOf" srcId="{E34DA40B-E51F-45F2-BE48-6D11FF83FE68}" destId="{9D0F28FE-9DEA-4CD5-AEA2-38B0B20ADA7E}" srcOrd="0" destOrd="0" presId="urn:microsoft.com/office/officeart/2008/layout/LinedList"/>
    <dgm:cxn modelId="{D14E212E-C1A4-46A0-9875-0690640E41A4}" type="presOf" srcId="{EB1BCE84-842A-4594-A6CC-3254039CC9C6}" destId="{974B68B1-A8E1-4A22-9A58-B200A532E1DA}" srcOrd="0" destOrd="0" presId="urn:microsoft.com/office/officeart/2008/layout/LinedList"/>
    <dgm:cxn modelId="{FA77C560-95F4-493D-8C2A-AB3A32C88769}" srcId="{E34DA40B-E51F-45F2-BE48-6D11FF83FE68}" destId="{BD043830-830E-4361-A4DD-CF55868C4BE1}" srcOrd="1" destOrd="0" parTransId="{86F41C26-939C-43B1-A41C-96ACB8DBE58D}" sibTransId="{0E8B055C-7F01-4895-9FA6-7DF0066E2482}"/>
    <dgm:cxn modelId="{A4FFD46F-12B2-4626-B72F-EEFC377A2449}" type="presOf" srcId="{DEE3827E-C460-4ECC-A1E1-28AC1E5F1B2E}" destId="{EBACA9A0-0170-463B-A75D-CDBAF1B1F77E}" srcOrd="0" destOrd="0" presId="urn:microsoft.com/office/officeart/2008/layout/LinedList"/>
    <dgm:cxn modelId="{2AE5B4A4-3E03-44BE-9F5C-211C69A74814}" type="presOf" srcId="{BD043830-830E-4361-A4DD-CF55868C4BE1}" destId="{FD0D7B7E-29F6-4698-A06A-C827B2D439AF}" srcOrd="0" destOrd="0" presId="urn:microsoft.com/office/officeart/2008/layout/LinedList"/>
    <dgm:cxn modelId="{5C08E4B1-D516-4B7F-855C-E16239945B65}" type="presOf" srcId="{17B81499-4915-4317-BC39-788D2D6A93DF}" destId="{12575B82-270A-4BE4-9108-EB19001DC9B8}" srcOrd="0" destOrd="0" presId="urn:microsoft.com/office/officeart/2008/layout/LinedList"/>
    <dgm:cxn modelId="{D183EFCD-58A8-4D47-883C-70862185D1E9}" srcId="{E34DA40B-E51F-45F2-BE48-6D11FF83FE68}" destId="{DEE3827E-C460-4ECC-A1E1-28AC1E5F1B2E}" srcOrd="0" destOrd="0" parTransId="{D3028C06-A541-4B28-BA98-3378244AF8B3}" sibTransId="{D8249F84-F146-49B6-BBD7-B02A8C4CAAD0}"/>
    <dgm:cxn modelId="{E7EDDFDC-29E6-47BD-AA7B-6313FECC7CCB}" srcId="{E34DA40B-E51F-45F2-BE48-6D11FF83FE68}" destId="{EB1BCE84-842A-4594-A6CC-3254039CC9C6}" srcOrd="3" destOrd="0" parTransId="{EEF5CF47-A65D-4AFA-8021-FC4AB26BC8A4}" sibTransId="{8CE79BCD-9538-4563-AB42-E929A4176E10}"/>
    <dgm:cxn modelId="{6AA6F2EC-350A-46AD-B792-07AF4455229C}" srcId="{E34DA40B-E51F-45F2-BE48-6D11FF83FE68}" destId="{17B81499-4915-4317-BC39-788D2D6A93DF}" srcOrd="2" destOrd="0" parTransId="{B459DC67-1126-44A3-B2FF-41B4CA325EEA}" sibTransId="{68DCE6B1-49E0-4274-AF7E-1B54CF2232E8}"/>
    <dgm:cxn modelId="{117FD15E-9C22-47C2-9FA2-A7E35BBD5F05}" type="presParOf" srcId="{9D0F28FE-9DEA-4CD5-AEA2-38B0B20ADA7E}" destId="{3365E440-6CFC-4110-8057-9082A2BDB2A4}" srcOrd="0" destOrd="0" presId="urn:microsoft.com/office/officeart/2008/layout/LinedList"/>
    <dgm:cxn modelId="{082C15AC-8CC9-4FF5-8C38-D5513DED78C0}" type="presParOf" srcId="{9D0F28FE-9DEA-4CD5-AEA2-38B0B20ADA7E}" destId="{8D04C1BA-79C3-46E7-9C60-B64C84D0F60E}" srcOrd="1" destOrd="0" presId="urn:microsoft.com/office/officeart/2008/layout/LinedList"/>
    <dgm:cxn modelId="{54AC5E67-EC3F-4D3F-A5A3-E6133743A9E7}" type="presParOf" srcId="{8D04C1BA-79C3-46E7-9C60-B64C84D0F60E}" destId="{EBACA9A0-0170-463B-A75D-CDBAF1B1F77E}" srcOrd="0" destOrd="0" presId="urn:microsoft.com/office/officeart/2008/layout/LinedList"/>
    <dgm:cxn modelId="{80BFDF57-8598-42CF-8464-280E5F73A99C}" type="presParOf" srcId="{8D04C1BA-79C3-46E7-9C60-B64C84D0F60E}" destId="{EF8FAB40-EC60-482B-A193-8CEEB184D20F}" srcOrd="1" destOrd="0" presId="urn:microsoft.com/office/officeart/2008/layout/LinedList"/>
    <dgm:cxn modelId="{DBECE96F-83AD-48D8-9E75-704FBA801AEF}" type="presParOf" srcId="{9D0F28FE-9DEA-4CD5-AEA2-38B0B20ADA7E}" destId="{8C80B4F0-7555-4090-A738-68D166758416}" srcOrd="2" destOrd="0" presId="urn:microsoft.com/office/officeart/2008/layout/LinedList"/>
    <dgm:cxn modelId="{0950BE2A-AD00-42A8-B167-D74E714CC747}" type="presParOf" srcId="{9D0F28FE-9DEA-4CD5-AEA2-38B0B20ADA7E}" destId="{CC89659B-FF5C-44F6-B551-B035ED9E34B6}" srcOrd="3" destOrd="0" presId="urn:microsoft.com/office/officeart/2008/layout/LinedList"/>
    <dgm:cxn modelId="{ABE5F63B-CA43-44AE-9246-1CD2BFB9ADF9}" type="presParOf" srcId="{CC89659B-FF5C-44F6-B551-B035ED9E34B6}" destId="{FD0D7B7E-29F6-4698-A06A-C827B2D439AF}" srcOrd="0" destOrd="0" presId="urn:microsoft.com/office/officeart/2008/layout/LinedList"/>
    <dgm:cxn modelId="{08BB783C-65FE-4EC7-8B55-C6E42CBABA53}" type="presParOf" srcId="{CC89659B-FF5C-44F6-B551-B035ED9E34B6}" destId="{07854BF1-7B39-4A0C-9BD4-F343F6584BE2}" srcOrd="1" destOrd="0" presId="urn:microsoft.com/office/officeart/2008/layout/LinedList"/>
    <dgm:cxn modelId="{31B79857-5D0B-4B9F-A633-63DE31778E15}" type="presParOf" srcId="{9D0F28FE-9DEA-4CD5-AEA2-38B0B20ADA7E}" destId="{7AA6E0A3-25A1-4BD7-8E40-5E0EE9FF4C58}" srcOrd="4" destOrd="0" presId="urn:microsoft.com/office/officeart/2008/layout/LinedList"/>
    <dgm:cxn modelId="{3CA70D00-D83B-43FD-AFB3-7305B6181AD5}" type="presParOf" srcId="{9D0F28FE-9DEA-4CD5-AEA2-38B0B20ADA7E}" destId="{A30F6520-372B-4C80-B5B6-D25AD5D67C72}" srcOrd="5" destOrd="0" presId="urn:microsoft.com/office/officeart/2008/layout/LinedList"/>
    <dgm:cxn modelId="{C18E6634-6DC8-46E7-8A0A-69B0FD83B07E}" type="presParOf" srcId="{A30F6520-372B-4C80-B5B6-D25AD5D67C72}" destId="{12575B82-270A-4BE4-9108-EB19001DC9B8}" srcOrd="0" destOrd="0" presId="urn:microsoft.com/office/officeart/2008/layout/LinedList"/>
    <dgm:cxn modelId="{7F73CC47-7A2F-4623-810D-2E80C6FA9168}" type="presParOf" srcId="{A30F6520-372B-4C80-B5B6-D25AD5D67C72}" destId="{60B70F41-B8A0-4F12-A131-87D7F8D474CC}" srcOrd="1" destOrd="0" presId="urn:microsoft.com/office/officeart/2008/layout/LinedList"/>
    <dgm:cxn modelId="{06760C86-6772-4B99-934E-61D66E462671}" type="presParOf" srcId="{9D0F28FE-9DEA-4CD5-AEA2-38B0B20ADA7E}" destId="{8A84118D-77BF-4ECA-A2CF-F16DE7348BC0}" srcOrd="6" destOrd="0" presId="urn:microsoft.com/office/officeart/2008/layout/LinedList"/>
    <dgm:cxn modelId="{7BAA1FBB-E367-420B-88C9-2E9E81641268}" type="presParOf" srcId="{9D0F28FE-9DEA-4CD5-AEA2-38B0B20ADA7E}" destId="{60F7785D-F315-4F25-ADEB-BFCF50EF5977}" srcOrd="7" destOrd="0" presId="urn:microsoft.com/office/officeart/2008/layout/LinedList"/>
    <dgm:cxn modelId="{3FE966F2-7167-4E56-BFEE-A865E0E5A84A}" type="presParOf" srcId="{60F7785D-F315-4F25-ADEB-BFCF50EF5977}" destId="{974B68B1-A8E1-4A22-9A58-B200A532E1DA}" srcOrd="0" destOrd="0" presId="urn:microsoft.com/office/officeart/2008/layout/LinedList"/>
    <dgm:cxn modelId="{1AFD55E2-C1A6-41BD-A14F-6A44795CE161}" type="presParOf" srcId="{60F7785D-F315-4F25-ADEB-BFCF50EF5977}" destId="{9EF988DD-765C-4A45-964E-AD87C765E1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EE02FC-80A2-4216-9524-2546D5831402}">
      <dsp:nvSpPr>
        <dsp:cNvPr id="0" name=""/>
        <dsp:cNvSpPr/>
      </dsp:nvSpPr>
      <dsp:spPr>
        <a:xfrm>
          <a:off x="0" y="481"/>
          <a:ext cx="5667696" cy="11265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AB9A93-048C-415E-A36B-B3F2F23BF179}">
      <dsp:nvSpPr>
        <dsp:cNvPr id="0" name=""/>
        <dsp:cNvSpPr/>
      </dsp:nvSpPr>
      <dsp:spPr>
        <a:xfrm>
          <a:off x="340776" y="253951"/>
          <a:ext cx="619592" cy="6195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BBD028-D4BC-4479-A7E2-315AB670EE34}">
      <dsp:nvSpPr>
        <dsp:cNvPr id="0" name=""/>
        <dsp:cNvSpPr/>
      </dsp:nvSpPr>
      <dsp:spPr>
        <a:xfrm>
          <a:off x="1301145" y="481"/>
          <a:ext cx="4366550" cy="112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225" tIns="119225" rIns="119225" bIns="119225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/>
              <a:cs typeface="Times New Roman"/>
            </a:rPr>
            <a:t>Physical barriers are problems around us and make communication hard.</a:t>
          </a:r>
        </a:p>
      </dsp:txBody>
      <dsp:txXfrm>
        <a:off x="1301145" y="481"/>
        <a:ext cx="4366550" cy="1126532"/>
      </dsp:txXfrm>
    </dsp:sp>
    <dsp:sp modelId="{EB8324BD-DC8C-401A-BCA6-42E8FE69B0CA}">
      <dsp:nvSpPr>
        <dsp:cNvPr id="0" name=""/>
        <dsp:cNvSpPr/>
      </dsp:nvSpPr>
      <dsp:spPr>
        <a:xfrm>
          <a:off x="0" y="1408647"/>
          <a:ext cx="5667696" cy="11265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EDD9B-FE90-41EA-A371-68B49558168C}">
      <dsp:nvSpPr>
        <dsp:cNvPr id="0" name=""/>
        <dsp:cNvSpPr/>
      </dsp:nvSpPr>
      <dsp:spPr>
        <a:xfrm>
          <a:off x="340776" y="1662117"/>
          <a:ext cx="619592" cy="6195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D4731-F484-4DCD-8386-52E7F1B963ED}">
      <dsp:nvSpPr>
        <dsp:cNvPr id="0" name=""/>
        <dsp:cNvSpPr/>
      </dsp:nvSpPr>
      <dsp:spPr>
        <a:xfrm>
          <a:off x="1301145" y="1408647"/>
          <a:ext cx="4366550" cy="112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225" tIns="119225" rIns="119225" bIns="119225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/>
              <a:cs typeface="Times New Roman"/>
            </a:rPr>
            <a:t>According to </a:t>
          </a:r>
          <a:r>
            <a:rPr lang="en-GB" sz="1900" i="1" kern="1200" dirty="0">
              <a:latin typeface="Times New Roman"/>
              <a:cs typeface="Times New Roman"/>
            </a:rPr>
            <a:t>Liraz (2019),</a:t>
          </a:r>
          <a:r>
            <a:rPr lang="en-GB" sz="1900" kern="1200" dirty="0">
              <a:latin typeface="Times New Roman"/>
              <a:cs typeface="Times New Roman"/>
            </a:rPr>
            <a:t> noise physical separation between sender and receiver are physical barriers.</a:t>
          </a:r>
          <a:endParaRPr lang="en-US" sz="1900" kern="1200" dirty="0">
            <a:latin typeface="Times New Roman"/>
            <a:cs typeface="Times New Roman"/>
          </a:endParaRPr>
        </a:p>
      </dsp:txBody>
      <dsp:txXfrm>
        <a:off x="1301145" y="1408647"/>
        <a:ext cx="4366550" cy="1126532"/>
      </dsp:txXfrm>
    </dsp:sp>
    <dsp:sp modelId="{368E4E30-03A0-48FA-A702-C27387E46FB6}">
      <dsp:nvSpPr>
        <dsp:cNvPr id="0" name=""/>
        <dsp:cNvSpPr/>
      </dsp:nvSpPr>
      <dsp:spPr>
        <a:xfrm>
          <a:off x="0" y="2816812"/>
          <a:ext cx="5667696" cy="11265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B809D9-416C-48BA-B516-7F388EA9980B}">
      <dsp:nvSpPr>
        <dsp:cNvPr id="0" name=""/>
        <dsp:cNvSpPr/>
      </dsp:nvSpPr>
      <dsp:spPr>
        <a:xfrm>
          <a:off x="340776" y="3070282"/>
          <a:ext cx="619592" cy="6195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C64301-13C3-4F6C-B464-82C47544957E}">
      <dsp:nvSpPr>
        <dsp:cNvPr id="0" name=""/>
        <dsp:cNvSpPr/>
      </dsp:nvSpPr>
      <dsp:spPr>
        <a:xfrm>
          <a:off x="1301145" y="2816812"/>
          <a:ext cx="4366550" cy="112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225" tIns="119225" rIns="119225" bIns="119225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/>
              <a:cs typeface="Times New Roman"/>
            </a:rPr>
            <a:t>These barriers create misunderstanding in effective communication.</a:t>
          </a:r>
        </a:p>
      </dsp:txBody>
      <dsp:txXfrm>
        <a:off x="1301145" y="2816812"/>
        <a:ext cx="4366550" cy="11265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6D83E3-0EB6-41F7-B581-84B994C3870C}">
      <dsp:nvSpPr>
        <dsp:cNvPr id="0" name=""/>
        <dsp:cNvSpPr/>
      </dsp:nvSpPr>
      <dsp:spPr>
        <a:xfrm>
          <a:off x="0" y="1537"/>
          <a:ext cx="7233968" cy="779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937176-529A-4FF9-8EE0-D0372F1F2091}">
      <dsp:nvSpPr>
        <dsp:cNvPr id="0" name=""/>
        <dsp:cNvSpPr/>
      </dsp:nvSpPr>
      <dsp:spPr>
        <a:xfrm>
          <a:off x="235767" y="176902"/>
          <a:ext cx="428669" cy="4286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94E11E-60CE-40B3-AA69-54C547D084CF}">
      <dsp:nvSpPr>
        <dsp:cNvPr id="0" name=""/>
        <dsp:cNvSpPr/>
      </dsp:nvSpPr>
      <dsp:spPr>
        <a:xfrm>
          <a:off x="900204" y="1537"/>
          <a:ext cx="6333763" cy="77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86" tIns="82486" rIns="82486" bIns="8248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 Display" panose="02110004020202020204"/>
            </a:rPr>
            <a:t>Improve  communication</a:t>
          </a:r>
          <a:endParaRPr lang="en-US" sz="2200" kern="1200"/>
        </a:p>
      </dsp:txBody>
      <dsp:txXfrm>
        <a:off x="900204" y="1537"/>
        <a:ext cx="6333763" cy="779398"/>
      </dsp:txXfrm>
    </dsp:sp>
    <dsp:sp modelId="{098B5F24-A553-4F69-B4F7-D46B68D3B694}">
      <dsp:nvSpPr>
        <dsp:cNvPr id="0" name=""/>
        <dsp:cNvSpPr/>
      </dsp:nvSpPr>
      <dsp:spPr>
        <a:xfrm>
          <a:off x="0" y="975785"/>
          <a:ext cx="7233968" cy="779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32378B-8950-4183-B01A-CD90F200E8DB}">
      <dsp:nvSpPr>
        <dsp:cNvPr id="0" name=""/>
        <dsp:cNvSpPr/>
      </dsp:nvSpPr>
      <dsp:spPr>
        <a:xfrm>
          <a:off x="235767" y="1151150"/>
          <a:ext cx="428669" cy="4286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C84F9-0D07-41BF-A4D5-467F68001185}">
      <dsp:nvSpPr>
        <dsp:cNvPr id="0" name=""/>
        <dsp:cNvSpPr/>
      </dsp:nvSpPr>
      <dsp:spPr>
        <a:xfrm>
          <a:off x="900204" y="975785"/>
          <a:ext cx="6333763" cy="77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86" tIns="82486" rIns="82486" bIns="8248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 Display" panose="02110004020202020204"/>
            </a:rPr>
            <a:t>Instructions and procedures:</a:t>
          </a:r>
          <a:r>
            <a:rPr lang="en-GB" sz="2200" kern="1200"/>
            <a:t> writing and visual</a:t>
          </a:r>
          <a:r>
            <a:rPr lang="en-GB" sz="2200" kern="1200">
              <a:latin typeface="Aptos Display" panose="02110004020202020204"/>
            </a:rPr>
            <a:t>.</a:t>
          </a:r>
          <a:endParaRPr lang="en-US" sz="2200" kern="1200"/>
        </a:p>
      </dsp:txBody>
      <dsp:txXfrm>
        <a:off x="900204" y="975785"/>
        <a:ext cx="6333763" cy="779398"/>
      </dsp:txXfrm>
    </dsp:sp>
    <dsp:sp modelId="{4739F3B4-A58A-475A-97C0-E35D988ABFC7}">
      <dsp:nvSpPr>
        <dsp:cNvPr id="0" name=""/>
        <dsp:cNvSpPr/>
      </dsp:nvSpPr>
      <dsp:spPr>
        <a:xfrm>
          <a:off x="0" y="1950033"/>
          <a:ext cx="7233968" cy="779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31611C-5CB6-48DC-9DF6-E97EECF77D27}">
      <dsp:nvSpPr>
        <dsp:cNvPr id="0" name=""/>
        <dsp:cNvSpPr/>
      </dsp:nvSpPr>
      <dsp:spPr>
        <a:xfrm>
          <a:off x="235767" y="2125397"/>
          <a:ext cx="428669" cy="4286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81764-9213-44E9-A26A-2E66A193EB96}">
      <dsp:nvSpPr>
        <dsp:cNvPr id="0" name=""/>
        <dsp:cNvSpPr/>
      </dsp:nvSpPr>
      <dsp:spPr>
        <a:xfrm>
          <a:off x="900204" y="1950033"/>
          <a:ext cx="6333763" cy="77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86" tIns="82486" rIns="82486" bIns="8248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 Display" panose="02110004020202020204"/>
            </a:rPr>
            <a:t>Adapt work tasks.</a:t>
          </a:r>
          <a:endParaRPr lang="en-GB" sz="2200" kern="1200"/>
        </a:p>
      </dsp:txBody>
      <dsp:txXfrm>
        <a:off x="900204" y="1950033"/>
        <a:ext cx="6333763" cy="779398"/>
      </dsp:txXfrm>
    </dsp:sp>
    <dsp:sp modelId="{BDD180F3-8FD5-44FB-ACD0-1D873B6CBD66}">
      <dsp:nvSpPr>
        <dsp:cNvPr id="0" name=""/>
        <dsp:cNvSpPr/>
      </dsp:nvSpPr>
      <dsp:spPr>
        <a:xfrm>
          <a:off x="0" y="2924281"/>
          <a:ext cx="7233968" cy="779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29062-B1CA-4CFF-B49C-C87AB07236C9}">
      <dsp:nvSpPr>
        <dsp:cNvPr id="0" name=""/>
        <dsp:cNvSpPr/>
      </dsp:nvSpPr>
      <dsp:spPr>
        <a:xfrm>
          <a:off x="235767" y="3099645"/>
          <a:ext cx="428669" cy="4286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B5A83-1163-4E98-87FD-52D69722B488}">
      <dsp:nvSpPr>
        <dsp:cNvPr id="0" name=""/>
        <dsp:cNvSpPr/>
      </dsp:nvSpPr>
      <dsp:spPr>
        <a:xfrm>
          <a:off x="900204" y="2924281"/>
          <a:ext cx="6333763" cy="77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86" tIns="82486" rIns="82486" bIns="8248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ptos Display" panose="02110004020202020204"/>
            </a:rPr>
            <a:t>Provide feedback and coaching.</a:t>
          </a:r>
        </a:p>
      </dsp:txBody>
      <dsp:txXfrm>
        <a:off x="900204" y="2924281"/>
        <a:ext cx="6333763" cy="7793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5E440-6CFC-4110-8057-9082A2BDB2A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CA9A0-0170-463B-A75D-CDBAF1B1F77E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/>
              <a:cs typeface="Times New Roman"/>
            </a:rPr>
            <a:t>Effective communication is vital for teamwork, safety, and smooth operations.</a:t>
          </a:r>
        </a:p>
      </dsp:txBody>
      <dsp:txXfrm>
        <a:off x="0" y="0"/>
        <a:ext cx="10515600" cy="1087834"/>
      </dsp:txXfrm>
    </dsp:sp>
    <dsp:sp modelId="{8C80B4F0-7555-4090-A738-68D166758416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D7B7E-29F6-4698-A06A-C827B2D439AF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/>
              <a:cs typeface="Times New Roman"/>
            </a:rPr>
            <a:t>At Flight Foods Ltd, multiple communication barriers affected interactions between staff and management.</a:t>
          </a:r>
        </a:p>
      </dsp:txBody>
      <dsp:txXfrm>
        <a:off x="0" y="1087834"/>
        <a:ext cx="10515600" cy="1087834"/>
      </dsp:txXfrm>
    </dsp:sp>
    <dsp:sp modelId="{7AA6E0A3-25A1-4BD7-8E40-5E0EE9FF4C5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75B82-270A-4BE4-9108-EB19001DC9B8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/>
              <a:cs typeface="Times New Roman"/>
            </a:rPr>
            <a:t>These barriers caused misunderstandings, low morale, hygiene risks, and loss of trust.</a:t>
          </a:r>
        </a:p>
      </dsp:txBody>
      <dsp:txXfrm>
        <a:off x="0" y="2175669"/>
        <a:ext cx="10515600" cy="1087834"/>
      </dsp:txXfrm>
    </dsp:sp>
    <dsp:sp modelId="{8A84118D-77BF-4ECA-A2CF-F16DE7348BC0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B68B1-A8E1-4A22-9A58-B200A532E1DA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/>
              <a:cs typeface="Times New Roman"/>
            </a:rPr>
            <a:t>By encouraging empathy, clear feedback, and inclusive communication, these challenges can be addressed—leading to a safer and more collaborative workplace.</a:t>
          </a:r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cationtheory.org/berlos-smrc-model-of-communication/" TargetMode="External"/><Relationship Id="rId2" Type="http://schemas.openxmlformats.org/officeDocument/2006/relationships/hyperlink" Target="https://www.acas.org.uk/sites/default/files/2024-04/age-discrimaination-key-points-for-the-workplac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akingbusinessmatter.co.uk/barriers-to-effective-communication/" TargetMode="External"/><Relationship Id="rId4" Type="http://schemas.openxmlformats.org/officeDocument/2006/relationships/hyperlink" Target="https://www.healthassured.org/blog/negative-attitude-at-work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  <a:latin typeface="Times New Roman"/>
                <a:cs typeface="Times New Roman"/>
              </a:rPr>
              <a:t>LCLM4003 Effective Teamwork and Communication</a:t>
            </a:r>
            <a:br>
              <a:rPr lang="en-GB" sz="3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</a:rPr>
            </a:br>
            <a:br>
              <a:rPr lang="en-GB" sz="3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400" dirty="0">
                <a:latin typeface="Times New Roman"/>
                <a:cs typeface="Times New Roman"/>
              </a:rPr>
              <a:t>Assignment 2: Group Presentation    </a:t>
            </a:r>
            <a:endParaRPr lang="en-US" sz="24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              </a:t>
            </a:r>
            <a:endParaRPr lang="en-US" sz="240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Martha Assis  - ID No. 2440395</a:t>
            </a:r>
          </a:p>
          <a:p>
            <a:pPr>
              <a:defRPr/>
            </a:pPr>
            <a:r>
              <a:rPr lang="en-GB" sz="2400" dirty="0">
                <a:latin typeface="Times New Roman"/>
                <a:cs typeface="Times New Roman"/>
              </a:rPr>
              <a:t>David </a:t>
            </a:r>
            <a:r>
              <a:rPr lang="en-GB" sz="2400" err="1">
                <a:latin typeface="Times New Roman"/>
                <a:cs typeface="Times New Roman"/>
              </a:rPr>
              <a:t>Brescan</a:t>
            </a:r>
            <a:r>
              <a:rPr lang="en-GB" sz="2400" dirty="0">
                <a:latin typeface="Times New Roman"/>
                <a:cs typeface="Times New Roman"/>
              </a:rPr>
              <a:t> - ID No. 2439097</a:t>
            </a:r>
            <a:endParaRPr lang="en-US" sz="2400">
              <a:latin typeface="Times New Roman"/>
              <a:cs typeface="Times New Roman"/>
            </a:endParaRPr>
          </a:p>
          <a:p>
            <a:pPr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Rayane Cesconetto</a:t>
            </a:r>
            <a:r>
              <a:rPr lang="en-GB" sz="2400" dirty="0">
                <a:latin typeface="Times New Roman"/>
                <a:cs typeface="Times New Roman"/>
              </a:rPr>
              <a:t> - 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ID No. 2440636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>
              <a:defRPr/>
            </a:pPr>
            <a:r>
              <a:rPr lang="en-GB" sz="2400" err="1">
                <a:latin typeface="Times New Roman"/>
                <a:cs typeface="Times New Roman"/>
              </a:rPr>
              <a:t>Ricses</a:t>
            </a:r>
            <a:r>
              <a:rPr lang="en-GB" sz="2400" dirty="0">
                <a:latin typeface="Times New Roman"/>
                <a:cs typeface="Times New Roman"/>
              </a:rPr>
              <a:t> </a:t>
            </a:r>
            <a:r>
              <a:rPr lang="en-GB" sz="2400" err="1">
                <a:latin typeface="Times New Roman"/>
                <a:cs typeface="Times New Roman"/>
              </a:rPr>
              <a:t>Dacuyan</a:t>
            </a:r>
            <a:r>
              <a:rPr lang="en-GB" sz="2400" dirty="0">
                <a:latin typeface="Times New Roman"/>
                <a:cs typeface="Times New Roman"/>
              </a:rPr>
              <a:t> -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 ID No.2438233</a:t>
            </a:r>
            <a:endParaRPr lang="en-GB" sz="2400" dirty="0">
              <a:latin typeface="Times New Roman"/>
              <a:cs typeface="Times New Roman"/>
            </a:endParaRPr>
          </a:p>
          <a:p>
            <a:pPr>
              <a:defRPr/>
            </a:pPr>
            <a:r>
              <a:rPr lang="en-GB" sz="2400" dirty="0">
                <a:latin typeface="Times New Roman"/>
                <a:cs typeface="Times New Roman"/>
              </a:rPr>
              <a:t>Stanica Roxana Dediu - 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ID No. 2441417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0" indent="0">
              <a:buNone/>
              <a:defRPr/>
            </a:pPr>
            <a:endParaRPr lang="en-GB" sz="2400" dirty="0">
              <a:latin typeface="Times New Roman"/>
              <a:cs typeface="Times New Roman"/>
            </a:endParaRPr>
          </a:p>
          <a:p>
            <a:pPr marL="0" indent="0">
              <a:buNone/>
              <a:defRPr/>
            </a:pPr>
            <a:endParaRPr lang="en-GB" sz="2400" dirty="0">
              <a:latin typeface="Times New Roman"/>
              <a:cs typeface="Times New Roman"/>
            </a:endParaRPr>
          </a:p>
          <a:p>
            <a:pPr marL="0" marR="0" lvl="0" indent="0" algn="ctr" defTabSz="914400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2400" dirty="0">
                <a:latin typeface="Times New Roman"/>
                <a:cs typeface="Times New Roman"/>
              </a:rPr>
              <a:t>Lecture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: Xavier </a:t>
            </a:r>
            <a:r>
              <a:rPr kumimoji="0" lang="en-GB" sz="2400" b="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Matieni</a:t>
            </a:r>
            <a:endParaRPr lang="en-GB" sz="24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br>
              <a:rPr lang="en-GB" sz="3000" dirty="0"/>
            </a:br>
            <a:br>
              <a:rPr lang="en-GB" sz="3000" dirty="0"/>
            </a:br>
            <a:r>
              <a:rPr lang="en-GB" sz="3000" dirty="0">
                <a:solidFill>
                  <a:srgbClr val="FFFFFF"/>
                </a:solidFill>
                <a:latin typeface="Times New Roman"/>
                <a:cs typeface="Times New Roman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7959"/>
            <a:ext cx="10515600" cy="407900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1. Introduction                                                                                        </a:t>
            </a: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2. Company Background</a:t>
            </a: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3.  Physical Barrier - Martha                              </a:t>
            </a: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4. 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lang="en-GB" sz="2400" dirty="0">
                <a:latin typeface="Times New Roman"/>
                <a:cs typeface="Times New Roman"/>
              </a:rPr>
              <a:t>Language Barrier - David                                              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5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. </a:t>
            </a:r>
            <a:r>
              <a:rPr lang="en-GB" sz="2400" dirty="0">
                <a:latin typeface="Times New Roman"/>
                <a:cs typeface="Times New Roman"/>
              </a:rPr>
              <a:t>Attitude/Age Barrier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 -   </a:t>
            </a:r>
            <a:r>
              <a:rPr lang="en-GB" sz="2400" dirty="0">
                <a:latin typeface="Times New Roman"/>
                <a:cs typeface="Times New Roman"/>
              </a:rPr>
              <a:t>Rayane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6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. </a:t>
            </a:r>
            <a:r>
              <a:rPr lang="en-GB" sz="2400" dirty="0">
                <a:latin typeface="Times New Roman"/>
                <a:cs typeface="Times New Roman"/>
              </a:rPr>
              <a:t>Psychological Barrier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  -  </a:t>
            </a:r>
            <a:r>
              <a:rPr lang="en-GB" sz="2400" err="1">
                <a:latin typeface="Times New Roman"/>
                <a:cs typeface="Times New Roman"/>
              </a:rPr>
              <a:t>Ricses</a:t>
            </a:r>
            <a:endParaRPr lang="en-GB" sz="24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7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. </a:t>
            </a:r>
            <a:r>
              <a:rPr lang="en-GB" sz="2400" dirty="0">
                <a:latin typeface="Times New Roman"/>
                <a:cs typeface="Times New Roman"/>
              </a:rPr>
              <a:t>Perceptual Barrier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Times New Roman"/>
              </a:rPr>
              <a:t>  -   Roxana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8. Conclusion</a:t>
            </a: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Times New Roman"/>
              </a:rPr>
              <a:t>9. References </a:t>
            </a:r>
            <a:endParaRPr lang="en-GB"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  <a:latin typeface="Times New Roman"/>
                <a:cs typeface="Times New Roman"/>
              </a:rPr>
              <a:t>Introduction</a:t>
            </a:r>
            <a:endParaRPr lang="en-US" sz="5400" dirty="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973621" cy="55103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Times New Roman"/>
                <a:ea typeface="+mn-lt"/>
                <a:cs typeface="+mn-lt"/>
              </a:rPr>
              <a:t>At Flight Foods Ltd, poor communication has led to operational issues such as hygiene failures, staff confusion, and customer complaints.</a:t>
            </a:r>
            <a:endParaRPr lang="en-US" sz="200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dirty="0">
                <a:latin typeface="Times New Roman"/>
                <a:ea typeface="+mn-lt"/>
                <a:cs typeface="+mn-lt"/>
              </a:rPr>
            </a:br>
            <a:r>
              <a:rPr lang="en-GB" sz="2000" dirty="0">
                <a:latin typeface="Times New Roman"/>
                <a:ea typeface="+mn-lt"/>
                <a:cs typeface="+mn-lt"/>
              </a:rPr>
              <a:t> This presentation explores key communication barriers affecting the organisation’s performance, including:</a:t>
            </a:r>
            <a:endParaRPr lang="en-US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Physical Barrier</a:t>
            </a: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Language Barrier</a:t>
            </a: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Attitude/Age Barrier</a:t>
            </a: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Psychological Barrier</a:t>
            </a: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Perceptual Barrier</a:t>
            </a:r>
          </a:p>
          <a:p>
            <a:endParaRPr lang="en-GB" sz="2000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latin typeface="Times New Roman"/>
                <a:ea typeface="+mn-lt"/>
                <a:cs typeface="+mn-lt"/>
              </a:rPr>
              <a:t>We will analyse each barrier with examples from the case, supported by relevant communication theories and practical solutions.</a:t>
            </a:r>
            <a:endParaRPr lang="en-GB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74F8A4-872F-87FD-3732-60F61833D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Company Background</a:t>
            </a:r>
            <a:br>
              <a:rPr lang="en-US" dirty="0">
                <a:latin typeface="Times New Roman"/>
                <a:ea typeface="+mj-lt"/>
                <a:cs typeface="+mj-lt"/>
              </a:rPr>
            </a:br>
            <a:br>
              <a:rPr lang="en-US" sz="4000" dirty="0">
                <a:latin typeface="Times New Roman"/>
                <a:ea typeface="+mj-lt"/>
                <a:cs typeface="+mj-lt"/>
              </a:rPr>
            </a:br>
            <a:r>
              <a:rPr lang="en-US" sz="3200" dirty="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Flight Foods Ltd</a:t>
            </a:r>
            <a:endParaRPr lang="en-US" sz="320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F1FC8-D063-724E-3F11-9560C6DFA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>
                <a:ea typeface="+mn-lt"/>
                <a:cs typeface="+mn-lt"/>
              </a:rPr>
              <a:t>Industry:</a:t>
            </a:r>
            <a:r>
              <a:rPr lang="en-US" sz="1800">
                <a:ea typeface="+mn-lt"/>
                <a:cs typeface="+mn-lt"/>
              </a:rPr>
              <a:t> Food manufacturing – ready meals for airline clients</a:t>
            </a: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Employees:</a:t>
            </a:r>
            <a:r>
              <a:rPr lang="en-US" sz="1800">
                <a:ea typeface="+mn-lt"/>
                <a:cs typeface="+mn-lt"/>
              </a:rPr>
              <a:t> Around 40 staff aged 16–60</a:t>
            </a: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Workforce:</a:t>
            </a:r>
            <a:r>
              <a:rPr lang="en-US" sz="1800">
                <a:ea typeface="+mn-lt"/>
                <a:cs typeface="+mn-lt"/>
              </a:rPr>
              <a:t> Multicultural team from five cultural backgrounds</a:t>
            </a: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Environment:</a:t>
            </a:r>
            <a:r>
              <a:rPr lang="en-US" sz="1800">
                <a:ea typeface="+mn-lt"/>
                <a:cs typeface="+mn-lt"/>
              </a:rPr>
              <a:t> Noisy, fast-paced factory floor with strict hygiene requirements</a:t>
            </a: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Management:</a:t>
            </a:r>
            <a:r>
              <a:rPr lang="en-US" sz="1800">
                <a:ea typeface="+mn-lt"/>
                <a:cs typeface="+mn-lt"/>
              </a:rPr>
              <a:t> Led by Gary, a stressed manager under pressure to improve performance</a:t>
            </a: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Issues Faced:</a:t>
            </a:r>
            <a:r>
              <a:rPr lang="en-US" sz="1800">
                <a:ea typeface="+mn-lt"/>
                <a:cs typeface="+mn-lt"/>
              </a:rPr>
              <a:t> Airline complaints about food quality, hygiene, and packaging errors</a:t>
            </a:r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370978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26B3F-9499-D8C3-8F42-7017E405A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926444"/>
          </a:xfrm>
        </p:spPr>
        <p:txBody>
          <a:bodyPr anchor="ctr">
            <a:normAutofit/>
          </a:bodyPr>
          <a:lstStyle/>
          <a:p>
            <a:r>
              <a:rPr lang="en-GB" sz="4800" dirty="0">
                <a:latin typeface="Times New Roman"/>
                <a:cs typeface="Times New Roman"/>
              </a:rPr>
              <a:t>Physical Barrier</a:t>
            </a:r>
            <a:br>
              <a:rPr lang="en-GB" sz="4800" dirty="0"/>
            </a:br>
            <a:endParaRPr lang="en-GB" sz="2400">
              <a:latin typeface="Aptos"/>
            </a:endParaRPr>
          </a:p>
          <a:p>
            <a:endParaRPr lang="en-GB" sz="2800"/>
          </a:p>
        </p:txBody>
      </p:sp>
      <p:pic>
        <p:nvPicPr>
          <p:cNvPr id="33" name="Picture 32" descr="12 examples of communication barriers and how to overcome them - SEEK">
            <a:extLst>
              <a:ext uri="{FF2B5EF4-FFF2-40B4-BE49-F238E27FC236}">
                <a16:creationId xmlns:a16="http://schemas.microsoft.com/office/drawing/2014/main" id="{AAE0476E-E511-3E9E-05D9-2758AC5DE2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037" r="3837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B90D327-E23F-083F-7C44-C16436E1A5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3615033"/>
              </p:ext>
            </p:extLst>
          </p:nvPr>
        </p:nvGraphicFramePr>
        <p:xfrm>
          <a:off x="215463" y="1708031"/>
          <a:ext cx="5667696" cy="39438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5" name="TextBox 114">
            <a:extLst>
              <a:ext uri="{FF2B5EF4-FFF2-40B4-BE49-F238E27FC236}">
                <a16:creationId xmlns:a16="http://schemas.microsoft.com/office/drawing/2014/main" id="{20A84724-7EA1-C40A-E197-198B2738F84E}"/>
              </a:ext>
            </a:extLst>
          </p:cNvPr>
          <p:cNvSpPr txBox="1"/>
          <p:nvPr/>
        </p:nvSpPr>
        <p:spPr>
          <a:xfrm>
            <a:off x="10596112" y="6528954"/>
            <a:ext cx="159294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Google (2025)</a:t>
            </a:r>
          </a:p>
        </p:txBody>
      </p:sp>
    </p:spTree>
    <p:extLst>
      <p:ext uri="{BB962C8B-B14F-4D97-AF65-F5344CB8AC3E}">
        <p14:creationId xmlns:p14="http://schemas.microsoft.com/office/powerpoint/2010/main" val="2209800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D7FCBE-9DE8-74BA-91AF-83040411D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Times New Roman"/>
                <a:cs typeface="Times New Roman"/>
              </a:rPr>
              <a:t>Communication Theory</a:t>
            </a:r>
            <a:endParaRPr lang="en-US"/>
          </a:p>
        </p:txBody>
      </p:sp>
      <p:sp>
        <p:nvSpPr>
          <p:cNvPr id="66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7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8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9" name="Content Placeholder 2">
            <a:extLst>
              <a:ext uri="{FF2B5EF4-FFF2-40B4-BE49-F238E27FC236}">
                <a16:creationId xmlns:a16="http://schemas.microsoft.com/office/drawing/2014/main" id="{3851B6FC-F793-ADFB-5BE1-39627B3B8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717" y="303296"/>
            <a:ext cx="6034175" cy="59532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b="1" dirty="0">
                <a:latin typeface="Times New Roman"/>
                <a:cs typeface="Times New Roman"/>
              </a:rPr>
              <a:t>Shannon and Weaver's Model (1949) </a:t>
            </a:r>
            <a:endParaRPr lang="en-US" b="1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200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200" dirty="0">
                <a:latin typeface="Times New Roman"/>
                <a:ea typeface="+mn-lt"/>
                <a:cs typeface="+mn-lt"/>
              </a:rPr>
              <a:t>Based on </a:t>
            </a:r>
            <a:r>
              <a:rPr lang="en-GB" sz="2200" i="1" dirty="0">
                <a:latin typeface="Times New Roman"/>
                <a:ea typeface="+mn-lt"/>
                <a:cs typeface="+mn-lt"/>
              </a:rPr>
              <a:t>(Shannon and Weaver,1949</a:t>
            </a:r>
            <a:r>
              <a:rPr lang="en-GB" sz="2200" dirty="0">
                <a:latin typeface="Times New Roman"/>
                <a:ea typeface="+mn-lt"/>
                <a:cs typeface="+mn-lt"/>
              </a:rPr>
              <a:t>) this theory describes communication as a </a:t>
            </a:r>
            <a:r>
              <a:rPr lang="en-GB" sz="2200" b="1" dirty="0">
                <a:latin typeface="Times New Roman"/>
                <a:ea typeface="+mn-lt"/>
                <a:cs typeface="+mn-lt"/>
              </a:rPr>
              <a:t>linear process.</a:t>
            </a:r>
            <a:endParaRPr lang="en-GB" sz="2200" b="1">
              <a:latin typeface="Times New Roman"/>
              <a:cs typeface="Times New Roman"/>
            </a:endParaRPr>
          </a:p>
          <a:p>
            <a:pPr algn="just">
              <a:buNone/>
            </a:pPr>
            <a:endParaRPr lang="en-GB" sz="2000" dirty="0">
              <a:latin typeface="Times New Roman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200" b="1" dirty="0">
                <a:latin typeface="Times New Roman"/>
                <a:ea typeface="+mn-lt"/>
                <a:cs typeface="+mn-lt"/>
              </a:rPr>
              <a:t>Sender: </a:t>
            </a:r>
            <a:r>
              <a:rPr lang="en-GB" sz="2200" dirty="0">
                <a:latin typeface="Times New Roman"/>
                <a:ea typeface="+mn-lt"/>
                <a:cs typeface="+mn-lt"/>
              </a:rPr>
              <a:t>the person who start the message: </a:t>
            </a:r>
            <a:r>
              <a:rPr lang="en-GB" sz="2200" b="1" dirty="0">
                <a:latin typeface="Times New Roman"/>
                <a:ea typeface="+mn-lt"/>
                <a:cs typeface="+mn-lt"/>
              </a:rPr>
              <a:t>Gary.</a:t>
            </a:r>
            <a:endParaRPr lang="en-GB" sz="2200" b="1" dirty="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200" b="1" dirty="0">
                <a:latin typeface="Times New Roman"/>
                <a:ea typeface="+mn-lt"/>
                <a:cs typeface="+mn-lt"/>
              </a:rPr>
              <a:t>Message: </a:t>
            </a:r>
            <a:r>
              <a:rPr lang="en-GB" sz="2200" dirty="0">
                <a:latin typeface="Times New Roman"/>
                <a:ea typeface="+mn-lt"/>
                <a:cs typeface="+mn-lt"/>
              </a:rPr>
              <a:t>the information being transmitted:  </a:t>
            </a:r>
            <a:r>
              <a:rPr lang="en-GB" sz="2200" b="1" dirty="0">
                <a:latin typeface="Times New Roman"/>
                <a:ea typeface="+mn-lt"/>
                <a:cs typeface="+mn-lt"/>
              </a:rPr>
              <a:t>instructions. </a:t>
            </a:r>
            <a:endParaRPr lang="en-GB" sz="2200" b="1">
              <a:latin typeface="Times New Roman"/>
              <a:ea typeface="+mn-lt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200" b="1" dirty="0">
                <a:latin typeface="Times New Roman"/>
                <a:ea typeface="+mn-lt"/>
                <a:cs typeface="+mn-lt"/>
              </a:rPr>
              <a:t>Channel: </a:t>
            </a:r>
            <a:r>
              <a:rPr lang="en-GB" sz="2200" dirty="0">
                <a:latin typeface="Times New Roman"/>
                <a:ea typeface="+mn-lt"/>
                <a:cs typeface="+mn-lt"/>
              </a:rPr>
              <a:t>the way the message reach the receiver:</a:t>
            </a:r>
            <a:r>
              <a:rPr lang="en-GB" sz="2200" b="1" dirty="0">
                <a:latin typeface="Times New Roman"/>
                <a:ea typeface="+mn-lt"/>
                <a:cs typeface="+mn-lt"/>
              </a:rPr>
              <a:t> spoken words or written text.</a:t>
            </a:r>
            <a:endParaRPr lang="en-GB" sz="2200" b="1" dirty="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200" b="1" dirty="0">
                <a:latin typeface="Times New Roman"/>
                <a:ea typeface="+mn-lt"/>
                <a:cs typeface="+mn-lt"/>
              </a:rPr>
              <a:t>Receiver: </a:t>
            </a:r>
            <a:r>
              <a:rPr lang="en-GB" sz="2200" dirty="0">
                <a:latin typeface="Times New Roman"/>
                <a:ea typeface="+mn-lt"/>
                <a:cs typeface="+mn-lt"/>
              </a:rPr>
              <a:t>the person or group receiving the message: </a:t>
            </a:r>
            <a:r>
              <a:rPr lang="en-GB" sz="2200" b="1" dirty="0">
                <a:latin typeface="Times New Roman"/>
                <a:ea typeface="+mn-lt"/>
                <a:cs typeface="+mn-lt"/>
              </a:rPr>
              <a:t>workers. </a:t>
            </a:r>
            <a:endParaRPr lang="en-GB" sz="2200" b="1" dirty="0">
              <a:latin typeface="Times New Roman"/>
              <a:ea typeface="+mn-lt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200" b="1" dirty="0">
                <a:latin typeface="Times New Roman"/>
                <a:ea typeface="+mn-lt"/>
                <a:cs typeface="+mn-lt"/>
              </a:rPr>
              <a:t>Noise: </a:t>
            </a:r>
            <a:r>
              <a:rPr lang="en-GB" sz="2200" dirty="0">
                <a:latin typeface="Times New Roman"/>
                <a:ea typeface="+mn-lt"/>
                <a:cs typeface="+mn-lt"/>
              </a:rPr>
              <a:t>any disruption that block or distort the message: </a:t>
            </a:r>
            <a:r>
              <a:rPr lang="en-GB" sz="2200" b="1" dirty="0">
                <a:latin typeface="Times New Roman"/>
                <a:ea typeface="+mn-lt"/>
                <a:cs typeface="+mn-lt"/>
              </a:rPr>
              <a:t>loud background noise.  </a:t>
            </a:r>
            <a:endParaRPr lang="en-GB" sz="22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500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endParaRPr lang="en-GB" b="1">
              <a:latin typeface="Times New Roman"/>
              <a:cs typeface="Times New Roman"/>
            </a:endParaRPr>
          </a:p>
          <a:p>
            <a:endParaRPr lang="en-GB" b="1">
              <a:latin typeface="Times New Roman"/>
              <a:cs typeface="Times New Roman"/>
            </a:endParaRPr>
          </a:p>
          <a:p>
            <a:endParaRPr lang="en-GB" b="1">
              <a:latin typeface="Times New Roman"/>
              <a:cs typeface="Times New Roman"/>
            </a:endParaRPr>
          </a:p>
          <a:p>
            <a:endParaRPr lang="en-GB"/>
          </a:p>
        </p:txBody>
      </p:sp>
      <p:sp>
        <p:nvSpPr>
          <p:cNvPr id="70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725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36A06F-D9D8-69B3-9270-84D4045D3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47" y="163898"/>
            <a:ext cx="9392421" cy="1330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Impact and Consequences </a:t>
            </a:r>
            <a:r>
              <a:rPr lang="en-GB" dirty="0"/>
              <a:t> 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37AEA-C900-C76A-5ED4-ACE8025B2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  <p:sp>
        <p:nvSpPr>
          <p:cNvPr id="60" name="Freeform: Shape 5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6815A27-C130-56EB-2A4C-5212E78C52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501191"/>
              </p:ext>
            </p:extLst>
          </p:nvPr>
        </p:nvGraphicFramePr>
        <p:xfrm>
          <a:off x="1696528" y="1308339"/>
          <a:ext cx="8806532" cy="439224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762385">
                  <a:extLst>
                    <a:ext uri="{9D8B030D-6E8A-4147-A177-3AD203B41FA5}">
                      <a16:colId xmlns:a16="http://schemas.microsoft.com/office/drawing/2014/main" val="283153879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534035627"/>
                    </a:ext>
                  </a:extLst>
                </a:gridCol>
                <a:gridCol w="3538948">
                  <a:extLst>
                    <a:ext uri="{9D8B030D-6E8A-4147-A177-3AD203B41FA5}">
                      <a16:colId xmlns:a16="http://schemas.microsoft.com/office/drawing/2014/main" val="1174416168"/>
                    </a:ext>
                  </a:extLst>
                </a:gridCol>
              </a:tblGrid>
              <a:tr h="851702">
                <a:tc>
                  <a:txBody>
                    <a:bodyPr/>
                    <a:lstStyle/>
                    <a:p>
                      <a:r>
                        <a:rPr lang="en-GB" sz="2500" b="1" cap="none" spc="30" dirty="0">
                          <a:solidFill>
                            <a:schemeClr val="tx1"/>
                          </a:solidFill>
                        </a:rPr>
                        <a:t>Barrier</a:t>
                      </a:r>
                    </a:p>
                  </a:txBody>
                  <a:tcPr marL="0" marR="14328" marT="71642" marB="7164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 cap="none" spc="30" dirty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 marL="0" marR="14328" marT="71642" marB="7164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500" b="1" cap="none" spc="30" dirty="0">
                          <a:solidFill>
                            <a:schemeClr val="tx1"/>
                          </a:solidFill>
                        </a:rPr>
                        <a:t>Impact and consequences </a:t>
                      </a:r>
                    </a:p>
                  </a:txBody>
                  <a:tcPr marL="0" marR="14328" marT="71641" marB="71641" anchor="ctr">
                    <a:lnL w="0">
                      <a:noFill/>
                    </a:lnL>
                    <a:lnR w="0">
                      <a:noFill/>
                    </a:lnR>
                    <a:lnT w="19050">
                      <a:solidFill>
                        <a:schemeClr val="accent1"/>
                      </a:solidFill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6402989"/>
                  </a:ext>
                </a:extLst>
              </a:tr>
              <a:tr h="1948815">
                <a:tc>
                  <a:txBody>
                    <a:bodyPr/>
                    <a:lstStyle/>
                    <a:p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Noise</a:t>
                      </a:r>
                    </a:p>
                  </a:txBody>
                  <a:tcPr marL="0" marR="143283" marT="71642" marB="7164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Background sound 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Machinery and staff chatter.</a:t>
                      </a:r>
                    </a:p>
                  </a:txBody>
                  <a:tcPr marL="0" marR="143283" marT="71642" marB="7164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Reduces concentration </a:t>
                      </a:r>
                      <a:endParaRPr lang="en-US" dirty="0"/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2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distort the message </a:t>
                      </a:r>
                      <a:endParaRPr lang="en-US" dirty="0"/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2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leads to errors or delay in tasks.</a:t>
                      </a:r>
                    </a:p>
                  </a:txBody>
                  <a:tcPr marL="0" marR="143283" marT="71641" marB="71641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9524">
                      <a:solidFill>
                        <a:schemeClr val="accent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7811833"/>
                  </a:ext>
                </a:extLst>
              </a:tr>
              <a:tr h="1284773">
                <a:tc>
                  <a:txBody>
                    <a:bodyPr/>
                    <a:lstStyle/>
                    <a:p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Distance</a:t>
                      </a:r>
                    </a:p>
                  </a:txBody>
                  <a:tcPr marL="71642" marR="143283" marT="71642" marB="7164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Physical separation between sender and receiver 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Large fabric.</a:t>
                      </a:r>
                    </a:p>
                  </a:txBody>
                  <a:tcPr marL="71642" marR="143283" marT="71642" marB="7164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Delays feedback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2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Increases misunderstanding</a:t>
                      </a:r>
                    </a:p>
                  </a:txBody>
                  <a:tcPr marL="71641" marR="143283" marT="71641" marB="71641">
                    <a:lnL w="0">
                      <a:noFill/>
                    </a:lnL>
                    <a:lnR w="0">
                      <a:noFill/>
                    </a:lnR>
                    <a:lnT w="9524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274943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C845678-84AA-4D63-A90F-C793C95AB38F}"/>
              </a:ext>
            </a:extLst>
          </p:cNvPr>
          <p:cNvSpPr txBox="1"/>
          <p:nvPr/>
        </p:nvSpPr>
        <p:spPr>
          <a:xfrm>
            <a:off x="883348" y="5956540"/>
            <a:ext cx="1042674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latin typeface="Times New Roman"/>
                <a:cs typeface="Times New Roman"/>
              </a:rPr>
              <a:t>Physical barriers in communication include noise, faulty technology, and poor office layout</a:t>
            </a:r>
            <a:r>
              <a:rPr lang="en-GB" sz="2000" i="1" dirty="0">
                <a:latin typeface="Times New Roman"/>
                <a:cs typeface="Times New Roman"/>
              </a:rPr>
              <a:t> (Guffey and Loewy , 2022)</a:t>
            </a:r>
            <a:endParaRPr lang="en-US" sz="2000" i="1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70988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73B56-C35F-A38A-3645-E3818FD07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latin typeface="Times New Roman"/>
                <a:cs typeface="Times New Roman"/>
              </a:rPr>
              <a:t>Solutions to Physical barriers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E56B137-5D87-1EAC-70A9-BA92B20E4D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030075"/>
              </p:ext>
            </p:extLst>
          </p:nvPr>
        </p:nvGraphicFramePr>
        <p:xfrm>
          <a:off x="833887" y="2185358"/>
          <a:ext cx="10491707" cy="425619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779710">
                  <a:extLst>
                    <a:ext uri="{9D8B030D-6E8A-4147-A177-3AD203B41FA5}">
                      <a16:colId xmlns:a16="http://schemas.microsoft.com/office/drawing/2014/main" val="524212519"/>
                    </a:ext>
                  </a:extLst>
                </a:gridCol>
                <a:gridCol w="6711997">
                  <a:extLst>
                    <a:ext uri="{9D8B030D-6E8A-4147-A177-3AD203B41FA5}">
                      <a16:colId xmlns:a16="http://schemas.microsoft.com/office/drawing/2014/main" val="4118347966"/>
                    </a:ext>
                  </a:extLst>
                </a:gridCol>
              </a:tblGrid>
              <a:tr h="1190123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Noise from Machinery </a:t>
                      </a:r>
                    </a:p>
                  </a:txBody>
                  <a:tcPr marL="0" marR="40756" marT="16302" marB="1222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Install soundproof panels or acoustic barriers around loud equipment.</a:t>
                      </a:r>
                    </a:p>
                    <a:p>
                      <a:pPr lvl="0">
                        <a:buNone/>
                      </a:pPr>
                      <a:endParaRPr lang="en-GB" sz="1800" b="1" cap="none" spc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Schedule quiet times for meetings away from production lines.</a:t>
                      </a:r>
                    </a:p>
                  </a:txBody>
                  <a:tcPr marL="0" marR="40756" marT="16302" marB="1222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3438999"/>
                  </a:ext>
                </a:extLst>
              </a:tr>
              <a:tr h="145459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Staff chatting </a:t>
                      </a:r>
                      <a:endParaRPr lang="en-US" sz="1800" b="1"/>
                    </a:p>
                  </a:txBody>
                  <a:tcPr marL="0" marR="40756" marT="16302" marB="1222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Train staff on professional communication etiquette to reduce unnecessary chatter.</a:t>
                      </a:r>
                    </a:p>
                    <a:p>
                      <a:pPr lvl="0">
                        <a:buNone/>
                      </a:pPr>
                      <a:endParaRPr lang="en-GB" sz="1800" b="1" cap="none" spc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Encourage structure breaks so social conversation don't interfere with work.</a:t>
                      </a:r>
                    </a:p>
                  </a:txBody>
                  <a:tcPr marL="0" marR="40756" marT="16302" marB="1222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7490656"/>
                  </a:ext>
                </a:extLst>
              </a:tr>
              <a:tr h="1454595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Distance ( large space)</a:t>
                      </a:r>
                    </a:p>
                  </a:txBody>
                  <a:tcPr marL="0" marR="40756" marT="16302" marB="1222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Use devices like radios or mobile apps to instant communication across the fabric.</a:t>
                      </a:r>
                    </a:p>
                    <a:p>
                      <a:pPr lvl="0">
                        <a:buNone/>
                      </a:pPr>
                      <a:endParaRPr lang="en-GB" sz="1800" b="1" cap="none" spc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Place notice boards and digital displays in key areas to share updates.</a:t>
                      </a:r>
                    </a:p>
                  </a:txBody>
                  <a:tcPr marL="0" marR="40756" marT="16302" marB="1222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994224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6024F74-8D16-2F4A-ED01-8FD311B31243}"/>
              </a:ext>
            </a:extLst>
          </p:cNvPr>
          <p:cNvSpPr txBox="1"/>
          <p:nvPr/>
        </p:nvSpPr>
        <p:spPr>
          <a:xfrm>
            <a:off x="10575122" y="6442494"/>
            <a:ext cx="25298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/>
              <a:t>(Smith, 2019</a:t>
            </a:r>
            <a:r>
              <a:rPr lang="en-GB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4600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Language Barrier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b="1"/>
              <a:t>The Language Barrier Problem</a:t>
            </a:r>
            <a:endParaRPr lang="en-US"/>
          </a:p>
          <a:p>
            <a:pPr>
              <a:buNone/>
            </a:pPr>
            <a:endParaRPr lang="en-GB" b="1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Workforce from 5 cultural groups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Many speak little or no English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Instructions often misunderstood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Manager forced to teach on the job</a:t>
            </a:r>
            <a:endParaRPr lang="en-GB"/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AA3D63-7977-4C47-34BE-70C459928B3C}"/>
              </a:ext>
            </a:extLst>
          </p:cNvPr>
          <p:cNvSpPr txBox="1"/>
          <p:nvPr/>
        </p:nvSpPr>
        <p:spPr>
          <a:xfrm>
            <a:off x="10698995" y="3387704"/>
            <a:ext cx="1497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Gemini, 2005</a:t>
            </a:r>
          </a:p>
        </p:txBody>
      </p:sp>
      <p:pic>
        <p:nvPicPr>
          <p:cNvPr id="5" name="Picture 4" descr="A silhouette of two people talking&#10;&#10;AI-generated content may be incorrect.">
            <a:extLst>
              <a:ext uri="{FF2B5EF4-FFF2-40B4-BE49-F238E27FC236}">
                <a16:creationId xmlns:a16="http://schemas.microsoft.com/office/drawing/2014/main" id="{D5662AB9-D3F1-0049-B1C5-C1ADE0CCBC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233" b="912"/>
          <a:stretch>
            <a:fillRect/>
          </a:stretch>
        </p:blipFill>
        <p:spPr>
          <a:xfrm>
            <a:off x="7533595" y="7044"/>
            <a:ext cx="4657725" cy="3386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6014A-F84B-B190-B7C9-7F3C5E053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9AEC0-FE16-83A3-A464-36D622988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Language Barrier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29014-AA4D-8CB9-886B-AD91085EB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b="1"/>
              <a:t>Impact &amp; Consequences</a:t>
            </a:r>
            <a:endParaRPr lang="en-US"/>
          </a:p>
          <a:p>
            <a:pPr>
              <a:buNone/>
            </a:pPr>
            <a:endParaRPr lang="en-GB" b="1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Undercooked food and poor packaging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Meat found in vegetarian meals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Loss of business from airline complaints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Safety and quality risks increase (Rojak &amp; </a:t>
            </a:r>
            <a:r>
              <a:rPr lang="en-GB" err="1">
                <a:ea typeface="+mn-lt"/>
                <a:cs typeface="+mn-lt"/>
              </a:rPr>
              <a:t>Handayani</a:t>
            </a:r>
            <a:r>
              <a:rPr lang="en-GB">
                <a:ea typeface="+mn-lt"/>
                <a:cs typeface="+mn-lt"/>
              </a:rPr>
              <a:t>, 2023)</a:t>
            </a:r>
            <a:endParaRPr lang="en-GB"/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8FDE1-7506-25D1-FAB7-843A6BDE6A5C}"/>
              </a:ext>
            </a:extLst>
          </p:cNvPr>
          <p:cNvSpPr txBox="1"/>
          <p:nvPr/>
        </p:nvSpPr>
        <p:spPr>
          <a:xfrm>
            <a:off x="10698995" y="4334760"/>
            <a:ext cx="1497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Gemini, 2005</a:t>
            </a:r>
          </a:p>
        </p:txBody>
      </p:sp>
      <p:pic>
        <p:nvPicPr>
          <p:cNvPr id="5" name="Picture 4" descr="A sign with a red circle and black text&#10;&#10;AI-generated content may be incorrect.">
            <a:extLst>
              <a:ext uri="{FF2B5EF4-FFF2-40B4-BE49-F238E27FC236}">
                <a16:creationId xmlns:a16="http://schemas.microsoft.com/office/drawing/2014/main" id="{22913C59-6577-420B-EEEB-AD1987886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8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43963" y="4082"/>
            <a:ext cx="3343275" cy="432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73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6E247B-0916-4C06-7C9F-DD04D0D02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C2AEF-8129-5CFE-5C63-F67F96727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Language Barrier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3A7F0-3D75-7F05-DC02-2B4D9A695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b="1"/>
              <a:t>Solutions</a:t>
            </a:r>
            <a:endParaRPr lang="en-US"/>
          </a:p>
          <a:p>
            <a:pPr>
              <a:buNone/>
            </a:pPr>
            <a:endParaRPr lang="en-GB" b="1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Translate all signs and instructions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Use visual communication (icons, colours)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Provide structured, multilingual training</a:t>
            </a:r>
            <a:endParaRPr lang="en-GB"/>
          </a:p>
          <a:p>
            <a:pPr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Appoint bilingual team leaders</a:t>
            </a:r>
            <a:endParaRPr lang="en-GB"/>
          </a:p>
          <a:p>
            <a:pPr marL="0" indent="0">
              <a:buNone/>
            </a:pPr>
            <a:endParaRPr lang="en-GB" b="1">
              <a:ea typeface="+mn-lt"/>
              <a:cs typeface="+mn-lt"/>
            </a:endParaRPr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sign with a hand and a faucet with water drops&#10;&#10;AI-generated content may be incorrect.">
            <a:extLst>
              <a:ext uri="{FF2B5EF4-FFF2-40B4-BE49-F238E27FC236}">
                <a16:creationId xmlns:a16="http://schemas.microsoft.com/office/drawing/2014/main" id="{052A4EA4-1CE7-C1EE-8037-096C970F3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335" y="0"/>
            <a:ext cx="3661732" cy="44849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CC5791-D904-F2FF-70AB-6688FDF816F5}"/>
              </a:ext>
            </a:extLst>
          </p:cNvPr>
          <p:cNvSpPr txBox="1"/>
          <p:nvPr/>
        </p:nvSpPr>
        <p:spPr>
          <a:xfrm>
            <a:off x="10698995" y="4323875"/>
            <a:ext cx="1497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Gemini, 2005</a:t>
            </a:r>
          </a:p>
        </p:txBody>
      </p:sp>
    </p:spTree>
    <p:extLst>
      <p:ext uri="{BB962C8B-B14F-4D97-AF65-F5344CB8AC3E}">
        <p14:creationId xmlns:p14="http://schemas.microsoft.com/office/powerpoint/2010/main" val="1325611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Rectangle 7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 descr="A cartoon of two people standing next to a brick wall&#10;&#10;AI-generated content may be incorrect.">
            <a:extLst>
              <a:ext uri="{FF2B5EF4-FFF2-40B4-BE49-F238E27FC236}">
                <a16:creationId xmlns:a16="http://schemas.microsoft.com/office/drawing/2014/main" id="{DFFE307C-0667-4570-2108-6319572A43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7" r="2976" b="-1"/>
          <a:stretch>
            <a:fillRect/>
          </a:stretch>
        </p:blipFill>
        <p:spPr>
          <a:xfrm>
            <a:off x="1273532" y="3431649"/>
            <a:ext cx="4261636" cy="3040808"/>
          </a:xfrm>
          <a:prstGeom prst="rect">
            <a:avLst/>
          </a:prstGeom>
        </p:spPr>
      </p:pic>
      <p:grpSp>
        <p:nvGrpSpPr>
          <p:cNvPr id="82" name="Group 8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82DC0-E74D-37E4-0A3B-BCA8FD97D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latin typeface="Aptos"/>
              </a:rPr>
              <a:t>Attitude- Age Barrier</a:t>
            </a:r>
            <a:endParaRPr lang="en-US">
              <a:solidFill>
                <a:schemeClr val="bg1"/>
              </a:solidFill>
              <a:latin typeface="Aptos"/>
            </a:endParaRPr>
          </a:p>
        </p:txBody>
      </p:sp>
      <p:grpSp>
        <p:nvGrpSpPr>
          <p:cNvPr id="83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98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3CC4D5E2-2D56-124D-22ED-F6B919CF4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2229" y="696692"/>
            <a:ext cx="6328225" cy="5557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0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Age barrier </a:t>
            </a: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are some limitations  resulted for the age.</a:t>
            </a:r>
            <a:r>
              <a:rPr lang="en-GB" sz="2000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Age can affect the behave and the way people think, and how they respond instructions and understand procedures.</a:t>
            </a:r>
            <a:endParaRPr lang="en-US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At Flight Food, they have staffs between 16 to 60 years old, which creates challenges like:</a:t>
            </a:r>
            <a:endParaRPr lang="en-US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Lower motivation.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Poor communication.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Misunderstanding.</a:t>
            </a:r>
            <a:endParaRPr lang="en-US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0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D80CAD-6E2F-B179-6855-C24698C29113}"/>
              </a:ext>
            </a:extLst>
          </p:cNvPr>
          <p:cNvSpPr txBox="1"/>
          <p:nvPr/>
        </p:nvSpPr>
        <p:spPr>
          <a:xfrm>
            <a:off x="3810000" y="6455434"/>
            <a:ext cx="228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(ChatGPT, 2025)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1444AB-147E-EFFB-2A06-502D46E60782}"/>
              </a:ext>
            </a:extLst>
          </p:cNvPr>
          <p:cNvSpPr txBox="1"/>
          <p:nvPr/>
        </p:nvSpPr>
        <p:spPr>
          <a:xfrm>
            <a:off x="10559142" y="6250214"/>
            <a:ext cx="551542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aseline="0">
                <a:solidFill>
                  <a:srgbClr val="FFFFFF"/>
                </a:solidFill>
                <a:latin typeface="Calibri"/>
              </a:rPr>
              <a:t>Acas (2019)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28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CD448-41E1-4E37-5CA9-5ADE96B6C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Attitude Barrier</a:t>
            </a:r>
            <a:endParaRPr lang="en-US" sz="3800">
              <a:solidFill>
                <a:schemeClr val="bg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2D9F9-601F-7EB6-366A-08287AE7A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bg1"/>
                </a:solidFill>
              </a:rPr>
              <a:t>Attitude barrier </a:t>
            </a:r>
            <a:r>
              <a:rPr lang="en-GB" sz="2000">
                <a:solidFill>
                  <a:schemeClr val="bg1"/>
                </a:solidFill>
              </a:rPr>
              <a:t> is when people's mindset or  behaviour affect communication and  performance.</a:t>
            </a:r>
            <a:endParaRPr lang="en-US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In the case study there are   attitude barrier that affect the workplace and the performance, such as:</a:t>
            </a:r>
          </a:p>
          <a:p>
            <a:r>
              <a:rPr lang="en-GB" sz="2000">
                <a:solidFill>
                  <a:schemeClr val="bg1"/>
                </a:solidFill>
              </a:rPr>
              <a:t>Less cooperation.</a:t>
            </a:r>
          </a:p>
          <a:p>
            <a:r>
              <a:rPr lang="en-GB" sz="2000">
                <a:solidFill>
                  <a:schemeClr val="bg1"/>
                </a:solidFill>
              </a:rPr>
              <a:t>Lower morale.</a:t>
            </a:r>
          </a:p>
          <a:p>
            <a:r>
              <a:rPr lang="en-GB" sz="2000">
                <a:solidFill>
                  <a:schemeClr val="bg1"/>
                </a:solidFill>
              </a:rPr>
              <a:t>Less motivation.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and person standing next to a brick wall&#10;&#10;AI-generated content may be incorrect.">
            <a:extLst>
              <a:ext uri="{FF2B5EF4-FFF2-40B4-BE49-F238E27FC236}">
                <a16:creationId xmlns:a16="http://schemas.microsoft.com/office/drawing/2014/main" id="{7A885E43-CD18-AA25-7BEA-64D3AF342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5453" y="595726"/>
            <a:ext cx="5666547" cy="56665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3B8F61-C348-CACF-923D-B02FF13801EB}"/>
              </a:ext>
            </a:extLst>
          </p:cNvPr>
          <p:cNvSpPr txBox="1"/>
          <p:nvPr/>
        </p:nvSpPr>
        <p:spPr>
          <a:xfrm>
            <a:off x="10510755" y="6220926"/>
            <a:ext cx="18809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ChatGPT (2025)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D8150-8035-2235-5A2B-AFDEC5B48BF6}"/>
              </a:ext>
            </a:extLst>
          </p:cNvPr>
          <p:cNvSpPr txBox="1"/>
          <p:nvPr/>
        </p:nvSpPr>
        <p:spPr>
          <a:xfrm>
            <a:off x="3572772" y="5851584"/>
            <a:ext cx="2724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v</a:t>
            </a:r>
            <a:r>
              <a:rPr lang="en-GB" sz="1700" err="1">
                <a:solidFill>
                  <a:srgbClr val="FFFFFF"/>
                </a:solidFill>
              </a:rPr>
              <a:t>Health</a:t>
            </a:r>
            <a:r>
              <a:rPr lang="en-GB" sz="1700">
                <a:solidFill>
                  <a:srgbClr val="FFFFFF"/>
                </a:solidFill>
              </a:rPr>
              <a:t> Assured (2025)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370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6" name="Rectangle 23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1A6AC-6A6E-BF56-54C9-EB362CEAB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7114" y="386266"/>
            <a:ext cx="4391025" cy="132343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Berlo's Theory</a:t>
            </a:r>
          </a:p>
        </p:txBody>
      </p:sp>
      <p:sp>
        <p:nvSpPr>
          <p:cNvPr id="79" name="Content Placeholder 78">
            <a:extLst>
              <a:ext uri="{FF2B5EF4-FFF2-40B4-BE49-F238E27FC236}">
                <a16:creationId xmlns:a16="http://schemas.microsoft.com/office/drawing/2014/main" id="{DE15A90D-ACA8-E22C-D7C6-BC964E980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343" y="2202971"/>
            <a:ext cx="4391025" cy="24543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just">
              <a:buNone/>
            </a:pPr>
            <a:r>
              <a:rPr lang="en-GB" sz="2200">
                <a:solidFill>
                  <a:schemeClr val="bg1">
                    <a:alpha val="80000"/>
                  </a:schemeClr>
                </a:solidFill>
              </a:rPr>
              <a:t>I</a:t>
            </a: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n this study case,  Berlo's theory is being using to show that the communication can be effective when the following elements are working properly and together: </a:t>
            </a:r>
            <a:r>
              <a:rPr lang="en-GB" sz="2400" b="1">
                <a:solidFill>
                  <a:schemeClr val="bg1">
                    <a:alpha val="80000"/>
                  </a:schemeClr>
                </a:solidFill>
              </a:rPr>
              <a:t>SENDER, MESSAGE, CHANNEL and RECEIVER</a:t>
            </a: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.</a:t>
            </a:r>
            <a:endParaRPr lang="en-US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2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2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20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231" name="TextBox 230">
            <a:extLst>
              <a:ext uri="{FF2B5EF4-FFF2-40B4-BE49-F238E27FC236}">
                <a16:creationId xmlns:a16="http://schemas.microsoft.com/office/drawing/2014/main" id="{12C07740-22E0-67F5-15EC-8C933947B19A}"/>
              </a:ext>
            </a:extLst>
          </p:cNvPr>
          <p:cNvSpPr txBox="1"/>
          <p:nvPr/>
        </p:nvSpPr>
        <p:spPr>
          <a:xfrm>
            <a:off x="8121569" y="6182810"/>
            <a:ext cx="3588151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Communication Theory (2025)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7D85DC-667C-DD5D-2A79-961DF1ABC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833913"/>
              </p:ext>
            </p:extLst>
          </p:nvPr>
        </p:nvGraphicFramePr>
        <p:xfrm>
          <a:off x="5125357" y="1932214"/>
          <a:ext cx="6708784" cy="2805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9085">
                  <a:extLst>
                    <a:ext uri="{9D8B030D-6E8A-4147-A177-3AD203B41FA5}">
                      <a16:colId xmlns:a16="http://schemas.microsoft.com/office/drawing/2014/main" val="4085537636"/>
                    </a:ext>
                  </a:extLst>
                </a:gridCol>
                <a:gridCol w="4389699">
                  <a:extLst>
                    <a:ext uri="{9D8B030D-6E8A-4147-A177-3AD203B41FA5}">
                      <a16:colId xmlns:a16="http://schemas.microsoft.com/office/drawing/2014/main" val="715676294"/>
                    </a:ext>
                  </a:extLst>
                </a:gridCol>
              </a:tblGrid>
              <a:tr h="517861">
                <a:tc>
                  <a:txBody>
                    <a:bodyPr/>
                    <a:lstStyle/>
                    <a:p>
                      <a:r>
                        <a:rPr lang="en-GB" sz="2600" b="1">
                          <a:solidFill>
                            <a:schemeClr val="tx1"/>
                          </a:solidFill>
                        </a:rPr>
                        <a:t>Sender</a:t>
                      </a:r>
                    </a:p>
                  </a:txBody>
                  <a:tcPr marL="129901" marR="129901" marT="64950" marB="64950"/>
                </a:tc>
                <a:tc>
                  <a:txBody>
                    <a:bodyPr/>
                    <a:lstStyle/>
                    <a:p>
                      <a:r>
                        <a:rPr lang="en-GB" sz="2600" b="0">
                          <a:solidFill>
                            <a:schemeClr val="tx1"/>
                          </a:solidFill>
                        </a:rPr>
                        <a:t>Gary</a:t>
                      </a:r>
                    </a:p>
                  </a:txBody>
                  <a:tcPr marL="129901" marR="129901" marT="64950" marB="64950"/>
                </a:tc>
                <a:extLst>
                  <a:ext uri="{0D108BD9-81ED-4DB2-BD59-A6C34878D82A}">
                    <a16:rowId xmlns:a16="http://schemas.microsoft.com/office/drawing/2014/main" val="3020026789"/>
                  </a:ext>
                </a:extLst>
              </a:tr>
              <a:tr h="517861">
                <a:tc>
                  <a:txBody>
                    <a:bodyPr/>
                    <a:lstStyle/>
                    <a:p>
                      <a:r>
                        <a:rPr lang="en-GB" sz="2600" b="1">
                          <a:solidFill>
                            <a:schemeClr val="tx1"/>
                          </a:solidFill>
                        </a:rPr>
                        <a:t>Message</a:t>
                      </a:r>
                    </a:p>
                  </a:txBody>
                  <a:tcPr marL="129901" marR="129901" marT="64950" marB="64950"/>
                </a:tc>
                <a:tc>
                  <a:txBody>
                    <a:bodyPr/>
                    <a:lstStyle/>
                    <a:p>
                      <a:r>
                        <a:rPr lang="en-GB" sz="2600"/>
                        <a:t>No clear information.</a:t>
                      </a:r>
                    </a:p>
                  </a:txBody>
                  <a:tcPr marL="129901" marR="129901" marT="64950" marB="64950"/>
                </a:tc>
                <a:extLst>
                  <a:ext uri="{0D108BD9-81ED-4DB2-BD59-A6C34878D82A}">
                    <a16:rowId xmlns:a16="http://schemas.microsoft.com/office/drawing/2014/main" val="784510953"/>
                  </a:ext>
                </a:extLst>
              </a:tr>
              <a:tr h="876381">
                <a:tc>
                  <a:txBody>
                    <a:bodyPr/>
                    <a:lstStyle/>
                    <a:p>
                      <a:r>
                        <a:rPr lang="en-GB" sz="2600" b="1">
                          <a:solidFill>
                            <a:schemeClr val="tx1"/>
                          </a:solidFill>
                        </a:rPr>
                        <a:t>Channel</a:t>
                      </a:r>
                    </a:p>
                  </a:txBody>
                  <a:tcPr marL="129901" marR="129901" marT="64950" marB="64950"/>
                </a:tc>
                <a:tc>
                  <a:txBody>
                    <a:bodyPr/>
                    <a:lstStyle/>
                    <a:p>
                      <a:r>
                        <a:rPr lang="en-GB" sz="2600"/>
                        <a:t>Sign, verbal communication.</a:t>
                      </a:r>
                    </a:p>
                  </a:txBody>
                  <a:tcPr marL="129901" marR="129901" marT="64950" marB="64950"/>
                </a:tc>
                <a:extLst>
                  <a:ext uri="{0D108BD9-81ED-4DB2-BD59-A6C34878D82A}">
                    <a16:rowId xmlns:a16="http://schemas.microsoft.com/office/drawing/2014/main" val="3042337816"/>
                  </a:ext>
                </a:extLst>
              </a:tr>
              <a:tr h="876381">
                <a:tc>
                  <a:txBody>
                    <a:bodyPr/>
                    <a:lstStyle/>
                    <a:p>
                      <a:r>
                        <a:rPr lang="en-GB" sz="2600" b="1">
                          <a:solidFill>
                            <a:schemeClr val="tx1"/>
                          </a:solidFill>
                        </a:rPr>
                        <a:t>Receiver</a:t>
                      </a:r>
                    </a:p>
                  </a:txBody>
                  <a:tcPr marL="129901" marR="129901" marT="64950" marB="64950"/>
                </a:tc>
                <a:tc>
                  <a:txBody>
                    <a:bodyPr/>
                    <a:lstStyle/>
                    <a:p>
                      <a:r>
                        <a:rPr lang="en-GB" sz="2600"/>
                        <a:t>Old and young employees.</a:t>
                      </a:r>
                    </a:p>
                  </a:txBody>
                  <a:tcPr marL="129901" marR="129901" marT="64950" marB="64950"/>
                </a:tc>
                <a:extLst>
                  <a:ext uri="{0D108BD9-81ED-4DB2-BD59-A6C34878D82A}">
                    <a16:rowId xmlns:a16="http://schemas.microsoft.com/office/drawing/2014/main" val="279347481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A8C541C-85FC-A052-05A1-F92C3D732925}"/>
              </a:ext>
            </a:extLst>
          </p:cNvPr>
          <p:cNvSpPr txBox="1"/>
          <p:nvPr/>
        </p:nvSpPr>
        <p:spPr>
          <a:xfrm>
            <a:off x="9071428" y="4889499"/>
            <a:ext cx="7710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Communication Theory (2025)</a:t>
            </a:r>
          </a:p>
        </p:txBody>
      </p:sp>
    </p:spTree>
    <p:extLst>
      <p:ext uri="{BB962C8B-B14F-4D97-AF65-F5344CB8AC3E}">
        <p14:creationId xmlns:p14="http://schemas.microsoft.com/office/powerpoint/2010/main" val="2290394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87CD4-9B91-B39F-2EAE-1652BF39E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Flight Foods - Impacts and Consequences</a:t>
            </a:r>
          </a:p>
          <a:p>
            <a:endParaRPr lang="en-US" sz="3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7D44800-116E-C6C9-29AE-B95CCF052B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326722"/>
              </p:ext>
            </p:extLst>
          </p:nvPr>
        </p:nvGraphicFramePr>
        <p:xfrm>
          <a:off x="4864608" y="706260"/>
          <a:ext cx="6846364" cy="529422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760285">
                  <a:extLst>
                    <a:ext uri="{9D8B030D-6E8A-4147-A177-3AD203B41FA5}">
                      <a16:colId xmlns:a16="http://schemas.microsoft.com/office/drawing/2014/main" val="1565647026"/>
                    </a:ext>
                  </a:extLst>
                </a:gridCol>
                <a:gridCol w="4086079">
                  <a:extLst>
                    <a:ext uri="{9D8B030D-6E8A-4147-A177-3AD203B41FA5}">
                      <a16:colId xmlns:a16="http://schemas.microsoft.com/office/drawing/2014/main" val="1029432376"/>
                    </a:ext>
                  </a:extLst>
                </a:gridCol>
              </a:tblGrid>
              <a:tr h="89440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30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17444" marR="378453" marT="33556" marB="25166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30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17444" marR="378453" marT="33556" marB="25166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1155235"/>
                  </a:ext>
                </a:extLst>
              </a:tr>
              <a:tr h="1695051">
                <a:tc>
                  <a:txBody>
                    <a:bodyPr/>
                    <a:lstStyle/>
                    <a:p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Instructions</a:t>
                      </a:r>
                    </a:p>
                  </a:txBody>
                  <a:tcPr marL="117444" marR="378454" marT="33556" marB="25166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none" spc="0">
                          <a:solidFill>
                            <a:schemeClr val="tx1"/>
                          </a:solidFill>
                        </a:rPr>
                        <a:t>Different  and slower ways to understand the instructions, resulting in delays.</a:t>
                      </a:r>
                    </a:p>
                  </a:txBody>
                  <a:tcPr marL="117444" marR="378454" marT="33556" marB="25166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9000476"/>
                  </a:ext>
                </a:extLst>
              </a:tr>
              <a:tr h="1695051">
                <a:tc>
                  <a:txBody>
                    <a:bodyPr/>
                    <a:lstStyle/>
                    <a:p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Poor communication</a:t>
                      </a:r>
                    </a:p>
                  </a:txBody>
                  <a:tcPr marL="117444" marR="378454" marT="33556" marB="25166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Lack of English signs, verbal communication, resulting in misunderstanding.</a:t>
                      </a:r>
                    </a:p>
                  </a:txBody>
                  <a:tcPr marL="117444" marR="378454" marT="33556" marB="25166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2555277"/>
                  </a:ext>
                </a:extLst>
              </a:tr>
              <a:tr h="1009718">
                <a:tc>
                  <a:txBody>
                    <a:bodyPr/>
                    <a:lstStyle/>
                    <a:p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Habits</a:t>
                      </a:r>
                    </a:p>
                  </a:txBody>
                  <a:tcPr marL="117444" marR="378454" marT="33556" marB="25166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Different works habits, resulting in lack of hygiene.</a:t>
                      </a:r>
                    </a:p>
                  </a:txBody>
                  <a:tcPr marL="117444" marR="378454" marT="33556" marB="25166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814886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C3FA5ED-66D2-5A3C-D5D9-1BBE38572B13}"/>
              </a:ext>
            </a:extLst>
          </p:cNvPr>
          <p:cNvSpPr txBox="1"/>
          <p:nvPr/>
        </p:nvSpPr>
        <p:spPr>
          <a:xfrm>
            <a:off x="10615386" y="6489700"/>
            <a:ext cx="3149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CIPD (2022)</a:t>
            </a:r>
          </a:p>
        </p:txBody>
      </p:sp>
    </p:spTree>
    <p:extLst>
      <p:ext uri="{BB962C8B-B14F-4D97-AF65-F5344CB8AC3E}">
        <p14:creationId xmlns:p14="http://schemas.microsoft.com/office/powerpoint/2010/main" val="2739799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18304-7C24-0F15-A57B-88A16BA81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0733" y="453214"/>
            <a:ext cx="6798541" cy="1675623"/>
          </a:xfrm>
        </p:spPr>
        <p:txBody>
          <a:bodyPr anchor="b">
            <a:normAutofit/>
          </a:bodyPr>
          <a:lstStyle/>
          <a:p>
            <a:pPr algn="ctr"/>
            <a:r>
              <a:rPr lang="en-GB" sz="3700" b="1">
                <a:latin typeface="Aptos"/>
              </a:rPr>
              <a:t>Solutions </a:t>
            </a:r>
            <a:br>
              <a:rPr lang="en-GB" sz="3700" b="1">
                <a:latin typeface="Aptos"/>
              </a:rPr>
            </a:br>
            <a:br>
              <a:rPr lang="en-GB" sz="3700" b="1">
                <a:latin typeface="Helvetica Neue"/>
              </a:rPr>
            </a:br>
            <a:endParaRPr lang="en-GB" sz="3700">
              <a:latin typeface="Helvetica Neu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4A26D-05E4-2F70-EA38-4597AEC2B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8926" y="2125543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  <p:graphicFrame>
        <p:nvGraphicFramePr>
          <p:cNvPr id="47" name="TextBox 6">
            <a:extLst>
              <a:ext uri="{FF2B5EF4-FFF2-40B4-BE49-F238E27FC236}">
                <a16:creationId xmlns:a16="http://schemas.microsoft.com/office/drawing/2014/main" id="{844E800F-733D-11BA-A903-4D81B80FF0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6861412"/>
              </p:ext>
            </p:extLst>
          </p:nvPr>
        </p:nvGraphicFramePr>
        <p:xfrm>
          <a:off x="2820864" y="2124760"/>
          <a:ext cx="7233968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147" name="TextBox 3146">
            <a:extLst>
              <a:ext uri="{FF2B5EF4-FFF2-40B4-BE49-F238E27FC236}">
                <a16:creationId xmlns:a16="http://schemas.microsoft.com/office/drawing/2014/main" id="{BCB5205B-299D-01FF-A63C-728565D72CB6}"/>
              </a:ext>
            </a:extLst>
          </p:cNvPr>
          <p:cNvSpPr txBox="1"/>
          <p:nvPr/>
        </p:nvSpPr>
        <p:spPr>
          <a:xfrm>
            <a:off x="8149545" y="5861277"/>
            <a:ext cx="228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Luthans, F. (2011)</a:t>
            </a:r>
          </a:p>
        </p:txBody>
      </p:sp>
    </p:spTree>
    <p:extLst>
      <p:ext uri="{BB962C8B-B14F-4D97-AF65-F5344CB8AC3E}">
        <p14:creationId xmlns:p14="http://schemas.microsoft.com/office/powerpoint/2010/main" val="3622779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3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6C345C-3A58-C5DC-0803-2E668C56E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976312"/>
            <a:ext cx="5204489" cy="14326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>
                <a:solidFill>
                  <a:schemeClr val="bg1"/>
                </a:solidFill>
                <a:latin typeface="Modern No. 20"/>
                <a:ea typeface="Calibri"/>
                <a:cs typeface="Times New Roman"/>
              </a:rPr>
              <a:t>Psychological Barrier</a:t>
            </a:r>
            <a:endParaRPr lang="en-US" sz="4000" kern="1200">
              <a:solidFill>
                <a:schemeClr val="bg1"/>
              </a:solidFill>
              <a:latin typeface="Modern No. 20"/>
              <a:ea typeface="Calibri"/>
              <a:cs typeface="Times New Roman"/>
            </a:endParaRPr>
          </a:p>
        </p:txBody>
      </p:sp>
      <p:sp>
        <p:nvSpPr>
          <p:cNvPr id="16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7" y="4175797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AA7E430-1D87-CEF5-A9CB-14EA988760A7}"/>
              </a:ext>
            </a:extLst>
          </p:cNvPr>
          <p:cNvSpPr txBox="1"/>
          <p:nvPr/>
        </p:nvSpPr>
        <p:spPr>
          <a:xfrm>
            <a:off x="3495634" y="3226908"/>
            <a:ext cx="510466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FF00"/>
                </a:solidFill>
              </a:rPr>
              <a:t>Invisible mental blocks such as fear, stress, low confidence, and prejudice that silence voices, distort communication, damage teamwork, and ultimately weaken performance and workplace success 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626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group of men in white coats in a factory&#10;&#10;AI-generated content may be incorrect.">
            <a:extLst>
              <a:ext uri="{FF2B5EF4-FFF2-40B4-BE49-F238E27FC236}">
                <a16:creationId xmlns:a16="http://schemas.microsoft.com/office/drawing/2014/main" id="{A430693D-FCE8-2707-AA90-A1754FF036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7865" b="7865"/>
          <a:stretch>
            <a:fillRect/>
          </a:stretch>
        </p:blipFill>
        <p:spPr>
          <a:xfrm>
            <a:off x="18" y="-18727"/>
            <a:ext cx="12191980" cy="68771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40" y="1367721"/>
            <a:ext cx="3595511" cy="3632447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Psychological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Barrier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9835" y="5747461"/>
            <a:ext cx="6906491" cy="26252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q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q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q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q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q"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5AF4AF-360E-828B-107B-195D6075A494}"/>
              </a:ext>
            </a:extLst>
          </p:cNvPr>
          <p:cNvSpPr txBox="1"/>
          <p:nvPr/>
        </p:nvSpPr>
        <p:spPr>
          <a:xfrm>
            <a:off x="6206226" y="244414"/>
            <a:ext cx="577011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In workplaces, communication fails less often because of technology and more because of how people think and feel towards it.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DECD55-397B-24B7-F43B-FC4A55DD78C1}"/>
              </a:ext>
            </a:extLst>
          </p:cNvPr>
          <p:cNvSpPr txBox="1"/>
          <p:nvPr/>
        </p:nvSpPr>
        <p:spPr>
          <a:xfrm>
            <a:off x="6204394" y="2330401"/>
            <a:ext cx="561675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FF00"/>
                </a:solidFill>
              </a:rPr>
              <a:t>Emotion Management</a:t>
            </a:r>
            <a:r>
              <a:rPr lang="en-GB" sz="2400" b="1">
                <a:solidFill>
                  <a:schemeClr val="bg1"/>
                </a:solidFill>
              </a:rPr>
              <a:t> </a:t>
            </a:r>
            <a:r>
              <a:rPr lang="en-GB" sz="2400">
                <a:solidFill>
                  <a:schemeClr val="bg1"/>
                </a:solidFill>
              </a:rPr>
              <a:t>within a workplace is important but sometimes it turns out to be uncontrollable.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8330FA-C4D3-0FE6-BC61-EC13CC04C897}"/>
              </a:ext>
            </a:extLst>
          </p:cNvPr>
          <p:cNvSpPr txBox="1"/>
          <p:nvPr/>
        </p:nvSpPr>
        <p:spPr>
          <a:xfrm>
            <a:off x="6154281" y="4149465"/>
            <a:ext cx="588215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Anger, Fear, Frustration, Confusions, and Happiness, are just some of the emotions that are mostly observed in a workplace that sometimes hinders the performance of an individual. </a:t>
            </a:r>
          </a:p>
        </p:txBody>
      </p:sp>
      <p:sp>
        <p:nvSpPr>
          <p:cNvPr id="5" name="Minus Sign 4">
            <a:extLst>
              <a:ext uri="{FF2B5EF4-FFF2-40B4-BE49-F238E27FC236}">
                <a16:creationId xmlns:a16="http://schemas.microsoft.com/office/drawing/2014/main" id="{1B1E7AAA-D020-179A-2108-F04CD8824AF1}"/>
              </a:ext>
            </a:extLst>
          </p:cNvPr>
          <p:cNvSpPr/>
          <p:nvPr/>
        </p:nvSpPr>
        <p:spPr>
          <a:xfrm>
            <a:off x="5727084" y="1959140"/>
            <a:ext cx="6364795" cy="195712"/>
          </a:xfrm>
          <a:prstGeom prst="mathMinu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0C7B7019-E1F5-253F-3E21-4652E01891DD}"/>
              </a:ext>
            </a:extLst>
          </p:cNvPr>
          <p:cNvSpPr/>
          <p:nvPr/>
        </p:nvSpPr>
        <p:spPr>
          <a:xfrm>
            <a:off x="5727084" y="3727276"/>
            <a:ext cx="6364795" cy="195712"/>
          </a:xfrm>
          <a:prstGeom prst="mathMinu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Rectangle 36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24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74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9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78" y="5188770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00359-A0BC-2391-E59D-A212A6F90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Impacts and Consequences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DF181-E39F-5E10-2F51-E4FF14D82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1800">
                <a:solidFill>
                  <a:schemeClr val="bg1"/>
                </a:solidFill>
              </a:rPr>
              <a:t>Given the age differences, the gap tends to be drawn bigger as the emotions may trigger it. </a:t>
            </a:r>
            <a:endParaRPr lang="en-US" sz="1800">
              <a:solidFill>
                <a:schemeClr val="bg1"/>
              </a:solidFill>
            </a:endParaRP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1800">
                <a:solidFill>
                  <a:schemeClr val="bg1"/>
                </a:solidFill>
              </a:rPr>
              <a:t>The way how young and old ones perceive things and how they act towards it are way different. 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1800">
                <a:solidFill>
                  <a:schemeClr val="bg1"/>
                </a:solidFill>
              </a:rPr>
              <a:t>According to (Adler, Roman, &amp; du Pre, 2016), emotionally charged individuals tend to </a:t>
            </a:r>
            <a:r>
              <a:rPr lang="en-GB" sz="1800" b="1">
                <a:solidFill>
                  <a:schemeClr val="bg1"/>
                </a:solidFill>
              </a:rPr>
              <a:t>misinterpret </a:t>
            </a:r>
            <a:r>
              <a:rPr lang="en-GB" sz="1800">
                <a:solidFill>
                  <a:schemeClr val="bg1"/>
                </a:solidFill>
              </a:rPr>
              <a:t>information, react </a:t>
            </a:r>
            <a:r>
              <a:rPr lang="en-GB" sz="1800" b="1">
                <a:solidFill>
                  <a:schemeClr val="bg1"/>
                </a:solidFill>
              </a:rPr>
              <a:t>defensively</a:t>
            </a:r>
            <a:r>
              <a:rPr lang="en-GB" sz="1800">
                <a:solidFill>
                  <a:schemeClr val="bg1"/>
                </a:solidFill>
              </a:rPr>
              <a:t>, and make irrational decisions, leading to misunderstandings and conflict in the workplace. 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1800">
                <a:solidFill>
                  <a:schemeClr val="bg1"/>
                </a:solidFill>
              </a:rPr>
              <a:t>Mullins (2016) confirms that stereotyping creates unfair treatment, mistrust, and ineffective treatment, acting as a strong psychological barrier. </a:t>
            </a:r>
          </a:p>
        </p:txBody>
      </p:sp>
    </p:spTree>
    <p:extLst>
      <p:ext uri="{BB962C8B-B14F-4D97-AF65-F5344CB8AC3E}">
        <p14:creationId xmlns:p14="http://schemas.microsoft.com/office/powerpoint/2010/main" val="3606449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Rectangle 36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5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7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78" y="5188770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802662-C640-9665-F19E-E5CD3F91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Impacts and Consequences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01CF5-8295-67F1-5B8B-BBABD87CD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/>
              <a:buChar char="q"/>
            </a:pPr>
            <a:r>
              <a:rPr lang="en-GB">
                <a:solidFill>
                  <a:schemeClr val="bg1"/>
                </a:solidFill>
              </a:rPr>
              <a:t>Employees with low confidence may avoid speaking up, sharing ideas, or asking for clarification. </a:t>
            </a:r>
          </a:p>
          <a:p>
            <a:pPr>
              <a:buFont typeface="Wingdings"/>
              <a:buChar char="q"/>
            </a:pPr>
            <a:r>
              <a:rPr lang="en-GB">
                <a:solidFill>
                  <a:schemeClr val="bg1"/>
                </a:solidFill>
              </a:rPr>
              <a:t>Mullins (2016) also confirms that employees with negative work attitudes are more likely to reject feedback, ignore instructions, and resist teamwork. </a:t>
            </a:r>
          </a:p>
        </p:txBody>
      </p:sp>
    </p:spTree>
    <p:extLst>
      <p:ext uri="{BB962C8B-B14F-4D97-AF65-F5344CB8AC3E}">
        <p14:creationId xmlns:p14="http://schemas.microsoft.com/office/powerpoint/2010/main" val="20219185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B59342-4233-67B9-8EA2-1679AF4C9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64" y="919647"/>
            <a:ext cx="3746693" cy="4576412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rgbClr val="FFFF00"/>
                </a:solidFill>
              </a:rPr>
              <a:t> -- Solutions --</a:t>
            </a:r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32D4C-1F0E-85F1-30E9-0701CE7F3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503" y="1184509"/>
            <a:ext cx="6408467" cy="41152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Stress management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Well-being Support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Open and Supportive Communication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Confidence Building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Counselling and Empowerment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Equality and Diversity </a:t>
            </a:r>
            <a:r>
              <a:rPr lang="en-GB" sz="1800">
                <a:solidFill>
                  <a:schemeClr val="bg1"/>
                </a:solidFill>
              </a:rPr>
              <a:t>(Judge, Robbins, 2018)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Clear Feedback </a:t>
            </a:r>
            <a:r>
              <a:rPr lang="en-GB" sz="1800">
                <a:solidFill>
                  <a:schemeClr val="bg1"/>
                </a:solidFill>
              </a:rPr>
              <a:t>(Neville, 2018)  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chemeClr val="bg1"/>
                </a:solidFill>
              </a:rPr>
              <a:t>Active Listening</a:t>
            </a:r>
          </a:p>
          <a:p>
            <a:pPr>
              <a:buFont typeface="Wingdings" panose="020B0604020202020204" pitchFamily="34" charset="0"/>
              <a:buChar char="q"/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0846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B9406-BB96-8029-6681-F9D707D09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Berlo's Model 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E878118D-39B3-21DB-9B4F-41CD273AF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The Psychological connection from the sender and receiver can be either successful or distorted highlighting the way of how each side perceives the message.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Content Placeholder 3" descr="A diagram of a program&#10;&#10;AI-generated content may be incorrect.">
            <a:extLst>
              <a:ext uri="{FF2B5EF4-FFF2-40B4-BE49-F238E27FC236}">
                <a16:creationId xmlns:a16="http://schemas.microsoft.com/office/drawing/2014/main" id="{2F85AF91-5834-47DE-EC4D-325EB02DEB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773844"/>
            <a:ext cx="4369112" cy="221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1427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A80BE-0128-56FB-75DC-6A03FAB9D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0" y="861172"/>
            <a:ext cx="4811418" cy="1072052"/>
          </a:xfrm>
        </p:spPr>
        <p:txBody>
          <a:bodyPr anchor="b">
            <a:noAutofit/>
          </a:bodyPr>
          <a:lstStyle/>
          <a:p>
            <a:r>
              <a:rPr lang="en-GB" sz="3600"/>
              <a:t>Perceptual Communication Barriers</a:t>
            </a:r>
          </a:p>
        </p:txBody>
      </p:sp>
      <p:sp>
        <p:nvSpPr>
          <p:cNvPr id="4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49B33FC8-E0F0-E50C-3E58-0B9C7359D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581" y="2525867"/>
            <a:ext cx="4799598" cy="36829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/>
              <a:t>Perceptual barriers arise when individuals interpret messages based on personal beliefs, emotions, or assumptions, causing misunderstandings (Gibson et al., 2012).</a:t>
            </a:r>
          </a:p>
          <a:p>
            <a:pPr marL="0" indent="0">
              <a:buNone/>
            </a:pPr>
            <a:r>
              <a:rPr lang="en-US" sz="1800"/>
              <a:t>In this case, Gary assumes younger staff are careless and will interpret signs as he does. This leads to miscommunication, with hygiene rules being ignored.</a:t>
            </a:r>
          </a:p>
          <a:p>
            <a:pPr marL="0" indent="0">
              <a:buNone/>
            </a:pPr>
            <a:r>
              <a:rPr lang="en-US" sz="1800"/>
              <a:t>Berlo’s SMCR model (1960) highlights how communication depends on both sender’s and receiver’s background and attitudes. At Flight Foods, the disconnect shows a failure in the ‘Receiver’ component.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4" name="Picture 3" descr="A group of people in white shirts&#10;&#10;AI-generated content may be incorrect.">
            <a:extLst>
              <a:ext uri="{FF2B5EF4-FFF2-40B4-BE49-F238E27FC236}">
                <a16:creationId xmlns:a16="http://schemas.microsoft.com/office/drawing/2014/main" id="{4E44F618-C3B8-E40D-0525-F25564EBC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607070"/>
            <a:ext cx="5458968" cy="36438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6272DB-8848-3F8C-064A-76F4BB29000F}"/>
              </a:ext>
            </a:extLst>
          </p:cNvPr>
          <p:cNvSpPr txBox="1"/>
          <p:nvPr/>
        </p:nvSpPr>
        <p:spPr>
          <a:xfrm>
            <a:off x="7678057" y="5442856"/>
            <a:ext cx="3875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Image generated by ChatGPT (2025).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210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513B0-8EAF-AFE2-47E3-6209EC114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436" y="245030"/>
            <a:ext cx="8399415" cy="96316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kern="1200">
                <a:latin typeface="+mj-lt"/>
                <a:ea typeface="+mj-ea"/>
                <a:cs typeface="+mj-cs"/>
              </a:rPr>
              <a:t>Applying Communication Models to the Case</a:t>
            </a:r>
            <a:endParaRPr lang="en-US" sz="3200" kern="1200">
              <a:latin typeface="+mj-lt"/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38B88D6-3366-8C8C-CAB4-BEF91A2BF7BA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615738" y="1263807"/>
            <a:ext cx="6960524" cy="5985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Berlo’s SMCR Model (1960)</a:t>
            </a:r>
            <a:endParaRPr lang="en-US" sz="20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51B9BD68-F23B-D0E6-9C00-39E28CB5ECE8}"/>
              </a:ext>
            </a:extLst>
          </p:cNvPr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688236111"/>
              </p:ext>
            </p:extLst>
          </p:nvPr>
        </p:nvGraphicFramePr>
        <p:xfrm>
          <a:off x="370114" y="2090057"/>
          <a:ext cx="11425779" cy="3652862"/>
        </p:xfrm>
        <a:graphic>
          <a:graphicData uri="http://schemas.openxmlformats.org/drawingml/2006/table">
            <a:tbl>
              <a:tblPr firstRow="1" bandRow="1"/>
              <a:tblGrid>
                <a:gridCol w="2685142">
                  <a:extLst>
                    <a:ext uri="{9D8B030D-6E8A-4147-A177-3AD203B41FA5}">
                      <a16:colId xmlns:a16="http://schemas.microsoft.com/office/drawing/2014/main" val="3653047852"/>
                    </a:ext>
                  </a:extLst>
                </a:gridCol>
                <a:gridCol w="8740637">
                  <a:extLst>
                    <a:ext uri="{9D8B030D-6E8A-4147-A177-3AD203B41FA5}">
                      <a16:colId xmlns:a16="http://schemas.microsoft.com/office/drawing/2014/main" val="736017157"/>
                    </a:ext>
                  </a:extLst>
                </a:gridCol>
              </a:tblGrid>
              <a:tr h="9065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Element</a:t>
                      </a:r>
                    </a:p>
                    <a:p>
                      <a:pPr lvl="0">
                        <a:buNone/>
                      </a:pPr>
                      <a:endParaRPr lang="en-GB" sz="1800" b="1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Example  from   Case</a:t>
                      </a:r>
                    </a:p>
                    <a:p>
                      <a:pPr lvl="0">
                        <a:buNone/>
                      </a:pPr>
                      <a:endParaRPr lang="en-GB" sz="1800" b="1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7156403"/>
                  </a:ext>
                </a:extLst>
              </a:tr>
              <a:tr h="506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Source</a:t>
                      </a:r>
                    </a:p>
                    <a:p>
                      <a:pPr lvl="0">
                        <a:buNone/>
                      </a:pPr>
                      <a:endParaRPr lang="en-GB" sz="1800" b="1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Gary – stressed, assumes younger workers don’t listen</a:t>
                      </a:r>
                    </a:p>
                    <a:p>
                      <a:pPr lvl="0">
                        <a:buNone/>
                      </a:pPr>
                      <a:endParaRPr lang="en-US" sz="1800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3326222"/>
                  </a:ext>
                </a:extLst>
              </a:tr>
              <a:tr h="506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Message</a:t>
                      </a:r>
                    </a:p>
                    <a:p>
                      <a:pPr lvl="0">
                        <a:buNone/>
                      </a:pPr>
                      <a:endParaRPr lang="en-GB" sz="1800" b="1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Generic signs + verbal instructions (no feedback loop)</a:t>
                      </a:r>
                    </a:p>
                    <a:p>
                      <a:pPr lvl="0">
                        <a:buNone/>
                      </a:pPr>
                      <a:endParaRPr lang="en-US" sz="1800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9998134"/>
                  </a:ext>
                </a:extLst>
              </a:tr>
              <a:tr h="506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Channel</a:t>
                      </a:r>
                    </a:p>
                    <a:p>
                      <a:pPr lvl="0">
                        <a:buNone/>
                      </a:pPr>
                      <a:endParaRPr lang="en-GB" sz="1800" b="1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Mostly visual (signs); rushed face-to-face communication</a:t>
                      </a:r>
                    </a:p>
                    <a:p>
                      <a:pPr lvl="0">
                        <a:buNone/>
                      </a:pPr>
                      <a:endParaRPr lang="en-US" sz="1800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6349985"/>
                  </a:ext>
                </a:extLst>
              </a:tr>
              <a:tr h="9065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Receiver</a:t>
                      </a:r>
                      <a:endParaRPr lang="en-GB" sz="1800"/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Workers interpret messages through filters like age, beliefs, and personality (Robbins and Judge, 2017)</a:t>
                      </a:r>
                    </a:p>
                  </a:txBody>
                  <a:tcPr marL="64585" marR="64585" marT="32294" marB="3229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33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68895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C1B16-E2E0-E874-9FB5-A83A3768A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89501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4000"/>
              <a:t>Perceptual Barriers at Flight Foods Ltd.</a:t>
            </a:r>
            <a:endParaRPr lang="en-GB" sz="400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3" name="Content Placeholder 8">
            <a:extLst>
              <a:ext uri="{FF2B5EF4-FFF2-40B4-BE49-F238E27FC236}">
                <a16:creationId xmlns:a16="http://schemas.microsoft.com/office/drawing/2014/main" id="{FC00803C-6746-F55C-6DCF-86B75778A4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4876684"/>
              </p:ext>
            </p:extLst>
          </p:nvPr>
        </p:nvGraphicFramePr>
        <p:xfrm>
          <a:off x="838200" y="1270079"/>
          <a:ext cx="10506457" cy="556304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089369">
                  <a:extLst>
                    <a:ext uri="{9D8B030D-6E8A-4147-A177-3AD203B41FA5}">
                      <a16:colId xmlns:a16="http://schemas.microsoft.com/office/drawing/2014/main" val="943276851"/>
                    </a:ext>
                  </a:extLst>
                </a:gridCol>
                <a:gridCol w="4113447">
                  <a:extLst>
                    <a:ext uri="{9D8B030D-6E8A-4147-A177-3AD203B41FA5}">
                      <a16:colId xmlns:a16="http://schemas.microsoft.com/office/drawing/2014/main" val="1762679634"/>
                    </a:ext>
                  </a:extLst>
                </a:gridCol>
                <a:gridCol w="4303641">
                  <a:extLst>
                    <a:ext uri="{9D8B030D-6E8A-4147-A177-3AD203B41FA5}">
                      <a16:colId xmlns:a16="http://schemas.microsoft.com/office/drawing/2014/main" val="354892332"/>
                    </a:ext>
                  </a:extLst>
                </a:gridCol>
              </a:tblGrid>
              <a:tr h="4597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Barrier Type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Short Meaning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Example from the Case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7962201"/>
                  </a:ext>
                </a:extLst>
              </a:tr>
              <a:tr h="68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Projection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Assuming others think or behave like you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Gary believes workers are </a:t>
                      </a: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intentionally ignoring</a:t>
                      </a: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 rules, but it might be a misunderstanding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3629030"/>
                  </a:ext>
                </a:extLst>
              </a:tr>
              <a:tr h="9055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Assumed Similarity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Expecting everyone to behave the same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Gary expects all staff to act like he would, </a:t>
                      </a: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ignoring their different backgrounds or education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122653"/>
                  </a:ext>
                </a:extLst>
              </a:tr>
              <a:tr h="68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Non-Verbal Cues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Body language and appearance affecting the message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Gary’s </a:t>
                      </a: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tired look and poor hygiene</a:t>
                      </a: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 send mixed signals that contradict his hygiene reminders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546506"/>
                  </a:ext>
                </a:extLst>
              </a:tr>
              <a:tr h="68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Stereotyping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Judging people based on group identity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Gary assumes </a:t>
                      </a: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younger workers are less responsible</a:t>
                      </a: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 without looking at individual behavior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2410309"/>
                  </a:ext>
                </a:extLst>
              </a:tr>
              <a:tr h="68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Personal Filters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564" marR="90225" marT="23018" marB="17263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People interpret messages based on personal experiences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Staff interpret instructions </a:t>
                      </a: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differently</a:t>
                      </a: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; hygiene may not seem important to everyone equally</a:t>
                      </a:r>
                    </a:p>
                  </a:txBody>
                  <a:tcPr marL="80564" marR="90225" marT="23018" marB="17263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7498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2377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9B35A-B268-FB54-3AB3-796D0058A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US" sz="4000"/>
              <a:t>Impact and Consequences on Communication</a:t>
            </a:r>
          </a:p>
        </p:txBody>
      </p:sp>
      <p:sp>
        <p:nvSpPr>
          <p:cNvPr id="39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D7474-85BA-B297-845D-58E2678DE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200" b="1"/>
          </a:p>
          <a:p>
            <a:endParaRPr lang="en-US" sz="2200"/>
          </a:p>
        </p:txBody>
      </p:sp>
      <p:pic>
        <p:nvPicPr>
          <p:cNvPr id="6" name="Picture 5" descr="A person wearing a hat and giving a thumbs up&#10;&#10;AI-generated content may be incorrect.">
            <a:extLst>
              <a:ext uri="{FF2B5EF4-FFF2-40B4-BE49-F238E27FC236}">
                <a16:creationId xmlns:a16="http://schemas.microsoft.com/office/drawing/2014/main" id="{D650D1AD-6665-0891-8006-14212D932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" y="2583950"/>
            <a:ext cx="5468112" cy="364996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35FC574-280D-3859-993E-D732146DE2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4814959"/>
              </p:ext>
            </p:extLst>
          </p:nvPr>
        </p:nvGraphicFramePr>
        <p:xfrm>
          <a:off x="6210953" y="898501"/>
          <a:ext cx="5468113" cy="5454480"/>
        </p:xfrm>
        <a:graphic>
          <a:graphicData uri="http://schemas.openxmlformats.org/drawingml/2006/table">
            <a:tbl>
              <a:tblPr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2314294">
                  <a:extLst>
                    <a:ext uri="{9D8B030D-6E8A-4147-A177-3AD203B41FA5}">
                      <a16:colId xmlns:a16="http://schemas.microsoft.com/office/drawing/2014/main" val="3434744985"/>
                    </a:ext>
                  </a:extLst>
                </a:gridCol>
                <a:gridCol w="3153819">
                  <a:extLst>
                    <a:ext uri="{9D8B030D-6E8A-4147-A177-3AD203B41FA5}">
                      <a16:colId xmlns:a16="http://schemas.microsoft.com/office/drawing/2014/main" val="3212977498"/>
                    </a:ext>
                  </a:extLst>
                </a:gridCol>
              </a:tblGrid>
              <a:tr h="5590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Impact Area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Consequence at Flight Foods Ltd</a:t>
                      </a:r>
                    </a:p>
                    <a:p>
                      <a:pPr lvl="0">
                        <a:buNone/>
                      </a:pPr>
                      <a:endParaRPr lang="en-US" sz="18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2604603"/>
                  </a:ext>
                </a:extLst>
              </a:tr>
              <a:tr h="9281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Message Misinterpretation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Staff misunderstand or ignore hygiene signs due to unclear or biased communication</a:t>
                      </a:r>
                    </a:p>
                    <a:p>
                      <a:pPr lvl="0">
                        <a:buNone/>
                      </a:pP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8587395"/>
                  </a:ext>
                </a:extLst>
              </a:tr>
              <a:tr h="7435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Low Motivation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Workers feel judged or unsupported, reducing engagement and teamwork</a:t>
                      </a:r>
                    </a:p>
                    <a:p>
                      <a:pPr lvl="0">
                        <a:buNone/>
                      </a:pP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29138"/>
                  </a:ext>
                </a:extLst>
              </a:tr>
              <a:tr h="5590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Compliance Failures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Hygiene rules are not followed, leading to unsafe food handling practices</a:t>
                      </a: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995466"/>
                  </a:ext>
                </a:extLst>
              </a:tr>
              <a:tr h="5590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Broken Trust</a:t>
                      </a:r>
                      <a:endParaRPr lang="en-US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2836" marR="78749" marT="79104" marB="7910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Staff-manager relationship weakens due to assumptions and lack of respect or clarity</a:t>
                      </a:r>
                    </a:p>
                  </a:txBody>
                  <a:tcPr marL="102836" marR="78749" marT="79104" marB="7910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590258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378A293-B275-FA33-0491-78BC734780C2}"/>
              </a:ext>
            </a:extLst>
          </p:cNvPr>
          <p:cNvSpPr txBox="1"/>
          <p:nvPr/>
        </p:nvSpPr>
        <p:spPr>
          <a:xfrm>
            <a:off x="1407886" y="6386285"/>
            <a:ext cx="44994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generated by ChatGPT (2025).</a:t>
            </a:r>
          </a:p>
        </p:txBody>
      </p:sp>
    </p:spTree>
    <p:extLst>
      <p:ext uri="{BB962C8B-B14F-4D97-AF65-F5344CB8AC3E}">
        <p14:creationId xmlns:p14="http://schemas.microsoft.com/office/powerpoint/2010/main" val="40832702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2BF91-953D-1FF5-02B2-BC63E4D4C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Practical Solutions </a:t>
            </a:r>
          </a:p>
        </p:txBody>
      </p:sp>
      <p:sp>
        <p:nvSpPr>
          <p:cNvPr id="5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AEC4BDA-8D46-6806-0FA0-C61D183C5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1481005"/>
            <a:ext cx="6224335" cy="449536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1800" b="1"/>
              <a:t>Stereotyping</a:t>
            </a:r>
            <a:endParaRPr lang="en-US" sz="1800"/>
          </a:p>
          <a:p>
            <a:pPr>
              <a:buNone/>
            </a:pPr>
            <a:r>
              <a:rPr lang="en-US" sz="1800"/>
              <a:t>Encourage managers to assess staff based on individual behavior, not age groups</a:t>
            </a:r>
          </a:p>
          <a:p>
            <a:pPr>
              <a:buNone/>
            </a:pPr>
            <a:endParaRPr lang="en-US" sz="1800"/>
          </a:p>
          <a:p>
            <a:pPr>
              <a:buNone/>
            </a:pPr>
            <a:r>
              <a:rPr lang="en-US" sz="1800" b="1"/>
              <a:t>Projection &amp; Assumed Similarity</a:t>
            </a:r>
            <a:endParaRPr lang="en-US" sz="1800"/>
          </a:p>
          <a:p>
            <a:pPr>
              <a:buNone/>
            </a:pPr>
            <a:r>
              <a:rPr lang="en-US" sz="1800"/>
              <a:t>Provide training in </a:t>
            </a:r>
            <a:r>
              <a:rPr lang="en-US" sz="1800" b="1"/>
              <a:t>empathy</a:t>
            </a:r>
            <a:r>
              <a:rPr lang="en-US" sz="1800"/>
              <a:t> and </a:t>
            </a:r>
            <a:r>
              <a:rPr lang="en-US" sz="1800" b="1"/>
              <a:t>perspective-taking</a:t>
            </a:r>
            <a:r>
              <a:rPr lang="en-US" sz="1800"/>
              <a:t> to understand staff diversity</a:t>
            </a:r>
          </a:p>
          <a:p>
            <a:pPr>
              <a:buNone/>
            </a:pPr>
            <a:endParaRPr lang="en-US" sz="1800"/>
          </a:p>
          <a:p>
            <a:pPr>
              <a:buNone/>
            </a:pPr>
            <a:r>
              <a:rPr lang="en-US" sz="1800" b="1"/>
              <a:t>Non-Verbal Conflicts</a:t>
            </a:r>
            <a:endParaRPr lang="en-US" sz="1800"/>
          </a:p>
          <a:p>
            <a:pPr>
              <a:buNone/>
            </a:pPr>
            <a:r>
              <a:rPr lang="en-US" sz="1800"/>
              <a:t>Ensure </a:t>
            </a:r>
            <a:r>
              <a:rPr lang="en-US" sz="1800" b="1"/>
              <a:t>consistency</a:t>
            </a:r>
            <a:r>
              <a:rPr lang="en-US" sz="1800"/>
              <a:t> between verbal messages and body language or personal hygiene</a:t>
            </a:r>
          </a:p>
          <a:p>
            <a:pPr>
              <a:buNone/>
            </a:pPr>
            <a:endParaRPr lang="en-US" sz="1800"/>
          </a:p>
          <a:p>
            <a:pPr>
              <a:buNone/>
            </a:pPr>
            <a:r>
              <a:rPr lang="en-US" sz="1800" b="1"/>
              <a:t>Personal Filters</a:t>
            </a:r>
            <a:endParaRPr lang="en-US" sz="1800"/>
          </a:p>
          <a:p>
            <a:pPr>
              <a:buNone/>
            </a:pPr>
            <a:r>
              <a:rPr lang="en-US" sz="1800"/>
              <a:t>Use </a:t>
            </a:r>
            <a:r>
              <a:rPr lang="en-US" sz="1800" b="1"/>
              <a:t>interactive communication</a:t>
            </a:r>
            <a:r>
              <a:rPr lang="en-US" sz="1800"/>
              <a:t> (e.g., face-to-face briefings) instead of passive signs</a:t>
            </a:r>
          </a:p>
          <a:p>
            <a:pPr>
              <a:buNone/>
            </a:pPr>
            <a:endParaRPr lang="en-US" sz="1800"/>
          </a:p>
          <a:p>
            <a:pPr>
              <a:buNone/>
            </a:pPr>
            <a:r>
              <a:rPr lang="en-US" sz="1800" b="1"/>
              <a:t>Selective Perception</a:t>
            </a:r>
            <a:endParaRPr lang="en-US" sz="1800"/>
          </a:p>
          <a:p>
            <a:pPr>
              <a:buNone/>
            </a:pPr>
            <a:r>
              <a:rPr lang="en-US" sz="1800"/>
              <a:t>Ask staff for </a:t>
            </a:r>
            <a:r>
              <a:rPr lang="en-US" sz="1800" b="1"/>
              <a:t>feedback</a:t>
            </a:r>
            <a:r>
              <a:rPr lang="en-US" sz="1800"/>
              <a:t> to confirm understanding and clarify unclear areas</a:t>
            </a:r>
          </a:p>
          <a:p>
            <a:pPr>
              <a:buNone/>
            </a:pPr>
            <a:endParaRPr lang="en-US" sz="1400" b="1"/>
          </a:p>
          <a:p>
            <a:pPr marL="0" indent="0">
              <a:buNone/>
            </a:pPr>
            <a:endParaRPr lang="en-US" sz="1400" b="1"/>
          </a:p>
        </p:txBody>
      </p:sp>
    </p:spTree>
    <p:extLst>
      <p:ext uri="{BB962C8B-B14F-4D97-AF65-F5344CB8AC3E}">
        <p14:creationId xmlns:p14="http://schemas.microsoft.com/office/powerpoint/2010/main" val="3754037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>
                <a:latin typeface="Times New Roman"/>
                <a:cs typeface="Times New Roman"/>
              </a:rPr>
              <a:t>CONCLUSION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5F355D3-16A9-2D11-979D-94471BDB0C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6516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5488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72516"/>
            <a:ext cx="10515600" cy="45251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900" err="1">
                <a:latin typeface="Times New Roman"/>
                <a:ea typeface="+mn-lt"/>
                <a:cs typeface="+mn-lt"/>
              </a:rPr>
              <a:t>Acas</a:t>
            </a:r>
            <a:r>
              <a:rPr lang="en-GB" sz="900" dirty="0">
                <a:latin typeface="Times New Roman"/>
                <a:ea typeface="+mn-lt"/>
                <a:cs typeface="+mn-lt"/>
              </a:rPr>
              <a:t> (2019) Age </a:t>
            </a:r>
            <a:r>
              <a:rPr lang="en-GB" sz="900" err="1">
                <a:latin typeface="Times New Roman"/>
                <a:ea typeface="+mn-lt"/>
                <a:cs typeface="+mn-lt"/>
              </a:rPr>
              <a:t>discrimnination</a:t>
            </a:r>
            <a:r>
              <a:rPr lang="en-GB" sz="900" dirty="0">
                <a:latin typeface="Times New Roman"/>
                <a:ea typeface="+mn-lt"/>
                <a:cs typeface="+mn-lt"/>
              </a:rPr>
              <a:t>: key points for the workplace. February 2019,; updated April 2024. Available at: </a:t>
            </a:r>
            <a:r>
              <a:rPr lang="en-GB" sz="900" dirty="0">
                <a:latin typeface="Times New Roman"/>
                <a:ea typeface="+mn-lt"/>
                <a:cs typeface="+mn-lt"/>
                <a:hlinkClick r:id="rId2"/>
              </a:rPr>
              <a:t>https://www.acas.org.uk/sites/default/files/2024-04/age-discrimaination-key-points-for-the-workplace.pdf</a:t>
            </a:r>
            <a:r>
              <a:rPr lang="en-GB" sz="900" dirty="0">
                <a:latin typeface="Times New Roman"/>
                <a:ea typeface="+mn-lt"/>
                <a:cs typeface="+mn-lt"/>
              </a:rPr>
              <a:t> (Accessed: 07 December 2025).</a:t>
            </a: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Adler, R., Rodman, G. &amp; du Pré, A. (2016) </a:t>
            </a:r>
            <a:r>
              <a:rPr lang="en-GB" sz="900" i="1" dirty="0">
                <a:latin typeface="Times New Roman"/>
                <a:ea typeface="+mn-lt"/>
                <a:cs typeface="+mn-lt"/>
              </a:rPr>
              <a:t>Understanding Human Communication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13th ed. Oxford: Oxford University Press.</a:t>
            </a: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Berlo, D.K. (1960) The Process of Communication: An Introduction to Theory and Practice. New York: Holt, Rinehart and Winston.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CIPD (2022) Managing Age Diversity in the Workplace. Chartered Institute of Personnel and Development.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CommunicationTheory.org (2025) Berlo's SMRC Model of Communication. Available at: </a:t>
            </a:r>
            <a:r>
              <a:rPr lang="en-GB" sz="900" dirty="0">
                <a:latin typeface="Times New Roman"/>
                <a:ea typeface="+mn-lt"/>
                <a:cs typeface="+mn-lt"/>
                <a:hlinkClick r:id="rId3"/>
              </a:rPr>
              <a:t>https://www.communicationtheory.org/berlos-smrc-model-of-communication/</a:t>
            </a:r>
            <a:r>
              <a:rPr lang="en-GB" sz="900" dirty="0">
                <a:latin typeface="Times New Roman"/>
                <a:ea typeface="+mn-lt"/>
                <a:cs typeface="+mn-lt"/>
              </a:rPr>
              <a:t> (Accessed : 07 December 2025)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 February 2019,; updated April 2024. Available at: </a:t>
            </a:r>
            <a:r>
              <a:rPr lang="en-GB" sz="900" dirty="0">
                <a:latin typeface="Times New Roman"/>
                <a:ea typeface="+mn-lt"/>
                <a:cs typeface="+mn-lt"/>
                <a:hlinkClick r:id="rId2"/>
              </a:rPr>
              <a:t>https://www.acas.org.uk/sites/default/files/2024-04/age-discrimaination-key-points-for-</a:t>
            </a:r>
            <a:endParaRPr lang="en-GB" sz="900" dirty="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Gibson, J.L., Ivancevich, J.M., Donnelly, J.H. and Konopaske, R. (2012) Organizations: Behaviour, Structure, Processes. 14th ed. New York: McGraw-Hill Education.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Guffey, M.E. and Loewy, D., 2022. </a:t>
            </a:r>
            <a:r>
              <a:rPr lang="en-GB" sz="900" i="1" dirty="0">
                <a:latin typeface="Times New Roman"/>
                <a:ea typeface="+mn-lt"/>
                <a:cs typeface="+mn-lt"/>
              </a:rPr>
              <a:t>Business Communication: Process and Product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9th ed. Boston: Cengage Learning. </a:t>
            </a: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Health Assured (2025) How to Manage Bad Attitudes in the Workplace. 18 July. Available at: </a:t>
            </a:r>
            <a:r>
              <a:rPr lang="en-GB" sz="900" dirty="0">
                <a:latin typeface="Times New Roman"/>
                <a:ea typeface="+mn-lt"/>
                <a:cs typeface="+mn-lt"/>
                <a:hlinkClick r:id="rId4"/>
              </a:rPr>
              <a:t>https://www.healthassured.org/blog/negative-attitude-at-work/</a:t>
            </a:r>
            <a:r>
              <a:rPr lang="en-GB" sz="900" dirty="0">
                <a:latin typeface="Times New Roman"/>
                <a:ea typeface="+mn-lt"/>
                <a:cs typeface="+mn-lt"/>
              </a:rPr>
              <a:t> (Accessed: 07 December 2025).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Liraz, M. (2019) How to Overcome Communication Barriers in the Workplace. Independently published.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Luthans, F. (2011) Organizational Behaviour McGraw- Hill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Mullins, L. (2016) </a:t>
            </a:r>
            <a:r>
              <a:rPr lang="en-GB" sz="900" i="1" dirty="0">
                <a:latin typeface="Times New Roman"/>
                <a:ea typeface="+mn-lt"/>
                <a:cs typeface="+mn-lt"/>
              </a:rPr>
              <a:t>Management and Organisational Behaviour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11th ed. Harlow: Pearson. </a:t>
            </a: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Neville, C. (2018) </a:t>
            </a:r>
            <a:r>
              <a:rPr lang="en-GB" sz="900" i="1" dirty="0">
                <a:latin typeface="Times New Roman"/>
                <a:ea typeface="+mn-lt"/>
                <a:cs typeface="+mn-lt"/>
              </a:rPr>
              <a:t>Effective Learning Service Skills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London: Open University Press.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Robbins, S.P. and Judge, T.A. (2017) </a:t>
            </a:r>
            <a:r>
              <a:rPr lang="en-GB" sz="900" i="1" dirty="0">
                <a:latin typeface="Times New Roman"/>
                <a:ea typeface="+mn-lt"/>
                <a:cs typeface="+mn-lt"/>
              </a:rPr>
              <a:t>Organizational </a:t>
            </a:r>
            <a:r>
              <a:rPr lang="en-GB" sz="900" i="1" err="1">
                <a:latin typeface="Times New Roman"/>
                <a:ea typeface="+mn-lt"/>
                <a:cs typeface="+mn-lt"/>
              </a:rPr>
              <a:t>Behavior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17th </a:t>
            </a:r>
            <a:r>
              <a:rPr lang="en-GB" sz="900" err="1">
                <a:latin typeface="Times New Roman"/>
                <a:ea typeface="+mn-lt"/>
                <a:cs typeface="+mn-lt"/>
              </a:rPr>
              <a:t>edn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Harlow: Pearson Education.</a:t>
            </a:r>
            <a:endParaRPr lang="en-US" sz="900">
              <a:latin typeface="Times New Roman"/>
              <a:ea typeface="+mn-lt"/>
              <a:cs typeface="+mn-lt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Rojak, O. B. &amp; </a:t>
            </a:r>
            <a:r>
              <a:rPr lang="en-GB" sz="900" err="1">
                <a:latin typeface="Times New Roman"/>
                <a:ea typeface="+mn-lt"/>
                <a:cs typeface="+mn-lt"/>
              </a:rPr>
              <a:t>Handayani</a:t>
            </a:r>
            <a:r>
              <a:rPr lang="en-GB" sz="900" dirty="0">
                <a:latin typeface="Times New Roman"/>
                <a:ea typeface="+mn-lt"/>
                <a:cs typeface="+mn-lt"/>
              </a:rPr>
              <a:t>, Y. (2023) ‘The Correlations between Language Barriers and Occupational Safety and Health Communication in Indonesia’, International Journal of Occupational Safety and Health, 13(3), pp. 386–395. </a:t>
            </a:r>
            <a:endParaRPr lang="en-GB" sz="900">
              <a:latin typeface="Times New Roman"/>
              <a:cs typeface="Times New Roman"/>
            </a:endParaRP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Shannon, C.E. and Weaver, W., 1949. The Mathematical Theory of Communication. Urbana: University of Illinois Press.</a:t>
            </a:r>
          </a:p>
          <a:p>
            <a:r>
              <a:rPr lang="en-GB" sz="900" dirty="0">
                <a:latin typeface="Times New Roman"/>
                <a:ea typeface="+mn-lt"/>
                <a:cs typeface="+mn-lt"/>
              </a:rPr>
              <a:t>Smith, D.A., 2019. Barriers to effective communication: 13 types &amp; solutions. </a:t>
            </a:r>
            <a:r>
              <a:rPr lang="en-GB" sz="900" i="1" dirty="0">
                <a:latin typeface="Times New Roman"/>
                <a:ea typeface="+mn-lt"/>
                <a:cs typeface="+mn-lt"/>
              </a:rPr>
              <a:t>Making Business Matter</a:t>
            </a:r>
            <a:r>
              <a:rPr lang="en-GB" sz="900" dirty="0">
                <a:latin typeface="Times New Roman"/>
                <a:ea typeface="+mn-lt"/>
                <a:cs typeface="+mn-lt"/>
              </a:rPr>
              <a:t>. Available at: </a:t>
            </a:r>
            <a:r>
              <a:rPr lang="en-GB" sz="900" dirty="0">
                <a:latin typeface="Times New Roman"/>
                <a:ea typeface="+mn-lt"/>
                <a:cs typeface="+mn-lt"/>
                <a:hlinkClick r:id="rId5"/>
              </a:rPr>
              <a:t>https://www.makingbusinessmatter.co.uk/barriers-to-effective-communication/</a:t>
            </a:r>
            <a:r>
              <a:rPr lang="en-GB" sz="900" dirty="0">
                <a:latin typeface="Times New Roman"/>
                <a:ea typeface="+mn-lt"/>
                <a:cs typeface="+mn-lt"/>
              </a:rPr>
              <a:t> (Accessed 7 December 2025) </a:t>
            </a:r>
            <a:endParaRPr lang="en-GB" sz="900">
              <a:latin typeface="Times New Roman"/>
              <a:cs typeface="Times New Roman"/>
            </a:endParaRPr>
          </a:p>
          <a:p>
            <a:endParaRPr lang="en-GB" sz="900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93A6F-5B01-62DA-D2E0-64DB916C2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F414F3-4AF6-60AB-3E90-0515845435F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Questions and Discussions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234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LCLM4003 Effective Teamwork and Communication  </vt:lpstr>
      <vt:lpstr>  Overview</vt:lpstr>
      <vt:lpstr>Introduction</vt:lpstr>
      <vt:lpstr>Company Background  Flight Foods Ltd</vt:lpstr>
      <vt:lpstr>Physical Barrier  </vt:lpstr>
      <vt:lpstr>Communication Theory</vt:lpstr>
      <vt:lpstr>Impact and Consequences   </vt:lpstr>
      <vt:lpstr>Solutions to Physical barriers</vt:lpstr>
      <vt:lpstr>Language Barrier</vt:lpstr>
      <vt:lpstr>Language Barrier</vt:lpstr>
      <vt:lpstr>Language Barrier</vt:lpstr>
      <vt:lpstr>Attitude- Age Barrier</vt:lpstr>
      <vt:lpstr>Attitude Barrier</vt:lpstr>
      <vt:lpstr>Berlo's Theory</vt:lpstr>
      <vt:lpstr>     Flight Foods - Impacts and Consequences </vt:lpstr>
      <vt:lpstr>Solutions   </vt:lpstr>
      <vt:lpstr>Psychological Barrier</vt:lpstr>
      <vt:lpstr>Psychological Barrier</vt:lpstr>
      <vt:lpstr>Impacts and Consequences</vt:lpstr>
      <vt:lpstr>Impacts and Consequences</vt:lpstr>
      <vt:lpstr> -- Solutions --</vt:lpstr>
      <vt:lpstr>Berlo's Model </vt:lpstr>
      <vt:lpstr>Perceptual Communication Barriers</vt:lpstr>
      <vt:lpstr>Applying Communication Models to the Case</vt:lpstr>
      <vt:lpstr>Perceptual Barriers at Flight Foods Ltd.</vt:lpstr>
      <vt:lpstr>Impact and Consequences on Communication</vt:lpstr>
      <vt:lpstr>Practical Solutions 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revision>430</cp:revision>
  <dcterms:created xsi:type="dcterms:W3CDTF">2025-03-30T08:53:31Z</dcterms:created>
  <dcterms:modified xsi:type="dcterms:W3CDTF">2025-12-11T23:59:40Z</dcterms:modified>
</cp:coreProperties>
</file>