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63" r:id="rId5"/>
    <p:sldId id="259" r:id="rId6"/>
    <p:sldId id="265" r:id="rId7"/>
    <p:sldId id="266" r:id="rId8"/>
    <p:sldId id="264" r:id="rId9"/>
    <p:sldId id="260" r:id="rId10"/>
    <p:sldId id="261" r:id="rId11"/>
    <p:sldId id="262" r:id="rId12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163"/>
    <p:restoredTop sz="59562"/>
  </p:normalViewPr>
  <p:slideViewPr>
    <p:cSldViewPr snapToGrid="0">
      <p:cViewPr varScale="1">
        <p:scale>
          <a:sx n="60" d="100"/>
          <a:sy n="60" d="100"/>
        </p:scale>
        <p:origin x="267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EA4CC0-C34B-2B40-A2A5-B14A87982182}" type="datetimeFigureOut">
              <a:rPr kumimoji="1" lang="zh-CN" altLang="en-US" smtClean="0"/>
              <a:t>2026/2/10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732B82-82E4-0948-BA79-3A15D01F2095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3563040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1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72308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2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5144363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02AF6D-8A85-908D-D4E5-12B8C82D91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FB5ED49F-58AF-5066-E7BD-21D0D295C1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55FAD11F-8286-8A4D-9F9A-60382C865C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2BCD1974-E64F-E0A4-BA2C-7F07991AC6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3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5374420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CE5775-BCD1-AD30-26A9-3A5BF75A9F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A77FDBE8-A0B0-E590-6FCB-B4FAE18CCB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A81A0857-EF4D-EEFD-3E97-0333EE047D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86BAB9EA-6373-C569-F913-984EAAEFE7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4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7689342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0C0F49-09C7-F400-B0A5-65C9C9A7BE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28DEBD13-2B05-575B-1E9C-5D5B359D0E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13A38ECA-1E12-44B8-A4BD-EBA4AD0D3D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00F986A4-0D54-C17F-F592-1BBFD55270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5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7284277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57E815-C0B0-07FA-5C3F-A084EE02A0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969A8578-BC1D-BF82-A4AD-726803EA6D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E6E4B648-FC53-1298-35E0-162072E995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F5434E5E-C803-D28F-6EBF-21D59744C5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6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7919081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08023F-8A67-9239-1B61-CFC485B9EB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2C107185-352F-F4FE-CE6A-A5B8005CAE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1F32B7DF-BBC3-4B2C-F569-0EA36C80D5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CA6A8828-78BE-BCA9-DA97-CB340F60DE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7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8731332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E55635-89BA-FE4F-E2E8-6828725C9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7BC374FB-CF22-644B-6131-D3871ABB0C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8C296427-E148-2EA1-8F7F-D8D5A2B85B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23A6DD97-E676-03F6-A5BF-D00293AAE1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8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0978513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2D934A-AC9A-FF96-6C35-01E44A666E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4D3B33F7-1DB3-E30A-0476-FDF9631621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EC58541B-CAAD-5EB3-011E-FF5DBF64B6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8FFD9FBC-299C-37C5-623C-98F11D7670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9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572562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7A7BD1-41C6-688A-2A01-892C2FA4BF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EF12DB52-9601-2C55-DC60-E6B775EA04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E53D33D1-0F60-AA89-1A46-04684832EA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DC1E29D8-CEA0-4BB9-0E1F-C06507A604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10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6221946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705B11-9E92-6713-4143-D381187E2F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84386E5A-DDD2-4526-0A9C-76A142ABFE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3E07DD85-1ADD-8E93-504D-1C8B5D9853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zh-CN" dirty="0"/>
          </a:p>
          <a:p>
            <a:endParaRPr kumimoji="1"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9B701843-4CA3-B19E-3939-EB61E881A7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732B82-82E4-0948-BA79-3A15D01F2095}" type="slidenum">
              <a:rPr kumimoji="1" lang="zh-CN" altLang="en-US" smtClean="0"/>
              <a:t>11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8545588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C5A2C1E-22DA-2060-F4B2-5E357D3324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8C5339EC-1FE4-9786-B32D-657125413A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6450341-0BF5-1EDF-9941-B418CADF7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2026/2/10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D9E31FE-2684-5E00-2B9A-2C2689FE34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6609002-B823-741E-A201-441ECC6B9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6987410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D7E99C9-259B-740F-B951-732D7EB60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384CD3E-9736-C251-4667-612A290977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DDC0464-4702-AE72-B866-FC42367D8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2026/2/10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EEAE05B-5215-1621-0B96-3ED6F02E9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D5A04CE-B427-F287-A22F-2B75EBBA6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900505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A5200D4-0315-5992-D12C-641EFC74B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4D40F8BB-E048-2ECB-90C8-6FDF14DDC4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94960BF-2EB7-7503-926D-E3DBE1EB1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2026/2/10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3F8909F-6A15-5A72-E960-816666CE3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CEC6498-642C-8522-DDE5-79691835B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608101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9E5D3BB-F7BD-90C5-5453-B3B00406D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BF69AC0-E0E4-684F-FA33-43BF40C0D9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C9E2B402-B485-868B-A326-5D3A9E46B3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D57DC215-9723-F244-4FC2-D664E0F4E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2026/2/10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5A54A7E-FCEB-4A7B-4602-FC5CB6153E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3D9EA64-5492-EC89-12D3-EC095748E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489073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F7BF352-EA43-F7F0-EE5C-F3B5C60A7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D5800138-9F8F-C9EA-5183-02716C7268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3B793A6-AA6A-016F-1E20-38FCA222DA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D6EED801-38E9-CEB9-134A-DD46A29132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EEA6441B-2A02-488A-A164-D55844A364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6670EC75-B740-2F66-5F1F-8A6CD6BD3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2026/2/10</a:t>
            </a:fld>
            <a:endParaRPr kumimoji="1"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053157B6-4BE0-E9FA-184F-534CDB3785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3F39FA80-E8C1-4452-9E0D-68181C45E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8071477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1550378-2455-ABF7-9F6C-96D540241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180D724D-4ED7-FA7A-CA3C-1E86AE882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2026/2/10</a:t>
            </a:fld>
            <a:endParaRPr kumimoji="1"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00F5E2CC-ABB9-2AF3-084A-1725C1769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B1DCB4F4-F4F5-3D73-2AD8-A7B14885F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936472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A751CC2A-5993-D3F0-1709-845EB5C604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2026/2/10</a:t>
            </a:fld>
            <a:endParaRPr kumimoji="1"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BEBDA010-4C9A-0E1B-23D4-6C4F69CF3A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B442A59-F8E0-E756-AFA1-5C87B0430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266519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6C5D8AB-129B-04CB-F3AB-06A7576E0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C478256-BAD3-CE78-9D15-49A2304580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50145D5B-0CE9-3A48-42BC-C8E90E1AEC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34F03591-DC86-B28B-E220-11CD4997E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2026/2/10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4467B034-BFF2-3FA4-F117-589280E90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9339E413-9C14-42FF-C4B7-E262EC50A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2876166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B22A43D-CDB2-402C-5BDB-790E40285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935547DE-094C-01F4-3B41-B75C93C83D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FDEB7DFD-79B1-B4F9-9852-D248F796DC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FFC0498-7481-26A2-4FBB-EC5C536B9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2026/2/10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92430EC3-208F-4453-379C-2CE2504CFC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7E99ED7A-08F5-3ECB-8C04-4AE57A731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741896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37B46F0-85EC-448B-8EBF-FE8231CE6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A3DC01F3-AEBE-1D68-D0AF-72CF077DA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1215767-8848-8E64-D66F-21721BE4C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2026/2/10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4EE082E-B5E7-3F04-15E1-6AF0AC4C7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3217596-25F7-F90C-080A-C8E0CCE77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193906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2ADE4F35-AA18-2750-5598-1A6B3773F9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F7B8BD29-F73E-847B-723B-E3B6DB5B2A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33BB553-CA8B-8CC9-0B02-38CEFF434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4BC-45BA-DA46-9F67-E1FB2692AF61}" type="datetimeFigureOut">
              <a:rPr kumimoji="1" lang="zh-CN" altLang="en-US" smtClean="0"/>
              <a:t>2026/2/10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7E284B8-D8FC-C855-C262-AA46C212A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E1C2F14-5FB3-6F59-C6A7-446E63B62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360817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208845BD-AECF-8B6B-DAB4-429754DB0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51543CEC-BEC8-58A2-2A7B-7F927B4E6C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3FFACA5-C693-42DE-0377-839288BDD8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737A4BC-45BA-DA46-9F67-E1FB2692AF61}" type="datetimeFigureOut">
              <a:rPr kumimoji="1" lang="zh-CN" altLang="en-US" smtClean="0"/>
              <a:t>2026/2/10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2C328DD-5EE8-C906-691C-BE1B7CCCFC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182D311-F902-C7DE-429B-49F67A95A5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2B8A7DA-5A04-9746-B111-11C2D48C2C9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954480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D5AE1B7-CC40-AB1D-A3B4-B792C7770A5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kumimoji="1"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Planning &amp; Assignment 1 Workshop</a:t>
            </a:r>
            <a:endParaRPr kumimoji="1"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66C35734-3CA8-77BD-428B-05E51520220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kumimoji="1"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Shujun Xiao</a:t>
            </a:r>
          </a:p>
          <a:p>
            <a:r>
              <a:rPr kumimoji="1" lang="en-US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s.xiao@uwtsd.ac.uk</a:t>
            </a:r>
            <a:endParaRPr kumimoji="1"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86046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8ADC984-45A7-E4B6-D2A8-B49854DB5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Structure</a:t>
            </a:r>
            <a:endParaRPr lang="zh-CN" alt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66725E21-CB6D-B2A9-8265-C13E38D44C0F}"/>
              </a:ext>
            </a:extLst>
          </p:cNvPr>
          <p:cNvSpPr txBox="1"/>
          <p:nvPr/>
        </p:nvSpPr>
        <p:spPr>
          <a:xfrm>
            <a:off x="838199" y="1690687"/>
            <a:ext cx="1087887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Cover page</a:t>
            </a:r>
          </a:p>
          <a:p>
            <a:pPr marL="342900" indent="-342900">
              <a:buFont typeface="+mj-lt"/>
              <a:buAutoNum type="arabicPeriod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pPr marL="342900" indent="-342900">
              <a:buFont typeface="+mj-lt"/>
              <a:buAutoNum type="arabicPeriod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the project</a:t>
            </a:r>
          </a:p>
          <a:p>
            <a:pPr marL="342900" indent="-342900">
              <a:buFont typeface="+mj-lt"/>
              <a:buAutoNum type="arabicPeriod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Aim, objectives, and scope</a:t>
            </a:r>
          </a:p>
          <a:p>
            <a:pPr marL="342900" indent="-342900">
              <a:buFont typeface="+mj-lt"/>
              <a:buAutoNum type="arabicPeriod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body: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outputs (deliverables)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Stakeholders &amp; communication plan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Activities &amp; WBS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Tasks, milestones &amp; responsibilities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Resources &amp; cost accounts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 References (Harvard style)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60571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12A503-244F-E2C1-A40D-CC7C39BA59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1B5B145-64A1-0092-8F7F-898A76082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Choosing and Defining a Project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1FCF188D-DB0E-B8CF-E8FB-F841635689C1}"/>
              </a:ext>
            </a:extLst>
          </p:cNvPr>
          <p:cNvSpPr txBox="1"/>
          <p:nvPr/>
        </p:nvSpPr>
        <p:spPr>
          <a:xfrm>
            <a:off x="838199" y="1690687"/>
            <a:ext cx="1087887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Brief description of the project: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the project 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it is being undertaken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Context of the organisation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28062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0FC9B2-12A4-AD93-24AC-E33FBF7E61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EB332C7-439E-30E9-F625-4F7A5D38D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Choosing and Defining a Project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970ACAA1-1AC4-73CB-EBB1-18AECF05CE2A}"/>
              </a:ext>
            </a:extLst>
          </p:cNvPr>
          <p:cNvSpPr txBox="1"/>
          <p:nvPr/>
        </p:nvSpPr>
        <p:spPr>
          <a:xfrm>
            <a:off x="838199" y="1690687"/>
            <a:ext cx="1087887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Clarify key distinctions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</a:t>
            </a: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overall purpose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List 3–6 SMART objectives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Scope</a:t>
            </a: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what is included </a:t>
            </a:r>
            <a:r>
              <a:rPr lang="en-GB" altLang="zh-CN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excluded</a:t>
            </a: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2819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2DBCFC-44DB-F33A-06E3-DA7CF0189D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E25063C-8989-C55C-77F1-EA55E7A5B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Outputs / Deliverables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E631E5AB-9EEB-8FE1-F4D3-C76A7F570CFD}"/>
              </a:ext>
            </a:extLst>
          </p:cNvPr>
          <p:cNvSpPr txBox="1"/>
          <p:nvPr/>
        </p:nvSpPr>
        <p:spPr>
          <a:xfrm>
            <a:off x="838199" y="1690687"/>
            <a:ext cx="1087887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Deliverables are </a:t>
            </a:r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</a:t>
            </a: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Activities (e.g. “designing”, “testing”)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Effort (e.g. “working hard”)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 (e.g. “improve efficiency”)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>
            <a:extLst>
              <a:ext uri="{FF2B5EF4-FFF2-40B4-BE49-F238E27FC236}">
                <a16:creationId xmlns:a16="http://schemas.microsoft.com/office/drawing/2014/main" id="{95A3D75D-3203-28CC-5D31-B94C4BB0ED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0858511"/>
              </p:ext>
            </p:extLst>
          </p:nvPr>
        </p:nvGraphicFramePr>
        <p:xfrm>
          <a:off x="1470837" y="3665553"/>
          <a:ext cx="9250326" cy="2601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25163">
                  <a:extLst>
                    <a:ext uri="{9D8B030D-6E8A-4147-A177-3AD203B41FA5}">
                      <a16:colId xmlns:a16="http://schemas.microsoft.com/office/drawing/2014/main" val="659368228"/>
                    </a:ext>
                  </a:extLst>
                </a:gridCol>
                <a:gridCol w="4625163">
                  <a:extLst>
                    <a:ext uri="{9D8B030D-6E8A-4147-A177-3AD203B41FA5}">
                      <a16:colId xmlns:a16="http://schemas.microsoft.com/office/drawing/2014/main" val="1041954355"/>
                    </a:ext>
                  </a:extLst>
                </a:gridCol>
              </a:tblGrid>
              <a:tr h="5202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Objectives</a:t>
                      </a:r>
                      <a:endParaRPr lang="en-GB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Deliverables</a:t>
                      </a:r>
                      <a:endParaRPr lang="en-GB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71034741"/>
                  </a:ext>
                </a:extLst>
              </a:tr>
              <a:tr h="5202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What we want to achieve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What we produce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01937920"/>
                  </a:ext>
                </a:extLst>
              </a:tr>
              <a:tr h="5202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Abstract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Concrete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21382396"/>
                  </a:ext>
                </a:extLst>
              </a:tr>
              <a:tr h="5202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Often long-term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Produced by the project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44610037"/>
                  </a:ext>
                </a:extLst>
              </a:tr>
              <a:tr h="5202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Example: Improve customer satisfaction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Example: New booking system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872353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1223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244C03-1408-E824-A74A-89F55DCFA5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50D989F-4193-1C57-76FA-611E0A695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Outputs / Deliverables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03A6EC42-7607-CED7-464A-89B294CC6A1D}"/>
              </a:ext>
            </a:extLst>
          </p:cNvPr>
          <p:cNvSpPr txBox="1"/>
          <p:nvPr/>
        </p:nvSpPr>
        <p:spPr>
          <a:xfrm>
            <a:off x="838199" y="1690687"/>
            <a:ext cx="1087887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Step 1: Bullet points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 all the major deliverables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Each item must be in noun form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Step 2: Simple explanation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it?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 will use it?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is it important?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4245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4D9313-5FF8-8EE3-4D6C-F9172542C0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BDE88CF-7B6F-77AF-134C-6E3473E757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Outputs / Deliverables Examples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7FDEC488-176C-A049-89F7-FBF638686447}"/>
              </a:ext>
            </a:extLst>
          </p:cNvPr>
          <p:cNvSpPr txBox="1"/>
          <p:nvPr/>
        </p:nvSpPr>
        <p:spPr>
          <a:xfrm>
            <a:off x="838199" y="1690687"/>
            <a:ext cx="1087887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Project:</a:t>
            </a: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Organising a university open day</a:t>
            </a:r>
            <a:b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programme schedule</a:t>
            </a: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detailed timetable outlining all activities during the open day.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Venue booking confirmation</a:t>
            </a: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Approved documentation confirming venue availability and layout.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and promotional materials</a:t>
            </a: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Flyers, posters, and digital content used to promote the event.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Attendance registration system</a:t>
            </a: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system to record and manage attendee registrations.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Post-event evaluation report</a:t>
            </a: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report analysing attendance, feedback, and overall event success.</a:t>
            </a:r>
          </a:p>
        </p:txBody>
      </p:sp>
    </p:spTree>
    <p:extLst>
      <p:ext uri="{BB962C8B-B14F-4D97-AF65-F5344CB8AC3E}">
        <p14:creationId xmlns:p14="http://schemas.microsoft.com/office/powerpoint/2010/main" val="21183949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505F71-0F5C-54CC-1623-63B3306FF1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F90D00C-8358-A6A7-CEC0-045C161B8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Stakeholders &amp; Communication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FF0B0C4D-80FD-15EC-81B3-8BE9C13668F2}"/>
              </a:ext>
            </a:extLst>
          </p:cNvPr>
          <p:cNvSpPr txBox="1"/>
          <p:nvPr/>
        </p:nvSpPr>
        <p:spPr>
          <a:xfrm>
            <a:off x="838199" y="1690687"/>
            <a:ext cx="1087887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internal and external stakeholders</a:t>
            </a:r>
          </a:p>
          <a:p>
            <a:pPr marL="457200" indent="-457200">
              <a:buFont typeface="+mj-lt"/>
              <a:buAutoNum type="arabicPeriod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Classify them using a power–interest grid</a:t>
            </a:r>
          </a:p>
          <a:p>
            <a:pPr marL="457200" indent="-457200">
              <a:buFont typeface="+mj-lt"/>
              <a:buAutoNum type="arabicPeriod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Decide: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information they need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often they should be communicated with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(email, meetings, reports, etc.)</a:t>
            </a:r>
            <a:b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Debrief questions:</a:t>
            </a: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 has the most power?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 could delay or stop the project?</a:t>
            </a: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 needs to be closely managed?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61095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FD9F5A-39DF-C78E-CBAB-313CDAC0DF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6EB960A-B693-98E7-5799-E36D291D1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Activities, WBS &amp; Milestones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22CA56A1-1CB6-EB7C-C1E7-EF23F869595F}"/>
              </a:ext>
            </a:extLst>
          </p:cNvPr>
          <p:cNvSpPr txBox="1"/>
          <p:nvPr/>
        </p:nvSpPr>
        <p:spPr>
          <a:xfrm>
            <a:off x="838199" y="1690687"/>
            <a:ext cx="1087887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project phases</a:t>
            </a:r>
          </a:p>
          <a:p>
            <a:pPr marL="457200" indent="-457200">
              <a:buFont typeface="+mj-lt"/>
              <a:buAutoNum type="arabicPeriod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Break phases into activities</a:t>
            </a:r>
          </a:p>
          <a:p>
            <a:pPr marL="457200" indent="-457200">
              <a:buFont typeface="+mj-lt"/>
              <a:buAutoNum type="arabicPeriod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Break activities into tasks</a:t>
            </a:r>
          </a:p>
          <a:p>
            <a:pPr marL="457200" indent="-457200">
              <a:buFont typeface="+mj-lt"/>
              <a:buAutoNum type="arabicPeriod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milestones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84857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3A8C31-3C11-7932-5A0F-9114A01D75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6BAD2DC-05D3-8198-A430-FD86AFB6D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Resources &amp; Cost Accounts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551F002E-B987-E354-09AF-0C678A20054C}"/>
              </a:ext>
            </a:extLst>
          </p:cNvPr>
          <p:cNvSpPr txBox="1"/>
          <p:nvPr/>
        </p:nvSpPr>
        <p:spPr>
          <a:xfrm>
            <a:off x="838199" y="1690687"/>
            <a:ext cx="1087887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Assigning tasks to people (Responsibility Matrix)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Estimating hours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Applying hourly rates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Calculating total task and project cost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33759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64BCF5-3B50-9CF7-AF38-0828F4DF56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4C2DE45-5755-4D1B-308E-918BC956D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Common Mistakes to Avoid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88545B27-CE9F-58B4-7077-A8ED9154B9A8}"/>
              </a:ext>
            </a:extLst>
          </p:cNvPr>
          <p:cNvSpPr txBox="1"/>
          <p:nvPr/>
        </p:nvSpPr>
        <p:spPr>
          <a:xfrm>
            <a:off x="838199" y="1690687"/>
            <a:ext cx="1087887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Writing objectives that are not SMART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Confusing scope with objectives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Listing stakeholders without analysing influence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WBS that is too vague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link between tasks, resources, and costs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Very weak or generic communication plans</a:t>
            </a:r>
          </a:p>
          <a:p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29808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460</Words>
  <Application>Microsoft Macintosh PowerPoint</Application>
  <PresentationFormat>宽屏</PresentationFormat>
  <Paragraphs>102</Paragraphs>
  <Slides>11</Slides>
  <Notes>11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17" baseType="lpstr">
      <vt:lpstr>等线</vt:lpstr>
      <vt:lpstr>等线 Light</vt:lpstr>
      <vt:lpstr>Arial</vt:lpstr>
      <vt:lpstr>Calibri</vt:lpstr>
      <vt:lpstr>Times New Roman</vt:lpstr>
      <vt:lpstr>Office 主题​​</vt:lpstr>
      <vt:lpstr>Project Planning &amp; Assignment 1 Workshop</vt:lpstr>
      <vt:lpstr>Assignment Structure</vt:lpstr>
      <vt:lpstr>Choosing and Defining a Project</vt:lpstr>
      <vt:lpstr>Choosing and Defining a Project</vt:lpstr>
      <vt:lpstr>Project Outputs / Deliverables</vt:lpstr>
      <vt:lpstr>Project Outputs / Deliverables</vt:lpstr>
      <vt:lpstr>Project Outputs / Deliverables Examples</vt:lpstr>
      <vt:lpstr>Stakeholders &amp; Communication</vt:lpstr>
      <vt:lpstr>Activities, WBS &amp; Milestones</vt:lpstr>
      <vt:lpstr>Resources &amp; Cost Accounts</vt:lpstr>
      <vt:lpstr>Common Mistakes to Avoid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Shujun Xiao</dc:creator>
  <cp:lastModifiedBy>Shujun Xiao</cp:lastModifiedBy>
  <cp:revision>7</cp:revision>
  <dcterms:created xsi:type="dcterms:W3CDTF">2026-02-08T14:22:54Z</dcterms:created>
  <dcterms:modified xsi:type="dcterms:W3CDTF">2026-02-10T18:14:57Z</dcterms:modified>
</cp:coreProperties>
</file>