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8" r:id="rId9"/>
    <p:sldId id="269" r:id="rId10"/>
    <p:sldId id="271" r:id="rId1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A53B77-36A4-FCC4-6DFE-40BFAB07033E}" v="2" dt="2022-10-18T20:46:03.643"/>
    <p1510:client id="{80462A8C-184F-07FB-8C54-6570D1E14C95}" v="77" dt="2022-10-18T21:12:06.363"/>
    <p1510:client id="{B9BAF755-E343-B7D8-DF6B-5BB74F68DDA7}" v="2" dt="2022-10-19T08:04:50.397"/>
    <p1510:client id="{C88CA8A9-973B-A046-9E40-7EFF7F34DE1E}" v="19" dt="2022-10-18T18:45:51.133"/>
    <p1510:client id="{EE9A4ABB-A1A0-EFAC-8B24-E26CCDE0A0C4}" v="195" dt="2022-10-18T21:59:54.5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65" y="3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C44662-DAF1-0942-89CD-26B8820EEC39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2B084A-10EC-9141-8F22-6708BE567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1915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B084A-10EC-9141-8F22-6708BE5675D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9046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10/19/2022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206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10/19/2022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7875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10/19/2022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970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10/19/2022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7982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10/19/2022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6609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10/19/2022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582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10/19/2022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096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10/19/2022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787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10/19/2022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52679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10/19/2022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687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10/19/2022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2798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10/19/2022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33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10/19/2022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7133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10/19/2022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3074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10/19/2022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4040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10/19/2022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0118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10/19/2022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859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10/19/2022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611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nc-nd/3.0/" TargetMode="External"/><Relationship Id="rId3" Type="http://schemas.openxmlformats.org/officeDocument/2006/relationships/image" Target="../media/image2.png"/><Relationship Id="rId7" Type="http://schemas.openxmlformats.org/officeDocument/2006/relationships/hyperlink" Target="https://crockerchronicle.blogspot.com/2011/09/are-big-families-more-fun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jpeg"/><Relationship Id="rId5" Type="http://schemas.openxmlformats.org/officeDocument/2006/relationships/hyperlink" Target="https://movingwalls.org/moving-walls/8/no-place-children-voices-juvenile-detention.html" TargetMode="External"/><Relationship Id="rId4" Type="http://schemas.openxmlformats.org/officeDocument/2006/relationships/image" Target="../media/image3.jpeg"/><Relationship Id="rId9" Type="http://schemas.openxmlformats.org/officeDocument/2006/relationships/hyperlink" Target="https://creativecommons.org/licenses/by-nc-sa/3.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creativecommons.org/licenses/by/3.0/" TargetMode="External"/><Relationship Id="rId5" Type="http://schemas.openxmlformats.org/officeDocument/2006/relationships/hyperlink" Target="https://open.maricopa.edu/devpsych/chapter/chapter-7-adolescence/" TargetMode="Externa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3175" y="504522"/>
            <a:ext cx="11178363" cy="6635460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2000">
                <a:latin typeface="Arial"/>
                <a:cs typeface="Arial"/>
              </a:rPr>
              <a:t>GROUP NAME </a:t>
            </a:r>
            <a:br>
              <a:rPr lang="en-US" sz="2000">
                <a:latin typeface="Arial"/>
                <a:cs typeface="Arial"/>
              </a:rPr>
            </a:br>
            <a:r>
              <a:rPr lang="en-US" sz="2000">
                <a:latin typeface="Arial"/>
                <a:cs typeface="Arial"/>
              </a:rPr>
              <a:t>ANTHONIA AKPAN: 2026998 </a:t>
            </a:r>
            <a:br>
              <a:rPr lang="en-US" sz="2000">
                <a:latin typeface="Arial"/>
                <a:cs typeface="Arial"/>
              </a:rPr>
            </a:br>
            <a:r>
              <a:rPr lang="en-US" sz="2000">
                <a:latin typeface="Arial"/>
                <a:cs typeface="Arial"/>
              </a:rPr>
              <a:t>SOCORRO ALAM: 2029042   </a:t>
            </a:r>
            <a:endParaRPr lang="en-US" sz="2000">
              <a:ea typeface="+mj-lt"/>
              <a:cs typeface="+mj-lt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2000">
                <a:latin typeface="Arial"/>
                <a:cs typeface="Arial"/>
              </a:rPr>
              <a:t>LECTURER          :RACHEAL RIVERS</a:t>
            </a:r>
            <a:endParaRPr lang="en-US" sz="2000">
              <a:latin typeface="Arial"/>
              <a:ea typeface="+mj-lt"/>
              <a:cs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2000">
                <a:latin typeface="Arial"/>
                <a:cs typeface="Arial"/>
              </a:rPr>
              <a:t>MODULE CODE: BMHP 5004 - BIRM</a:t>
            </a:r>
            <a:endParaRPr lang="en-US" sz="2000">
              <a:latin typeface="Arial"/>
              <a:ea typeface="+mj-lt"/>
              <a:cs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US" sz="2000">
              <a:ea typeface="+mj-lt"/>
              <a:cs typeface="+mj-lt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2000">
                <a:latin typeface="Arial"/>
                <a:cs typeface="Arial"/>
              </a:rPr>
              <a:t>MODULE TITLE: CHILDREN, YOUNG PEOPLE AND FAMILIES</a:t>
            </a:r>
            <a:endParaRPr lang="en-US" sz="2000">
              <a:ea typeface="+mj-lt"/>
              <a:cs typeface="+mj-lt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GB" sz="2000">
              <a:ea typeface="+mj-lt"/>
              <a:cs typeface="+mj-lt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2000">
                <a:latin typeface="Arial"/>
                <a:cs typeface="Arial"/>
              </a:rPr>
              <a:t>ASSIGNMENT TITLE:  PRESENTATION  FAMILY B</a:t>
            </a:r>
            <a:endParaRPr lang="en-GB" sz="2000">
              <a:latin typeface="Arial"/>
              <a:ea typeface="+mj-lt"/>
              <a:cs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GB" sz="2000">
              <a:latin typeface="Arial"/>
              <a:cs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GB" sz="2000">
              <a:latin typeface="Arial"/>
              <a:ea typeface="+mj-lt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>
            <a:extLst>
              <a:ext uri="{FF2B5EF4-FFF2-40B4-BE49-F238E27FC236}">
                <a16:creationId xmlns:a16="http://schemas.microsoft.com/office/drawing/2014/main" id="{EC030789-C525-4D1D-90A0-F48C14A76E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91BD0F81-508F-4C6D-9938-C58CC2138A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Freeform 5">
              <a:extLst>
                <a:ext uri="{FF2B5EF4-FFF2-40B4-BE49-F238E27FC236}">
                  <a16:creationId xmlns:a16="http://schemas.microsoft.com/office/drawing/2014/main" id="{49081238-0806-4285-968F-ACFC0C0FB9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40" name="Rectangle 39">
            <a:extLst>
              <a:ext uri="{FF2B5EF4-FFF2-40B4-BE49-F238E27FC236}">
                <a16:creationId xmlns:a16="http://schemas.microsoft.com/office/drawing/2014/main" id="{80CAB4C1-E9FF-4C37-92FA-28BED3B888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0BD7060D-8DA2-4400-86F1-6A988F0E8A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>
              <a:duotone>
                <a:schemeClr val="dk2">
                  <a:shade val="69000"/>
                  <a:hueMod val="91000"/>
                  <a:satMod val="164000"/>
                  <a:lumMod val="74000"/>
                </a:schemeClr>
                <a:schemeClr val="dk2">
                  <a:hueMod val="124000"/>
                  <a:satMod val="140000"/>
                  <a:lumMod val="142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96E6678A-6101-4D77-8A14-5F70FBDB66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67924567-0A95-B8B1-8F54-A5CFF4F2D6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839" y="172640"/>
            <a:ext cx="3557016" cy="2667761"/>
          </a:xfrm>
          <a:prstGeom prst="roundRect">
            <a:avLst>
              <a:gd name="adj" fmla="val 1858"/>
            </a:avLst>
          </a:prstGeom>
          <a:effectLst/>
        </p:spPr>
      </p:pic>
      <p:pic>
        <p:nvPicPr>
          <p:cNvPr id="7" name="Picture 6" descr="A person standing in a hallway&#10;&#10;Description automatically generated with medium confidence">
            <a:extLst>
              <a:ext uri="{FF2B5EF4-FFF2-40B4-BE49-F238E27FC236}">
                <a16:creationId xmlns:a16="http://schemas.microsoft.com/office/drawing/2014/main" id="{40F0A8BD-1CC7-73D8-879A-7E6CBE992AA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143122" y="319367"/>
            <a:ext cx="3557016" cy="2374308"/>
          </a:xfrm>
          <a:prstGeom prst="roundRect">
            <a:avLst>
              <a:gd name="adj" fmla="val 1858"/>
            </a:avLst>
          </a:prstGeom>
          <a:effectLst/>
        </p:spPr>
      </p:pic>
      <p:pic>
        <p:nvPicPr>
          <p:cNvPr id="15" name="Picture 14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F0BA1CBA-EDA5-C19D-DC1D-459EA69CF52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7977825" y="257159"/>
            <a:ext cx="3557016" cy="2374308"/>
          </a:xfrm>
          <a:prstGeom prst="roundRect">
            <a:avLst>
              <a:gd name="adj" fmla="val 1858"/>
            </a:avLst>
          </a:prstGeom>
          <a:effectLst/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AFA4E1D0-9351-4451-B0A0-51BEA42D86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8" name="Freeform: Shape 47">
            <a:extLst>
              <a:ext uri="{FF2B5EF4-FFF2-40B4-BE49-F238E27FC236}">
                <a16:creationId xmlns:a16="http://schemas.microsoft.com/office/drawing/2014/main" id="{0D052C5D-4E47-47F1-96A6-5251FAAED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0" y="4133850"/>
            <a:ext cx="11277600" cy="2250018"/>
          </a:xfrm>
          <a:custGeom>
            <a:avLst/>
            <a:gdLst>
              <a:gd name="connsiteX0" fmla="*/ 5264150 w 11277600"/>
              <a:gd name="connsiteY0" fmla="*/ 0 h 2250018"/>
              <a:gd name="connsiteX1" fmla="*/ 5499100 w 11277600"/>
              <a:gd name="connsiteY1" fmla="*/ 1588 h 2250018"/>
              <a:gd name="connsiteX2" fmla="*/ 5730875 w 11277600"/>
              <a:gd name="connsiteY2" fmla="*/ 1588 h 2250018"/>
              <a:gd name="connsiteX3" fmla="*/ 5961063 w 11277600"/>
              <a:gd name="connsiteY3" fmla="*/ 4763 h 2250018"/>
              <a:gd name="connsiteX4" fmla="*/ 6186488 w 11277600"/>
              <a:gd name="connsiteY4" fmla="*/ 9525 h 2250018"/>
              <a:gd name="connsiteX5" fmla="*/ 6410325 w 11277600"/>
              <a:gd name="connsiteY5" fmla="*/ 14288 h 2250018"/>
              <a:gd name="connsiteX6" fmla="*/ 6629400 w 11277600"/>
              <a:gd name="connsiteY6" fmla="*/ 19050 h 2250018"/>
              <a:gd name="connsiteX7" fmla="*/ 6846888 w 11277600"/>
              <a:gd name="connsiteY7" fmla="*/ 26988 h 2250018"/>
              <a:gd name="connsiteX8" fmla="*/ 7061200 w 11277600"/>
              <a:gd name="connsiteY8" fmla="*/ 34925 h 2250018"/>
              <a:gd name="connsiteX9" fmla="*/ 7270750 w 11277600"/>
              <a:gd name="connsiteY9" fmla="*/ 42863 h 2250018"/>
              <a:gd name="connsiteX10" fmla="*/ 7680325 w 11277600"/>
              <a:gd name="connsiteY10" fmla="*/ 63500 h 2250018"/>
              <a:gd name="connsiteX11" fmla="*/ 8072438 w 11277600"/>
              <a:gd name="connsiteY11" fmla="*/ 85725 h 2250018"/>
              <a:gd name="connsiteX12" fmla="*/ 8448675 w 11277600"/>
              <a:gd name="connsiteY12" fmla="*/ 109538 h 2250018"/>
              <a:gd name="connsiteX13" fmla="*/ 8805862 w 11277600"/>
              <a:gd name="connsiteY13" fmla="*/ 134938 h 2250018"/>
              <a:gd name="connsiteX14" fmla="*/ 9145588 w 11277600"/>
              <a:gd name="connsiteY14" fmla="*/ 161925 h 2250018"/>
              <a:gd name="connsiteX15" fmla="*/ 9461500 w 11277600"/>
              <a:gd name="connsiteY15" fmla="*/ 190500 h 2250018"/>
              <a:gd name="connsiteX16" fmla="*/ 9758362 w 11277600"/>
              <a:gd name="connsiteY16" fmla="*/ 219075 h 2250018"/>
              <a:gd name="connsiteX17" fmla="*/ 10031412 w 11277600"/>
              <a:gd name="connsiteY17" fmla="*/ 247650 h 2250018"/>
              <a:gd name="connsiteX18" fmla="*/ 10282238 w 11277600"/>
              <a:gd name="connsiteY18" fmla="*/ 274638 h 2250018"/>
              <a:gd name="connsiteX19" fmla="*/ 10504488 w 11277600"/>
              <a:gd name="connsiteY19" fmla="*/ 300038 h 2250018"/>
              <a:gd name="connsiteX20" fmla="*/ 10704512 w 11277600"/>
              <a:gd name="connsiteY20" fmla="*/ 323850 h 2250018"/>
              <a:gd name="connsiteX21" fmla="*/ 10874375 w 11277600"/>
              <a:gd name="connsiteY21" fmla="*/ 344488 h 2250018"/>
              <a:gd name="connsiteX22" fmla="*/ 11015662 w 11277600"/>
              <a:gd name="connsiteY22" fmla="*/ 363538 h 2250018"/>
              <a:gd name="connsiteX23" fmla="*/ 11210925 w 11277600"/>
              <a:gd name="connsiteY23" fmla="*/ 390525 h 2250018"/>
              <a:gd name="connsiteX24" fmla="*/ 11277600 w 11277600"/>
              <a:gd name="connsiteY24" fmla="*/ 400050 h 2250018"/>
              <a:gd name="connsiteX25" fmla="*/ 11277600 w 11277600"/>
              <a:gd name="connsiteY25" fmla="*/ 2250018 h 2250018"/>
              <a:gd name="connsiteX26" fmla="*/ 0 w 11277600"/>
              <a:gd name="connsiteY26" fmla="*/ 2250018 h 2250018"/>
              <a:gd name="connsiteX27" fmla="*/ 0 w 11277600"/>
              <a:gd name="connsiteY27" fmla="*/ 398463 h 2250018"/>
              <a:gd name="connsiteX28" fmla="*/ 255588 w 11277600"/>
              <a:gd name="connsiteY28" fmla="*/ 358775 h 2250018"/>
              <a:gd name="connsiteX29" fmla="*/ 511175 w 11277600"/>
              <a:gd name="connsiteY29" fmla="*/ 320675 h 2250018"/>
              <a:gd name="connsiteX30" fmla="*/ 766762 w 11277600"/>
              <a:gd name="connsiteY30" fmla="*/ 284163 h 2250018"/>
              <a:gd name="connsiteX31" fmla="*/ 1023938 w 11277600"/>
              <a:gd name="connsiteY31" fmla="*/ 252413 h 2250018"/>
              <a:gd name="connsiteX32" fmla="*/ 1279525 w 11277600"/>
              <a:gd name="connsiteY32" fmla="*/ 220663 h 2250018"/>
              <a:gd name="connsiteX33" fmla="*/ 1536700 w 11277600"/>
              <a:gd name="connsiteY33" fmla="*/ 190500 h 2250018"/>
              <a:gd name="connsiteX34" fmla="*/ 1790700 w 11277600"/>
              <a:gd name="connsiteY34" fmla="*/ 165100 h 2250018"/>
              <a:gd name="connsiteX35" fmla="*/ 2047875 w 11277600"/>
              <a:gd name="connsiteY35" fmla="*/ 141288 h 2250018"/>
              <a:gd name="connsiteX36" fmla="*/ 2303462 w 11277600"/>
              <a:gd name="connsiteY36" fmla="*/ 119063 h 2250018"/>
              <a:gd name="connsiteX37" fmla="*/ 2555875 w 11277600"/>
              <a:gd name="connsiteY37" fmla="*/ 100013 h 2250018"/>
              <a:gd name="connsiteX38" fmla="*/ 2809875 w 11277600"/>
              <a:gd name="connsiteY38" fmla="*/ 80963 h 2250018"/>
              <a:gd name="connsiteX39" fmla="*/ 3062288 w 11277600"/>
              <a:gd name="connsiteY39" fmla="*/ 65088 h 2250018"/>
              <a:gd name="connsiteX40" fmla="*/ 3313113 w 11277600"/>
              <a:gd name="connsiteY40" fmla="*/ 52388 h 2250018"/>
              <a:gd name="connsiteX41" fmla="*/ 3563938 w 11277600"/>
              <a:gd name="connsiteY41" fmla="*/ 39688 h 2250018"/>
              <a:gd name="connsiteX42" fmla="*/ 3811588 w 11277600"/>
              <a:gd name="connsiteY42" fmla="*/ 28575 h 2250018"/>
              <a:gd name="connsiteX43" fmla="*/ 4057650 w 11277600"/>
              <a:gd name="connsiteY43" fmla="*/ 20638 h 2250018"/>
              <a:gd name="connsiteX44" fmla="*/ 4303713 w 11277600"/>
              <a:gd name="connsiteY44" fmla="*/ 14288 h 2250018"/>
              <a:gd name="connsiteX45" fmla="*/ 4546600 w 11277600"/>
              <a:gd name="connsiteY45" fmla="*/ 7938 h 2250018"/>
              <a:gd name="connsiteX46" fmla="*/ 4787900 w 11277600"/>
              <a:gd name="connsiteY46" fmla="*/ 4763 h 2250018"/>
              <a:gd name="connsiteX47" fmla="*/ 5027613 w 11277600"/>
              <a:gd name="connsiteY47" fmla="*/ 1588 h 2250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1277600" h="2250018">
                <a:moveTo>
                  <a:pt x="5264150" y="0"/>
                </a:moveTo>
                <a:lnTo>
                  <a:pt x="5499100" y="1588"/>
                </a:lnTo>
                <a:lnTo>
                  <a:pt x="5730875" y="1588"/>
                </a:lnTo>
                <a:lnTo>
                  <a:pt x="5961063" y="4763"/>
                </a:lnTo>
                <a:lnTo>
                  <a:pt x="6186488" y="9525"/>
                </a:lnTo>
                <a:lnTo>
                  <a:pt x="6410325" y="14288"/>
                </a:lnTo>
                <a:lnTo>
                  <a:pt x="6629400" y="19050"/>
                </a:lnTo>
                <a:lnTo>
                  <a:pt x="6846888" y="26988"/>
                </a:lnTo>
                <a:lnTo>
                  <a:pt x="7061200" y="34925"/>
                </a:lnTo>
                <a:lnTo>
                  <a:pt x="7270750" y="42863"/>
                </a:lnTo>
                <a:lnTo>
                  <a:pt x="7680325" y="63500"/>
                </a:lnTo>
                <a:lnTo>
                  <a:pt x="8072438" y="85725"/>
                </a:lnTo>
                <a:lnTo>
                  <a:pt x="8448675" y="109538"/>
                </a:lnTo>
                <a:lnTo>
                  <a:pt x="8805862" y="134938"/>
                </a:lnTo>
                <a:lnTo>
                  <a:pt x="9145588" y="161925"/>
                </a:lnTo>
                <a:lnTo>
                  <a:pt x="9461500" y="190500"/>
                </a:lnTo>
                <a:lnTo>
                  <a:pt x="9758362" y="219075"/>
                </a:lnTo>
                <a:lnTo>
                  <a:pt x="10031412" y="247650"/>
                </a:lnTo>
                <a:lnTo>
                  <a:pt x="10282238" y="274638"/>
                </a:lnTo>
                <a:lnTo>
                  <a:pt x="10504488" y="300038"/>
                </a:lnTo>
                <a:lnTo>
                  <a:pt x="10704512" y="323850"/>
                </a:lnTo>
                <a:lnTo>
                  <a:pt x="10874375" y="344488"/>
                </a:lnTo>
                <a:lnTo>
                  <a:pt x="11015662" y="363538"/>
                </a:lnTo>
                <a:lnTo>
                  <a:pt x="11210925" y="390525"/>
                </a:lnTo>
                <a:lnTo>
                  <a:pt x="11277600" y="400050"/>
                </a:lnTo>
                <a:lnTo>
                  <a:pt x="11277600" y="2250018"/>
                </a:lnTo>
                <a:lnTo>
                  <a:pt x="0" y="2250018"/>
                </a:lnTo>
                <a:lnTo>
                  <a:pt x="0" y="398463"/>
                </a:lnTo>
                <a:lnTo>
                  <a:pt x="255588" y="358775"/>
                </a:lnTo>
                <a:lnTo>
                  <a:pt x="511175" y="320675"/>
                </a:lnTo>
                <a:lnTo>
                  <a:pt x="766762" y="284163"/>
                </a:lnTo>
                <a:lnTo>
                  <a:pt x="1023938" y="252413"/>
                </a:lnTo>
                <a:lnTo>
                  <a:pt x="1279525" y="220663"/>
                </a:lnTo>
                <a:lnTo>
                  <a:pt x="1536700" y="190500"/>
                </a:lnTo>
                <a:lnTo>
                  <a:pt x="1790700" y="165100"/>
                </a:lnTo>
                <a:lnTo>
                  <a:pt x="2047875" y="141288"/>
                </a:lnTo>
                <a:lnTo>
                  <a:pt x="2303462" y="119063"/>
                </a:lnTo>
                <a:lnTo>
                  <a:pt x="2555875" y="100013"/>
                </a:lnTo>
                <a:lnTo>
                  <a:pt x="2809875" y="80963"/>
                </a:lnTo>
                <a:lnTo>
                  <a:pt x="3062288" y="65088"/>
                </a:lnTo>
                <a:lnTo>
                  <a:pt x="3313113" y="52388"/>
                </a:lnTo>
                <a:lnTo>
                  <a:pt x="3563938" y="39688"/>
                </a:lnTo>
                <a:lnTo>
                  <a:pt x="3811588" y="28575"/>
                </a:lnTo>
                <a:lnTo>
                  <a:pt x="4057650" y="20638"/>
                </a:lnTo>
                <a:lnTo>
                  <a:pt x="4303713" y="14288"/>
                </a:lnTo>
                <a:lnTo>
                  <a:pt x="4546600" y="7938"/>
                </a:lnTo>
                <a:lnTo>
                  <a:pt x="4787900" y="4763"/>
                </a:lnTo>
                <a:lnTo>
                  <a:pt x="5027613" y="158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0" name="Freeform 5">
            <a:extLst>
              <a:ext uri="{FF2B5EF4-FFF2-40B4-BE49-F238E27FC236}">
                <a16:creationId xmlns:a16="http://schemas.microsoft.com/office/drawing/2014/main" id="{79B9FD3C-5633-44F4-902E-55A97B2D20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0371525">
            <a:off x="263767" y="4132535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83FFAE-DB8A-8E70-3D9A-67F0014788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8883" y="2236873"/>
            <a:ext cx="10893095" cy="117494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800" b="0" i="0" kern="12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INTRODUCTION</a:t>
            </a:r>
            <a:endParaRPr lang="en-US" sz="2800" b="0" i="0" kern="12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A0A6CE-4F61-50F3-8188-CE1D811DE1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8839" y="3496981"/>
            <a:ext cx="11133036" cy="304165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800" b="0" i="0" kern="1200" cap="all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MOTHER</a:t>
            </a:r>
            <a:endParaRPr lang="en-US" sz="1800" b="0" i="0" kern="1200" cap="all" dirty="0">
              <a:solidFill>
                <a:srgbClr val="FF0000"/>
              </a:solidFill>
              <a:latin typeface="+mn-lt"/>
            </a:endParaRPr>
          </a:p>
          <a:p>
            <a:r>
              <a:rPr lang="en-US" sz="1800" dirty="0">
                <a:solidFill>
                  <a:srgbClr val="FF0000"/>
                </a:solidFill>
              </a:rPr>
              <a:t>PARTNER</a:t>
            </a:r>
          </a:p>
          <a:p>
            <a:r>
              <a:rPr lang="en-US" sz="1800" b="0" i="0" kern="1200" cap="all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CHILD (1)= YOUTH OFFENDER WITH BEHAVIOR PROBLEMS.</a:t>
            </a:r>
            <a:endParaRPr lang="en-US" sz="1800" b="0" i="0" kern="1200" cap="all" dirty="0">
              <a:solidFill>
                <a:srgbClr val="FF0000"/>
              </a:solidFill>
              <a:latin typeface="+mn-lt"/>
            </a:endParaRPr>
          </a:p>
          <a:p>
            <a:r>
              <a:rPr lang="en-US" sz="1800" dirty="0">
                <a:solidFill>
                  <a:srgbClr val="FF0000"/>
                </a:solidFill>
              </a:rPr>
              <a:t>CHILD  (2)= TEENAGE DAUGHTER</a:t>
            </a:r>
          </a:p>
          <a:p>
            <a:r>
              <a:rPr lang="en-US" sz="1800" b="0" i="0" kern="1200" cap="all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CHILD</a:t>
            </a:r>
            <a:r>
              <a:rPr lang="en-US" sz="1800" dirty="0">
                <a:solidFill>
                  <a:srgbClr val="FF0000"/>
                </a:solidFill>
              </a:rPr>
              <a:t> </a:t>
            </a:r>
            <a:r>
              <a:rPr lang="en-US" sz="1800" b="0" i="0" kern="1200" cap="all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(3) = TEENAGE DAUGHTER</a:t>
            </a:r>
            <a:endParaRPr lang="en-US" sz="1800" b="0" i="0" kern="1200" cap="all" dirty="0">
              <a:solidFill>
                <a:srgbClr val="FF0000"/>
              </a:solidFill>
              <a:latin typeface="+mn-lt"/>
            </a:endParaRPr>
          </a:p>
          <a:p>
            <a:r>
              <a:rPr lang="en-US" sz="1800" dirty="0">
                <a:solidFill>
                  <a:srgbClr val="FF0000"/>
                </a:solidFill>
              </a:rPr>
              <a:t>CHILD  (4) =</a:t>
            </a:r>
            <a:r>
              <a:rPr lang="en-US" sz="1100" dirty="0">
                <a:solidFill>
                  <a:srgbClr val="FF0000"/>
                </a:solidFill>
              </a:rPr>
              <a:t> </a:t>
            </a:r>
            <a:r>
              <a:rPr lang="en-US" sz="1800" dirty="0">
                <a:solidFill>
                  <a:srgbClr val="FF0000"/>
                </a:solidFill>
              </a:rPr>
              <a:t>DAUGHTER IN PRIMARY SCHOOL</a:t>
            </a:r>
          </a:p>
          <a:p>
            <a:r>
              <a:rPr lang="en-US" sz="1800" b="0" i="0" kern="1200" cap="all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CHILD (5)=</a:t>
            </a:r>
            <a:r>
              <a:rPr lang="en-US" sz="1800" dirty="0">
                <a:solidFill>
                  <a:srgbClr val="FF0000"/>
                </a:solidFill>
              </a:rPr>
              <a:t> </a:t>
            </a:r>
            <a:r>
              <a:rPr lang="en-US" sz="1800" b="0" i="0" kern="1200" cap="all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SON ON PRIMARY SCHOOL</a:t>
            </a:r>
            <a:endParaRPr lang="en-US" sz="1800" b="0" i="0" kern="1200" cap="all" dirty="0">
              <a:solidFill>
                <a:srgbClr val="FF0000"/>
              </a:solidFill>
              <a:latin typeface="+mn-lt"/>
            </a:endParaRPr>
          </a:p>
          <a:p>
            <a:endParaRPr lang="en-US" sz="1800" b="0" i="0" kern="1200" cap="all">
              <a:solidFill>
                <a:schemeClr val="accent1">
                  <a:lumMod val="60000"/>
                  <a:lumOff val="40000"/>
                </a:schemeClr>
              </a:solidFill>
              <a:latin typeface="+mn-lt"/>
              <a:ea typeface="+mn-ea"/>
              <a:cs typeface="+mn-cs"/>
            </a:endParaRPr>
          </a:p>
          <a:p>
            <a:endParaRPr lang="en-US" b="0" i="0" kern="1200" cap="all">
              <a:solidFill>
                <a:schemeClr val="accent1">
                  <a:lumMod val="60000"/>
                  <a:lumOff val="40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F4585D3-E9B1-851F-30C6-7BE17504DB7A}"/>
              </a:ext>
            </a:extLst>
          </p:cNvPr>
          <p:cNvSpPr txBox="1"/>
          <p:nvPr/>
        </p:nvSpPr>
        <p:spPr>
          <a:xfrm>
            <a:off x="4831356" y="2724150"/>
            <a:ext cx="287290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 tooltip="https://movingwalls.org/moving-walls/8/no-place-children-voices-juvenile-detention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8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US" sz="700">
              <a:solidFill>
                <a:srgbClr val="FFFFFF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FDF1B8E-1D62-3614-2EC7-80D03266BE0B}"/>
              </a:ext>
            </a:extLst>
          </p:cNvPr>
          <p:cNvSpPr txBox="1"/>
          <p:nvPr/>
        </p:nvSpPr>
        <p:spPr>
          <a:xfrm>
            <a:off x="8710029" y="2673520"/>
            <a:ext cx="282481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7" tooltip="https://crockerchronicle.blogspot.com/2011/09/are-big-families-more-fun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</a:t>
            </a:r>
            <a:r>
              <a:rPr lang="en-US" sz="700" err="1">
                <a:solidFill>
                  <a:srgbClr val="FFFFFF"/>
                </a:solidFill>
              </a:rPr>
              <a:t>blicensed</a:t>
            </a:r>
            <a:r>
              <a:rPr lang="en-US" sz="700">
                <a:solidFill>
                  <a:srgbClr val="FFFFFF"/>
                </a:solidFill>
              </a:rPr>
              <a:t> under </a:t>
            </a:r>
            <a:r>
              <a:rPr lang="en-US" sz="700">
                <a:solidFill>
                  <a:srgbClr val="FFFFFF"/>
                </a:solidFill>
                <a:hlinkClick r:id="rId9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</a:t>
            </a:r>
            <a:r>
              <a:rPr lang="en-US" sz="700" err="1">
                <a:solidFill>
                  <a:srgbClr val="FFFFFF"/>
                </a:solidFill>
                <a:hlinkClick r:id="rId9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NC</a:t>
            </a:r>
            <a:r>
              <a:rPr lang="en-US" sz="700" err="1">
                <a:solidFill>
                  <a:srgbClr val="FFFFFF"/>
                </a:solidFill>
              </a:rPr>
              <a:t>y</a:t>
            </a:r>
            <a:r>
              <a:rPr lang="en-US" sz="700">
                <a:solidFill>
                  <a:srgbClr val="FFFFFF"/>
                </a:solidFill>
              </a:rPr>
              <a:t> Unknown Author is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4CF01A3-77AA-4BAF-06AD-3944F3CEBC8B}"/>
              </a:ext>
            </a:extLst>
          </p:cNvPr>
          <p:cNvSpPr txBox="1">
            <a:spLocks/>
          </p:cNvSpPr>
          <p:nvPr/>
        </p:nvSpPr>
        <p:spPr>
          <a:xfrm>
            <a:off x="457201" y="4439454"/>
            <a:ext cx="11153274" cy="19444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800"/>
          </a:p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872505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6503EB0F-2257-4A3E-A73B-E1DE769B4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7012B2A-0D78-433A-8C68-8889D3DCDD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3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119D0202-ED3F-47CC-90E9-4E963BCDAB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670D6F2B-93AF-47D6-9378-5E54BE0AC6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56981798-4550-46DA-9172-4846E2FB66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82EB7D3-3AD8-4ED1-9E1A-2906E14635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flipH="1">
            <a:off x="423335" y="404829"/>
            <a:ext cx="44788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AA2793-E208-6D7A-9EC3-660C0C754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6493" y="-1577670"/>
            <a:ext cx="4478865" cy="3153753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200">
                <a:solidFill>
                  <a:schemeClr val="tx2"/>
                </a:solidFill>
              </a:rPr>
              <a:t>BEHAVIORAL PROBLEM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A47401-3B5F-FFA0-4059-DA0F58FDFB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1110" y="4591665"/>
            <a:ext cx="4089633" cy="162232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</a:pPr>
            <a:endParaRPr lang="en-US" sz="700">
              <a:solidFill>
                <a:schemeClr val="accent1"/>
              </a:solidFill>
            </a:endParaRPr>
          </a:p>
          <a:p>
            <a:pPr>
              <a:lnSpc>
                <a:spcPct val="90000"/>
              </a:lnSpc>
            </a:pPr>
            <a:endParaRPr lang="en-US" sz="700">
              <a:solidFill>
                <a:schemeClr val="accent1"/>
              </a:solidFill>
            </a:endParaRPr>
          </a:p>
        </p:txBody>
      </p:sp>
      <p:pic>
        <p:nvPicPr>
          <p:cNvPr id="5" name="Picture 4" descr="A picture containing person, wall, child, indoor&#10;&#10;Description automatically generated">
            <a:extLst>
              <a:ext uri="{FF2B5EF4-FFF2-40B4-BE49-F238E27FC236}">
                <a16:creationId xmlns:a16="http://schemas.microsoft.com/office/drawing/2014/main" id="{CEF16F72-019B-81EF-8FDA-BB94163602E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t="9884" r="1" b="1"/>
          <a:stretch/>
        </p:blipFill>
        <p:spPr>
          <a:xfrm>
            <a:off x="6913256" y="397933"/>
            <a:ext cx="4980895" cy="5934638"/>
          </a:xfrm>
          <a:custGeom>
            <a:avLst/>
            <a:gdLst/>
            <a:ahLst/>
            <a:cxnLst/>
            <a:rect l="l" t="t" r="r" b="b"/>
            <a:pathLst>
              <a:path w="6585549" h="5934638">
                <a:moveTo>
                  <a:pt x="225406" y="0"/>
                </a:moveTo>
                <a:lnTo>
                  <a:pt x="6585549" y="0"/>
                </a:lnTo>
                <a:lnTo>
                  <a:pt x="6585549" y="5934638"/>
                </a:lnTo>
                <a:lnTo>
                  <a:pt x="226600" y="5934638"/>
                </a:lnTo>
                <a:lnTo>
                  <a:pt x="214529" y="5856373"/>
                </a:lnTo>
                <a:lnTo>
                  <a:pt x="203238" y="5780097"/>
                </a:lnTo>
                <a:lnTo>
                  <a:pt x="191320" y="5689292"/>
                </a:lnTo>
                <a:lnTo>
                  <a:pt x="177049" y="5581536"/>
                </a:lnTo>
                <a:lnTo>
                  <a:pt x="161995" y="5462279"/>
                </a:lnTo>
                <a:lnTo>
                  <a:pt x="146156" y="5327888"/>
                </a:lnTo>
                <a:lnTo>
                  <a:pt x="129376" y="5181389"/>
                </a:lnTo>
                <a:lnTo>
                  <a:pt x="112596" y="5022177"/>
                </a:lnTo>
                <a:lnTo>
                  <a:pt x="95503" y="4852675"/>
                </a:lnTo>
                <a:lnTo>
                  <a:pt x="79664" y="4669854"/>
                </a:lnTo>
                <a:lnTo>
                  <a:pt x="64453" y="4478558"/>
                </a:lnTo>
                <a:lnTo>
                  <a:pt x="50652" y="4276365"/>
                </a:lnTo>
                <a:lnTo>
                  <a:pt x="37480" y="4065697"/>
                </a:lnTo>
                <a:lnTo>
                  <a:pt x="25091" y="3845949"/>
                </a:lnTo>
                <a:lnTo>
                  <a:pt x="20700" y="3733351"/>
                </a:lnTo>
                <a:lnTo>
                  <a:pt x="15838" y="3618331"/>
                </a:lnTo>
                <a:lnTo>
                  <a:pt x="11291" y="3501495"/>
                </a:lnTo>
                <a:lnTo>
                  <a:pt x="8311" y="3384054"/>
                </a:lnTo>
                <a:lnTo>
                  <a:pt x="5645" y="3264191"/>
                </a:lnTo>
                <a:lnTo>
                  <a:pt x="2822" y="3143118"/>
                </a:lnTo>
                <a:lnTo>
                  <a:pt x="941" y="3019623"/>
                </a:lnTo>
                <a:lnTo>
                  <a:pt x="941" y="2894918"/>
                </a:lnTo>
                <a:lnTo>
                  <a:pt x="0" y="2769001"/>
                </a:lnTo>
                <a:lnTo>
                  <a:pt x="941" y="2641874"/>
                </a:lnTo>
                <a:lnTo>
                  <a:pt x="2822" y="2512931"/>
                </a:lnTo>
                <a:lnTo>
                  <a:pt x="4547" y="2383988"/>
                </a:lnTo>
                <a:lnTo>
                  <a:pt x="8311" y="2253229"/>
                </a:lnTo>
                <a:lnTo>
                  <a:pt x="12232" y="2121259"/>
                </a:lnTo>
                <a:lnTo>
                  <a:pt x="16779" y="1989289"/>
                </a:lnTo>
                <a:lnTo>
                  <a:pt x="23209" y="1856108"/>
                </a:lnTo>
                <a:lnTo>
                  <a:pt x="30893" y="1721716"/>
                </a:lnTo>
                <a:lnTo>
                  <a:pt x="38264" y="1586720"/>
                </a:lnTo>
                <a:lnTo>
                  <a:pt x="47673" y="1451723"/>
                </a:lnTo>
                <a:lnTo>
                  <a:pt x="58964" y="1314910"/>
                </a:lnTo>
                <a:lnTo>
                  <a:pt x="70255" y="1179913"/>
                </a:lnTo>
                <a:lnTo>
                  <a:pt x="83271" y="1042495"/>
                </a:lnTo>
                <a:lnTo>
                  <a:pt x="97542" y="904471"/>
                </a:lnTo>
                <a:lnTo>
                  <a:pt x="112596" y="768263"/>
                </a:lnTo>
                <a:lnTo>
                  <a:pt x="130160" y="630240"/>
                </a:lnTo>
                <a:lnTo>
                  <a:pt x="148978" y="492821"/>
                </a:lnTo>
                <a:lnTo>
                  <a:pt x="167640" y="354798"/>
                </a:lnTo>
                <a:lnTo>
                  <a:pt x="189438" y="217380"/>
                </a:lnTo>
                <a:lnTo>
                  <a:pt x="211706" y="80567"/>
                </a:lnTo>
                <a:close/>
              </a:path>
            </a:pathLst>
          </a:custGeom>
        </p:spPr>
      </p:pic>
      <p:sp>
        <p:nvSpPr>
          <p:cNvPr id="21" name="Freeform 5">
            <a:extLst>
              <a:ext uri="{FF2B5EF4-FFF2-40B4-BE49-F238E27FC236}">
                <a16:creationId xmlns:a16="http://schemas.microsoft.com/office/drawing/2014/main" id="{2D529E20-662F-4915-ACD7-970C026FDB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5677511" flipH="1">
            <a:off x="3545327" y="190332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8EA9D1-A4D2-87EA-ADD6-147EE0953C8B}"/>
              </a:ext>
            </a:extLst>
          </p:cNvPr>
          <p:cNvSpPr txBox="1"/>
          <p:nvPr/>
        </p:nvSpPr>
        <p:spPr>
          <a:xfrm>
            <a:off x="9652523" y="6657945"/>
            <a:ext cx="253947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 tooltip="https://open.maricopa.edu/devpsych/chapter/chapter-7-adolescence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6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US" sz="700">
              <a:solidFill>
                <a:srgbClr val="FFFFFF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B210B13-4ED2-663E-B70C-CE31C34401B3}"/>
              </a:ext>
            </a:extLst>
          </p:cNvPr>
          <p:cNvSpPr txBox="1">
            <a:spLocks/>
          </p:cNvSpPr>
          <p:nvPr/>
        </p:nvSpPr>
        <p:spPr bwMode="gray">
          <a:xfrm>
            <a:off x="2523898" y="770751"/>
            <a:ext cx="3069496" cy="315375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000" b="0" i="0" kern="1200" cap="none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90000"/>
              </a:lnSpc>
            </a:pPr>
            <a:endParaRPr lang="en-US" sz="4200">
              <a:solidFill>
                <a:schemeClr val="tx2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9251256-31C0-5D33-0EF5-88E811D7C8AF}"/>
              </a:ext>
            </a:extLst>
          </p:cNvPr>
          <p:cNvSpPr txBox="1"/>
          <p:nvPr/>
        </p:nvSpPr>
        <p:spPr>
          <a:xfrm>
            <a:off x="423335" y="1632934"/>
            <a:ext cx="5989821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000" dirty="0"/>
              <a:t>SELF INJURY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en-US" sz="2000" dirty="0"/>
              <a:t>PHYSICAL AGGRESSION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en-US" sz="2000" dirty="0"/>
              <a:t>TEMPER TANTRUMS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en-US" sz="2000" dirty="0"/>
              <a:t>NOT FOLLOWING ORDER OR DIRECTION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en-US" sz="2000" dirty="0"/>
              <a:t>SOCIAL SKILL PROBLEMS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en-US" sz="2000" dirty="0"/>
              <a:t>ARGUMENTATIVE WITH PARENTS</a:t>
            </a:r>
          </a:p>
        </p:txBody>
      </p:sp>
    </p:spTree>
    <p:extLst>
      <p:ext uri="{BB962C8B-B14F-4D97-AF65-F5344CB8AC3E}">
        <p14:creationId xmlns:p14="http://schemas.microsoft.com/office/powerpoint/2010/main" val="7620112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6503EB0F-2257-4A3E-A73B-E1DE769B4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7012B2A-0D78-433A-8C68-8889D3DCDD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119D0202-ED3F-47CC-90E9-4E963BCDAB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670D6F2B-93AF-47D6-9378-5E54BE0AC6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7" name="Picture 6" descr="People sitting on a grass field and enjoying the sun">
            <a:extLst>
              <a:ext uri="{FF2B5EF4-FFF2-40B4-BE49-F238E27FC236}">
                <a16:creationId xmlns:a16="http://schemas.microsoft.com/office/drawing/2014/main" id="{4C409932-DD4D-0132-6BB4-466543CA5F6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1911" r="-1" b="6399"/>
          <a:stretch/>
        </p:blipFill>
        <p:spPr>
          <a:xfrm>
            <a:off x="7290593" y="444393"/>
            <a:ext cx="4752980" cy="2342231"/>
          </a:xfrm>
          <a:custGeom>
            <a:avLst/>
            <a:gdLst/>
            <a:ahLst/>
            <a:cxnLst/>
            <a:rect l="l" t="t" r="r" b="b"/>
            <a:pathLst>
              <a:path w="12191695" h="5020241">
                <a:moveTo>
                  <a:pt x="0" y="0"/>
                </a:moveTo>
                <a:lnTo>
                  <a:pt x="12191695" y="0"/>
                </a:lnTo>
                <a:lnTo>
                  <a:pt x="12191695" y="4057991"/>
                </a:lnTo>
                <a:lnTo>
                  <a:pt x="11914945" y="4110187"/>
                </a:lnTo>
                <a:lnTo>
                  <a:pt x="11639412" y="4159931"/>
                </a:lnTo>
                <a:lnTo>
                  <a:pt x="11362661" y="4208624"/>
                </a:lnTo>
                <a:lnTo>
                  <a:pt x="11084690" y="4250310"/>
                </a:lnTo>
                <a:lnTo>
                  <a:pt x="10807939" y="4292347"/>
                </a:lnTo>
                <a:lnTo>
                  <a:pt x="10529968" y="4331582"/>
                </a:lnTo>
                <a:lnTo>
                  <a:pt x="10255655" y="4365211"/>
                </a:lnTo>
                <a:lnTo>
                  <a:pt x="9977684" y="4397089"/>
                </a:lnTo>
                <a:lnTo>
                  <a:pt x="9700933" y="4426165"/>
                </a:lnTo>
                <a:lnTo>
                  <a:pt x="9429058" y="4451387"/>
                </a:lnTo>
                <a:lnTo>
                  <a:pt x="9153526" y="4476609"/>
                </a:lnTo>
                <a:lnTo>
                  <a:pt x="8881651" y="4497628"/>
                </a:lnTo>
                <a:lnTo>
                  <a:pt x="8609776" y="4514092"/>
                </a:lnTo>
                <a:lnTo>
                  <a:pt x="8339121" y="4531258"/>
                </a:lnTo>
                <a:lnTo>
                  <a:pt x="8070903" y="4545620"/>
                </a:lnTo>
                <a:lnTo>
                  <a:pt x="7805124" y="4555779"/>
                </a:lnTo>
                <a:lnTo>
                  <a:pt x="7539345" y="4564537"/>
                </a:lnTo>
                <a:lnTo>
                  <a:pt x="7276005" y="4572944"/>
                </a:lnTo>
                <a:lnTo>
                  <a:pt x="7016322" y="4576798"/>
                </a:lnTo>
                <a:lnTo>
                  <a:pt x="6756639" y="4581001"/>
                </a:lnTo>
                <a:lnTo>
                  <a:pt x="6500613" y="4583103"/>
                </a:lnTo>
                <a:lnTo>
                  <a:pt x="6247026" y="4581001"/>
                </a:lnTo>
                <a:lnTo>
                  <a:pt x="5995877" y="4581001"/>
                </a:lnTo>
                <a:lnTo>
                  <a:pt x="5747167" y="4576798"/>
                </a:lnTo>
                <a:lnTo>
                  <a:pt x="5503333" y="4570492"/>
                </a:lnTo>
                <a:lnTo>
                  <a:pt x="5261938" y="4564537"/>
                </a:lnTo>
                <a:lnTo>
                  <a:pt x="5025418" y="4557881"/>
                </a:lnTo>
                <a:lnTo>
                  <a:pt x="4790118" y="4547722"/>
                </a:lnTo>
                <a:lnTo>
                  <a:pt x="4558477" y="4536862"/>
                </a:lnTo>
                <a:lnTo>
                  <a:pt x="4331710" y="4527054"/>
                </a:lnTo>
                <a:lnTo>
                  <a:pt x="3889152" y="4499379"/>
                </a:lnTo>
                <a:lnTo>
                  <a:pt x="3464881" y="4469954"/>
                </a:lnTo>
                <a:lnTo>
                  <a:pt x="3057678" y="4439126"/>
                </a:lnTo>
                <a:lnTo>
                  <a:pt x="2672421" y="4405147"/>
                </a:lnTo>
                <a:lnTo>
                  <a:pt x="2304232" y="4369765"/>
                </a:lnTo>
                <a:lnTo>
                  <a:pt x="1962864" y="4331582"/>
                </a:lnTo>
                <a:lnTo>
                  <a:pt x="1642223" y="4294099"/>
                </a:lnTo>
                <a:lnTo>
                  <a:pt x="1347183" y="4256616"/>
                </a:lnTo>
                <a:lnTo>
                  <a:pt x="1076528" y="4221235"/>
                </a:lnTo>
                <a:lnTo>
                  <a:pt x="836351" y="4187605"/>
                </a:lnTo>
                <a:lnTo>
                  <a:pt x="619339" y="4155727"/>
                </a:lnTo>
                <a:lnTo>
                  <a:pt x="436464" y="4129104"/>
                </a:lnTo>
                <a:lnTo>
                  <a:pt x="282848" y="4103881"/>
                </a:lnTo>
                <a:lnTo>
                  <a:pt x="71932" y="4067800"/>
                </a:lnTo>
                <a:lnTo>
                  <a:pt x="1" y="4055539"/>
                </a:lnTo>
                <a:lnTo>
                  <a:pt x="1" y="5020241"/>
                </a:lnTo>
                <a:lnTo>
                  <a:pt x="0" y="5020241"/>
                </a:lnTo>
                <a:close/>
              </a:path>
            </a:pathLst>
          </a:custGeom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D36F3EEA-55D4-4677-80E7-92D00B8F34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55533"/>
            <a:ext cx="12192000" cy="2802467"/>
          </a:xfrm>
          <a:custGeom>
            <a:avLst/>
            <a:gdLst>
              <a:gd name="connsiteX0" fmla="*/ 1 w 12192000"/>
              <a:gd name="connsiteY0" fmla="*/ 0 h 2802467"/>
              <a:gd name="connsiteX1" fmla="*/ 71932 w 12192000"/>
              <a:gd name="connsiteY1" fmla="*/ 12261 h 2802467"/>
              <a:gd name="connsiteX2" fmla="*/ 282848 w 12192000"/>
              <a:gd name="connsiteY2" fmla="*/ 48342 h 2802467"/>
              <a:gd name="connsiteX3" fmla="*/ 436464 w 12192000"/>
              <a:gd name="connsiteY3" fmla="*/ 73565 h 2802467"/>
              <a:gd name="connsiteX4" fmla="*/ 619339 w 12192000"/>
              <a:gd name="connsiteY4" fmla="*/ 100188 h 2802467"/>
              <a:gd name="connsiteX5" fmla="*/ 836351 w 12192000"/>
              <a:gd name="connsiteY5" fmla="*/ 132066 h 2802467"/>
              <a:gd name="connsiteX6" fmla="*/ 1076528 w 12192000"/>
              <a:gd name="connsiteY6" fmla="*/ 165696 h 2802467"/>
              <a:gd name="connsiteX7" fmla="*/ 1347183 w 12192000"/>
              <a:gd name="connsiteY7" fmla="*/ 201077 h 2802467"/>
              <a:gd name="connsiteX8" fmla="*/ 1642223 w 12192000"/>
              <a:gd name="connsiteY8" fmla="*/ 238560 h 2802467"/>
              <a:gd name="connsiteX9" fmla="*/ 1962864 w 12192000"/>
              <a:gd name="connsiteY9" fmla="*/ 276043 h 2802467"/>
              <a:gd name="connsiteX10" fmla="*/ 2304232 w 12192000"/>
              <a:gd name="connsiteY10" fmla="*/ 314226 h 2802467"/>
              <a:gd name="connsiteX11" fmla="*/ 2672421 w 12192000"/>
              <a:gd name="connsiteY11" fmla="*/ 349608 h 2802467"/>
              <a:gd name="connsiteX12" fmla="*/ 3057678 w 12192000"/>
              <a:gd name="connsiteY12" fmla="*/ 383587 h 2802467"/>
              <a:gd name="connsiteX13" fmla="*/ 3464881 w 12192000"/>
              <a:gd name="connsiteY13" fmla="*/ 414415 h 2802467"/>
              <a:gd name="connsiteX14" fmla="*/ 3889152 w 12192000"/>
              <a:gd name="connsiteY14" fmla="*/ 443840 h 2802467"/>
              <a:gd name="connsiteX15" fmla="*/ 4331710 w 12192000"/>
              <a:gd name="connsiteY15" fmla="*/ 471515 h 2802467"/>
              <a:gd name="connsiteX16" fmla="*/ 4558476 w 12192000"/>
              <a:gd name="connsiteY16" fmla="*/ 481323 h 2802467"/>
              <a:gd name="connsiteX17" fmla="*/ 4790118 w 12192000"/>
              <a:gd name="connsiteY17" fmla="*/ 492183 h 2802467"/>
              <a:gd name="connsiteX18" fmla="*/ 5025418 w 12192000"/>
              <a:gd name="connsiteY18" fmla="*/ 502342 h 2802467"/>
              <a:gd name="connsiteX19" fmla="*/ 5261937 w 12192000"/>
              <a:gd name="connsiteY19" fmla="*/ 508998 h 2802467"/>
              <a:gd name="connsiteX20" fmla="*/ 5503332 w 12192000"/>
              <a:gd name="connsiteY20" fmla="*/ 514953 h 2802467"/>
              <a:gd name="connsiteX21" fmla="*/ 5747166 w 12192000"/>
              <a:gd name="connsiteY21" fmla="*/ 521259 h 2802467"/>
              <a:gd name="connsiteX22" fmla="*/ 5995877 w 12192000"/>
              <a:gd name="connsiteY22" fmla="*/ 525462 h 2802467"/>
              <a:gd name="connsiteX23" fmla="*/ 6247026 w 12192000"/>
              <a:gd name="connsiteY23" fmla="*/ 525462 h 2802467"/>
              <a:gd name="connsiteX24" fmla="*/ 6500613 w 12192000"/>
              <a:gd name="connsiteY24" fmla="*/ 527564 h 2802467"/>
              <a:gd name="connsiteX25" fmla="*/ 6756639 w 12192000"/>
              <a:gd name="connsiteY25" fmla="*/ 525462 h 2802467"/>
              <a:gd name="connsiteX26" fmla="*/ 7016322 w 12192000"/>
              <a:gd name="connsiteY26" fmla="*/ 521259 h 2802467"/>
              <a:gd name="connsiteX27" fmla="*/ 7276005 w 12192000"/>
              <a:gd name="connsiteY27" fmla="*/ 517405 h 2802467"/>
              <a:gd name="connsiteX28" fmla="*/ 7539345 w 12192000"/>
              <a:gd name="connsiteY28" fmla="*/ 508998 h 2802467"/>
              <a:gd name="connsiteX29" fmla="*/ 7805124 w 12192000"/>
              <a:gd name="connsiteY29" fmla="*/ 500240 h 2802467"/>
              <a:gd name="connsiteX30" fmla="*/ 8070903 w 12192000"/>
              <a:gd name="connsiteY30" fmla="*/ 490081 h 2802467"/>
              <a:gd name="connsiteX31" fmla="*/ 8339121 w 12192000"/>
              <a:gd name="connsiteY31" fmla="*/ 475719 h 2802467"/>
              <a:gd name="connsiteX32" fmla="*/ 8609776 w 12192000"/>
              <a:gd name="connsiteY32" fmla="*/ 458553 h 2802467"/>
              <a:gd name="connsiteX33" fmla="*/ 8881651 w 12192000"/>
              <a:gd name="connsiteY33" fmla="*/ 442089 h 2802467"/>
              <a:gd name="connsiteX34" fmla="*/ 9153526 w 12192000"/>
              <a:gd name="connsiteY34" fmla="*/ 421070 h 2802467"/>
              <a:gd name="connsiteX35" fmla="*/ 9429058 w 12192000"/>
              <a:gd name="connsiteY35" fmla="*/ 395848 h 2802467"/>
              <a:gd name="connsiteX36" fmla="*/ 9700933 w 12192000"/>
              <a:gd name="connsiteY36" fmla="*/ 370626 h 2802467"/>
              <a:gd name="connsiteX37" fmla="*/ 9977684 w 12192000"/>
              <a:gd name="connsiteY37" fmla="*/ 341550 h 2802467"/>
              <a:gd name="connsiteX38" fmla="*/ 10255655 w 12192000"/>
              <a:gd name="connsiteY38" fmla="*/ 309672 h 2802467"/>
              <a:gd name="connsiteX39" fmla="*/ 10529968 w 12192000"/>
              <a:gd name="connsiteY39" fmla="*/ 276043 h 2802467"/>
              <a:gd name="connsiteX40" fmla="*/ 10807939 w 12192000"/>
              <a:gd name="connsiteY40" fmla="*/ 236808 h 2802467"/>
              <a:gd name="connsiteX41" fmla="*/ 11084690 w 12192000"/>
              <a:gd name="connsiteY41" fmla="*/ 194771 h 2802467"/>
              <a:gd name="connsiteX42" fmla="*/ 11362661 w 12192000"/>
              <a:gd name="connsiteY42" fmla="*/ 153085 h 2802467"/>
              <a:gd name="connsiteX43" fmla="*/ 11639412 w 12192000"/>
              <a:gd name="connsiteY43" fmla="*/ 104392 h 2802467"/>
              <a:gd name="connsiteX44" fmla="*/ 11914945 w 12192000"/>
              <a:gd name="connsiteY44" fmla="*/ 54648 h 2802467"/>
              <a:gd name="connsiteX45" fmla="*/ 12191696 w 12192000"/>
              <a:gd name="connsiteY45" fmla="*/ 2452 h 2802467"/>
              <a:gd name="connsiteX46" fmla="*/ 12191696 w 12192000"/>
              <a:gd name="connsiteY46" fmla="*/ 2236410 h 2802467"/>
              <a:gd name="connsiteX47" fmla="*/ 12192000 w 12192000"/>
              <a:gd name="connsiteY47" fmla="*/ 2236410 h 2802467"/>
              <a:gd name="connsiteX48" fmla="*/ 12192000 w 12192000"/>
              <a:gd name="connsiteY48" fmla="*/ 2802467 h 2802467"/>
              <a:gd name="connsiteX49" fmla="*/ 12191696 w 12192000"/>
              <a:gd name="connsiteY49" fmla="*/ 2802467 h 2802467"/>
              <a:gd name="connsiteX50" fmla="*/ 0 w 12192000"/>
              <a:gd name="connsiteY50" fmla="*/ 2802467 h 2802467"/>
              <a:gd name="connsiteX51" fmla="*/ 0 w 12192000"/>
              <a:gd name="connsiteY51" fmla="*/ 2236410 h 2802467"/>
              <a:gd name="connsiteX52" fmla="*/ 1 w 12192000"/>
              <a:gd name="connsiteY52" fmla="*/ 2236410 h 2802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12192000" h="2802467">
                <a:moveTo>
                  <a:pt x="1" y="0"/>
                </a:moveTo>
                <a:lnTo>
                  <a:pt x="71932" y="12261"/>
                </a:lnTo>
                <a:lnTo>
                  <a:pt x="282848" y="48342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3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6"/>
                </a:lnTo>
                <a:lnTo>
                  <a:pt x="2672421" y="349608"/>
                </a:lnTo>
                <a:lnTo>
                  <a:pt x="3057678" y="383587"/>
                </a:lnTo>
                <a:lnTo>
                  <a:pt x="3464881" y="414415"/>
                </a:lnTo>
                <a:lnTo>
                  <a:pt x="3889152" y="443840"/>
                </a:lnTo>
                <a:lnTo>
                  <a:pt x="4331710" y="471515"/>
                </a:lnTo>
                <a:lnTo>
                  <a:pt x="4558476" y="481323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6" y="521259"/>
                </a:lnTo>
                <a:lnTo>
                  <a:pt x="5995877" y="525462"/>
                </a:lnTo>
                <a:lnTo>
                  <a:pt x="6247026" y="525462"/>
                </a:lnTo>
                <a:lnTo>
                  <a:pt x="6500613" y="527564"/>
                </a:lnTo>
                <a:lnTo>
                  <a:pt x="6756639" y="525462"/>
                </a:lnTo>
                <a:lnTo>
                  <a:pt x="7016322" y="521259"/>
                </a:lnTo>
                <a:lnTo>
                  <a:pt x="7276005" y="517405"/>
                </a:lnTo>
                <a:lnTo>
                  <a:pt x="7539345" y="508998"/>
                </a:lnTo>
                <a:lnTo>
                  <a:pt x="7805124" y="500240"/>
                </a:lnTo>
                <a:lnTo>
                  <a:pt x="8070903" y="490081"/>
                </a:lnTo>
                <a:lnTo>
                  <a:pt x="8339121" y="475719"/>
                </a:lnTo>
                <a:lnTo>
                  <a:pt x="8609776" y="458553"/>
                </a:lnTo>
                <a:lnTo>
                  <a:pt x="8881651" y="442089"/>
                </a:lnTo>
                <a:lnTo>
                  <a:pt x="9153526" y="421070"/>
                </a:lnTo>
                <a:lnTo>
                  <a:pt x="9429058" y="395848"/>
                </a:lnTo>
                <a:lnTo>
                  <a:pt x="9700933" y="370626"/>
                </a:lnTo>
                <a:lnTo>
                  <a:pt x="9977684" y="341550"/>
                </a:lnTo>
                <a:lnTo>
                  <a:pt x="10255655" y="309672"/>
                </a:lnTo>
                <a:lnTo>
                  <a:pt x="10529968" y="276043"/>
                </a:lnTo>
                <a:lnTo>
                  <a:pt x="10807939" y="236808"/>
                </a:lnTo>
                <a:lnTo>
                  <a:pt x="11084690" y="194771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236410"/>
                </a:lnTo>
                <a:lnTo>
                  <a:pt x="12192000" y="2236410"/>
                </a:lnTo>
                <a:lnTo>
                  <a:pt x="12192000" y="2802467"/>
                </a:lnTo>
                <a:lnTo>
                  <a:pt x="12191696" y="2802467"/>
                </a:lnTo>
                <a:lnTo>
                  <a:pt x="0" y="2802467"/>
                </a:lnTo>
                <a:lnTo>
                  <a:pt x="0" y="2236410"/>
                </a:lnTo>
                <a:lnTo>
                  <a:pt x="1" y="223641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 5">
            <a:extLst>
              <a:ext uri="{FF2B5EF4-FFF2-40B4-BE49-F238E27FC236}">
                <a16:creationId xmlns:a16="http://schemas.microsoft.com/office/drawing/2014/main" id="{C91E93A7-6C7F-4F77-9CB0-280D958EF4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21" name="Freeform 16">
            <a:extLst>
              <a:ext uri="{FF2B5EF4-FFF2-40B4-BE49-F238E27FC236}">
                <a16:creationId xmlns:a16="http://schemas.microsoft.com/office/drawing/2014/main" id="{E4F17063-EDA4-417B-946F-BA357F3B3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42856" y="3785499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2">
              <a:alpha val="4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D6EF649-EC9F-7287-B509-F4EA9FE47A88}"/>
              </a:ext>
            </a:extLst>
          </p:cNvPr>
          <p:cNvSpPr txBox="1"/>
          <p:nvPr/>
        </p:nvSpPr>
        <p:spPr>
          <a:xfrm>
            <a:off x="6919515" y="2815828"/>
            <a:ext cx="371078" cy="3810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0A1A24-1AAA-41F7-F7A8-D64564C0B292}"/>
              </a:ext>
            </a:extLst>
          </p:cNvPr>
          <p:cNvSpPr txBox="1"/>
          <p:nvPr/>
        </p:nvSpPr>
        <p:spPr>
          <a:xfrm>
            <a:off x="7526734" y="2680890"/>
            <a:ext cx="132397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53850F-331D-05CC-1327-51CAD125A9B6}"/>
              </a:ext>
            </a:extLst>
          </p:cNvPr>
          <p:cNvSpPr txBox="1"/>
          <p:nvPr/>
        </p:nvSpPr>
        <p:spPr>
          <a:xfrm>
            <a:off x="892198" y="730256"/>
            <a:ext cx="6212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7E09B8-2F5F-C554-9B24-6CA3C6649462}"/>
              </a:ext>
            </a:extLst>
          </p:cNvPr>
          <p:cNvSpPr txBox="1"/>
          <p:nvPr/>
        </p:nvSpPr>
        <p:spPr>
          <a:xfrm>
            <a:off x="706658" y="647702"/>
            <a:ext cx="6212855" cy="203132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chemeClr val="bg1"/>
                </a:solidFill>
              </a:rPr>
              <a:t>RISK FACTORS FOR FAMILIES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chemeClr val="bg1"/>
                </a:solidFill>
              </a:rPr>
              <a:t>UNSTABLE FAMILY INCOME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chemeClr val="bg1"/>
                </a:solidFill>
              </a:rPr>
              <a:t>BROKEN HOME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chemeClr val="bg1"/>
                </a:solidFill>
              </a:rPr>
              <a:t>MENTAL HEALTH OF PARENTS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chemeClr val="bg1"/>
                </a:solidFill>
              </a:rPr>
              <a:t>YOUNG MOTHER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chemeClr val="bg1"/>
                </a:solidFill>
              </a:rPr>
              <a:t>NUMBER OF CHILDREN IN THE FAMILY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chemeClr val="bg1"/>
                </a:solidFill>
              </a:rPr>
              <a:t>PARENTAL PAST.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39FCD5F-29EF-970D-9831-C4CA4CDEBD12}"/>
              </a:ext>
            </a:extLst>
          </p:cNvPr>
          <p:cNvSpPr txBox="1"/>
          <p:nvPr/>
        </p:nvSpPr>
        <p:spPr>
          <a:xfrm>
            <a:off x="976864" y="3181484"/>
            <a:ext cx="10614078" cy="203132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  </a:t>
            </a:r>
            <a:r>
              <a:rPr lang="en-US" dirty="0">
                <a:solidFill>
                  <a:schemeClr val="bg1"/>
                </a:solidFill>
              </a:rPr>
              <a:t> STRENGHTENING FAMILY’S PROTECTIVE FACTORS</a:t>
            </a:r>
          </a:p>
          <a:p>
            <a:pPr marL="342900" indent="-342900">
              <a:buAutoNum type="arabicPeriod"/>
            </a:pPr>
            <a:r>
              <a:rPr lang="en-US" dirty="0">
                <a:solidFill>
                  <a:schemeClr val="bg1"/>
                </a:solidFill>
              </a:rPr>
              <a:t>PARENTAL RESILIENCE= PARENTS DEVELOP THEMSELVES FROM STRUGGLES &amp; DIFFICULTIES.</a:t>
            </a:r>
          </a:p>
          <a:p>
            <a:pPr marL="342900" indent="-342900">
              <a:buAutoNum type="arabicPeriod"/>
            </a:pPr>
            <a:r>
              <a:rPr lang="en-US" dirty="0">
                <a:solidFill>
                  <a:schemeClr val="bg1"/>
                </a:solidFill>
              </a:rPr>
              <a:t>SOCIAL CONNECTIONS= CONNECTIONS WITH FAMILY, FRIENDS, CO- WORKER. INTERACTION WITH PEOPLE, INSTEAD OF ISOLATING ONESELF.</a:t>
            </a:r>
          </a:p>
          <a:p>
            <a:pPr marL="342900" indent="-342900">
              <a:buAutoNum type="arabicPeriod"/>
            </a:pPr>
            <a:r>
              <a:rPr lang="en-US" dirty="0">
                <a:solidFill>
                  <a:schemeClr val="bg1"/>
                </a:solidFill>
              </a:rPr>
              <a:t>CONCRETE SUPPORT IN TIMES OF NEEDS= CONNECT FAMILY’S WITH CONCRETE SUPPORT.</a:t>
            </a:r>
          </a:p>
          <a:p>
            <a:pPr marL="342900" indent="-342900">
              <a:buAutoNum type="arabicPeriod"/>
            </a:pPr>
            <a:r>
              <a:rPr lang="en-US" dirty="0">
                <a:solidFill>
                  <a:schemeClr val="bg1"/>
                </a:solidFill>
              </a:rPr>
              <a:t>KNOWLEDGE OF PARENTING &amp; CHILD DEVELOPMENT.</a:t>
            </a:r>
          </a:p>
          <a:p>
            <a:pPr marL="342900" indent="-342900">
              <a:buAutoNum type="arabicPeriod"/>
            </a:pPr>
            <a:r>
              <a:rPr lang="en-US" dirty="0">
                <a:solidFill>
                  <a:schemeClr val="bg1"/>
                </a:solidFill>
              </a:rPr>
              <a:t>SOCIAL AND EMOTIONAL  COMPETENCE OF CHILDREN. 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4E203EB-B0B6-24A8-0DC4-AB7950019EC1}"/>
              </a:ext>
            </a:extLst>
          </p:cNvPr>
          <p:cNvSpPr txBox="1"/>
          <p:nvPr/>
        </p:nvSpPr>
        <p:spPr>
          <a:xfrm>
            <a:off x="7105053" y="5968314"/>
            <a:ext cx="2076017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HERSON.J.,(2018)</a:t>
            </a:r>
          </a:p>
        </p:txBody>
      </p:sp>
    </p:spTree>
    <p:extLst>
      <p:ext uri="{BB962C8B-B14F-4D97-AF65-F5344CB8AC3E}">
        <p14:creationId xmlns:p14="http://schemas.microsoft.com/office/powerpoint/2010/main" val="19424587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6503EB0F-2257-4A3E-A73B-E1DE769B4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77012B2A-0D78-433A-8C68-8889D3DCDD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119D0202-ED3F-47CC-90E9-4E963BCDAB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670D6F2B-93AF-47D6-9378-5E54BE0AC6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D36F3EEA-55D4-4677-80E7-92D00B8F34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55533"/>
            <a:ext cx="12192000" cy="2802467"/>
          </a:xfrm>
          <a:custGeom>
            <a:avLst/>
            <a:gdLst>
              <a:gd name="connsiteX0" fmla="*/ 1 w 12192000"/>
              <a:gd name="connsiteY0" fmla="*/ 0 h 2802467"/>
              <a:gd name="connsiteX1" fmla="*/ 71932 w 12192000"/>
              <a:gd name="connsiteY1" fmla="*/ 12261 h 2802467"/>
              <a:gd name="connsiteX2" fmla="*/ 282848 w 12192000"/>
              <a:gd name="connsiteY2" fmla="*/ 48342 h 2802467"/>
              <a:gd name="connsiteX3" fmla="*/ 436464 w 12192000"/>
              <a:gd name="connsiteY3" fmla="*/ 73565 h 2802467"/>
              <a:gd name="connsiteX4" fmla="*/ 619339 w 12192000"/>
              <a:gd name="connsiteY4" fmla="*/ 100188 h 2802467"/>
              <a:gd name="connsiteX5" fmla="*/ 836351 w 12192000"/>
              <a:gd name="connsiteY5" fmla="*/ 132066 h 2802467"/>
              <a:gd name="connsiteX6" fmla="*/ 1076528 w 12192000"/>
              <a:gd name="connsiteY6" fmla="*/ 165696 h 2802467"/>
              <a:gd name="connsiteX7" fmla="*/ 1347183 w 12192000"/>
              <a:gd name="connsiteY7" fmla="*/ 201077 h 2802467"/>
              <a:gd name="connsiteX8" fmla="*/ 1642223 w 12192000"/>
              <a:gd name="connsiteY8" fmla="*/ 238560 h 2802467"/>
              <a:gd name="connsiteX9" fmla="*/ 1962864 w 12192000"/>
              <a:gd name="connsiteY9" fmla="*/ 276043 h 2802467"/>
              <a:gd name="connsiteX10" fmla="*/ 2304232 w 12192000"/>
              <a:gd name="connsiteY10" fmla="*/ 314226 h 2802467"/>
              <a:gd name="connsiteX11" fmla="*/ 2672421 w 12192000"/>
              <a:gd name="connsiteY11" fmla="*/ 349608 h 2802467"/>
              <a:gd name="connsiteX12" fmla="*/ 3057678 w 12192000"/>
              <a:gd name="connsiteY12" fmla="*/ 383587 h 2802467"/>
              <a:gd name="connsiteX13" fmla="*/ 3464881 w 12192000"/>
              <a:gd name="connsiteY13" fmla="*/ 414415 h 2802467"/>
              <a:gd name="connsiteX14" fmla="*/ 3889152 w 12192000"/>
              <a:gd name="connsiteY14" fmla="*/ 443840 h 2802467"/>
              <a:gd name="connsiteX15" fmla="*/ 4331710 w 12192000"/>
              <a:gd name="connsiteY15" fmla="*/ 471515 h 2802467"/>
              <a:gd name="connsiteX16" fmla="*/ 4558476 w 12192000"/>
              <a:gd name="connsiteY16" fmla="*/ 481323 h 2802467"/>
              <a:gd name="connsiteX17" fmla="*/ 4790118 w 12192000"/>
              <a:gd name="connsiteY17" fmla="*/ 492183 h 2802467"/>
              <a:gd name="connsiteX18" fmla="*/ 5025418 w 12192000"/>
              <a:gd name="connsiteY18" fmla="*/ 502342 h 2802467"/>
              <a:gd name="connsiteX19" fmla="*/ 5261937 w 12192000"/>
              <a:gd name="connsiteY19" fmla="*/ 508998 h 2802467"/>
              <a:gd name="connsiteX20" fmla="*/ 5503332 w 12192000"/>
              <a:gd name="connsiteY20" fmla="*/ 514953 h 2802467"/>
              <a:gd name="connsiteX21" fmla="*/ 5747166 w 12192000"/>
              <a:gd name="connsiteY21" fmla="*/ 521259 h 2802467"/>
              <a:gd name="connsiteX22" fmla="*/ 5995877 w 12192000"/>
              <a:gd name="connsiteY22" fmla="*/ 525462 h 2802467"/>
              <a:gd name="connsiteX23" fmla="*/ 6247026 w 12192000"/>
              <a:gd name="connsiteY23" fmla="*/ 525462 h 2802467"/>
              <a:gd name="connsiteX24" fmla="*/ 6500613 w 12192000"/>
              <a:gd name="connsiteY24" fmla="*/ 527564 h 2802467"/>
              <a:gd name="connsiteX25" fmla="*/ 6756639 w 12192000"/>
              <a:gd name="connsiteY25" fmla="*/ 525462 h 2802467"/>
              <a:gd name="connsiteX26" fmla="*/ 7016322 w 12192000"/>
              <a:gd name="connsiteY26" fmla="*/ 521259 h 2802467"/>
              <a:gd name="connsiteX27" fmla="*/ 7276005 w 12192000"/>
              <a:gd name="connsiteY27" fmla="*/ 517405 h 2802467"/>
              <a:gd name="connsiteX28" fmla="*/ 7539345 w 12192000"/>
              <a:gd name="connsiteY28" fmla="*/ 508998 h 2802467"/>
              <a:gd name="connsiteX29" fmla="*/ 7805124 w 12192000"/>
              <a:gd name="connsiteY29" fmla="*/ 500240 h 2802467"/>
              <a:gd name="connsiteX30" fmla="*/ 8070903 w 12192000"/>
              <a:gd name="connsiteY30" fmla="*/ 490081 h 2802467"/>
              <a:gd name="connsiteX31" fmla="*/ 8339121 w 12192000"/>
              <a:gd name="connsiteY31" fmla="*/ 475719 h 2802467"/>
              <a:gd name="connsiteX32" fmla="*/ 8609776 w 12192000"/>
              <a:gd name="connsiteY32" fmla="*/ 458553 h 2802467"/>
              <a:gd name="connsiteX33" fmla="*/ 8881651 w 12192000"/>
              <a:gd name="connsiteY33" fmla="*/ 442089 h 2802467"/>
              <a:gd name="connsiteX34" fmla="*/ 9153526 w 12192000"/>
              <a:gd name="connsiteY34" fmla="*/ 421070 h 2802467"/>
              <a:gd name="connsiteX35" fmla="*/ 9429058 w 12192000"/>
              <a:gd name="connsiteY35" fmla="*/ 395848 h 2802467"/>
              <a:gd name="connsiteX36" fmla="*/ 9700933 w 12192000"/>
              <a:gd name="connsiteY36" fmla="*/ 370626 h 2802467"/>
              <a:gd name="connsiteX37" fmla="*/ 9977684 w 12192000"/>
              <a:gd name="connsiteY37" fmla="*/ 341550 h 2802467"/>
              <a:gd name="connsiteX38" fmla="*/ 10255655 w 12192000"/>
              <a:gd name="connsiteY38" fmla="*/ 309672 h 2802467"/>
              <a:gd name="connsiteX39" fmla="*/ 10529968 w 12192000"/>
              <a:gd name="connsiteY39" fmla="*/ 276043 h 2802467"/>
              <a:gd name="connsiteX40" fmla="*/ 10807939 w 12192000"/>
              <a:gd name="connsiteY40" fmla="*/ 236808 h 2802467"/>
              <a:gd name="connsiteX41" fmla="*/ 11084690 w 12192000"/>
              <a:gd name="connsiteY41" fmla="*/ 194771 h 2802467"/>
              <a:gd name="connsiteX42" fmla="*/ 11362661 w 12192000"/>
              <a:gd name="connsiteY42" fmla="*/ 153085 h 2802467"/>
              <a:gd name="connsiteX43" fmla="*/ 11639412 w 12192000"/>
              <a:gd name="connsiteY43" fmla="*/ 104392 h 2802467"/>
              <a:gd name="connsiteX44" fmla="*/ 11914945 w 12192000"/>
              <a:gd name="connsiteY44" fmla="*/ 54648 h 2802467"/>
              <a:gd name="connsiteX45" fmla="*/ 12191696 w 12192000"/>
              <a:gd name="connsiteY45" fmla="*/ 2452 h 2802467"/>
              <a:gd name="connsiteX46" fmla="*/ 12191696 w 12192000"/>
              <a:gd name="connsiteY46" fmla="*/ 2236410 h 2802467"/>
              <a:gd name="connsiteX47" fmla="*/ 12192000 w 12192000"/>
              <a:gd name="connsiteY47" fmla="*/ 2236410 h 2802467"/>
              <a:gd name="connsiteX48" fmla="*/ 12192000 w 12192000"/>
              <a:gd name="connsiteY48" fmla="*/ 2802467 h 2802467"/>
              <a:gd name="connsiteX49" fmla="*/ 12191696 w 12192000"/>
              <a:gd name="connsiteY49" fmla="*/ 2802467 h 2802467"/>
              <a:gd name="connsiteX50" fmla="*/ 0 w 12192000"/>
              <a:gd name="connsiteY50" fmla="*/ 2802467 h 2802467"/>
              <a:gd name="connsiteX51" fmla="*/ 0 w 12192000"/>
              <a:gd name="connsiteY51" fmla="*/ 2236410 h 2802467"/>
              <a:gd name="connsiteX52" fmla="*/ 1 w 12192000"/>
              <a:gd name="connsiteY52" fmla="*/ 2236410 h 2802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12192000" h="2802467">
                <a:moveTo>
                  <a:pt x="1" y="0"/>
                </a:moveTo>
                <a:lnTo>
                  <a:pt x="71932" y="12261"/>
                </a:lnTo>
                <a:lnTo>
                  <a:pt x="282848" y="48342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3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6"/>
                </a:lnTo>
                <a:lnTo>
                  <a:pt x="2672421" y="349608"/>
                </a:lnTo>
                <a:lnTo>
                  <a:pt x="3057678" y="383587"/>
                </a:lnTo>
                <a:lnTo>
                  <a:pt x="3464881" y="414415"/>
                </a:lnTo>
                <a:lnTo>
                  <a:pt x="3889152" y="443840"/>
                </a:lnTo>
                <a:lnTo>
                  <a:pt x="4331710" y="471515"/>
                </a:lnTo>
                <a:lnTo>
                  <a:pt x="4558476" y="481323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6" y="521259"/>
                </a:lnTo>
                <a:lnTo>
                  <a:pt x="5995877" y="525462"/>
                </a:lnTo>
                <a:lnTo>
                  <a:pt x="6247026" y="525462"/>
                </a:lnTo>
                <a:lnTo>
                  <a:pt x="6500613" y="527564"/>
                </a:lnTo>
                <a:lnTo>
                  <a:pt x="6756639" y="525462"/>
                </a:lnTo>
                <a:lnTo>
                  <a:pt x="7016322" y="521259"/>
                </a:lnTo>
                <a:lnTo>
                  <a:pt x="7276005" y="517405"/>
                </a:lnTo>
                <a:lnTo>
                  <a:pt x="7539345" y="508998"/>
                </a:lnTo>
                <a:lnTo>
                  <a:pt x="7805124" y="500240"/>
                </a:lnTo>
                <a:lnTo>
                  <a:pt x="8070903" y="490081"/>
                </a:lnTo>
                <a:lnTo>
                  <a:pt x="8339121" y="475719"/>
                </a:lnTo>
                <a:lnTo>
                  <a:pt x="8609776" y="458553"/>
                </a:lnTo>
                <a:lnTo>
                  <a:pt x="8881651" y="442089"/>
                </a:lnTo>
                <a:lnTo>
                  <a:pt x="9153526" y="421070"/>
                </a:lnTo>
                <a:lnTo>
                  <a:pt x="9429058" y="395848"/>
                </a:lnTo>
                <a:lnTo>
                  <a:pt x="9700933" y="370626"/>
                </a:lnTo>
                <a:lnTo>
                  <a:pt x="9977684" y="341550"/>
                </a:lnTo>
                <a:lnTo>
                  <a:pt x="10255655" y="309672"/>
                </a:lnTo>
                <a:lnTo>
                  <a:pt x="10529968" y="276043"/>
                </a:lnTo>
                <a:lnTo>
                  <a:pt x="10807939" y="236808"/>
                </a:lnTo>
                <a:lnTo>
                  <a:pt x="11084690" y="194771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236410"/>
                </a:lnTo>
                <a:lnTo>
                  <a:pt x="12192000" y="2236410"/>
                </a:lnTo>
                <a:lnTo>
                  <a:pt x="12192000" y="2802467"/>
                </a:lnTo>
                <a:lnTo>
                  <a:pt x="12191696" y="2802467"/>
                </a:lnTo>
                <a:lnTo>
                  <a:pt x="0" y="2802467"/>
                </a:lnTo>
                <a:lnTo>
                  <a:pt x="0" y="2236410"/>
                </a:lnTo>
                <a:lnTo>
                  <a:pt x="1" y="223641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 5">
            <a:extLst>
              <a:ext uri="{FF2B5EF4-FFF2-40B4-BE49-F238E27FC236}">
                <a16:creationId xmlns:a16="http://schemas.microsoft.com/office/drawing/2014/main" id="{C91E93A7-6C7F-4F77-9CB0-280D958EF4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D32E8C-EA07-2109-1351-42DF7440B7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29946" y="5722373"/>
            <a:ext cx="9569854" cy="604285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algn="ctr"/>
            <a:r>
              <a:rPr lang="en-US" sz="1800" dirty="0">
                <a:solidFill>
                  <a:schemeClr val="bg1"/>
                </a:solidFill>
              </a:rPr>
              <a:t>EVERYONE WHO COMES INTO CONTACT WITH CHILDREN, YOUNG PEOPLE AND FAMILIES ARE THE TO RECEIVE THE RIGHT HELP AT THE RIGHT TIME.</a:t>
            </a:r>
          </a:p>
        </p:txBody>
      </p:sp>
      <p:sp>
        <p:nvSpPr>
          <p:cNvPr id="19" name="Freeform 16">
            <a:extLst>
              <a:ext uri="{FF2B5EF4-FFF2-40B4-BE49-F238E27FC236}">
                <a16:creationId xmlns:a16="http://schemas.microsoft.com/office/drawing/2014/main" id="{E4F17063-EDA4-417B-946F-BA357F3B3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42856" y="3785499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2">
              <a:alpha val="4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F251779-1E8F-C9A4-FC67-E038BCF69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054" y="527011"/>
            <a:ext cx="11158861" cy="1143001"/>
          </a:xfrm>
        </p:spPr>
        <p:txBody>
          <a:bodyPr/>
          <a:lstStyle/>
          <a:p>
            <a:r>
              <a:rPr lang="en-US" dirty="0"/>
              <a:t>    </a:t>
            </a:r>
            <a:r>
              <a:rPr lang="en-US" dirty="0">
                <a:solidFill>
                  <a:schemeClr val="bg1"/>
                </a:solidFill>
              </a:rPr>
              <a:t> POLICY AND LEGISLATION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3A4FF3-9862-049E-31FC-FE483A3AD65A}"/>
              </a:ext>
            </a:extLst>
          </p:cNvPr>
          <p:cNvSpPr txBox="1"/>
          <p:nvPr/>
        </p:nvSpPr>
        <p:spPr>
          <a:xfrm>
            <a:off x="654908" y="1513805"/>
            <a:ext cx="11158861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     </a:t>
            </a:r>
            <a:r>
              <a:rPr lang="en-US" dirty="0">
                <a:solidFill>
                  <a:schemeClr val="bg1"/>
                </a:solidFill>
              </a:rPr>
              <a:t> SAFEGUARDING CHILDREN, YOUNG PEOPLE AND FAMILIES…</a:t>
            </a:r>
            <a:r>
              <a:rPr lang="en-US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5484F5-74FB-DA71-7A43-1FC10B21DEE9}"/>
              </a:ext>
            </a:extLst>
          </p:cNvPr>
          <p:cNvSpPr txBox="1"/>
          <p:nvPr/>
        </p:nvSpPr>
        <p:spPr>
          <a:xfrm>
            <a:off x="477084" y="2099995"/>
            <a:ext cx="11257715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chemeClr val="bg1"/>
                </a:solidFill>
              </a:rPr>
              <a:t>HUMAN RIGHT ACT 1998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chemeClr val="bg1"/>
                </a:solidFill>
              </a:rPr>
              <a:t>NATIONAL CHILDREN STRATEGY (NCS)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chemeClr val="bg1"/>
                </a:solidFill>
              </a:rPr>
              <a:t>CHILDREN ACT 1989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chemeClr val="bg1"/>
                </a:solidFill>
              </a:rPr>
              <a:t>CHILDREN ACT 2014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chemeClr val="bg1"/>
                </a:solidFill>
              </a:rPr>
              <a:t>CARE STANDARD ACT 2000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chemeClr val="bg1"/>
                </a:solidFill>
              </a:rPr>
              <a:t>CARE ACT 2014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chemeClr val="bg1"/>
                </a:solidFill>
              </a:rPr>
              <a:t>WORKING TOGETHER 2018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chemeClr val="bg1"/>
                </a:solidFill>
              </a:rPr>
              <a:t>CHILD PROTECTION AND SAFGUARDING POLICY 2020 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chemeClr val="bg1"/>
                </a:solidFill>
              </a:rPr>
              <a:t>COMMON ASSESSMENT FRAMEWORK ( CAF)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chemeClr val="bg1"/>
                </a:solidFill>
              </a:rPr>
              <a:t>EQUALITY ACT 2010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chemeClr val="bg1"/>
                </a:solidFill>
              </a:rPr>
              <a:t>SOCIAL MODELS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chemeClr val="bg1"/>
                </a:solidFill>
              </a:rPr>
              <a:t>UNITED NATIONS CONVENTION ON THE RIGHTS OF THE CHILD (UNCRC)</a:t>
            </a:r>
          </a:p>
        </p:txBody>
      </p:sp>
    </p:spTree>
    <p:extLst>
      <p:ext uri="{BB962C8B-B14F-4D97-AF65-F5344CB8AC3E}">
        <p14:creationId xmlns:p14="http://schemas.microsoft.com/office/powerpoint/2010/main" val="36965856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6C076D-D124-81EE-9843-9EBD90B62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/>
              <a:t>IMPACT OF ZERO TOLERANCE POLICIES ON A VULNERABLE CHILD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08ED0A-9704-5263-9ACF-3D7166D1F1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4492" y="1046400"/>
            <a:ext cx="5862922" cy="5512445"/>
          </a:xfrm>
        </p:spPr>
        <p:txBody>
          <a:bodyPr>
            <a:normAutofit/>
          </a:bodyPr>
          <a:lstStyle/>
          <a:p>
            <a:pPr marL="285750" indent="-285750">
              <a:buFont typeface="Wingdings" charset="2"/>
              <a:buChar char="v"/>
            </a:pPr>
            <a:r>
              <a:rPr lang="en-US" sz="1800" cap="none" dirty="0">
                <a:solidFill>
                  <a:schemeClr val="tx1"/>
                </a:solidFill>
                <a:latin typeface="Arial"/>
                <a:cs typeface="Arial"/>
              </a:rPr>
              <a:t>The zero -tolerance policy was mainly for eliminating people who endangered the learning institution.(Henson,2012).</a:t>
            </a:r>
            <a:endParaRPr lang="en-US" dirty="0">
              <a:solidFill>
                <a:schemeClr val="tx1"/>
              </a:solidFill>
            </a:endParaRPr>
          </a:p>
          <a:p>
            <a:pPr marL="285750" indent="-285750">
              <a:buFont typeface="Wingdings" charset="2"/>
              <a:buChar char="v"/>
            </a:pPr>
            <a:r>
              <a:rPr lang="en-US" sz="1800" cap="none" dirty="0">
                <a:solidFill>
                  <a:schemeClr val="tx1"/>
                </a:solidFill>
                <a:latin typeface="Arial"/>
                <a:cs typeface="Arial"/>
              </a:rPr>
              <a:t>It was created to help schools good policing method of student's conducts by meting out tough disciplinary actions. </a:t>
            </a:r>
            <a:endParaRPr lang="en-US" dirty="0">
              <a:solidFill>
                <a:schemeClr val="tx1"/>
              </a:solidFill>
              <a:latin typeface="Century Gothic" panose="020B0502020202020204"/>
              <a:cs typeface="Arial"/>
            </a:endParaRPr>
          </a:p>
          <a:p>
            <a:pPr marL="285750" indent="-285750">
              <a:buFont typeface="Wingdings" charset="2"/>
              <a:buChar char="v"/>
            </a:pPr>
            <a:r>
              <a:rPr lang="en-US" sz="1800" cap="none" dirty="0">
                <a:solidFill>
                  <a:schemeClr val="tx1"/>
                </a:solidFill>
                <a:latin typeface="Arial"/>
                <a:cs typeface="Arial"/>
              </a:rPr>
              <a:t>This policy fails to contain the fact that most of these behaviors shown by people with disabilities or emotional problems are beyond their control  (</a:t>
            </a:r>
            <a:r>
              <a:rPr lang="en-US" sz="1800" cap="none" dirty="0" err="1">
                <a:solidFill>
                  <a:schemeClr val="tx1"/>
                </a:solidFill>
                <a:latin typeface="Arial"/>
                <a:cs typeface="Arial"/>
              </a:rPr>
              <a:t>Alnaim</a:t>
            </a:r>
            <a:r>
              <a:rPr lang="en-US" sz="1800" cap="none" dirty="0">
                <a:solidFill>
                  <a:schemeClr val="tx1"/>
                </a:solidFill>
                <a:latin typeface="Arial"/>
                <a:cs typeface="Arial"/>
              </a:rPr>
              <a:t>, 2018). </a:t>
            </a:r>
            <a:endParaRPr lang="en-US" dirty="0">
              <a:solidFill>
                <a:schemeClr val="tx1"/>
              </a:solidFill>
              <a:latin typeface="Century Gothic" panose="020B0502020202020204"/>
              <a:cs typeface="Arial"/>
            </a:endParaRPr>
          </a:p>
          <a:p>
            <a:pPr marL="285750" indent="-285750">
              <a:buFont typeface="Wingdings" charset="2"/>
              <a:buChar char="v"/>
            </a:pPr>
            <a:r>
              <a:rPr lang="en-US" sz="1800" cap="none" dirty="0">
                <a:solidFill>
                  <a:schemeClr val="tx1"/>
                </a:solidFill>
                <a:latin typeface="Arial"/>
                <a:cs typeface="Arial"/>
              </a:rPr>
              <a:t>The young man in family B cannot cater for his family due to poverty and financial instability which are not caused by him.</a:t>
            </a:r>
          </a:p>
          <a:p>
            <a:pPr marL="285750" indent="-285750">
              <a:buFont typeface="Wingdings" charset="2"/>
              <a:buChar char="v"/>
            </a:pPr>
            <a:r>
              <a:rPr lang="en-US" sz="1800" cap="none" dirty="0">
                <a:solidFill>
                  <a:schemeClr val="tx1"/>
                </a:solidFill>
                <a:latin typeface="Arial"/>
                <a:cs typeface="Arial"/>
              </a:rPr>
              <a:t>The emotional and behavioral problems he is facing is as a cause of these factors which are beyond his control.</a:t>
            </a:r>
          </a:p>
          <a:p>
            <a:pPr marL="285750" indent="-285750">
              <a:buFont typeface="Wingdings" charset="2"/>
              <a:buChar char="v"/>
            </a:pPr>
            <a:endParaRPr lang="en-US">
              <a:solidFill>
                <a:schemeClr val="tx1"/>
              </a:solidFill>
              <a:latin typeface="Century Gothic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145875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961EC0-084A-1F2E-F8F9-6F4EF388F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573" y="2487145"/>
            <a:ext cx="5897543" cy="2474324"/>
          </a:xfrm>
        </p:spPr>
        <p:txBody>
          <a:bodyPr/>
          <a:lstStyle/>
          <a:p>
            <a:r>
              <a:rPr lang="en-GB" sz="3600" dirty="0"/>
              <a:t>INVOLVING AND ENGAGING BOTH PARENT AS WELL AS SEEKING INPUT OF BOTH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999459-894B-547E-7CD0-667837C5CF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15781" y="2677644"/>
            <a:ext cx="5776219" cy="2283824"/>
          </a:xfrm>
        </p:spPr>
        <p:txBody>
          <a:bodyPr>
            <a:no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1800" cap="none" dirty="0">
                <a:solidFill>
                  <a:schemeClr val="tx1"/>
                </a:solidFill>
                <a:latin typeface="Arial"/>
                <a:cs typeface="Arial"/>
              </a:rPr>
              <a:t>Negative and inconsistence parenting can lead to emotional and behavioural problem in young people(Barlow, Parsons, and Stewart-Brown 2004)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1800" cap="none" dirty="0">
                <a:solidFill>
                  <a:schemeClr val="tx1"/>
                </a:solidFill>
                <a:latin typeface="Arial"/>
                <a:cs typeface="Arial"/>
              </a:rPr>
              <a:t>The advice given to a child or young person at a tender age can help reduce emotional and behavioural problems.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1800" cap="none" dirty="0">
                <a:solidFill>
                  <a:schemeClr val="tx1"/>
                </a:solidFill>
                <a:latin typeface="Arial"/>
                <a:cs typeface="Arial"/>
              </a:rPr>
              <a:t>Good parental upbringing can shape a child’s attitude towards development positively while growing up. 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1800" cap="none" dirty="0">
                <a:solidFill>
                  <a:schemeClr val="tx1"/>
                </a:solidFill>
                <a:latin typeface="Arial"/>
                <a:cs typeface="Arial"/>
              </a:rPr>
              <a:t>The young man in family B, having only mother might not    have gotten the right upbringing to lead to his well- being and also his family member.</a:t>
            </a:r>
          </a:p>
        </p:txBody>
      </p:sp>
    </p:spTree>
    <p:extLst>
      <p:ext uri="{BB962C8B-B14F-4D97-AF65-F5344CB8AC3E}">
        <p14:creationId xmlns:p14="http://schemas.microsoft.com/office/powerpoint/2010/main" val="12926437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90A056-FA89-0B0A-084A-B72B4F38C2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091" y="2313964"/>
            <a:ext cx="5794206" cy="2647505"/>
          </a:xfrm>
        </p:spPr>
        <p:txBody>
          <a:bodyPr/>
          <a:lstStyle/>
          <a:p>
            <a:r>
              <a:rPr lang="en-GB" sz="3600" dirty="0"/>
              <a:t>RECOMMENDETION AND PROFESSIONAL INTERVERNTION TO ENHANCE WELL-BEING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E9C548-197E-92B7-EF47-E896F56E8C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37110" y="2110348"/>
            <a:ext cx="5902083" cy="4049341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342900" indent="-342900">
              <a:buFont typeface="Wingdings" charset="2"/>
              <a:buChar char="v"/>
            </a:pPr>
            <a:r>
              <a:rPr lang="en-GB" sz="1800" cap="none" dirty="0">
                <a:solidFill>
                  <a:schemeClr val="tx1"/>
                </a:solidFill>
                <a:latin typeface="Arial"/>
                <a:cs typeface="Arial"/>
              </a:rPr>
              <a:t>Children and young people with emotional and behavioural problems need help from the government and professionals to ensure their well-being.</a:t>
            </a:r>
          </a:p>
          <a:p>
            <a:pPr marL="342900" indent="-342900">
              <a:buFont typeface="Wingdings" charset="2"/>
              <a:buChar char="v"/>
            </a:pPr>
            <a:r>
              <a:rPr lang="en-GB" sz="1800" cap="none" dirty="0">
                <a:solidFill>
                  <a:schemeClr val="tx1"/>
                </a:solidFill>
                <a:latin typeface="Arial"/>
                <a:cs typeface="Arial"/>
              </a:rPr>
              <a:t>Human rights should be assessed by all the less privilege, like in case of the young man in family B.</a:t>
            </a:r>
          </a:p>
          <a:p>
            <a:pPr marL="342900" indent="-342900">
              <a:buFont typeface="Wingdings" charset="2"/>
              <a:buChar char="v"/>
            </a:pPr>
            <a:r>
              <a:rPr lang="en-GB" sz="1800" cap="none" dirty="0">
                <a:solidFill>
                  <a:schemeClr val="tx1"/>
                </a:solidFill>
                <a:latin typeface="Arial"/>
                <a:cs typeface="Arial"/>
              </a:rPr>
              <a:t>Agencies should be set up by the government to safeguard and promote the welfare of children and young people.</a:t>
            </a:r>
          </a:p>
          <a:p>
            <a:pPr marL="342900" indent="-342900">
              <a:buFont typeface="Wingdings" charset="2"/>
              <a:buChar char="v"/>
            </a:pPr>
            <a:r>
              <a:rPr lang="en-GB" sz="1800" cap="none" dirty="0">
                <a:solidFill>
                  <a:schemeClr val="tx1"/>
                </a:solidFill>
                <a:latin typeface="Arial"/>
                <a:cs typeface="Arial"/>
              </a:rPr>
              <a:t>This is the Local Safeguarding Children Boards. The Government Green pepper (Every Child Matters) Children’s act 2004.</a:t>
            </a:r>
          </a:p>
          <a:p>
            <a:pPr marL="342900" indent="-342900">
              <a:buFont typeface="Wingdings" charset="2"/>
              <a:buChar char="v"/>
            </a:pPr>
            <a:r>
              <a:rPr lang="en-GB" sz="1800" cap="none" dirty="0">
                <a:solidFill>
                  <a:schemeClr val="tx1"/>
                </a:solidFill>
                <a:latin typeface="Arial"/>
                <a:cs typeface="Arial"/>
              </a:rPr>
              <a:t>These agencies manage individual cases, child  welfare of vulnerable children and young people.( The Stationary Office, 2006)</a:t>
            </a:r>
          </a:p>
          <a:p>
            <a:pPr marL="342900" indent="-342900">
              <a:buFont typeface="Wingdings" charset="2"/>
              <a:buChar char="v"/>
            </a:pPr>
            <a:r>
              <a:rPr lang="en-GB" sz="1800" cap="none" dirty="0">
                <a:solidFill>
                  <a:schemeClr val="tx1"/>
                </a:solidFill>
                <a:latin typeface="Arial"/>
                <a:cs typeface="Arial"/>
              </a:rPr>
              <a:t>These agencies can assist family B come out of the situation , thereby reducing the emotional and behavioural problems the young man is facing.</a:t>
            </a:r>
          </a:p>
          <a:p>
            <a:pPr marL="342900" indent="-342900">
              <a:buFont typeface="Wingdings" charset="2"/>
              <a:buChar char="v"/>
            </a:pPr>
            <a:endParaRPr lang="en-GB" sz="1600" cap="none" dirty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342152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9A986-FD4B-14A2-A8BB-F5DFC73C6D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636" y="1979145"/>
            <a:ext cx="5003343" cy="2982324"/>
          </a:xfrm>
        </p:spPr>
        <p:txBody>
          <a:bodyPr/>
          <a:lstStyle/>
          <a:p>
            <a:r>
              <a:rPr lang="en-GB" sz="3600"/>
              <a:t>CONCLUSION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1C46B9-EA59-0E6F-D3EA-E6B86F3DB4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59857" y="2677644"/>
            <a:ext cx="5877636" cy="2283824"/>
          </a:xfrm>
        </p:spPr>
        <p:txBody>
          <a:bodyPr>
            <a:no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1800" cap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 person’s well-being is influence by all aspect of one’s life.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1800" cap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one is free of emotional problems, behavioural problem become lesser.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1800" cap="none" dirty="0">
                <a:solidFill>
                  <a:schemeClr val="tx1"/>
                </a:solidFill>
                <a:latin typeface="Arial"/>
                <a:cs typeface="Arial"/>
              </a:rPr>
              <a:t>In the absence of depression, anxiety and other financial related problems , the well- being of a person is guaranteed, especially as a child or young person.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1800" cap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case study deduced that childhood trauma, lack of both parents input on raising a child, poverty and financial instability can lead to emotional and behavioural problems.</a:t>
            </a:r>
          </a:p>
        </p:txBody>
      </p:sp>
    </p:spTree>
    <p:extLst>
      <p:ext uri="{BB962C8B-B14F-4D97-AF65-F5344CB8AC3E}">
        <p14:creationId xmlns:p14="http://schemas.microsoft.com/office/powerpoint/2010/main" val="2607968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B5D40D-BD9F-CEDC-F019-171AEC43D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2309" y="2435960"/>
            <a:ext cx="4934070" cy="2745642"/>
          </a:xfrm>
        </p:spPr>
        <p:txBody>
          <a:bodyPr/>
          <a:lstStyle/>
          <a:p>
            <a:r>
              <a:rPr lang="en-GB" sz="3600">
                <a:latin typeface="Arial"/>
                <a:cs typeface="Arial"/>
              </a:rPr>
              <a:t>REFERENCES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65E361-3C70-A544-215F-44FEA0DC6F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54464" y="1222663"/>
            <a:ext cx="5697179" cy="5990938"/>
          </a:xfrm>
        </p:spPr>
        <p:txBody>
          <a:bodyPr>
            <a:noAutofit/>
          </a:bodyPr>
          <a:lstStyle/>
          <a:p>
            <a:r>
              <a:rPr lang="en-GB" sz="1600" cap="none" dirty="0" err="1">
                <a:solidFill>
                  <a:srgbClr val="222222"/>
                </a:solidFill>
                <a:latin typeface="Arial"/>
                <a:cs typeface="Arial"/>
              </a:rPr>
              <a:t>Alnaim</a:t>
            </a:r>
            <a:r>
              <a:rPr lang="en-GB" sz="1600" cap="none" dirty="0">
                <a:solidFill>
                  <a:srgbClr val="222222"/>
                </a:solidFill>
                <a:latin typeface="Arial"/>
                <a:cs typeface="Arial"/>
              </a:rPr>
              <a:t>, M.(2018) </a:t>
            </a:r>
            <a:r>
              <a:rPr lang="en-GB" sz="1600" i="1" cap="none" dirty="0">
                <a:solidFill>
                  <a:srgbClr val="222222"/>
                </a:solidFill>
                <a:latin typeface="Arial"/>
                <a:cs typeface="Arial"/>
              </a:rPr>
              <a:t>The impact of zero tolerance policy on    children with disabilities</a:t>
            </a:r>
            <a:r>
              <a:rPr lang="en-GB" sz="1600" cap="none" dirty="0">
                <a:solidFill>
                  <a:srgbClr val="222222"/>
                </a:solidFill>
                <a:latin typeface="Arial"/>
                <a:cs typeface="Arial"/>
              </a:rPr>
              <a:t>. World journal of education, 8(1), pp.1-5</a:t>
            </a:r>
            <a:r>
              <a:rPr lang="en-GB" sz="1600" dirty="0">
                <a:solidFill>
                  <a:srgbClr val="222222"/>
                </a:solidFill>
                <a:latin typeface="Arial"/>
                <a:cs typeface="Arial"/>
              </a:rPr>
              <a:t>.</a:t>
            </a:r>
            <a:r>
              <a:rPr lang="en-US" sz="1600" cap="none" dirty="0">
                <a:latin typeface="Arial"/>
                <a:cs typeface="Arial"/>
              </a:rPr>
              <a:t> </a:t>
            </a:r>
            <a:endParaRPr lang="en-GB" sz="1600" cap="none">
              <a:latin typeface="Arial"/>
              <a:ea typeface="+mn-lt"/>
              <a:cs typeface="+mn-lt"/>
            </a:endParaRPr>
          </a:p>
          <a:p>
            <a:r>
              <a:rPr lang="en-GB" sz="1600" cap="none" dirty="0">
                <a:solidFill>
                  <a:srgbClr val="222222"/>
                </a:solidFill>
                <a:latin typeface="Arial"/>
                <a:cs typeface="Arial"/>
              </a:rPr>
              <a:t>Barlow, J. Parsons, J. And </a:t>
            </a:r>
            <a:r>
              <a:rPr lang="en-GB" sz="1600" cap="none" dirty="0" err="1">
                <a:solidFill>
                  <a:srgbClr val="222222"/>
                </a:solidFill>
                <a:latin typeface="Arial"/>
                <a:cs typeface="Arial"/>
              </a:rPr>
              <a:t>stewart</a:t>
            </a:r>
            <a:r>
              <a:rPr lang="en-GB" sz="1600" cap="none" dirty="0">
                <a:solidFill>
                  <a:srgbClr val="222222"/>
                </a:solidFill>
                <a:latin typeface="Arial"/>
                <a:cs typeface="Arial"/>
              </a:rPr>
              <a:t>‐Brown, S. (2005) </a:t>
            </a:r>
            <a:r>
              <a:rPr lang="en-GB" sz="1600" i="1" cap="none" dirty="0">
                <a:solidFill>
                  <a:srgbClr val="222222"/>
                </a:solidFill>
                <a:latin typeface="Arial"/>
                <a:cs typeface="Arial"/>
              </a:rPr>
              <a:t>Preventing emotional and behavioural problems</a:t>
            </a:r>
            <a:r>
              <a:rPr lang="en-GB" sz="1600" cap="none" dirty="0">
                <a:solidFill>
                  <a:srgbClr val="222222"/>
                </a:solidFill>
                <a:latin typeface="Arial"/>
                <a:cs typeface="Arial"/>
              </a:rPr>
              <a:t>: The Effectiveness of Parenting Programmes with children less than 3 years of age. </a:t>
            </a:r>
            <a:r>
              <a:rPr lang="en-GB" sz="1600" i="1" cap="none" dirty="0">
                <a:solidFill>
                  <a:srgbClr val="222222"/>
                </a:solidFill>
                <a:latin typeface="Arial"/>
                <a:cs typeface="Arial"/>
              </a:rPr>
              <a:t>Child: care, health and development</a:t>
            </a:r>
            <a:r>
              <a:rPr lang="en-GB" sz="1600" cap="none" dirty="0">
                <a:solidFill>
                  <a:srgbClr val="222222"/>
                </a:solidFill>
                <a:latin typeface="Arial"/>
                <a:cs typeface="Arial"/>
              </a:rPr>
              <a:t>, </a:t>
            </a:r>
            <a:r>
              <a:rPr lang="en-GB" sz="1600" i="1" cap="none" dirty="0">
                <a:solidFill>
                  <a:srgbClr val="222222"/>
                </a:solidFill>
                <a:latin typeface="Arial"/>
                <a:cs typeface="Arial"/>
              </a:rPr>
              <a:t>31</a:t>
            </a:r>
            <a:r>
              <a:rPr lang="en-GB" sz="1600" cap="none" dirty="0">
                <a:solidFill>
                  <a:srgbClr val="222222"/>
                </a:solidFill>
                <a:latin typeface="Arial"/>
                <a:cs typeface="Arial"/>
              </a:rPr>
              <a:t>(1), pp.</a:t>
            </a:r>
            <a:r>
              <a:rPr lang="en-GB" sz="1600" dirty="0">
                <a:solidFill>
                  <a:srgbClr val="222222"/>
                </a:solidFill>
                <a:latin typeface="Arial"/>
                <a:cs typeface="Arial"/>
              </a:rPr>
              <a:t>33-42.</a:t>
            </a:r>
            <a:r>
              <a:rPr lang="en-US" sz="1600" cap="none" dirty="0">
                <a:latin typeface="Arial"/>
                <a:cs typeface="Arial"/>
              </a:rPr>
              <a:t> </a:t>
            </a:r>
            <a:endParaRPr lang="en-US" sz="1600" cap="none">
              <a:latin typeface="Arial"/>
              <a:ea typeface="+mn-lt"/>
              <a:cs typeface="+mn-lt"/>
            </a:endParaRPr>
          </a:p>
          <a:p>
            <a:r>
              <a:rPr lang="en-GB" sz="1600" i="1" dirty="0">
                <a:solidFill>
                  <a:srgbClr val="002060"/>
                </a:solidFill>
                <a:latin typeface="Arial"/>
                <a:ea typeface="+mn-lt"/>
                <a:cs typeface="+mn-lt"/>
              </a:rPr>
              <a:t>  </a:t>
            </a:r>
            <a:r>
              <a:rPr lang="en-GB" sz="1600" dirty="0">
                <a:solidFill>
                  <a:srgbClr val="002060"/>
                </a:solidFill>
                <a:latin typeface="Arial"/>
                <a:ea typeface="+mn-lt"/>
                <a:cs typeface="+mn-lt"/>
              </a:rPr>
              <a:t> DEPARTMENT OF CHILDREN AND YOUTH AFFAIRS (2015).</a:t>
            </a:r>
            <a:r>
              <a:rPr lang="en-GB" sz="1600" i="1" dirty="0">
                <a:solidFill>
                  <a:srgbClr val="002060"/>
                </a:solidFill>
                <a:latin typeface="Arial"/>
                <a:ea typeface="+mn-lt"/>
                <a:cs typeface="+mn-lt"/>
              </a:rPr>
              <a:t> NATIONAL STRATEGY ON CHILDREN AND</a:t>
            </a:r>
            <a:r>
              <a:rPr lang="en-GB" sz="1600" dirty="0">
                <a:solidFill>
                  <a:srgbClr val="002060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GB" sz="1600" i="1" dirty="0">
                <a:solidFill>
                  <a:srgbClr val="002060"/>
                </a:solidFill>
                <a:latin typeface="Arial"/>
                <a:ea typeface="+mn-lt"/>
                <a:cs typeface="+mn-lt"/>
              </a:rPr>
              <a:t>YOUNG PEOPLE’S PARTICIPATION IN DECISION</a:t>
            </a:r>
            <a:r>
              <a:rPr lang="en-GB" sz="1600" dirty="0">
                <a:solidFill>
                  <a:srgbClr val="002060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GB" sz="1600" i="1" dirty="0">
                <a:solidFill>
                  <a:srgbClr val="002060"/>
                </a:solidFill>
                <a:latin typeface="Arial"/>
                <a:ea typeface="+mn-lt"/>
                <a:cs typeface="+mn-lt"/>
              </a:rPr>
              <a:t>MAKING</a:t>
            </a:r>
            <a:r>
              <a:rPr lang="en-GB" sz="1600" dirty="0">
                <a:solidFill>
                  <a:srgbClr val="002060"/>
                </a:solidFill>
                <a:latin typeface="Arial"/>
                <a:ea typeface="+mn-lt"/>
                <a:cs typeface="+mn-lt"/>
              </a:rPr>
              <a:t>, 2015-2020. DUBLIN: GOVERNMENT PUBLICATIONS.</a:t>
            </a:r>
            <a:endParaRPr lang="en-GB" sz="1600">
              <a:latin typeface="Arial"/>
              <a:ea typeface="+mn-lt"/>
              <a:cs typeface="+mn-lt"/>
            </a:endParaRPr>
          </a:p>
          <a:p>
            <a:r>
              <a:rPr lang="en-GB" sz="1600" dirty="0">
                <a:solidFill>
                  <a:srgbClr val="002060"/>
                </a:solidFill>
                <a:latin typeface="Arial"/>
                <a:ea typeface="+mn-lt"/>
                <a:cs typeface="+mn-lt"/>
              </a:rPr>
              <a:t>DEPARTMENT OF EDUCATION, ( 2021). </a:t>
            </a:r>
            <a:r>
              <a:rPr lang="en-GB" sz="1600" i="1" dirty="0">
                <a:solidFill>
                  <a:srgbClr val="002060"/>
                </a:solidFill>
                <a:latin typeface="Arial"/>
                <a:ea typeface="+mn-lt"/>
                <a:cs typeface="+mn-lt"/>
              </a:rPr>
              <a:t>THE CHILDREN</a:t>
            </a:r>
            <a:r>
              <a:rPr lang="en-GB" sz="1600" dirty="0">
                <a:solidFill>
                  <a:srgbClr val="002060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GB" sz="1600" i="1" dirty="0">
                <a:solidFill>
                  <a:srgbClr val="002060"/>
                </a:solidFill>
                <a:latin typeface="Arial"/>
                <a:ea typeface="+mn-lt"/>
                <a:cs typeface="+mn-lt"/>
              </a:rPr>
              <a:t>ACT 1989 GUIDANCE AND REGULATIONS</a:t>
            </a:r>
            <a:r>
              <a:rPr lang="en-GB" sz="1600" dirty="0">
                <a:solidFill>
                  <a:srgbClr val="002060"/>
                </a:solidFill>
                <a:latin typeface="Arial"/>
                <a:ea typeface="+mn-lt"/>
                <a:cs typeface="+mn-lt"/>
              </a:rPr>
              <a:t>.</a:t>
            </a:r>
            <a:endParaRPr lang="en-GB" sz="1600">
              <a:latin typeface="Arial"/>
              <a:ea typeface="+mn-lt"/>
              <a:cs typeface="+mn-lt"/>
            </a:endParaRPr>
          </a:p>
          <a:p>
            <a:r>
              <a:rPr lang="en-GB" sz="1600" dirty="0">
                <a:solidFill>
                  <a:srgbClr val="002060"/>
                </a:solidFill>
                <a:latin typeface="Arial"/>
                <a:cs typeface="Arial"/>
              </a:rPr>
              <a:t> </a:t>
            </a:r>
            <a:r>
              <a:rPr lang="en-GB" sz="1600" dirty="0">
                <a:solidFill>
                  <a:srgbClr val="002060"/>
                </a:solidFill>
                <a:latin typeface="Arial"/>
                <a:ea typeface="+mn-lt"/>
                <a:cs typeface="+mn-lt"/>
              </a:rPr>
              <a:t>DOUGLAS. V.(2021). </a:t>
            </a:r>
            <a:r>
              <a:rPr lang="en-GB" sz="1600" i="1" dirty="0">
                <a:solidFill>
                  <a:srgbClr val="002060"/>
                </a:solidFill>
                <a:latin typeface="Arial"/>
                <a:ea typeface="+mn-lt"/>
                <a:cs typeface="+mn-lt"/>
              </a:rPr>
              <a:t>SAFEGUARDING CHILDREN</a:t>
            </a:r>
            <a:r>
              <a:rPr lang="en-GB" sz="1600" dirty="0">
                <a:solidFill>
                  <a:srgbClr val="002060"/>
                </a:solidFill>
                <a:latin typeface="Arial"/>
                <a:ea typeface="+mn-lt"/>
                <a:cs typeface="+mn-lt"/>
              </a:rPr>
              <a:t>, </a:t>
            </a:r>
            <a:r>
              <a:rPr lang="en-GB" sz="1600" i="1" dirty="0">
                <a:solidFill>
                  <a:srgbClr val="002060"/>
                </a:solidFill>
                <a:latin typeface="Arial"/>
                <a:ea typeface="+mn-lt"/>
                <a:cs typeface="+mn-lt"/>
              </a:rPr>
              <a:t>YOUNG PEOPLEAND FAMILIES.</a:t>
            </a:r>
            <a:r>
              <a:rPr lang="en-GB" sz="1600" dirty="0">
                <a:solidFill>
                  <a:srgbClr val="002060"/>
                </a:solidFill>
                <a:latin typeface="Arial"/>
                <a:ea typeface="+mn-lt"/>
                <a:cs typeface="+mn-lt"/>
              </a:rPr>
              <a:t> SAGE PUBLISHING</a:t>
            </a:r>
            <a:endParaRPr lang="en-GB" sz="1600" dirty="0">
              <a:latin typeface="Arial"/>
              <a:cs typeface="Arial"/>
            </a:endParaRPr>
          </a:p>
          <a:p>
            <a:r>
              <a:rPr lang="en-GB" sz="1600" dirty="0">
                <a:solidFill>
                  <a:srgbClr val="222222"/>
                </a:solidFill>
                <a:latin typeface="Arial"/>
                <a:ea typeface="+mn-lt"/>
                <a:cs typeface="Arial"/>
              </a:rPr>
              <a:t>Matters, E.C. (2006) </a:t>
            </a:r>
            <a:r>
              <a:rPr lang="en-GB" sz="1600" i="1" dirty="0">
                <a:solidFill>
                  <a:srgbClr val="222222"/>
                </a:solidFill>
                <a:latin typeface="Arial"/>
                <a:ea typeface="+mn-lt"/>
                <a:cs typeface="Arial"/>
              </a:rPr>
              <a:t>Working together to safeguard children</a:t>
            </a:r>
            <a:r>
              <a:rPr lang="en-GB" sz="1600" dirty="0">
                <a:solidFill>
                  <a:srgbClr val="222222"/>
                </a:solidFill>
                <a:latin typeface="Arial"/>
                <a:ea typeface="+mn-lt"/>
                <a:cs typeface="Arial"/>
              </a:rPr>
              <a:t>. London: the stationery office.</a:t>
            </a:r>
            <a:endParaRPr lang="en-GB" sz="1600" dirty="0">
              <a:ea typeface="+mn-lt"/>
              <a:cs typeface="+mn-lt"/>
            </a:endParaRPr>
          </a:p>
          <a:p>
            <a:r>
              <a:rPr lang="en-GB" sz="1600" dirty="0">
                <a:solidFill>
                  <a:srgbClr val="002060"/>
                </a:solidFill>
                <a:ea typeface="+mn-lt"/>
                <a:cs typeface="+mn-lt"/>
              </a:rPr>
              <a:t>HERSTON. J</a:t>
            </a:r>
            <a:r>
              <a:rPr lang="en-GB" sz="1600" i="1" dirty="0">
                <a:solidFill>
                  <a:srgbClr val="002060"/>
                </a:solidFill>
                <a:ea typeface="+mn-lt"/>
                <a:cs typeface="+mn-lt"/>
              </a:rPr>
              <a:t>., (2018). FIVE FACTORS TO MAKE FAMILY AMAZING. </a:t>
            </a:r>
            <a:r>
              <a:rPr lang="en-GB" sz="1600" dirty="0">
                <a:solidFill>
                  <a:srgbClr val="002060"/>
                </a:solidFill>
                <a:ea typeface="+mn-lt"/>
                <a:cs typeface="+mn-lt"/>
              </a:rPr>
              <a:t>CIRLCLE OF CARE</a:t>
            </a:r>
            <a:endParaRPr lang="en-GB" dirty="0"/>
          </a:p>
          <a:p>
            <a:r>
              <a:rPr lang="en-GB" sz="1600" dirty="0">
                <a:solidFill>
                  <a:schemeClr val="tx1"/>
                </a:solidFill>
                <a:ea typeface="+mn-lt"/>
                <a:cs typeface="+mn-lt"/>
              </a:rPr>
              <a:t>PAPER. G. (2003).</a:t>
            </a:r>
            <a:r>
              <a:rPr lang="en-GB" sz="1600" i="1" dirty="0">
                <a:solidFill>
                  <a:schemeClr val="tx1"/>
                </a:solidFill>
                <a:ea typeface="+mn-lt"/>
                <a:cs typeface="+mn-lt"/>
              </a:rPr>
              <a:t> EVERY CHILD MATTER</a:t>
            </a:r>
            <a:endParaRPr lang="en-GB">
              <a:solidFill>
                <a:schemeClr val="tx1"/>
              </a:solidFill>
            </a:endParaRPr>
          </a:p>
          <a:p>
            <a:endParaRPr lang="en-GB" sz="1600" dirty="0">
              <a:solidFill>
                <a:srgbClr val="002060"/>
              </a:solidFill>
              <a:latin typeface="Arial"/>
              <a:cs typeface="Arial"/>
            </a:endParaRPr>
          </a:p>
          <a:p>
            <a:endParaRPr lang="en-GB" sz="1600" i="1" dirty="0">
              <a:solidFill>
                <a:srgbClr val="002060"/>
              </a:solidFill>
              <a:latin typeface="Arial"/>
              <a:cs typeface="Arial"/>
            </a:endParaRPr>
          </a:p>
          <a:p>
            <a:endParaRPr lang="en-US" sz="1600" cap="none" dirty="0">
              <a:solidFill>
                <a:srgbClr val="000000"/>
              </a:solidFill>
              <a:latin typeface="Arial"/>
              <a:cs typeface="Arial"/>
            </a:endParaRPr>
          </a:p>
          <a:p>
            <a:endParaRPr lang="en-GB" sz="1600" cap="none" dirty="0">
              <a:solidFill>
                <a:srgbClr val="222222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326610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951</Words>
  <Application>Microsoft Office PowerPoint</Application>
  <PresentationFormat>Widescreen</PresentationFormat>
  <Paragraphs>90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Century Gothic</vt:lpstr>
      <vt:lpstr>Wingdings</vt:lpstr>
      <vt:lpstr>Wingdings 3</vt:lpstr>
      <vt:lpstr>Ion Boardroom</vt:lpstr>
      <vt:lpstr>GROUP NAME  ANTHONIA AKPAN: 2026998  SOCORRO ALAM: 2029042    LECTURER          :RACHEAL RIVERS MODULE CODE: BMHP 5004 - BIRM  MODULE TITLE: CHILDREN, YOUNG PEOPLE AND FAMILIES  ASSIGNMENT TITLE:  PRESENTATION  FAMILY B  </vt:lpstr>
      <vt:lpstr>INTRODUCTION</vt:lpstr>
      <vt:lpstr>BEHAVIORAL PROBLEM</vt:lpstr>
      <vt:lpstr>PowerPoint Presentation</vt:lpstr>
      <vt:lpstr>     POLICY AND LEGISLATION</vt:lpstr>
      <vt:lpstr>IMPACT OF ZERO TOLERANCE POLICIES ON A VULNERABLE CHILD </vt:lpstr>
      <vt:lpstr>INVOLVING AND ENGAGING BOTH PARENT AS WELL AS SEEKING INPUT OF BOTH</vt:lpstr>
      <vt:lpstr>RECOMMENDETION AND PROFESSIONAL INTERVERNTION TO ENHANCE WELL-BEING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Owner</dc:creator>
  <cp:lastModifiedBy>Anthonia Akpan (2026998)</cp:lastModifiedBy>
  <cp:revision>167</cp:revision>
  <dcterms:created xsi:type="dcterms:W3CDTF">2022-10-04T19:50:41Z</dcterms:created>
  <dcterms:modified xsi:type="dcterms:W3CDTF">2022-10-19T12:18:30Z</dcterms:modified>
</cp:coreProperties>
</file>