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8"/>
  </p:notesMasterIdLst>
  <p:handoutMasterIdLst>
    <p:handoutMasterId r:id="rId19"/>
  </p:handoutMasterIdLst>
  <p:sldIdLst>
    <p:sldId id="257" r:id="rId5"/>
    <p:sldId id="389" r:id="rId6"/>
    <p:sldId id="384" r:id="rId7"/>
    <p:sldId id="317" r:id="rId8"/>
    <p:sldId id="279" r:id="rId9"/>
    <p:sldId id="392" r:id="rId10"/>
    <p:sldId id="272" r:id="rId11"/>
    <p:sldId id="277" r:id="rId12"/>
    <p:sldId id="278" r:id="rId13"/>
    <p:sldId id="321" r:id="rId14"/>
    <p:sldId id="268" r:id="rId15"/>
    <p:sldId id="391"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8DA"/>
    <a:srgbClr val="37335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3725" autoAdjust="0"/>
  </p:normalViewPr>
  <p:slideViewPr>
    <p:cSldViewPr snapToGrid="0">
      <p:cViewPr varScale="1">
        <p:scale>
          <a:sx n="72" d="100"/>
          <a:sy n="72" d="100"/>
        </p:scale>
        <p:origin x="618" y="7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12/13/2023</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12/13/2023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7</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10</a:t>
            </a:fld>
            <a:endParaRPr lang="en-US"/>
          </a:p>
        </p:txBody>
      </p:sp>
    </p:spTree>
    <p:extLst>
      <p:ext uri="{BB962C8B-B14F-4D97-AF65-F5344CB8AC3E}">
        <p14:creationId xmlns:p14="http://schemas.microsoft.com/office/powerpoint/2010/main" val="4150892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a:p>
        </p:txBody>
      </p:sp>
    </p:spTree>
    <p:extLst>
      <p:ext uri="{BB962C8B-B14F-4D97-AF65-F5344CB8AC3E}">
        <p14:creationId xmlns:p14="http://schemas.microsoft.com/office/powerpoint/2010/main" val="396330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6.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hyperlink" Target="https://footprint.wwf.org.uk/"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hyperlink" Target="https://pixabay.com/illustrations/climate-change-global-warming-2254711/" TargetMode="External"/><Relationship Id="rId13" Type="http://schemas.openxmlformats.org/officeDocument/2006/relationships/hyperlink" Target="https://www.google.com/search?q=earth+with+temperature+free+image+unsplash&amp;tbm=isch&amp;ved=2ahUKEwj0zqmCm9iCAxUaTKQEHch5Chk" TargetMode="External"/><Relationship Id="rId3" Type="http://schemas.openxmlformats.org/officeDocument/2006/relationships/hyperlink" Target="https://www.futurelearn.com/info/courses/sustainability-society-and-you/0/steps/4618" TargetMode="External"/><Relationship Id="rId7" Type="http://schemas.openxmlformats.org/officeDocument/2006/relationships/hyperlink" Target="https://www.bigissue.com/news/social-justice/almost-200000-tonnes-of-food-was-wasted-in-the-uk-last-" TargetMode="External"/><Relationship Id="rId12" Type="http://schemas.openxmlformats.org/officeDocument/2006/relationships/hyperlink" Target="https://www.un.org/en/global-issues/population" TargetMode="External"/><Relationship Id="rId2" Type="http://schemas.openxmlformats.org/officeDocument/2006/relationships/hyperlink" Target="https://depositphotos.com/photos/world.html" TargetMode="External"/><Relationship Id="rId1" Type="http://schemas.openxmlformats.org/officeDocument/2006/relationships/slideLayout" Target="../slideLayouts/slideLayout10.xml"/><Relationship Id="rId6" Type="http://schemas.openxmlformats.org/officeDocument/2006/relationships/hyperlink" Target="https://www.istockphoto.com/search/2/image-film?mediatype=illustration&amp;phrase=circular+economy" TargetMode="External"/><Relationship Id="rId11" Type="http://schemas.openxmlformats.org/officeDocument/2006/relationships/hyperlink" Target="https://www.shutterstock.com/search/alive-tree" TargetMode="External"/><Relationship Id="rId5" Type="http://schemas.openxmlformats.org/officeDocument/2006/relationships/hyperlink" Target="https://www.glotechrepairs.co.uk/news/the-uks-top-food-imports-and-where-they-come-from/" TargetMode="External"/><Relationship Id="rId10" Type="http://schemas.openxmlformats.org/officeDocument/2006/relationships/hyperlink" Target="https://pngtree.com/freebackground/nasa-3d-illustration-rendering-the-impact-of-climate-change-and-global-warming-on-thi" TargetMode="External"/><Relationship Id="rId4" Type="http://schemas.openxmlformats.org/officeDocument/2006/relationships/hyperlink" Target="https://www.bbc.com/future/article/20230317-the-state-of-the-climate-in-2023" TargetMode="External"/><Relationship Id="rId9" Type="http://schemas.openxmlformats.org/officeDocument/2006/relationships/hyperlink" Target="https://pixabay.com/images/search/overpopulation/" TargetMode="External"/><Relationship Id="rId14" Type="http://schemas.openxmlformats.org/officeDocument/2006/relationships/hyperlink" Target="https://www.google.co.uk/books/edition/Wild_Edible_Plants_A_Field_Guide_To_Fora/qlNDEAA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533753" y="482252"/>
            <a:ext cx="4496843" cy="1752333"/>
          </a:xfrm>
        </p:spPr>
        <p:txBody>
          <a:bodyPr anchor="b" anchorCtr="0">
            <a:normAutofit/>
          </a:bodyPr>
          <a:lstStyle/>
          <a:p>
            <a:r>
              <a:rPr lang="en-US" dirty="0"/>
              <a:t>Climate Change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081403"/>
            <a:ext cx="3565524" cy="3294345"/>
          </a:xfrm>
        </p:spPr>
        <p:txBody>
          <a:bodyPr>
            <a:normAutofit/>
          </a:bodyPr>
          <a:lstStyle/>
          <a:p>
            <a:r>
              <a:rPr lang="en-US" sz="2400" dirty="0"/>
              <a:t>Zoe Vaughan </a:t>
            </a:r>
          </a:p>
          <a:p>
            <a:r>
              <a:rPr lang="en-US" sz="2400" dirty="0"/>
              <a:t>2015102</a:t>
            </a:r>
          </a:p>
          <a:p>
            <a:r>
              <a:rPr lang="en-US" sz="2400" dirty="0"/>
              <a:t>Practical Teaching Session</a:t>
            </a:r>
          </a:p>
          <a:p>
            <a:r>
              <a:rPr lang="en-US" sz="2400" dirty="0"/>
              <a:t>ECPT6003</a:t>
            </a:r>
          </a:p>
          <a:p>
            <a:r>
              <a:rPr lang="en-US" sz="2400" dirty="0"/>
              <a:t>27</a:t>
            </a:r>
            <a:r>
              <a:rPr lang="en-US" sz="2400" baseline="30000" dirty="0"/>
              <a:t>Th</a:t>
            </a:r>
            <a:r>
              <a:rPr lang="en-US" sz="2400" dirty="0"/>
              <a:t> November 2023 </a:t>
            </a:r>
          </a:p>
          <a:p>
            <a:endParaRPr lang="en-US" dirty="0"/>
          </a:p>
          <a:p>
            <a:endParaRPr lang="en-US" dirty="0"/>
          </a:p>
          <a:p>
            <a:endParaRPr lang="en-US" dirty="0"/>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8" name="Freeform: Shape 37">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 name="Oval 38">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Freeform: Shape 40">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43" name="Rectangle 4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624417" y="161948"/>
            <a:ext cx="3565524" cy="841441"/>
          </a:xfrm>
        </p:spPr>
        <p:txBody>
          <a:bodyPr vert="horz" wrap="square" lIns="0" tIns="0" rIns="0" bIns="0" rtlCol="0" anchor="b" anchorCtr="0">
            <a:noAutofit/>
          </a:bodyPr>
          <a:lstStyle/>
          <a:p>
            <a:pPr>
              <a:lnSpc>
                <a:spcPct val="100000"/>
              </a:lnSpc>
            </a:pPr>
            <a:r>
              <a:rPr lang="en-US" sz="6000" dirty="0"/>
              <a:t>Topics</a:t>
            </a:r>
            <a:r>
              <a:rPr lang="en-US" sz="6600" dirty="0"/>
              <a:t> </a:t>
            </a:r>
          </a:p>
        </p:txBody>
      </p:sp>
      <p:sp>
        <p:nvSpPr>
          <p:cNvPr id="45" name="Oval 44">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338940" y="1122148"/>
            <a:ext cx="4372472" cy="5573904"/>
          </a:xfrm>
        </p:spPr>
        <p:txBody>
          <a:bodyPr vert="horz" wrap="square" lIns="0" tIns="0" rIns="0" bIns="0" rtlCol="0" anchor="t">
            <a:noAutofit/>
          </a:bodyPr>
          <a:lstStyle/>
          <a:p>
            <a:pPr marL="457200" indent="-342900">
              <a:buFont typeface="Arial" panose="020B0604020202020204" pitchFamily="34" charset="0"/>
              <a:buChar char="•"/>
            </a:pPr>
            <a:r>
              <a:rPr lang="en-US" sz="2400" dirty="0"/>
              <a:t>What is Climate Change?</a:t>
            </a:r>
          </a:p>
          <a:p>
            <a:pPr marL="457200" indent="-342900">
              <a:buFont typeface="Arial" panose="020B0604020202020204" pitchFamily="34" charset="0"/>
              <a:buChar char="•"/>
            </a:pPr>
            <a:r>
              <a:rPr lang="en-US" sz="2400" dirty="0"/>
              <a:t>The Causes of Climate Change</a:t>
            </a:r>
          </a:p>
          <a:p>
            <a:pPr marL="457200" indent="-342900">
              <a:buFont typeface="Arial" panose="020B0604020202020204" pitchFamily="34" charset="0"/>
              <a:buChar char="•"/>
            </a:pPr>
            <a:r>
              <a:rPr lang="en-US" sz="2400" dirty="0"/>
              <a:t>The Industrial Revolution - The Linear and Circular Economy </a:t>
            </a:r>
          </a:p>
          <a:p>
            <a:pPr marL="457200" indent="-342900">
              <a:buFont typeface="Arial" panose="020B0604020202020204" pitchFamily="34" charset="0"/>
              <a:buChar char="•"/>
            </a:pPr>
            <a:r>
              <a:rPr lang="en-US" sz="2400" dirty="0"/>
              <a:t>Sustainability </a:t>
            </a:r>
          </a:p>
          <a:p>
            <a:pPr marL="457200" indent="-342900">
              <a:buFont typeface="Arial" panose="020B0604020202020204" pitchFamily="34" charset="0"/>
              <a:buChar char="•"/>
            </a:pPr>
            <a:r>
              <a:rPr lang="en-US" sz="2400" dirty="0"/>
              <a:t>How Can We Become More Sustainable?</a:t>
            </a:r>
          </a:p>
          <a:p>
            <a:pPr marL="457200" indent="-342900">
              <a:buFont typeface="Arial" panose="020B0604020202020204" pitchFamily="34" charset="0"/>
              <a:buChar char="•"/>
            </a:pPr>
            <a:r>
              <a:rPr lang="en-US" sz="2400" dirty="0"/>
              <a:t>Food Production and Imports</a:t>
            </a:r>
          </a:p>
          <a:p>
            <a:pPr marL="457200" indent="-342900">
              <a:buFont typeface="Arial" panose="020B0604020202020204" pitchFamily="34" charset="0"/>
              <a:buChar char="•"/>
            </a:pPr>
            <a:r>
              <a:rPr lang="en-US" sz="2400" dirty="0"/>
              <a:t>A Sustainable Method </a:t>
            </a:r>
          </a:p>
          <a:p>
            <a:pPr marL="457200" indent="-342900">
              <a:buFont typeface="Arial" panose="020B0604020202020204" pitchFamily="34" charset="0"/>
              <a:buChar char="•"/>
            </a:pPr>
            <a:r>
              <a:rPr lang="en-US" sz="2400" dirty="0"/>
              <a:t>Carbon Footprint Checker </a:t>
            </a:r>
          </a:p>
        </p:txBody>
      </p:sp>
      <p:pic>
        <p:nvPicPr>
          <p:cNvPr id="7" name="Picture 6" descr="A tree in a sphere&#10;&#10;Description automatically generated">
            <a:extLst>
              <a:ext uri="{FF2B5EF4-FFF2-40B4-BE49-F238E27FC236}">
                <a16:creationId xmlns:a16="http://schemas.microsoft.com/office/drawing/2014/main" id="{8FC9E9D4-3D4F-8C7B-BCA8-1E173164A0CF}"/>
              </a:ext>
            </a:extLst>
          </p:cNvPr>
          <p:cNvPicPr>
            <a:picLocks noChangeAspect="1"/>
          </p:cNvPicPr>
          <p:nvPr/>
        </p:nvPicPr>
        <p:blipFill rotWithShape="1">
          <a:blip r:embed="rId2"/>
          <a:srcRect l="20129" r="23870" b="-1"/>
          <a:stretch/>
        </p:blipFill>
        <p:spPr>
          <a:xfrm>
            <a:off x="8163293" y="3212542"/>
            <a:ext cx="3448558" cy="3448558"/>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pic>
        <p:nvPicPr>
          <p:cNvPr id="19" name="Picture 18" descr="Earth and fire in space&#10;&#10;Description automatically generated">
            <a:extLst>
              <a:ext uri="{FF2B5EF4-FFF2-40B4-BE49-F238E27FC236}">
                <a16:creationId xmlns:a16="http://schemas.microsoft.com/office/drawing/2014/main" id="{AF7F22B6-3621-E6D6-2792-AE6B7B776962}"/>
              </a:ext>
            </a:extLst>
          </p:cNvPr>
          <p:cNvPicPr>
            <a:picLocks noChangeAspect="1"/>
          </p:cNvPicPr>
          <p:nvPr/>
        </p:nvPicPr>
        <p:blipFill rotWithShape="1">
          <a:blip r:embed="rId3"/>
          <a:srcRect l="20814" r="27913" b="2"/>
          <a:stretch/>
        </p:blipFill>
        <p:spPr>
          <a:xfrm>
            <a:off x="9303807" y="751866"/>
            <a:ext cx="2263776" cy="2263776"/>
          </a:xfrm>
          <a:custGeom>
            <a:avLst/>
            <a:gdLst/>
            <a:ahLst/>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p:spPr>
      </p:pic>
      <p:grpSp>
        <p:nvGrpSpPr>
          <p:cNvPr id="47" name="Group 46">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691007"/>
            <a:ext cx="667802" cy="631474"/>
            <a:chOff x="3409557" y="4940429"/>
            <a:chExt cx="667802" cy="631474"/>
          </a:xfrm>
        </p:grpSpPr>
        <p:sp>
          <p:nvSpPr>
            <p:cNvPr id="48" name="Freeform: Shape 47">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pic>
        <p:nvPicPr>
          <p:cNvPr id="27" name="Picture 26" descr="A planet earth in water&#10;&#10;Description automatically generated">
            <a:extLst>
              <a:ext uri="{FF2B5EF4-FFF2-40B4-BE49-F238E27FC236}">
                <a16:creationId xmlns:a16="http://schemas.microsoft.com/office/drawing/2014/main" id="{16A39776-8A26-BFAE-5BC2-9F1EA6858540}"/>
              </a:ext>
            </a:extLst>
          </p:cNvPr>
          <p:cNvPicPr>
            <a:picLocks noChangeAspect="1"/>
          </p:cNvPicPr>
          <p:nvPr/>
        </p:nvPicPr>
        <p:blipFill rotWithShape="1">
          <a:blip r:embed="rId4"/>
          <a:srcRect l="31124" r="12875" b="-2"/>
          <a:stretch/>
        </p:blipFill>
        <p:spPr>
          <a:xfrm>
            <a:off x="5742515" y="769658"/>
            <a:ext cx="2936876" cy="2936876"/>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a:solidFill>
                <a:schemeClr val="tx1">
                  <a:alpha val="80000"/>
                </a:schemeClr>
              </a:solidFill>
            </a:endParaRPr>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2" name="Oval 5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5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6" name="Group 5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57" name="Freeform: Shape 5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Shape 5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9" name="Oval 5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 name="Oval 5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2" name="Rectangle 6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160683" y="150312"/>
            <a:ext cx="6540742" cy="6356900"/>
          </a:xfrm>
        </p:spPr>
        <p:txBody>
          <a:bodyPr vert="horz" wrap="square" lIns="0" tIns="0" rIns="0" bIns="0" rtlCol="0" anchor="b" anchorCtr="0">
            <a:normAutofit fontScale="90000"/>
          </a:bodyPr>
          <a:lstStyle/>
          <a:p>
            <a:br>
              <a:rPr lang="en-US" sz="6700" dirty="0"/>
            </a:br>
            <a:r>
              <a:rPr lang="en-US" sz="6000" dirty="0"/>
              <a:t>Introduction</a:t>
            </a:r>
            <a:br>
              <a:rPr lang="en-US" sz="4900" dirty="0"/>
            </a:br>
            <a:r>
              <a:rPr lang="en-US" sz="4000" dirty="0"/>
              <a:t>What is Climate Change?</a:t>
            </a:r>
            <a:br>
              <a:rPr lang="en-US" sz="4900" dirty="0"/>
            </a:br>
            <a:br>
              <a:rPr lang="en-US" sz="1600" dirty="0"/>
            </a:br>
            <a:br>
              <a:rPr lang="en-US" sz="16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Climate Change is a change in temperatures and weather conditions caused by trapped greenhouse gas emissions. This is a global issue with most climate scientists claiming humans are the cause for climate change.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The green house effect gets its name from the trapped greenhouses gases which create a blanket around earth resulting in an increase of temperature effecting all aspects of nature.</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Scientists state that reductions are needed to keep global warming below 1.5C to protect ecosystems and the planet.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According to the BBC (2023), The climate is in a state of distress, with extreme weather hitting new records, for example in 2022, the weather was recorded as the hottest weather ever, resulting in the loss of the arctic sea with melting icebergs resulting in a rise of sea levels.</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Since the industrial revolution in 1760, earth temperature has risen. Oceans are predicted to rise which will cause major cities to flood and completely wash out small islands. </a:t>
            </a:r>
            <a:endParaRPr lang="en-US" sz="2000"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a:solidFill>
                <a:schemeClr val="tx1">
                  <a:alpha val="80000"/>
                </a:schemeClr>
              </a:solidFill>
            </a:endParaRPr>
          </a:p>
        </p:txBody>
      </p:sp>
      <p:pic>
        <p:nvPicPr>
          <p:cNvPr id="24" name="Picture 23" descr="A thermometer and the earth&#10;&#10;Description automatically generated">
            <a:extLst>
              <a:ext uri="{FF2B5EF4-FFF2-40B4-BE49-F238E27FC236}">
                <a16:creationId xmlns:a16="http://schemas.microsoft.com/office/drawing/2014/main" id="{C5F17732-E96B-2EB8-AAF5-8380EF394284}"/>
              </a:ext>
            </a:extLst>
          </p:cNvPr>
          <p:cNvPicPr>
            <a:picLocks noChangeAspect="1"/>
          </p:cNvPicPr>
          <p:nvPr/>
        </p:nvPicPr>
        <p:blipFill rotWithShape="1">
          <a:blip r:embed="rId3"/>
          <a:srcRect r="33455" b="1"/>
          <a:stretch/>
        </p:blipFill>
        <p:spPr>
          <a:xfrm>
            <a:off x="7460944" y="1368962"/>
            <a:ext cx="4570373" cy="4565161"/>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154207" y="95605"/>
            <a:ext cx="11878789" cy="1084271"/>
          </a:xfrm>
        </p:spPr>
        <p:txBody>
          <a:bodyPr vert="horz" wrap="square" lIns="0" tIns="0" rIns="0" bIns="0" rtlCol="0" anchor="b" anchorCtr="0">
            <a:normAutofit/>
          </a:bodyPr>
          <a:lstStyle/>
          <a:p>
            <a:pPr>
              <a:lnSpc>
                <a:spcPct val="100000"/>
              </a:lnSpc>
            </a:pPr>
            <a:r>
              <a:rPr lang="en-US" dirty="0"/>
              <a:t>The Causes of Climate </a:t>
            </a:r>
            <a:r>
              <a:rPr lang="en-US" sz="6400" kern="1200" dirty="0">
                <a:solidFill>
                  <a:schemeClr val="tx1"/>
                </a:solidFill>
                <a:latin typeface="+mj-lt"/>
                <a:ea typeface="+mj-ea"/>
                <a:cs typeface="+mj-cs"/>
              </a:rPr>
              <a:t>Change?</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pic>
        <p:nvPicPr>
          <p:cNvPr id="11" name="Picture 10" descr="A tree in a field and a dry land&#10;&#10;Description automatically generated">
            <a:extLst>
              <a:ext uri="{FF2B5EF4-FFF2-40B4-BE49-F238E27FC236}">
                <a16:creationId xmlns:a16="http://schemas.microsoft.com/office/drawing/2014/main" id="{EBA3EC53-3217-3BF2-442E-40020E9DD5E1}"/>
              </a:ext>
            </a:extLst>
          </p:cNvPr>
          <p:cNvPicPr>
            <a:picLocks noChangeAspect="1"/>
          </p:cNvPicPr>
          <p:nvPr/>
        </p:nvPicPr>
        <p:blipFill>
          <a:blip r:embed="rId3"/>
          <a:stretch>
            <a:fillRect/>
          </a:stretch>
        </p:blipFill>
        <p:spPr>
          <a:xfrm>
            <a:off x="4092483" y="1657334"/>
            <a:ext cx="4317192" cy="3740314"/>
          </a:xfrm>
          <a:prstGeom prst="rect">
            <a:avLst/>
          </a:prstGeom>
        </p:spPr>
      </p:pic>
      <p:sp>
        <p:nvSpPr>
          <p:cNvPr id="23" name="TextBox 22">
            <a:extLst>
              <a:ext uri="{FF2B5EF4-FFF2-40B4-BE49-F238E27FC236}">
                <a16:creationId xmlns:a16="http://schemas.microsoft.com/office/drawing/2014/main" id="{FFB9D4F4-2D64-EDEE-FA27-740B1A02FA6C}"/>
              </a:ext>
            </a:extLst>
          </p:cNvPr>
          <p:cNvSpPr txBox="1"/>
          <p:nvPr/>
        </p:nvSpPr>
        <p:spPr>
          <a:xfrm>
            <a:off x="8447058" y="4577927"/>
            <a:ext cx="3114721"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Burning fossil fuels to generate energy for electricity, transportation and industrial processes. </a:t>
            </a:r>
          </a:p>
          <a:p>
            <a:r>
              <a:rPr lang="en-GB" dirty="0">
                <a:latin typeface="Arial" panose="020B0604020202020204" pitchFamily="34" charset="0"/>
                <a:cs typeface="Arial" panose="020B0604020202020204" pitchFamily="34" charset="0"/>
              </a:rPr>
              <a:t>Lets discuss on the next slide the industrial revolution.</a:t>
            </a:r>
          </a:p>
        </p:txBody>
      </p:sp>
      <p:sp>
        <p:nvSpPr>
          <p:cNvPr id="24" name="TextBox 23">
            <a:extLst>
              <a:ext uri="{FF2B5EF4-FFF2-40B4-BE49-F238E27FC236}">
                <a16:creationId xmlns:a16="http://schemas.microsoft.com/office/drawing/2014/main" id="{DCED90D3-CF3D-B16F-4383-41ED16D13AC0}"/>
              </a:ext>
            </a:extLst>
          </p:cNvPr>
          <p:cNvSpPr txBox="1"/>
          <p:nvPr/>
        </p:nvSpPr>
        <p:spPr>
          <a:xfrm>
            <a:off x="8447058" y="1686259"/>
            <a:ext cx="3510007"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Over Consuming. What you eat, what you waste, what you use , exhausting the little materials and resources needed for quality of life.  </a:t>
            </a:r>
          </a:p>
          <a:p>
            <a:r>
              <a:rPr lang="en-GB" dirty="0">
                <a:latin typeface="Arial" panose="020B0604020202020204" pitchFamily="34" charset="0"/>
                <a:cs typeface="Arial" panose="020B0604020202020204" pitchFamily="34" charset="0"/>
              </a:rPr>
              <a:t>Waste that ends up in landfill decays and releases methane gases increasing global warming. </a:t>
            </a:r>
          </a:p>
        </p:txBody>
      </p:sp>
      <p:sp>
        <p:nvSpPr>
          <p:cNvPr id="25" name="TextBox 24">
            <a:extLst>
              <a:ext uri="{FF2B5EF4-FFF2-40B4-BE49-F238E27FC236}">
                <a16:creationId xmlns:a16="http://schemas.microsoft.com/office/drawing/2014/main" id="{AACEB51B-AC7C-A5E2-5BF6-49C70A14025E}"/>
              </a:ext>
            </a:extLst>
          </p:cNvPr>
          <p:cNvSpPr txBox="1"/>
          <p:nvPr/>
        </p:nvSpPr>
        <p:spPr>
          <a:xfrm>
            <a:off x="166152" y="4686990"/>
            <a:ext cx="3629300"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Using Transportation is responsible for a quarter of the EU’S greenhouse gas emissions creating habitat fragmentation, and causing air pollution. </a:t>
            </a:r>
          </a:p>
        </p:txBody>
      </p:sp>
      <p:sp>
        <p:nvSpPr>
          <p:cNvPr id="27" name="TextBox 26">
            <a:extLst>
              <a:ext uri="{FF2B5EF4-FFF2-40B4-BE49-F238E27FC236}">
                <a16:creationId xmlns:a16="http://schemas.microsoft.com/office/drawing/2014/main" id="{631CA7F9-A32E-E724-C4E8-30EB68900061}"/>
              </a:ext>
            </a:extLst>
          </p:cNvPr>
          <p:cNvSpPr txBox="1"/>
          <p:nvPr/>
        </p:nvSpPr>
        <p:spPr>
          <a:xfrm>
            <a:off x="106018" y="1559830"/>
            <a:ext cx="3896139"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Deforestation. The destruction of trees. </a:t>
            </a:r>
          </a:p>
          <a:p>
            <a:r>
              <a:rPr lang="en-GB" dirty="0">
                <a:latin typeface="Arial" panose="020B0604020202020204" pitchFamily="34" charset="0"/>
                <a:cs typeface="Arial" panose="020B0604020202020204" pitchFamily="34" charset="0"/>
              </a:rPr>
              <a:t>Trees absorb around 48 pounds of carbon dioxide while in exchange releases oxygen.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Animals are losing their habitats and an estimated 50,000 species every year become instinct. This includes plants which some are used for medical purposes. </a:t>
            </a:r>
          </a:p>
        </p:txBody>
      </p:sp>
    </p:spTree>
    <p:extLst>
      <p:ext uri="{BB962C8B-B14F-4D97-AF65-F5344CB8AC3E}">
        <p14:creationId xmlns:p14="http://schemas.microsoft.com/office/powerpoint/2010/main" val="5600218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p:bldP spid="2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143048" y="91612"/>
            <a:ext cx="7873610" cy="1482579"/>
          </a:xfrm>
        </p:spPr>
        <p:txBody>
          <a:bodyPr>
            <a:noAutofit/>
          </a:bodyPr>
          <a:lstStyle/>
          <a:p>
            <a:r>
              <a:rPr lang="en-US" sz="5400" dirty="0"/>
              <a:t>The Industrial Revolution </a:t>
            </a:r>
            <a:br>
              <a:rPr lang="en-US" sz="5400" dirty="0"/>
            </a:br>
            <a:r>
              <a:rPr lang="en-US" sz="3200" dirty="0"/>
              <a:t>The Linear and Circular Economy. </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sp>
        <p:nvSpPr>
          <p:cNvPr id="3" name="TextBox 2">
            <a:extLst>
              <a:ext uri="{FF2B5EF4-FFF2-40B4-BE49-F238E27FC236}">
                <a16:creationId xmlns:a16="http://schemas.microsoft.com/office/drawing/2014/main" id="{7398F24D-536D-6978-87D0-05599791ECE9}"/>
              </a:ext>
            </a:extLst>
          </p:cNvPr>
          <p:cNvSpPr txBox="1"/>
          <p:nvPr/>
        </p:nvSpPr>
        <p:spPr>
          <a:xfrm>
            <a:off x="143048" y="1534186"/>
            <a:ext cx="7357682" cy="5232202"/>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From a circular to a linear back to a circular economy. </a:t>
            </a:r>
          </a:p>
          <a:p>
            <a:endParaRPr lang="en-GB" sz="2400" dirty="0">
              <a:latin typeface="Arial" panose="020B0604020202020204" pitchFamily="34" charset="0"/>
              <a:cs typeface="Arial" panose="020B0604020202020204" pitchFamily="34" charset="0"/>
            </a:endParaRPr>
          </a:p>
          <a:p>
            <a:r>
              <a:rPr lang="en-GB" dirty="0">
                <a:effectLst/>
                <a:latin typeface="Arial" panose="020B0604020202020204" pitchFamily="34" charset="0"/>
                <a:ea typeface="Calibri" panose="020F0502020204030204" pitchFamily="34" charset="0"/>
                <a:cs typeface="Arial" panose="020B0604020202020204" pitchFamily="34" charset="0"/>
              </a:rPr>
              <a:t>Before the industrial revolution it was a circular economy. People made do with what they had which wasn’t much.</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a:t>
            </a:r>
            <a:r>
              <a:rPr lang="en-GB" dirty="0">
                <a:effectLst/>
                <a:latin typeface="Arial" panose="020B0604020202020204" pitchFamily="34" charset="0"/>
                <a:ea typeface="Calibri" panose="020F0502020204030204" pitchFamily="34" charset="0"/>
                <a:cs typeface="Arial" panose="020B0604020202020204" pitchFamily="34" charset="0"/>
              </a:rPr>
              <a:t>orses and carts were used for travelling and transporting goods.</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M</a:t>
            </a:r>
            <a:r>
              <a:rPr lang="en-GB" dirty="0">
                <a:effectLst/>
                <a:latin typeface="Arial" panose="020B0604020202020204" pitchFamily="34" charset="0"/>
                <a:ea typeface="Calibri" panose="020F0502020204030204" pitchFamily="34" charset="0"/>
                <a:cs typeface="Arial" panose="020B0604020202020204" pitchFamily="34" charset="0"/>
              </a:rPr>
              <a:t>aterials were recycled and reused.</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F</a:t>
            </a:r>
            <a:r>
              <a:rPr lang="en-GB" dirty="0">
                <a:effectLst/>
                <a:latin typeface="Arial" panose="020B0604020202020204" pitchFamily="34" charset="0"/>
                <a:ea typeface="Calibri" panose="020F0502020204030204" pitchFamily="34" charset="0"/>
                <a:cs typeface="Arial" panose="020B0604020202020204" pitchFamily="34" charset="0"/>
              </a:rPr>
              <a:t>oraging and growing your own produce was how people then survived.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During the industrial revolution when machines where invented </a:t>
            </a:r>
            <a:r>
              <a:rPr lang="en-GB" dirty="0">
                <a:effectLst/>
                <a:latin typeface="Arial" panose="020B0604020202020204" pitchFamily="34" charset="0"/>
                <a:ea typeface="Calibri" panose="020F0502020204030204" pitchFamily="34" charset="0"/>
                <a:cs typeface="Arial" panose="020B0604020202020204" pitchFamily="34" charset="0"/>
              </a:rPr>
              <a:t>the linear economy was created, where natural resources </a:t>
            </a:r>
            <a:r>
              <a:rPr lang="en-GB" dirty="0">
                <a:latin typeface="Arial" panose="020B0604020202020204" pitchFamily="34" charset="0"/>
                <a:ea typeface="Calibri" panose="020F0502020204030204" pitchFamily="34" charset="0"/>
                <a:cs typeface="Arial" panose="020B0604020202020204" pitchFamily="34" charset="0"/>
              </a:rPr>
              <a:t>were</a:t>
            </a:r>
            <a:r>
              <a:rPr lang="en-GB" dirty="0">
                <a:effectLst/>
                <a:latin typeface="Arial" panose="020B0604020202020204" pitchFamily="34" charset="0"/>
                <a:ea typeface="Calibri" panose="020F0502020204030204" pitchFamily="34" charset="0"/>
                <a:cs typeface="Arial" panose="020B0604020202020204" pitchFamily="34" charset="0"/>
              </a:rPr>
              <a:t> wasted and disposed of when no longer needed. A take-make-dispose economy. </a:t>
            </a:r>
          </a:p>
          <a:p>
            <a:endParaRPr lang="en-GB" dirty="0">
              <a:latin typeface="Arial" panose="020B0604020202020204" pitchFamily="34" charset="0"/>
              <a:ea typeface="Calibri" panose="020F0502020204030204" pitchFamily="34" charset="0"/>
              <a:cs typeface="Arial" panose="020B0604020202020204" pitchFamily="34" charset="0"/>
            </a:endParaRPr>
          </a:p>
          <a:p>
            <a:r>
              <a:rPr lang="en-GB" dirty="0">
                <a:effectLst/>
                <a:latin typeface="Arial" panose="020B0604020202020204" pitchFamily="34" charset="0"/>
                <a:ea typeface="Calibri" panose="020F0502020204030204" pitchFamily="34" charset="0"/>
                <a:cs typeface="Arial" panose="020B0604020202020204" pitchFamily="34" charset="0"/>
              </a:rPr>
              <a:t>However Since then, we have moved back into a circular economy with the aim of everything being recycled, reused or donated, tackling climate change, and </a:t>
            </a:r>
            <a:r>
              <a:rPr lang="en-GB" dirty="0">
                <a:latin typeface="Arial" panose="020B0604020202020204" pitchFamily="34" charset="0"/>
                <a:ea typeface="Calibri" panose="020F0502020204030204" pitchFamily="34" charset="0"/>
                <a:cs typeface="Arial" panose="020B0604020202020204" pitchFamily="34" charset="0"/>
              </a:rPr>
              <a:t>contributing to a healthier green planet</a:t>
            </a:r>
            <a:r>
              <a:rPr lang="en-GB" dirty="0">
                <a:effectLst/>
                <a:latin typeface="Arial" panose="020B0604020202020204" pitchFamily="34" charset="0"/>
                <a:ea typeface="Calibri" panose="020F0502020204030204" pitchFamily="34" charset="0"/>
                <a:cs typeface="Arial" panose="020B0604020202020204" pitchFamily="34" charset="0"/>
              </a:rPr>
              <a:t>. </a:t>
            </a:r>
          </a:p>
        </p:txBody>
      </p:sp>
      <p:pic>
        <p:nvPicPr>
          <p:cNvPr id="6" name="Picture Placeholder 5" descr="A circular diagram of different colored arrows&#10;&#10;Description automatically generated">
            <a:extLst>
              <a:ext uri="{FF2B5EF4-FFF2-40B4-BE49-F238E27FC236}">
                <a16:creationId xmlns:a16="http://schemas.microsoft.com/office/drawing/2014/main" id="{33BDAD11-28CD-E25C-9EC6-452E23E9BA39}"/>
              </a:ext>
            </a:extLst>
          </p:cNvPr>
          <p:cNvPicPr>
            <a:picLocks noGrp="1" noChangeAspect="1"/>
          </p:cNvPicPr>
          <p:nvPr>
            <p:ph type="pic" sz="quarter" idx="13"/>
          </p:nvPr>
        </p:nvPicPr>
        <p:blipFill>
          <a:blip r:embed="rId2"/>
          <a:srcRect l="1980" r="1980"/>
          <a:stretch>
            <a:fillRect/>
          </a:stretch>
        </p:blipFill>
        <p:spPr>
          <a:xfrm>
            <a:off x="7597048" y="1284188"/>
            <a:ext cx="4439377" cy="4440751"/>
          </a:xfrm>
        </p:spPr>
      </p:pic>
    </p:spTree>
    <p:extLst>
      <p:ext uri="{BB962C8B-B14F-4D97-AF65-F5344CB8AC3E}">
        <p14:creationId xmlns:p14="http://schemas.microsoft.com/office/powerpoint/2010/main" val="395518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790E8-4C9F-2FBF-6CD8-4BBE22033905}"/>
              </a:ext>
            </a:extLst>
          </p:cNvPr>
          <p:cNvSpPr>
            <a:spLocks noGrp="1"/>
          </p:cNvSpPr>
          <p:nvPr>
            <p:ph type="title"/>
          </p:nvPr>
        </p:nvSpPr>
        <p:spPr>
          <a:xfrm>
            <a:off x="196057" y="1583550"/>
            <a:ext cx="4529965" cy="1199407"/>
          </a:xfrm>
        </p:spPr>
        <p:txBody>
          <a:bodyPr vert="horz" wrap="square" lIns="0" tIns="0" rIns="0" bIns="0" rtlCol="0" anchor="b" anchorCtr="0">
            <a:normAutofit fontScale="90000"/>
          </a:bodyPr>
          <a:lstStyle/>
          <a:p>
            <a:br>
              <a:rPr lang="en-US" sz="6000" kern="1200" dirty="0">
                <a:latin typeface="+mj-lt"/>
                <a:ea typeface="+mj-ea"/>
                <a:cs typeface="+mj-cs"/>
              </a:rPr>
            </a:br>
            <a:r>
              <a:rPr lang="en-US" sz="6000" kern="1200" dirty="0">
                <a:latin typeface="+mj-lt"/>
                <a:ea typeface="+mj-ea"/>
                <a:cs typeface="+mj-cs"/>
              </a:rPr>
              <a:t>Sustainability</a:t>
            </a:r>
            <a:br>
              <a:rPr lang="en-US" sz="6000" dirty="0"/>
            </a:br>
            <a:br>
              <a:rPr lang="en-US" sz="6000" kern="1200" dirty="0">
                <a:latin typeface="+mj-lt"/>
                <a:ea typeface="+mj-ea"/>
                <a:cs typeface="+mj-cs"/>
              </a:rPr>
            </a:br>
            <a:r>
              <a:rPr lang="en-US" sz="2700" kern="1200" dirty="0">
                <a:latin typeface="+mn-lt"/>
                <a:ea typeface="+mn-ea"/>
                <a:cs typeface="+mn-cs"/>
              </a:rPr>
              <a:t>The Three Pillars of Sustainability</a:t>
            </a:r>
            <a:br>
              <a:rPr lang="en-US" sz="1600" kern="1200" dirty="0">
                <a:latin typeface="+mn-lt"/>
                <a:ea typeface="+mn-ea"/>
                <a:cs typeface="+mn-cs"/>
              </a:rPr>
            </a:br>
            <a:br>
              <a:rPr lang="en-US" sz="1600" kern="1200" dirty="0">
                <a:latin typeface="+mn-lt"/>
                <a:ea typeface="+mn-ea"/>
                <a:cs typeface="+mn-cs"/>
              </a:rPr>
            </a:br>
            <a:r>
              <a:rPr lang="en-US" sz="2000" kern="1200" dirty="0">
                <a:latin typeface="+mn-lt"/>
                <a:ea typeface="+mn-ea"/>
                <a:cs typeface="+mn-cs"/>
              </a:rPr>
              <a:t>Social</a:t>
            </a:r>
            <a:br>
              <a:rPr lang="en-US" sz="2000" kern="1200" dirty="0">
                <a:latin typeface="+mn-lt"/>
                <a:ea typeface="+mn-ea"/>
                <a:cs typeface="+mn-cs"/>
              </a:rPr>
            </a:br>
            <a:r>
              <a:rPr lang="en-US" sz="2000" kern="1200" dirty="0">
                <a:latin typeface="+mn-lt"/>
                <a:ea typeface="+mn-ea"/>
                <a:cs typeface="+mn-cs"/>
              </a:rPr>
              <a:t>Economic</a:t>
            </a:r>
            <a:br>
              <a:rPr lang="en-US" sz="2000" kern="1200" dirty="0">
                <a:latin typeface="+mn-lt"/>
                <a:ea typeface="+mn-ea"/>
                <a:cs typeface="+mn-cs"/>
              </a:rPr>
            </a:br>
            <a:r>
              <a:rPr lang="en-US" sz="2000" kern="1200" dirty="0">
                <a:latin typeface="+mn-lt"/>
                <a:ea typeface="+mn-ea"/>
                <a:cs typeface="+mn-cs"/>
              </a:rPr>
              <a:t>Environmental</a:t>
            </a:r>
            <a:endParaRPr lang="en-US" sz="2000" kern="1200" dirty="0">
              <a:latin typeface="+mj-lt"/>
              <a:ea typeface="+mj-ea"/>
              <a:cs typeface="+mj-cs"/>
            </a:endParaRPr>
          </a:p>
        </p:txBody>
      </p:sp>
      <p:sp>
        <p:nvSpPr>
          <p:cNvPr id="3" name="Content Placeholder 2">
            <a:extLst>
              <a:ext uri="{FF2B5EF4-FFF2-40B4-BE49-F238E27FC236}">
                <a16:creationId xmlns:a16="http://schemas.microsoft.com/office/drawing/2014/main" id="{B63A10A3-C5C7-9415-18BB-6967F121FCF9}"/>
              </a:ext>
            </a:extLst>
          </p:cNvPr>
          <p:cNvSpPr>
            <a:spLocks noGrp="1"/>
          </p:cNvSpPr>
          <p:nvPr>
            <p:ph idx="1"/>
          </p:nvPr>
        </p:nvSpPr>
        <p:spPr>
          <a:xfrm>
            <a:off x="4529478" y="96038"/>
            <a:ext cx="7569757" cy="6665924"/>
          </a:xfrm>
        </p:spPr>
        <p:txBody>
          <a:bodyPr vert="horz" lIns="0" tIns="0" rIns="0" bIns="0" rtlCol="0" anchor="t">
            <a:normAutofit fontScale="77500" lnSpcReduction="20000"/>
          </a:bodyPr>
          <a:lstStyle/>
          <a:p>
            <a:r>
              <a:rPr lang="en-US" sz="2100" b="1" u="sng" dirty="0">
                <a:solidFill>
                  <a:srgbClr val="FFFF00">
                    <a:alpha val="60000"/>
                  </a:srgbClr>
                </a:solidFill>
              </a:rPr>
              <a:t>Social</a:t>
            </a:r>
            <a:r>
              <a:rPr lang="en-US" sz="1900" dirty="0">
                <a:solidFill>
                  <a:srgbClr val="FFFF00">
                    <a:alpha val="60000"/>
                  </a:srgbClr>
                </a:solidFill>
              </a:rPr>
              <a:t> </a:t>
            </a:r>
            <a:r>
              <a:rPr lang="en-US" sz="1900" dirty="0"/>
              <a:t>– </a:t>
            </a:r>
            <a:r>
              <a:rPr lang="en-US" sz="1900" dirty="0">
                <a:solidFill>
                  <a:srgbClr val="FFFF00">
                    <a:alpha val="60000"/>
                  </a:srgbClr>
                </a:solidFill>
              </a:rPr>
              <a:t>Focus on the wellbeing of people and communities. </a:t>
            </a:r>
          </a:p>
          <a:p>
            <a:r>
              <a:rPr lang="en-US" sz="1900" dirty="0"/>
              <a:t>Giving back to people in need - Elimination of poverty. </a:t>
            </a:r>
          </a:p>
          <a:p>
            <a:r>
              <a:rPr lang="en-US" sz="1900" dirty="0"/>
              <a:t>Gender equality.</a:t>
            </a:r>
          </a:p>
          <a:p>
            <a:r>
              <a:rPr lang="en-US" sz="1900" dirty="0"/>
              <a:t>Equal social opportunities. </a:t>
            </a:r>
          </a:p>
          <a:p>
            <a:r>
              <a:rPr lang="en-US" sz="1900" dirty="0"/>
              <a:t> Access to safe and fair working conditions.</a:t>
            </a:r>
          </a:p>
          <a:p>
            <a:r>
              <a:rPr lang="en-US" sz="1900" b="1" u="sng" kern="1200" dirty="0">
                <a:solidFill>
                  <a:srgbClr val="00B0F0">
                    <a:alpha val="60000"/>
                  </a:srgbClr>
                </a:solidFill>
                <a:latin typeface="+mn-lt"/>
                <a:ea typeface="+mn-ea"/>
                <a:cs typeface="+mn-cs"/>
              </a:rPr>
              <a:t>Economic</a:t>
            </a:r>
            <a:r>
              <a:rPr lang="en-US" sz="1900" kern="1200" dirty="0">
                <a:latin typeface="+mn-lt"/>
                <a:ea typeface="+mn-ea"/>
                <a:cs typeface="+mn-cs"/>
              </a:rPr>
              <a:t> –  </a:t>
            </a:r>
            <a:r>
              <a:rPr lang="en-US" sz="1900" dirty="0">
                <a:solidFill>
                  <a:srgbClr val="00B0F0">
                    <a:alpha val="60000"/>
                  </a:srgbClr>
                </a:solidFill>
              </a:rPr>
              <a:t>M</a:t>
            </a:r>
            <a:r>
              <a:rPr lang="en-US" sz="1900" kern="1200" dirty="0">
                <a:solidFill>
                  <a:srgbClr val="00B0F0">
                    <a:alpha val="60000"/>
                  </a:srgbClr>
                </a:solidFill>
                <a:latin typeface="+mn-lt"/>
                <a:ea typeface="+mn-ea"/>
                <a:cs typeface="+mn-cs"/>
              </a:rPr>
              <a:t>aintain the capital intact and improve the standard of living. </a:t>
            </a:r>
          </a:p>
          <a:p>
            <a:r>
              <a:rPr lang="en-US" sz="1900" kern="1200" dirty="0">
                <a:latin typeface="+mn-lt"/>
                <a:ea typeface="+mn-ea"/>
                <a:cs typeface="+mn-cs"/>
              </a:rPr>
              <a:t>Creating more employment. </a:t>
            </a:r>
          </a:p>
          <a:p>
            <a:r>
              <a:rPr lang="en-US" sz="1900" kern="1200" dirty="0">
                <a:latin typeface="+mn-lt"/>
                <a:ea typeface="+mn-ea"/>
                <a:cs typeface="+mn-cs"/>
              </a:rPr>
              <a:t>Adequate family incomes. </a:t>
            </a:r>
          </a:p>
          <a:p>
            <a:r>
              <a:rPr lang="en-US" sz="1900" dirty="0"/>
              <a:t>G</a:t>
            </a:r>
            <a:r>
              <a:rPr lang="en-US" sz="1900" kern="1200" dirty="0">
                <a:latin typeface="+mn-lt"/>
                <a:ea typeface="+mn-ea"/>
                <a:cs typeface="+mn-cs"/>
              </a:rPr>
              <a:t>overnments supporting citizens. </a:t>
            </a:r>
          </a:p>
          <a:p>
            <a:r>
              <a:rPr lang="en-US" sz="1900" dirty="0"/>
              <a:t>F</a:t>
            </a:r>
            <a:r>
              <a:rPr lang="en-US" sz="1900" kern="1200" dirty="0">
                <a:latin typeface="+mn-lt"/>
                <a:ea typeface="+mn-ea"/>
                <a:cs typeface="+mn-cs"/>
              </a:rPr>
              <a:t>air trade and sustained economic growth is needed to counteract inflation – (increased costs).</a:t>
            </a:r>
          </a:p>
          <a:p>
            <a:r>
              <a:rPr lang="en-US" sz="1900" b="1" u="sng" kern="1200" dirty="0">
                <a:solidFill>
                  <a:srgbClr val="00B050">
                    <a:alpha val="60000"/>
                  </a:srgbClr>
                </a:solidFill>
                <a:latin typeface="+mn-lt"/>
                <a:ea typeface="+mn-ea"/>
                <a:cs typeface="+mn-cs"/>
              </a:rPr>
              <a:t>Environmental</a:t>
            </a:r>
            <a:r>
              <a:rPr lang="en-US" sz="1900" kern="1200" dirty="0">
                <a:solidFill>
                  <a:srgbClr val="00B050">
                    <a:alpha val="60000"/>
                  </a:srgbClr>
                </a:solidFill>
                <a:latin typeface="+mn-lt"/>
                <a:ea typeface="+mn-ea"/>
                <a:cs typeface="+mn-cs"/>
              </a:rPr>
              <a:t> </a:t>
            </a:r>
            <a:r>
              <a:rPr lang="en-US" sz="1900" kern="1200" dirty="0">
                <a:latin typeface="+mn-lt"/>
                <a:ea typeface="+mn-ea"/>
                <a:cs typeface="+mn-cs"/>
              </a:rPr>
              <a:t>– </a:t>
            </a:r>
            <a:r>
              <a:rPr lang="en-US" sz="1900" u="sng" kern="1200" dirty="0">
                <a:solidFill>
                  <a:srgbClr val="00B050">
                    <a:alpha val="60000"/>
                  </a:srgbClr>
                </a:solidFill>
                <a:latin typeface="+mn-lt"/>
                <a:ea typeface="+mn-ea"/>
                <a:cs typeface="+mn-cs"/>
              </a:rPr>
              <a:t>Sustainable Business </a:t>
            </a:r>
            <a:r>
              <a:rPr lang="en-US" sz="1900" u="sng" dirty="0">
                <a:solidFill>
                  <a:srgbClr val="00B050">
                    <a:alpha val="60000"/>
                  </a:srgbClr>
                </a:solidFill>
              </a:rPr>
              <a:t>P</a:t>
            </a:r>
            <a:r>
              <a:rPr lang="en-US" sz="1900" u="sng" kern="1200" dirty="0">
                <a:solidFill>
                  <a:srgbClr val="00B050">
                    <a:alpha val="60000"/>
                  </a:srgbClr>
                </a:solidFill>
                <a:latin typeface="+mn-lt"/>
                <a:ea typeface="+mn-ea"/>
                <a:cs typeface="+mn-cs"/>
              </a:rPr>
              <a:t>ractices</a:t>
            </a:r>
            <a:r>
              <a:rPr lang="en-US" sz="1900" kern="1200" dirty="0">
                <a:solidFill>
                  <a:srgbClr val="00B050">
                    <a:alpha val="60000"/>
                  </a:srgbClr>
                </a:solidFill>
                <a:latin typeface="+mn-lt"/>
                <a:ea typeface="+mn-ea"/>
                <a:cs typeface="+mn-cs"/>
              </a:rPr>
              <a:t>. Leaving the environment better off then what you find it. </a:t>
            </a:r>
          </a:p>
          <a:p>
            <a:r>
              <a:rPr lang="en-US" sz="1900" kern="1200" dirty="0">
                <a:latin typeface="+mn-lt"/>
                <a:ea typeface="+mn-ea"/>
                <a:cs typeface="+mn-cs"/>
              </a:rPr>
              <a:t>Biodiversity – protection of all </a:t>
            </a:r>
            <a:r>
              <a:rPr lang="en-US" sz="1900" dirty="0"/>
              <a:t>living things and ecosystems, crucial for oxygen, food, materials and medicine. </a:t>
            </a:r>
          </a:p>
          <a:p>
            <a:r>
              <a:rPr lang="en-US" sz="1900" dirty="0"/>
              <a:t>Use of natural resources, not overusing water,  food, oil, coal, gas – finite resources (they will run out). </a:t>
            </a:r>
          </a:p>
          <a:p>
            <a:r>
              <a:rPr lang="en-US" sz="1900" dirty="0"/>
              <a:t>Waste Removal and Pollution – Biodegradable products that brake down naturally.</a:t>
            </a:r>
          </a:p>
          <a:p>
            <a:endParaRPr lang="en-US" sz="1800" dirty="0"/>
          </a:p>
          <a:p>
            <a:endParaRPr lang="en-US" sz="1800" kern="1200" dirty="0">
              <a:latin typeface="+mn-lt"/>
              <a:ea typeface="+mn-ea"/>
              <a:cs typeface="+mn-cs"/>
            </a:endParaRPr>
          </a:p>
          <a:p>
            <a:pPr marL="0" indent="0">
              <a:buNone/>
            </a:pPr>
            <a:endParaRPr lang="en-US" sz="3200" kern="1200" dirty="0">
              <a:latin typeface="+mn-lt"/>
              <a:ea typeface="+mn-ea"/>
              <a:cs typeface="+mn-cs"/>
            </a:endParaRPr>
          </a:p>
          <a:p>
            <a:pPr marL="0" indent="0">
              <a:buNone/>
            </a:pPr>
            <a:endParaRPr lang="en-US" sz="3200" kern="1200" dirty="0">
              <a:latin typeface="+mn-lt"/>
              <a:ea typeface="+mn-ea"/>
              <a:cs typeface="+mn-cs"/>
            </a:endParaRPr>
          </a:p>
        </p:txBody>
      </p:sp>
      <p:pic>
        <p:nvPicPr>
          <p:cNvPr id="12" name="Picture 11" descr="A diagram of a diagram&#10;&#10;Description automatically generated">
            <a:extLst>
              <a:ext uri="{FF2B5EF4-FFF2-40B4-BE49-F238E27FC236}">
                <a16:creationId xmlns:a16="http://schemas.microsoft.com/office/drawing/2014/main" id="{16AED014-CC08-EAB2-8FD5-6025D0A5B0BF}"/>
              </a:ext>
            </a:extLst>
          </p:cNvPr>
          <p:cNvPicPr>
            <a:picLocks noChangeAspect="1"/>
          </p:cNvPicPr>
          <p:nvPr/>
        </p:nvPicPr>
        <p:blipFill rotWithShape="1">
          <a:blip r:embed="rId2"/>
          <a:srcRect r="-1" b="513"/>
          <a:stretch/>
        </p:blipFill>
        <p:spPr>
          <a:xfrm>
            <a:off x="214313" y="2890237"/>
            <a:ext cx="4100852" cy="3775691"/>
          </a:xfrm>
          <a:custGeom>
            <a:avLst/>
            <a:gdLst/>
            <a:ahLst/>
            <a:cxnLst/>
            <a:rect l="l" t="t" r="r" b="b"/>
            <a:pathLst>
              <a:path w="4713922" h="5759450">
                <a:moveTo>
                  <a:pt x="0" y="0"/>
                </a:moveTo>
                <a:lnTo>
                  <a:pt x="4713922" y="0"/>
                </a:lnTo>
                <a:lnTo>
                  <a:pt x="4713922" y="5759450"/>
                </a:lnTo>
                <a:lnTo>
                  <a:pt x="0" y="5759450"/>
                </a:lnTo>
                <a:close/>
              </a:path>
            </a:pathLst>
          </a:custGeom>
        </p:spPr>
      </p:pic>
      <p:sp>
        <p:nvSpPr>
          <p:cNvPr id="6" name="Slide Number Placeholder 5">
            <a:extLst>
              <a:ext uri="{FF2B5EF4-FFF2-40B4-BE49-F238E27FC236}">
                <a16:creationId xmlns:a16="http://schemas.microsoft.com/office/drawing/2014/main" id="{D02F5581-6B9C-38F5-26E4-6B8B3E42BC03}"/>
              </a:ext>
            </a:extLst>
          </p:cNvPr>
          <p:cNvSpPr>
            <a:spLocks noGrp="1"/>
          </p:cNvSpPr>
          <p:nvPr>
            <p:ph type="sldNum" sz="quarter" idx="12"/>
          </p:nvPr>
        </p:nvSpPr>
        <p:spPr>
          <a:xfrm>
            <a:off x="9948863" y="6507212"/>
            <a:ext cx="1692274" cy="153888"/>
          </a:xfrm>
        </p:spPr>
        <p:txBody>
          <a:bodyPr vert="horz" lIns="0" tIns="0" rIns="0" bIns="0" rtlCol="0">
            <a:normAutofit/>
          </a:bodyPr>
          <a:lstStyle/>
          <a:p>
            <a:pPr>
              <a:spcAft>
                <a:spcPts val="600"/>
              </a:spcAft>
            </a:pPr>
            <a:fld id="{DBA1B0FB-D917-4C8C-928F-313BD683BF39}" type="slidenum">
              <a:rPr lang="en-US" smtClean="0"/>
              <a:pPr>
                <a:spcAft>
                  <a:spcPts val="600"/>
                </a:spcAft>
              </a:pPr>
              <a:t>6</a:t>
            </a:fld>
            <a:endParaRPr lang="en-US"/>
          </a:p>
        </p:txBody>
      </p:sp>
      <p:sp>
        <p:nvSpPr>
          <p:cNvPr id="8" name="Title 1">
            <a:extLst>
              <a:ext uri="{FF2B5EF4-FFF2-40B4-BE49-F238E27FC236}">
                <a16:creationId xmlns:a16="http://schemas.microsoft.com/office/drawing/2014/main" id="{91EBF273-01AB-B510-8E43-0556CB791850}"/>
              </a:ext>
            </a:extLst>
          </p:cNvPr>
          <p:cNvSpPr txBox="1">
            <a:spLocks/>
          </p:cNvSpPr>
          <p:nvPr/>
        </p:nvSpPr>
        <p:spPr>
          <a:xfrm>
            <a:off x="196058" y="96038"/>
            <a:ext cx="4529965" cy="858120"/>
          </a:xfrm>
          <a:prstGeom prst="rect">
            <a:avLst/>
          </a:prstGeom>
        </p:spPr>
        <p:txBody>
          <a:bodyPr vert="horz" wrap="square" lIns="0" tIns="0" rIns="0" bIns="0" rtlCol="0" anchor="b" anchorCtr="0">
            <a:normAutofit fontScale="90000" lnSpcReduction="1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br>
              <a:rPr lang="en-GB" sz="6000" dirty="0"/>
            </a:br>
            <a:endParaRPr lang="en-GB" sz="1600" dirty="0"/>
          </a:p>
        </p:txBody>
      </p:sp>
    </p:spTree>
    <p:extLst>
      <p:ext uri="{BB962C8B-B14F-4D97-AF65-F5344CB8AC3E}">
        <p14:creationId xmlns:p14="http://schemas.microsoft.com/office/powerpoint/2010/main" val="3494579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352080" y="191900"/>
            <a:ext cx="11091600" cy="762690"/>
          </a:xfrm>
        </p:spPr>
        <p:txBody>
          <a:bodyPr/>
          <a:lstStyle/>
          <a:p>
            <a:pPr algn="ctr"/>
            <a:br>
              <a:rPr lang="en-US" dirty="0"/>
            </a:br>
            <a:br>
              <a:rPr lang="en-US" dirty="0"/>
            </a:br>
            <a:br>
              <a:rPr lang="en-US" dirty="0"/>
            </a:br>
            <a:endParaRPr lang="en-US" dirty="0"/>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a:p>
        </p:txBody>
      </p:sp>
      <p:sp>
        <p:nvSpPr>
          <p:cNvPr id="5" name="Title 2">
            <a:extLst>
              <a:ext uri="{FF2B5EF4-FFF2-40B4-BE49-F238E27FC236}">
                <a16:creationId xmlns:a16="http://schemas.microsoft.com/office/drawing/2014/main" id="{2898CA8C-C2F6-FC57-2A7B-2FF07FDE2FDB}"/>
              </a:ext>
            </a:extLst>
          </p:cNvPr>
          <p:cNvSpPr txBox="1">
            <a:spLocks/>
          </p:cNvSpPr>
          <p:nvPr/>
        </p:nvSpPr>
        <p:spPr>
          <a:xfrm>
            <a:off x="550200" y="367202"/>
            <a:ext cx="11091600" cy="824735"/>
          </a:xfrm>
          <a:prstGeom prst="rect">
            <a:avLst/>
          </a:prstGeom>
        </p:spPr>
        <p:txBody>
          <a:bodyPr vert="horz" wrap="square" lIns="0" tIns="0" rIns="0" bIns="0" rtlCol="0" anchor="t" anchorCtr="0">
            <a:no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r>
              <a:rPr lang="en-GB" dirty="0"/>
              <a:t>How can we become more sustainable?</a:t>
            </a:r>
          </a:p>
          <a:p>
            <a:r>
              <a:rPr lang="en-GB" dirty="0"/>
              <a:t> </a:t>
            </a:r>
            <a:br>
              <a:rPr lang="en-GB" dirty="0"/>
            </a:br>
            <a:br>
              <a:rPr lang="en-GB" dirty="0"/>
            </a:br>
            <a:endParaRPr lang="en-GB" dirty="0"/>
          </a:p>
          <a:p>
            <a:endParaRPr lang="en-GB" dirty="0"/>
          </a:p>
        </p:txBody>
      </p:sp>
      <p:sp>
        <p:nvSpPr>
          <p:cNvPr id="11" name="TextBox 10">
            <a:extLst>
              <a:ext uri="{FF2B5EF4-FFF2-40B4-BE49-F238E27FC236}">
                <a16:creationId xmlns:a16="http://schemas.microsoft.com/office/drawing/2014/main" id="{A6DF87FD-131A-DA7D-253A-120ACCCC7AC6}"/>
              </a:ext>
            </a:extLst>
          </p:cNvPr>
          <p:cNvSpPr txBox="1"/>
          <p:nvPr/>
        </p:nvSpPr>
        <p:spPr>
          <a:xfrm>
            <a:off x="8545235" y="3422928"/>
            <a:ext cx="2629992" cy="646331"/>
          </a:xfrm>
          <a:prstGeom prst="rect">
            <a:avLst/>
          </a:prstGeom>
          <a:noFill/>
        </p:spPr>
        <p:txBody>
          <a:bodyPr wrap="square" rtlCol="0">
            <a:spAutoFit/>
          </a:bodyPr>
          <a:lstStyle/>
          <a:p>
            <a:r>
              <a:rPr lang="en-GB" sz="1800" dirty="0"/>
              <a:t>Green Energy Resources </a:t>
            </a:r>
          </a:p>
          <a:p>
            <a:endParaRPr lang="en-GB" dirty="0"/>
          </a:p>
        </p:txBody>
      </p:sp>
      <p:sp>
        <p:nvSpPr>
          <p:cNvPr id="12" name="TextBox 11">
            <a:extLst>
              <a:ext uri="{FF2B5EF4-FFF2-40B4-BE49-F238E27FC236}">
                <a16:creationId xmlns:a16="http://schemas.microsoft.com/office/drawing/2014/main" id="{236AD5BA-D792-23BE-34A6-448E5BF01CA0}"/>
              </a:ext>
            </a:extLst>
          </p:cNvPr>
          <p:cNvSpPr txBox="1"/>
          <p:nvPr/>
        </p:nvSpPr>
        <p:spPr>
          <a:xfrm>
            <a:off x="1662902" y="3333033"/>
            <a:ext cx="1516860" cy="646331"/>
          </a:xfrm>
          <a:prstGeom prst="rect">
            <a:avLst/>
          </a:prstGeom>
          <a:noFill/>
        </p:spPr>
        <p:txBody>
          <a:bodyPr wrap="square" rtlCol="0">
            <a:spAutoFit/>
          </a:bodyPr>
          <a:lstStyle/>
          <a:p>
            <a:r>
              <a:rPr lang="en-GB" dirty="0"/>
              <a:t>Grow your Own Produce  </a:t>
            </a:r>
          </a:p>
        </p:txBody>
      </p:sp>
      <p:sp>
        <p:nvSpPr>
          <p:cNvPr id="13" name="TextBox 12">
            <a:extLst>
              <a:ext uri="{FF2B5EF4-FFF2-40B4-BE49-F238E27FC236}">
                <a16:creationId xmlns:a16="http://schemas.microsoft.com/office/drawing/2014/main" id="{8B20A735-D632-6705-D2F3-8D2333E6EC4C}"/>
              </a:ext>
            </a:extLst>
          </p:cNvPr>
          <p:cNvSpPr txBox="1"/>
          <p:nvPr/>
        </p:nvSpPr>
        <p:spPr>
          <a:xfrm>
            <a:off x="4874682" y="2252627"/>
            <a:ext cx="1702007" cy="646331"/>
          </a:xfrm>
          <a:prstGeom prst="rect">
            <a:avLst/>
          </a:prstGeom>
          <a:noFill/>
        </p:spPr>
        <p:txBody>
          <a:bodyPr wrap="square" rtlCol="0">
            <a:spAutoFit/>
          </a:bodyPr>
          <a:lstStyle/>
          <a:p>
            <a:r>
              <a:rPr lang="en-GB" sz="1800" dirty="0"/>
              <a:t>Reduce Waste </a:t>
            </a:r>
          </a:p>
          <a:p>
            <a:endParaRPr lang="en-GB" dirty="0"/>
          </a:p>
        </p:txBody>
      </p:sp>
      <p:sp>
        <p:nvSpPr>
          <p:cNvPr id="14" name="TextBox 13">
            <a:extLst>
              <a:ext uri="{FF2B5EF4-FFF2-40B4-BE49-F238E27FC236}">
                <a16:creationId xmlns:a16="http://schemas.microsoft.com/office/drawing/2014/main" id="{51D5D0AE-5CD5-BE89-30CB-FD955EE467F2}"/>
              </a:ext>
            </a:extLst>
          </p:cNvPr>
          <p:cNvSpPr txBox="1"/>
          <p:nvPr/>
        </p:nvSpPr>
        <p:spPr>
          <a:xfrm>
            <a:off x="4956908" y="4625452"/>
            <a:ext cx="1914042" cy="369332"/>
          </a:xfrm>
          <a:prstGeom prst="rect">
            <a:avLst/>
          </a:prstGeom>
          <a:noFill/>
        </p:spPr>
        <p:txBody>
          <a:bodyPr wrap="square" rtlCol="0">
            <a:spAutoFit/>
          </a:bodyPr>
          <a:lstStyle/>
          <a:p>
            <a:r>
              <a:rPr lang="en-GB" dirty="0"/>
              <a:t>Eat Less Meat </a:t>
            </a:r>
          </a:p>
        </p:txBody>
      </p:sp>
      <p:sp>
        <p:nvSpPr>
          <p:cNvPr id="15" name="TextBox 14">
            <a:extLst>
              <a:ext uri="{FF2B5EF4-FFF2-40B4-BE49-F238E27FC236}">
                <a16:creationId xmlns:a16="http://schemas.microsoft.com/office/drawing/2014/main" id="{23D438C9-0C58-9C0F-520D-A444A427CDEC}"/>
              </a:ext>
            </a:extLst>
          </p:cNvPr>
          <p:cNvSpPr txBox="1"/>
          <p:nvPr/>
        </p:nvSpPr>
        <p:spPr>
          <a:xfrm>
            <a:off x="8355203" y="4730278"/>
            <a:ext cx="2994095" cy="369332"/>
          </a:xfrm>
          <a:prstGeom prst="rect">
            <a:avLst/>
          </a:prstGeom>
          <a:noFill/>
        </p:spPr>
        <p:txBody>
          <a:bodyPr wrap="square" rtlCol="0">
            <a:spAutoFit/>
          </a:bodyPr>
          <a:lstStyle/>
          <a:p>
            <a:r>
              <a:rPr lang="en-GB" dirty="0"/>
              <a:t>Save Water  - Be Water Wise </a:t>
            </a:r>
          </a:p>
        </p:txBody>
      </p:sp>
      <p:sp>
        <p:nvSpPr>
          <p:cNvPr id="16" name="TextBox 15">
            <a:extLst>
              <a:ext uri="{FF2B5EF4-FFF2-40B4-BE49-F238E27FC236}">
                <a16:creationId xmlns:a16="http://schemas.microsoft.com/office/drawing/2014/main" id="{E96D6DA0-C876-F003-B085-1BD8F3DB272A}"/>
              </a:ext>
            </a:extLst>
          </p:cNvPr>
          <p:cNvSpPr txBox="1"/>
          <p:nvPr/>
        </p:nvSpPr>
        <p:spPr>
          <a:xfrm>
            <a:off x="5032104" y="3395533"/>
            <a:ext cx="1527886" cy="369332"/>
          </a:xfrm>
          <a:prstGeom prst="rect">
            <a:avLst/>
          </a:prstGeom>
          <a:noFill/>
        </p:spPr>
        <p:txBody>
          <a:bodyPr wrap="square" rtlCol="0">
            <a:spAutoFit/>
          </a:bodyPr>
          <a:lstStyle/>
          <a:p>
            <a:r>
              <a:rPr lang="en-GB" dirty="0"/>
              <a:t>Save Energy </a:t>
            </a:r>
          </a:p>
        </p:txBody>
      </p:sp>
      <p:sp>
        <p:nvSpPr>
          <p:cNvPr id="17" name="TextBox 16">
            <a:extLst>
              <a:ext uri="{FF2B5EF4-FFF2-40B4-BE49-F238E27FC236}">
                <a16:creationId xmlns:a16="http://schemas.microsoft.com/office/drawing/2014/main" id="{15BFF608-CE66-2831-7C37-BB4E98AA6338}"/>
              </a:ext>
            </a:extLst>
          </p:cNvPr>
          <p:cNvSpPr txBox="1"/>
          <p:nvPr/>
        </p:nvSpPr>
        <p:spPr>
          <a:xfrm>
            <a:off x="1311379" y="2319184"/>
            <a:ext cx="2146618" cy="923330"/>
          </a:xfrm>
          <a:prstGeom prst="rect">
            <a:avLst/>
          </a:prstGeom>
          <a:noFill/>
        </p:spPr>
        <p:txBody>
          <a:bodyPr wrap="square" rtlCol="0">
            <a:spAutoFit/>
          </a:bodyPr>
          <a:lstStyle/>
          <a:p>
            <a:r>
              <a:rPr lang="en-GB" sz="1800" dirty="0"/>
              <a:t>Donate, Recycle or Share </a:t>
            </a:r>
          </a:p>
          <a:p>
            <a:endParaRPr lang="en-GB" dirty="0"/>
          </a:p>
        </p:txBody>
      </p:sp>
      <p:sp>
        <p:nvSpPr>
          <p:cNvPr id="18" name="TextBox 17">
            <a:extLst>
              <a:ext uri="{FF2B5EF4-FFF2-40B4-BE49-F238E27FC236}">
                <a16:creationId xmlns:a16="http://schemas.microsoft.com/office/drawing/2014/main" id="{0D422D7C-25DA-CE8C-292F-22FFC637F01B}"/>
              </a:ext>
            </a:extLst>
          </p:cNvPr>
          <p:cNvSpPr txBox="1"/>
          <p:nvPr/>
        </p:nvSpPr>
        <p:spPr>
          <a:xfrm>
            <a:off x="7825054" y="2190314"/>
            <a:ext cx="3409224" cy="369332"/>
          </a:xfrm>
          <a:prstGeom prst="rect">
            <a:avLst/>
          </a:prstGeom>
          <a:noFill/>
        </p:spPr>
        <p:txBody>
          <a:bodyPr wrap="square" rtlCol="0">
            <a:spAutoFit/>
          </a:bodyPr>
          <a:lstStyle/>
          <a:p>
            <a:r>
              <a:rPr lang="en-GB" dirty="0"/>
              <a:t>Organic / Biodegradable Products </a:t>
            </a:r>
          </a:p>
        </p:txBody>
      </p:sp>
      <p:sp>
        <p:nvSpPr>
          <p:cNvPr id="19" name="TextBox 18">
            <a:extLst>
              <a:ext uri="{FF2B5EF4-FFF2-40B4-BE49-F238E27FC236}">
                <a16:creationId xmlns:a16="http://schemas.microsoft.com/office/drawing/2014/main" id="{DC794D9B-73A5-0026-9404-C4B54BBB6F93}"/>
              </a:ext>
            </a:extLst>
          </p:cNvPr>
          <p:cNvSpPr txBox="1"/>
          <p:nvPr/>
        </p:nvSpPr>
        <p:spPr>
          <a:xfrm>
            <a:off x="1389703" y="4577103"/>
            <a:ext cx="2228160" cy="369332"/>
          </a:xfrm>
          <a:prstGeom prst="rect">
            <a:avLst/>
          </a:prstGeom>
          <a:noFill/>
        </p:spPr>
        <p:txBody>
          <a:bodyPr wrap="square" rtlCol="0">
            <a:spAutoFit/>
          </a:bodyPr>
          <a:lstStyle/>
          <a:p>
            <a:r>
              <a:rPr lang="en-GB" dirty="0"/>
              <a:t>Compost Old Food </a:t>
            </a:r>
          </a:p>
        </p:txBody>
      </p:sp>
      <p:sp>
        <p:nvSpPr>
          <p:cNvPr id="20" name="TextBox 19">
            <a:extLst>
              <a:ext uri="{FF2B5EF4-FFF2-40B4-BE49-F238E27FC236}">
                <a16:creationId xmlns:a16="http://schemas.microsoft.com/office/drawing/2014/main" id="{70049E11-A1D6-84A6-0550-19BB8E851311}"/>
              </a:ext>
            </a:extLst>
          </p:cNvPr>
          <p:cNvSpPr txBox="1"/>
          <p:nvPr/>
        </p:nvSpPr>
        <p:spPr>
          <a:xfrm>
            <a:off x="490329" y="1204142"/>
            <a:ext cx="2689433" cy="677108"/>
          </a:xfrm>
          <a:prstGeom prst="rect">
            <a:avLst/>
          </a:prstGeom>
          <a:noFill/>
        </p:spPr>
        <p:txBody>
          <a:bodyPr wrap="square" rtlCol="0">
            <a:spAutoFit/>
          </a:bodyPr>
          <a:lstStyle/>
          <a:p>
            <a:r>
              <a:rPr lang="en-GB" sz="2000" dirty="0"/>
              <a:t>Some examples below:</a:t>
            </a:r>
          </a:p>
          <a:p>
            <a:endParaRPr lang="en-GB" dirty="0"/>
          </a:p>
        </p:txBody>
      </p:sp>
      <p:sp>
        <p:nvSpPr>
          <p:cNvPr id="21" name="TextBox 20">
            <a:extLst>
              <a:ext uri="{FF2B5EF4-FFF2-40B4-BE49-F238E27FC236}">
                <a16:creationId xmlns:a16="http://schemas.microsoft.com/office/drawing/2014/main" id="{6060EF36-0DDD-F863-6DBF-BC43566C65E9}"/>
              </a:ext>
            </a:extLst>
          </p:cNvPr>
          <p:cNvSpPr txBox="1"/>
          <p:nvPr/>
        </p:nvSpPr>
        <p:spPr>
          <a:xfrm>
            <a:off x="92765" y="5618430"/>
            <a:ext cx="12006470" cy="830997"/>
          </a:xfrm>
          <a:prstGeom prst="rect">
            <a:avLst/>
          </a:prstGeom>
          <a:noFill/>
        </p:spPr>
        <p:txBody>
          <a:bodyPr wrap="square" rtlCol="0">
            <a:spAutoFit/>
          </a:bodyPr>
          <a:lstStyle/>
          <a:p>
            <a:r>
              <a:rPr lang="en-GB" sz="2400" dirty="0"/>
              <a:t>Now, Lets discuss more into depth on fresh food imports and how much of that amount we waste as a nation.  </a:t>
            </a:r>
          </a:p>
        </p:txBody>
      </p:sp>
      <p:sp>
        <p:nvSpPr>
          <p:cNvPr id="23" name="Oval 22">
            <a:extLst>
              <a:ext uri="{FF2B5EF4-FFF2-40B4-BE49-F238E27FC236}">
                <a16:creationId xmlns:a16="http://schemas.microsoft.com/office/drawing/2014/main" id="{0C538959-4BA3-73DA-55C1-08300FA3A0DD}"/>
              </a:ext>
            </a:extLst>
          </p:cNvPr>
          <p:cNvSpPr/>
          <p:nvPr/>
        </p:nvSpPr>
        <p:spPr>
          <a:xfrm>
            <a:off x="1245591" y="3202869"/>
            <a:ext cx="2212406" cy="9456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F788992C-CF40-05D9-1BD4-3924DA8F25CA}"/>
              </a:ext>
            </a:extLst>
          </p:cNvPr>
          <p:cNvSpPr/>
          <p:nvPr/>
        </p:nvSpPr>
        <p:spPr>
          <a:xfrm>
            <a:off x="4706362" y="2097924"/>
            <a:ext cx="1849529" cy="80103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92490833-DA7F-C85D-9800-C4BA641A05D4}"/>
              </a:ext>
            </a:extLst>
          </p:cNvPr>
          <p:cNvSpPr/>
          <p:nvPr/>
        </p:nvSpPr>
        <p:spPr>
          <a:xfrm>
            <a:off x="8209995" y="4426087"/>
            <a:ext cx="3159618" cy="10062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2CF4EC06-5972-1B76-A782-5B4CDAAC435E}"/>
              </a:ext>
            </a:extLst>
          </p:cNvPr>
          <p:cNvSpPr/>
          <p:nvPr/>
        </p:nvSpPr>
        <p:spPr>
          <a:xfrm>
            <a:off x="998202" y="2147476"/>
            <a:ext cx="2628115" cy="8566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235A5AB2-26C2-7CFE-EFDC-8B97C25C5632}"/>
              </a:ext>
            </a:extLst>
          </p:cNvPr>
          <p:cNvSpPr/>
          <p:nvPr/>
        </p:nvSpPr>
        <p:spPr>
          <a:xfrm>
            <a:off x="4725526" y="3269354"/>
            <a:ext cx="1905710" cy="78201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B05610E4-3B1E-E234-CC50-C6933AF416C0}"/>
              </a:ext>
            </a:extLst>
          </p:cNvPr>
          <p:cNvSpPr/>
          <p:nvPr/>
        </p:nvSpPr>
        <p:spPr>
          <a:xfrm>
            <a:off x="4706362" y="4386907"/>
            <a:ext cx="2105255" cy="9018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EE833BFA-7450-1C4A-8887-37E56F951404}"/>
              </a:ext>
            </a:extLst>
          </p:cNvPr>
          <p:cNvSpPr/>
          <p:nvPr/>
        </p:nvSpPr>
        <p:spPr>
          <a:xfrm>
            <a:off x="7825054" y="1923882"/>
            <a:ext cx="3544559" cy="97075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53D64D2D-B903-9253-6217-F21A5C2BD556}"/>
              </a:ext>
            </a:extLst>
          </p:cNvPr>
          <p:cNvSpPr/>
          <p:nvPr/>
        </p:nvSpPr>
        <p:spPr>
          <a:xfrm>
            <a:off x="1245591" y="4386907"/>
            <a:ext cx="2350687" cy="9018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6FC6845F-0516-8655-96F3-C12A81E8FDD9}"/>
              </a:ext>
            </a:extLst>
          </p:cNvPr>
          <p:cNvSpPr/>
          <p:nvPr/>
        </p:nvSpPr>
        <p:spPr>
          <a:xfrm>
            <a:off x="8177000" y="3158782"/>
            <a:ext cx="2899109" cy="100315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4630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ppt_x"/>
                                          </p:val>
                                        </p:tav>
                                        <p:tav tm="100000">
                                          <p:val>
                                            <p:strVal val="#ppt_x"/>
                                          </p:val>
                                        </p:tav>
                                      </p:tavLst>
                                    </p:anim>
                                    <p:anim calcmode="lin" valueType="num">
                                      <p:cBhvr additive="base">
                                        <p:cTn id="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ppt_x"/>
                                          </p:val>
                                        </p:tav>
                                        <p:tav tm="100000">
                                          <p:val>
                                            <p:strVal val="#ppt_x"/>
                                          </p:val>
                                        </p:tav>
                                      </p:tavLst>
                                    </p:anim>
                                    <p:anim calcmode="lin" valueType="num">
                                      <p:cBhvr additive="base">
                                        <p:cTn id="3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ppt_x"/>
                                          </p:val>
                                        </p:tav>
                                        <p:tav tm="100000">
                                          <p:val>
                                            <p:strVal val="#ppt_x"/>
                                          </p:val>
                                        </p:tav>
                                      </p:tavLst>
                                    </p:anim>
                                    <p:anim calcmode="lin" valueType="num">
                                      <p:cBhvr additive="base">
                                        <p:cTn id="4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7"/>
                                        </p:tgtEl>
                                        <p:attrNameLst>
                                          <p:attrName>style.visibility</p:attrName>
                                        </p:attrNameLst>
                                      </p:cBhvr>
                                      <p:to>
                                        <p:strVal val="visible"/>
                                      </p:to>
                                    </p:set>
                                    <p:anim calcmode="lin" valueType="num">
                                      <p:cBhvr additive="base">
                                        <p:cTn id="55" dur="500" fill="hold"/>
                                        <p:tgtEl>
                                          <p:spTgt spid="27"/>
                                        </p:tgtEl>
                                        <p:attrNameLst>
                                          <p:attrName>ppt_x</p:attrName>
                                        </p:attrNameLst>
                                      </p:cBhvr>
                                      <p:tavLst>
                                        <p:tav tm="0">
                                          <p:val>
                                            <p:strVal val="#ppt_x"/>
                                          </p:val>
                                        </p:tav>
                                        <p:tav tm="100000">
                                          <p:val>
                                            <p:strVal val="#ppt_x"/>
                                          </p:val>
                                        </p:tav>
                                      </p:tavLst>
                                    </p:anim>
                                    <p:anim calcmode="lin" valueType="num">
                                      <p:cBhvr additive="base">
                                        <p:cTn id="5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 calcmode="lin" valueType="num">
                                      <p:cBhvr additive="base">
                                        <p:cTn id="67" dur="500" fill="hold"/>
                                        <p:tgtEl>
                                          <p:spTgt spid="28"/>
                                        </p:tgtEl>
                                        <p:attrNameLst>
                                          <p:attrName>ppt_x</p:attrName>
                                        </p:attrNameLst>
                                      </p:cBhvr>
                                      <p:tavLst>
                                        <p:tav tm="0">
                                          <p:val>
                                            <p:strVal val="#ppt_x"/>
                                          </p:val>
                                        </p:tav>
                                        <p:tav tm="100000">
                                          <p:val>
                                            <p:strVal val="#ppt_x"/>
                                          </p:val>
                                        </p:tav>
                                      </p:tavLst>
                                    </p:anim>
                                    <p:anim calcmode="lin" valueType="num">
                                      <p:cBhvr additive="base">
                                        <p:cTn id="6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anim calcmode="lin" valueType="num">
                                      <p:cBhvr additive="base">
                                        <p:cTn id="73" dur="500" fill="hold"/>
                                        <p:tgtEl>
                                          <p:spTgt spid="14"/>
                                        </p:tgtEl>
                                        <p:attrNameLst>
                                          <p:attrName>ppt_x</p:attrName>
                                        </p:attrNameLst>
                                      </p:cBhvr>
                                      <p:tavLst>
                                        <p:tav tm="0">
                                          <p:val>
                                            <p:strVal val="#ppt_x"/>
                                          </p:val>
                                        </p:tav>
                                        <p:tav tm="100000">
                                          <p:val>
                                            <p:strVal val="#ppt_x"/>
                                          </p:val>
                                        </p:tav>
                                      </p:tavLst>
                                    </p:anim>
                                    <p:anim calcmode="lin" valueType="num">
                                      <p:cBhvr additive="base">
                                        <p:cTn id="7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9"/>
                                        </p:tgtEl>
                                        <p:attrNameLst>
                                          <p:attrName>style.visibility</p:attrName>
                                        </p:attrNameLst>
                                      </p:cBhvr>
                                      <p:to>
                                        <p:strVal val="visible"/>
                                      </p:to>
                                    </p:set>
                                    <p:anim calcmode="lin" valueType="num">
                                      <p:cBhvr additive="base">
                                        <p:cTn id="79" dur="500" fill="hold"/>
                                        <p:tgtEl>
                                          <p:spTgt spid="29"/>
                                        </p:tgtEl>
                                        <p:attrNameLst>
                                          <p:attrName>ppt_x</p:attrName>
                                        </p:attrNameLst>
                                      </p:cBhvr>
                                      <p:tavLst>
                                        <p:tav tm="0">
                                          <p:val>
                                            <p:strVal val="#ppt_x"/>
                                          </p:val>
                                        </p:tav>
                                        <p:tav tm="100000">
                                          <p:val>
                                            <p:strVal val="#ppt_x"/>
                                          </p:val>
                                        </p:tav>
                                      </p:tavLst>
                                    </p:anim>
                                    <p:anim calcmode="lin" valueType="num">
                                      <p:cBhvr additive="base">
                                        <p:cTn id="8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 calcmode="lin" valueType="num">
                                      <p:cBhvr additive="base">
                                        <p:cTn id="85" dur="500" fill="hold"/>
                                        <p:tgtEl>
                                          <p:spTgt spid="18"/>
                                        </p:tgtEl>
                                        <p:attrNameLst>
                                          <p:attrName>ppt_x</p:attrName>
                                        </p:attrNameLst>
                                      </p:cBhvr>
                                      <p:tavLst>
                                        <p:tav tm="0">
                                          <p:val>
                                            <p:strVal val="#ppt_x"/>
                                          </p:val>
                                        </p:tav>
                                        <p:tav tm="100000">
                                          <p:val>
                                            <p:strVal val="#ppt_x"/>
                                          </p:val>
                                        </p:tav>
                                      </p:tavLst>
                                    </p:anim>
                                    <p:anim calcmode="lin" valueType="num">
                                      <p:cBhvr additive="base">
                                        <p:cTn id="8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1"/>
                                        </p:tgtEl>
                                        <p:attrNameLst>
                                          <p:attrName>style.visibility</p:attrName>
                                        </p:attrNameLst>
                                      </p:cBhvr>
                                      <p:to>
                                        <p:strVal val="visible"/>
                                      </p:to>
                                    </p:set>
                                    <p:anim calcmode="lin" valueType="num">
                                      <p:cBhvr additive="base">
                                        <p:cTn id="91" dur="500" fill="hold"/>
                                        <p:tgtEl>
                                          <p:spTgt spid="11"/>
                                        </p:tgtEl>
                                        <p:attrNameLst>
                                          <p:attrName>ppt_x</p:attrName>
                                        </p:attrNameLst>
                                      </p:cBhvr>
                                      <p:tavLst>
                                        <p:tav tm="0">
                                          <p:val>
                                            <p:strVal val="#ppt_x"/>
                                          </p:val>
                                        </p:tav>
                                        <p:tav tm="100000">
                                          <p:val>
                                            <p:strVal val="#ppt_x"/>
                                          </p:val>
                                        </p:tav>
                                      </p:tavLst>
                                    </p:anim>
                                    <p:anim calcmode="lin" valueType="num">
                                      <p:cBhvr additive="base">
                                        <p:cTn id="9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1"/>
                                        </p:tgtEl>
                                        <p:attrNameLst>
                                          <p:attrName>style.visibility</p:attrName>
                                        </p:attrNameLst>
                                      </p:cBhvr>
                                      <p:to>
                                        <p:strVal val="visible"/>
                                      </p:to>
                                    </p:set>
                                    <p:anim calcmode="lin" valueType="num">
                                      <p:cBhvr additive="base">
                                        <p:cTn id="97" dur="500" fill="hold"/>
                                        <p:tgtEl>
                                          <p:spTgt spid="31"/>
                                        </p:tgtEl>
                                        <p:attrNameLst>
                                          <p:attrName>ppt_x</p:attrName>
                                        </p:attrNameLst>
                                      </p:cBhvr>
                                      <p:tavLst>
                                        <p:tav tm="0">
                                          <p:val>
                                            <p:strVal val="#ppt_x"/>
                                          </p:val>
                                        </p:tav>
                                        <p:tav tm="100000">
                                          <p:val>
                                            <p:strVal val="#ppt_x"/>
                                          </p:val>
                                        </p:tav>
                                      </p:tavLst>
                                    </p:anim>
                                    <p:anim calcmode="lin" valueType="num">
                                      <p:cBhvr additive="base">
                                        <p:cTn id="9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5"/>
                                        </p:tgtEl>
                                        <p:attrNameLst>
                                          <p:attrName>style.visibility</p:attrName>
                                        </p:attrNameLst>
                                      </p:cBhvr>
                                      <p:to>
                                        <p:strVal val="visible"/>
                                      </p:to>
                                    </p:set>
                                    <p:anim calcmode="lin" valueType="num">
                                      <p:cBhvr additive="base">
                                        <p:cTn id="103" dur="500" fill="hold"/>
                                        <p:tgtEl>
                                          <p:spTgt spid="25"/>
                                        </p:tgtEl>
                                        <p:attrNameLst>
                                          <p:attrName>ppt_x</p:attrName>
                                        </p:attrNameLst>
                                      </p:cBhvr>
                                      <p:tavLst>
                                        <p:tav tm="0">
                                          <p:val>
                                            <p:strVal val="#ppt_x"/>
                                          </p:val>
                                        </p:tav>
                                        <p:tav tm="100000">
                                          <p:val>
                                            <p:strVal val="#ppt_x"/>
                                          </p:val>
                                        </p:tav>
                                      </p:tavLst>
                                    </p:anim>
                                    <p:anim calcmode="lin" valueType="num">
                                      <p:cBhvr additive="base">
                                        <p:cTn id="10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5"/>
                                        </p:tgtEl>
                                        <p:attrNameLst>
                                          <p:attrName>style.visibility</p:attrName>
                                        </p:attrNameLst>
                                      </p:cBhvr>
                                      <p:to>
                                        <p:strVal val="visible"/>
                                      </p:to>
                                    </p:set>
                                    <p:anim calcmode="lin" valueType="num">
                                      <p:cBhvr additive="base">
                                        <p:cTn id="109" dur="500" fill="hold"/>
                                        <p:tgtEl>
                                          <p:spTgt spid="15"/>
                                        </p:tgtEl>
                                        <p:attrNameLst>
                                          <p:attrName>ppt_x</p:attrName>
                                        </p:attrNameLst>
                                      </p:cBhvr>
                                      <p:tavLst>
                                        <p:tav tm="0">
                                          <p:val>
                                            <p:strVal val="#ppt_x"/>
                                          </p:val>
                                        </p:tav>
                                        <p:tav tm="100000">
                                          <p:val>
                                            <p:strVal val="#ppt_x"/>
                                          </p:val>
                                        </p:tav>
                                      </p:tavLst>
                                    </p:anim>
                                    <p:anim calcmode="lin" valueType="num">
                                      <p:cBhvr additive="base">
                                        <p:cTn id="11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21">
                                            <p:txEl>
                                              <p:pRg st="0" end="0"/>
                                            </p:txEl>
                                          </p:spTgt>
                                        </p:tgtEl>
                                        <p:attrNameLst>
                                          <p:attrName>style.visibility</p:attrName>
                                        </p:attrNameLst>
                                      </p:cBhvr>
                                      <p:to>
                                        <p:strVal val="visible"/>
                                      </p:to>
                                    </p:set>
                                    <p:anim calcmode="lin" valueType="num">
                                      <p:cBhvr additive="base">
                                        <p:cTn id="115"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P spid="17" grpId="0"/>
      <p:bldP spid="18" grpId="0"/>
      <p:bldP spid="19" grpId="0"/>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2" name="Freeform: Shape 61">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4" name="Oval 63">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6" name="Oval 65">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8" name="Group 67">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9" name="Freeform: Shape 68">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Shape 69">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1" name="Oval 70">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2" name="Oval 71">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74" name="Rectangle 73">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168936" y="40482"/>
            <a:ext cx="11901486" cy="1337081"/>
          </a:xfrm>
        </p:spPr>
        <p:txBody>
          <a:bodyPr vert="horz" wrap="square" lIns="0" tIns="0" rIns="0" bIns="0" rtlCol="0" anchor="b" anchorCtr="0">
            <a:normAutofit fontScale="90000"/>
          </a:bodyPr>
          <a:lstStyle/>
          <a:p>
            <a:pPr algn="ctr"/>
            <a:r>
              <a:rPr lang="en-US" sz="5400" dirty="0"/>
              <a:t>Food Production and Imports.                               </a:t>
            </a:r>
            <a:br>
              <a:rPr lang="en-US" sz="2700" dirty="0"/>
            </a:br>
            <a:br>
              <a:rPr lang="en-US" sz="2700" dirty="0"/>
            </a:br>
            <a:r>
              <a:rPr lang="en-US" sz="2700" dirty="0">
                <a:latin typeface="Arial" panose="020B0604020202020204" pitchFamily="34" charset="0"/>
                <a:cs typeface="Arial" panose="020B0604020202020204" pitchFamily="34" charset="0"/>
              </a:rPr>
              <a:t>Are We Aware as a Nation How Much We Rely on Other Countries for Fresh Produce?</a:t>
            </a:r>
          </a:p>
        </p:txBody>
      </p:sp>
      <p:sp>
        <p:nvSpPr>
          <p:cNvPr id="76" name="Oval 75">
            <a:extLst>
              <a:ext uri="{FF2B5EF4-FFF2-40B4-BE49-F238E27FC236}">
                <a16:creationId xmlns:a16="http://schemas.microsoft.com/office/drawing/2014/main" id="{BEBFBB3C-FA07-4A06-A8D8-D690F92A2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6000" y="501282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pic>
        <p:nvPicPr>
          <p:cNvPr id="37" name="Picture 36">
            <a:extLst>
              <a:ext uri="{FF2B5EF4-FFF2-40B4-BE49-F238E27FC236}">
                <a16:creationId xmlns:a16="http://schemas.microsoft.com/office/drawing/2014/main" id="{AD3F0485-0D82-CA4C-7EF8-007C2967F37E}"/>
              </a:ext>
            </a:extLst>
          </p:cNvPr>
          <p:cNvPicPr>
            <a:picLocks noChangeAspect="1"/>
          </p:cNvPicPr>
          <p:nvPr/>
        </p:nvPicPr>
        <p:blipFill rotWithShape="1">
          <a:blip r:embed="rId2">
            <a:extLst>
              <a:ext uri="{28A0092B-C50C-407E-A947-70E740481C1C}">
                <a14:useLocalDpi xmlns:a14="http://schemas.microsoft.com/office/drawing/2010/main" val="0"/>
              </a:ext>
            </a:extLst>
          </a:blip>
          <a:srcRect l="1373" b="8690"/>
          <a:stretch/>
        </p:blipFill>
        <p:spPr>
          <a:xfrm>
            <a:off x="2205719" y="3119503"/>
            <a:ext cx="7006519" cy="3624211"/>
          </a:xfrm>
          <a:prstGeom prst="rect">
            <a:avLst/>
          </a:prstGeom>
        </p:spPr>
      </p:pic>
      <p:sp>
        <p:nvSpPr>
          <p:cNvPr id="39" name="TextBox 38">
            <a:extLst>
              <a:ext uri="{FF2B5EF4-FFF2-40B4-BE49-F238E27FC236}">
                <a16:creationId xmlns:a16="http://schemas.microsoft.com/office/drawing/2014/main" id="{4B8112A7-0BD0-7B4B-BE0F-63DF9B404B82}"/>
              </a:ext>
            </a:extLst>
          </p:cNvPr>
          <p:cNvSpPr txBox="1"/>
          <p:nvPr/>
        </p:nvSpPr>
        <p:spPr>
          <a:xfrm>
            <a:off x="9347963" y="3375137"/>
            <a:ext cx="2732818" cy="3046988"/>
          </a:xfrm>
          <a:prstGeom prst="rect">
            <a:avLst/>
          </a:prstGeom>
          <a:noFill/>
        </p:spPr>
        <p:txBody>
          <a:bodyPr wrap="square" rtlCol="0">
            <a:spAutoFit/>
          </a:bodyPr>
          <a:lstStyle/>
          <a:p>
            <a:r>
              <a:rPr lang="en-GB" sz="1600" dirty="0">
                <a:effectLst/>
                <a:latin typeface="Arial" panose="020B0604020202020204" pitchFamily="34" charset="0"/>
                <a:ea typeface="Calibri" panose="020F0502020204030204" pitchFamily="34" charset="0"/>
                <a:cs typeface="Arial" panose="020B0604020202020204" pitchFamily="34" charset="0"/>
              </a:rPr>
              <a:t>The Country is always running at a trade deficit because the UK imports more the it exports. - A</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Negative impact to the economy.</a:t>
            </a:r>
          </a:p>
          <a:p>
            <a:r>
              <a:rPr lang="en-GB" sz="1600" dirty="0">
                <a:effectLst/>
                <a:latin typeface="Arial" panose="020B0604020202020204" pitchFamily="34" charset="0"/>
                <a:ea typeface="Calibri" panose="020F0502020204030204" pitchFamily="34" charset="0"/>
                <a:cs typeface="Arial" panose="020B0604020202020204" pitchFamily="34" charset="0"/>
              </a:rPr>
              <a:t>Imports are more expensive, </a:t>
            </a:r>
            <a:r>
              <a:rPr lang="en-GB" sz="1600" dirty="0">
                <a:latin typeface="Arial" panose="020B0604020202020204" pitchFamily="34" charset="0"/>
                <a:ea typeface="Calibri" panose="020F0502020204030204" pitchFamily="34" charset="0"/>
                <a:cs typeface="Arial" panose="020B0604020202020204" pitchFamily="34" charset="0"/>
              </a:rPr>
              <a:t>Jobs are lost, labour markets are harmed and problems are created regarding savings and investment opportunities. </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CD856BEB-D96C-9FF1-1D16-8BB1A108B1F1}"/>
              </a:ext>
            </a:extLst>
          </p:cNvPr>
          <p:cNvSpPr txBox="1"/>
          <p:nvPr/>
        </p:nvSpPr>
        <p:spPr>
          <a:xfrm>
            <a:off x="89862" y="1598018"/>
            <a:ext cx="12059634" cy="1200329"/>
          </a:xfrm>
          <a:prstGeom prst="rect">
            <a:avLst/>
          </a:prstGeom>
          <a:noFill/>
        </p:spPr>
        <p:txBody>
          <a:bodyPr wrap="square" rtlCol="0">
            <a:spAutoFit/>
          </a:bodyPr>
          <a:lstStyle/>
          <a:p>
            <a:r>
              <a:rPr lang="en-GB" dirty="0">
                <a:latin typeface="Arial" panose="020B0604020202020204" pitchFamily="34" charset="0"/>
                <a:ea typeface="Calibri" panose="020F0502020204030204" pitchFamily="34" charset="0"/>
              </a:rPr>
              <a:t>W</a:t>
            </a:r>
            <a:r>
              <a:rPr lang="en-GB" dirty="0">
                <a:effectLst/>
                <a:latin typeface="Arial" panose="020B0604020202020204" pitchFamily="34" charset="0"/>
                <a:ea typeface="Calibri" panose="020F0502020204030204" pitchFamily="34" charset="0"/>
              </a:rPr>
              <a:t>e as a nation face food shortages due to many unpredictable events happening worldwide, such as Covid-19, political wars, the rising cost of living and the conflict between countries. The U.K. and other countries are already facing the threat of shortages of food supplies because of the reliance on other countries for these goods. Therefore, there is a considerable concern when we depend too much on imports for "Fresh" produce.</a:t>
            </a:r>
          </a:p>
        </p:txBody>
      </p:sp>
      <p:sp>
        <p:nvSpPr>
          <p:cNvPr id="47" name="TextBox 46">
            <a:extLst>
              <a:ext uri="{FF2B5EF4-FFF2-40B4-BE49-F238E27FC236}">
                <a16:creationId xmlns:a16="http://schemas.microsoft.com/office/drawing/2014/main" id="{F1217369-48DD-CD48-14F9-819DD2B11E82}"/>
              </a:ext>
            </a:extLst>
          </p:cNvPr>
          <p:cNvSpPr txBox="1"/>
          <p:nvPr/>
        </p:nvSpPr>
        <p:spPr>
          <a:xfrm>
            <a:off x="218950" y="3379376"/>
            <a:ext cx="1869583" cy="304698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UK relies on every country in the world for food imports.</a:t>
            </a:r>
          </a:p>
          <a:p>
            <a:endParaRPr lang="en-GB" sz="1600" dirty="0">
              <a:latin typeface="Arial" panose="020B0604020202020204" pitchFamily="34" charset="0"/>
              <a:ea typeface="Calibri" panose="020F0502020204030204" pitchFamily="34" charset="0"/>
              <a:cs typeface="Arial" panose="020B0604020202020204" pitchFamily="34" charset="0"/>
            </a:endParaRPr>
          </a:p>
          <a:p>
            <a:r>
              <a:rPr lang="en-GB" sz="1600" dirty="0">
                <a:effectLst/>
                <a:latin typeface="Arial" panose="020B0604020202020204" pitchFamily="34" charset="0"/>
                <a:ea typeface="Calibri" panose="020F0502020204030204" pitchFamily="34" charset="0"/>
                <a:cs typeface="Arial" panose="020B0604020202020204" pitchFamily="34" charset="0"/>
              </a:rPr>
              <a:t>In 2022, £902 billion was the total of imports in the UK. </a:t>
            </a:r>
          </a:p>
          <a:p>
            <a:r>
              <a:rPr lang="en-GB" sz="1600" dirty="0">
                <a:latin typeface="Arial" panose="020B0604020202020204" pitchFamily="34" charset="0"/>
                <a:ea typeface="Calibri" panose="020F0502020204030204" pitchFamily="34" charset="0"/>
                <a:cs typeface="Arial" panose="020B0604020202020204" pitchFamily="34" charset="0"/>
              </a:rPr>
              <a:t>Exports £834 billion on goods and services.</a:t>
            </a:r>
          </a:p>
        </p:txBody>
      </p:sp>
    </p:spTree>
    <p:extLst>
      <p:ext uri="{BB962C8B-B14F-4D97-AF65-F5344CB8AC3E}">
        <p14:creationId xmlns:p14="http://schemas.microsoft.com/office/powerpoint/2010/main" val="3740286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250612" y="120320"/>
            <a:ext cx="11091600" cy="1332000"/>
          </a:xfrm>
        </p:spPr>
        <p:txBody>
          <a:bodyPr/>
          <a:lstStyle/>
          <a:p>
            <a:r>
              <a:rPr lang="en-US" dirty="0"/>
              <a:t>Food Production and Imports Continued..</a:t>
            </a:r>
            <a:br>
              <a:rPr lang="en-US" dirty="0"/>
            </a:br>
            <a:r>
              <a:rPr lang="en-GB" sz="2800" dirty="0"/>
              <a:t>Are we aware as nation how much we waste of the amount imported?</a:t>
            </a:r>
            <a:br>
              <a:rPr lang="en-GB" sz="2800" dirty="0"/>
            </a:br>
            <a:r>
              <a:rPr lang="en-US" dirty="0"/>
              <a:t> </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6" name="TextBox 5">
            <a:extLst>
              <a:ext uri="{FF2B5EF4-FFF2-40B4-BE49-F238E27FC236}">
                <a16:creationId xmlns:a16="http://schemas.microsoft.com/office/drawing/2014/main" id="{2290859F-BA9A-1D19-25A1-3EA0D9E800CB}"/>
              </a:ext>
            </a:extLst>
          </p:cNvPr>
          <p:cNvSpPr txBox="1"/>
          <p:nvPr/>
        </p:nvSpPr>
        <p:spPr>
          <a:xfrm>
            <a:off x="250612" y="1597811"/>
            <a:ext cx="8236163" cy="4278094"/>
          </a:xfrm>
          <a:prstGeom prst="rect">
            <a:avLst/>
          </a:prstGeom>
          <a:noFill/>
        </p:spPr>
        <p:txBody>
          <a:bodyPr wrap="square" rtlCol="0">
            <a:spAutoFit/>
          </a:bodyPr>
          <a:lstStyle/>
          <a:p>
            <a:pPr marL="285750"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The Eco Experts (2023), stated that the Waste and Resources Action Programme (WRAP) said an exact 9.52 million tonnes of food is disposed of </a:t>
            </a:r>
            <a:r>
              <a:rPr lang="en-GB" sz="1600" b="1" u="sng" dirty="0">
                <a:effectLst/>
                <a:latin typeface="Arial" panose="020B0604020202020204" pitchFamily="34" charset="0"/>
                <a:ea typeface="Times New Roman" panose="02020603050405020304" pitchFamily="18" charset="0"/>
                <a:cs typeface="Arial" panose="020B0604020202020204" pitchFamily="34" charset="0"/>
              </a:rPr>
              <a:t>each year in the UK alone, </a:t>
            </a:r>
            <a:r>
              <a:rPr lang="en-GB" sz="1600" dirty="0">
                <a:effectLst/>
                <a:latin typeface="Arial" panose="020B0604020202020204" pitchFamily="34" charset="0"/>
                <a:ea typeface="Times New Roman" panose="02020603050405020304" pitchFamily="18" charset="0"/>
                <a:cs typeface="Arial" panose="020B0604020202020204" pitchFamily="34" charset="0"/>
              </a:rPr>
              <a:t>emitting a total of </a:t>
            </a:r>
            <a:r>
              <a:rPr lang="en-GB" sz="1600" b="1" u="sng" dirty="0">
                <a:effectLst/>
                <a:latin typeface="Arial" panose="020B0604020202020204" pitchFamily="34" charset="0"/>
                <a:ea typeface="Times New Roman" panose="02020603050405020304" pitchFamily="18" charset="0"/>
                <a:cs typeface="Arial" panose="020B0604020202020204" pitchFamily="34" charset="0"/>
              </a:rPr>
              <a:t>25 million tonnes of Carbon dioxide just from the UK !!!</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60% of food waste comes from homes within the U.K.</a:t>
            </a:r>
          </a:p>
          <a:p>
            <a:pPr marL="285750" indent="-285750">
              <a:buFont typeface="Arial" panose="020B0604020202020204" pitchFamily="34" charset="0"/>
              <a:buChar char="•"/>
            </a:pPr>
            <a:r>
              <a:rPr lang="en-GB" sz="1600" dirty="0">
                <a:latin typeface="Arial" panose="020B0604020202020204" pitchFamily="34" charset="0"/>
                <a:ea typeface="Times New Roman" panose="02020603050405020304" pitchFamily="18" charset="0"/>
                <a:cs typeface="Arial" panose="020B0604020202020204" pitchFamily="34" charset="0"/>
              </a:rPr>
              <a:t>4</a:t>
            </a:r>
            <a:r>
              <a:rPr lang="en-GB" sz="1600" dirty="0">
                <a:effectLst/>
                <a:latin typeface="Arial" panose="020B0604020202020204" pitchFamily="34" charset="0"/>
                <a:ea typeface="Times New Roman" panose="02020603050405020304" pitchFamily="18" charset="0"/>
                <a:cs typeface="Arial" panose="020B0604020202020204" pitchFamily="34" charset="0"/>
              </a:rPr>
              <a:t>0% from businesses and the hospitality industry. </a:t>
            </a:r>
          </a:p>
          <a:p>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r>
              <a:rPr lang="en-GB" sz="1600" dirty="0">
                <a:effectLst/>
                <a:latin typeface="Arial" panose="020B0604020202020204" pitchFamily="34" charset="0"/>
                <a:ea typeface="Calibri" panose="020F0502020204030204" pitchFamily="34" charset="0"/>
                <a:cs typeface="Arial" panose="020B0604020202020204" pitchFamily="34" charset="0"/>
              </a:rPr>
              <a:t>2 million tonnes of good-to-eat produce equals to a whooping </a:t>
            </a:r>
            <a:r>
              <a:rPr lang="en-GB" sz="1600" b="1" u="sng" dirty="0">
                <a:effectLst/>
                <a:latin typeface="Arial" panose="020B0604020202020204" pitchFamily="34" charset="0"/>
                <a:ea typeface="Calibri" panose="020F0502020204030204" pitchFamily="34" charset="0"/>
                <a:cs typeface="Arial" panose="020B0604020202020204" pitchFamily="34" charset="0"/>
              </a:rPr>
              <a:t>1.3 </a:t>
            </a:r>
            <a:r>
              <a:rPr lang="en-GB" sz="1600" b="1" u="sng" dirty="0">
                <a:latin typeface="Arial" panose="020B0604020202020204" pitchFamily="34" charset="0"/>
                <a:ea typeface="Calibri" panose="020F0502020204030204" pitchFamily="34" charset="0"/>
                <a:cs typeface="Arial" panose="020B0604020202020204" pitchFamily="34" charset="0"/>
              </a:rPr>
              <a:t>BILLION </a:t>
            </a:r>
            <a:r>
              <a:rPr lang="en-GB" sz="1600" b="1" u="sng" dirty="0">
                <a:effectLst/>
                <a:latin typeface="Arial" panose="020B0604020202020204" pitchFamily="34" charset="0"/>
                <a:ea typeface="Calibri" panose="020F0502020204030204" pitchFamily="34" charset="0"/>
                <a:cs typeface="Arial" panose="020B0604020202020204" pitchFamily="34" charset="0"/>
              </a:rPr>
              <a:t>meals</a:t>
            </a:r>
            <a:r>
              <a:rPr lang="en-GB" sz="1600" dirty="0">
                <a:effectLst/>
                <a:latin typeface="Arial" panose="020B0604020202020204" pitchFamily="34" charset="0"/>
                <a:ea typeface="Calibri" panose="020F0502020204030204" pitchFamily="34" charset="0"/>
                <a:cs typeface="Arial" panose="020B0604020202020204" pitchFamily="34" charset="0"/>
              </a:rPr>
              <a:t>, resulting in enough food to feed people in the UK who are living in poverty for up to 6 months. </a:t>
            </a:r>
          </a:p>
          <a:p>
            <a:endParaRPr lang="en-GB" sz="1600" b="1" u="sng" dirty="0">
              <a:latin typeface="Arial" panose="020B0604020202020204" pitchFamily="34" charset="0"/>
              <a:ea typeface="Calibri" panose="020F0502020204030204" pitchFamily="34" charset="0"/>
              <a:cs typeface="Arial" panose="020B0604020202020204" pitchFamily="34" charset="0"/>
            </a:endParaRPr>
          </a:p>
          <a:p>
            <a:r>
              <a:rPr lang="en-GB" sz="1600" b="1" u="sng" dirty="0">
                <a:effectLst/>
                <a:latin typeface="Arial" panose="020B0604020202020204" pitchFamily="34" charset="0"/>
                <a:ea typeface="Calibri" panose="020F0502020204030204" pitchFamily="34" charset="0"/>
                <a:cs typeface="Arial" panose="020B0604020202020204" pitchFamily="34" charset="0"/>
              </a:rPr>
              <a:t>There are </a:t>
            </a:r>
            <a:r>
              <a:rPr lang="en-GB" sz="1600" b="1" u="sng" dirty="0">
                <a:effectLst/>
                <a:latin typeface="Arial" panose="020B0604020202020204" pitchFamily="34" charset="0"/>
                <a:ea typeface="Times New Roman" panose="02020603050405020304" pitchFamily="18" charset="0"/>
                <a:cs typeface="Arial" panose="020B0604020202020204" pitchFamily="34" charset="0"/>
              </a:rPr>
              <a:t>Around 8.4 million people in the UK are living in food poverty.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effectLst/>
                <a:latin typeface="Arial" panose="020B0604020202020204" pitchFamily="34" charset="0"/>
                <a:ea typeface="Calibri" panose="020F0502020204030204" pitchFamily="34" charset="0"/>
                <a:cs typeface="Arial" panose="020B0604020202020204" pitchFamily="34" charset="0"/>
              </a:rPr>
              <a:t>Population growth is predicted to increase by 2 billion by 2050. In November 2022, the world's population reached a staggering 8 billion compared to 2.5 billion in 1950. Three times larger than in the mid-twentieth century. </a:t>
            </a:r>
            <a:endParaRPr lang="en-GB" sz="1600" dirty="0"/>
          </a:p>
        </p:txBody>
      </p:sp>
      <p:pic>
        <p:nvPicPr>
          <p:cNvPr id="10" name="Picture 9" descr="A trays of food on a table&#10;&#10;Description automatically generated">
            <a:extLst>
              <a:ext uri="{FF2B5EF4-FFF2-40B4-BE49-F238E27FC236}">
                <a16:creationId xmlns:a16="http://schemas.microsoft.com/office/drawing/2014/main" id="{91DB39D9-F909-BA06-BFBD-BF4421605D38}"/>
              </a:ext>
            </a:extLst>
          </p:cNvPr>
          <p:cNvPicPr>
            <a:picLocks noChangeAspect="1"/>
          </p:cNvPicPr>
          <p:nvPr/>
        </p:nvPicPr>
        <p:blipFill>
          <a:blip r:embed="rId2"/>
          <a:stretch>
            <a:fillRect/>
          </a:stretch>
        </p:blipFill>
        <p:spPr>
          <a:xfrm>
            <a:off x="8938418" y="3293268"/>
            <a:ext cx="3038475" cy="1504950"/>
          </a:xfrm>
          <a:prstGeom prst="rect">
            <a:avLst/>
          </a:prstGeom>
        </p:spPr>
      </p:pic>
      <p:pic>
        <p:nvPicPr>
          <p:cNvPr id="12" name="Picture 11" descr="A pile of garbage on a dirt hill&#10;&#10;Description automatically generated">
            <a:extLst>
              <a:ext uri="{FF2B5EF4-FFF2-40B4-BE49-F238E27FC236}">
                <a16:creationId xmlns:a16="http://schemas.microsoft.com/office/drawing/2014/main" id="{CDD7B413-9D24-3341-4375-356B8D1F4CD1}"/>
              </a:ext>
            </a:extLst>
          </p:cNvPr>
          <p:cNvPicPr>
            <a:picLocks noChangeAspect="1"/>
          </p:cNvPicPr>
          <p:nvPr/>
        </p:nvPicPr>
        <p:blipFill>
          <a:blip r:embed="rId3"/>
          <a:stretch>
            <a:fillRect/>
          </a:stretch>
        </p:blipFill>
        <p:spPr>
          <a:xfrm>
            <a:off x="8928892" y="1577864"/>
            <a:ext cx="3038475" cy="1470134"/>
          </a:xfrm>
          <a:prstGeom prst="rect">
            <a:avLst/>
          </a:prstGeom>
        </p:spPr>
      </p:pic>
      <p:pic>
        <p:nvPicPr>
          <p:cNvPr id="20" name="Picture 19" descr="A group of people holding hands around a globe&#10;&#10;Description automatically generated">
            <a:extLst>
              <a:ext uri="{FF2B5EF4-FFF2-40B4-BE49-F238E27FC236}">
                <a16:creationId xmlns:a16="http://schemas.microsoft.com/office/drawing/2014/main" id="{6181897C-5DD7-757E-A0CD-845EE81341CB}"/>
              </a:ext>
            </a:extLst>
          </p:cNvPr>
          <p:cNvPicPr>
            <a:picLocks noChangeAspect="1"/>
          </p:cNvPicPr>
          <p:nvPr/>
        </p:nvPicPr>
        <p:blipFill>
          <a:blip r:embed="rId4"/>
          <a:stretch>
            <a:fillRect/>
          </a:stretch>
        </p:blipFill>
        <p:spPr>
          <a:xfrm>
            <a:off x="8938418" y="5043488"/>
            <a:ext cx="3019425" cy="1617612"/>
          </a:xfrm>
          <a:prstGeom prst="rect">
            <a:avLst/>
          </a:prstGeom>
        </p:spPr>
      </p:pic>
    </p:spTree>
    <p:extLst>
      <p:ext uri="{BB962C8B-B14F-4D97-AF65-F5344CB8AC3E}">
        <p14:creationId xmlns:p14="http://schemas.microsoft.com/office/powerpoint/2010/main" val="2496947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374823" y="2645605"/>
            <a:ext cx="11442354" cy="2431040"/>
          </a:xfrm>
        </p:spPr>
        <p:txBody>
          <a:bodyPr/>
          <a:lstStyle/>
          <a:p>
            <a:pPr>
              <a:lnSpc>
                <a:spcPct val="150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Throughout the Neolithic period, foraging food reduced carbon footprint by becoming energy and self-efficient, producing no waste, and living sustainably. Foraging food is one of nature’s delights which provides nutrition, flavour for food, and even medicines. Many berries, such as most summer berries, can be found locally, as well as mushrooms, nuts, herbs and much more. </a:t>
            </a:r>
            <a:br>
              <a:rPr lang="en-GB" sz="1400" dirty="0">
                <a:effectLst/>
                <a:latin typeface="Arial" panose="020B0604020202020204" pitchFamily="34" charset="0"/>
                <a:ea typeface="Calibri" panose="020F0502020204030204" pitchFamily="34"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 </a:t>
            </a:r>
            <a:br>
              <a:rPr lang="en-GB" sz="1400" dirty="0">
                <a:effectLst/>
                <a:latin typeface="Arial" panose="020B0604020202020204" pitchFamily="34" charset="0"/>
                <a:ea typeface="Calibri" panose="020F0502020204030204" pitchFamily="34" charset="0"/>
                <a:cs typeface="Arial" panose="020B0604020202020204" pitchFamily="34" charset="0"/>
              </a:rPr>
            </a:br>
            <a:r>
              <a:rPr lang="en-GB" sz="1400" dirty="0">
                <a:effectLst/>
                <a:latin typeface="Arial" panose="020B0604020202020204" pitchFamily="34" charset="0"/>
                <a:ea typeface="Calibri" panose="020F0502020204030204" pitchFamily="34" charset="0"/>
                <a:cs typeface="Arial" panose="020B0604020202020204" pitchFamily="34" charset="0"/>
              </a:rPr>
              <a:t>Growing your own produce and growing more in the UK could benefit health by becoming in control of pesticides; it may all positively affect and cause less pressure on NHS in the long run. It </a:t>
            </a:r>
            <a:r>
              <a:rPr lang="en-GB" sz="1400" dirty="0">
                <a:latin typeface="Arial" panose="020B0604020202020204" pitchFamily="34" charset="0"/>
                <a:ea typeface="Calibri" panose="020F0502020204030204" pitchFamily="34" charset="0"/>
                <a:cs typeface="Arial" panose="020B0604020202020204" pitchFamily="34" charset="0"/>
              </a:rPr>
              <a:t>may</a:t>
            </a:r>
            <a:r>
              <a:rPr lang="en-GB" sz="1400" dirty="0">
                <a:effectLst/>
                <a:latin typeface="Arial" panose="020B0604020202020204" pitchFamily="34" charset="0"/>
                <a:ea typeface="Calibri" panose="020F0502020204030204" pitchFamily="34" charset="0"/>
                <a:cs typeface="Arial" panose="020B0604020202020204" pitchFamily="34" charset="0"/>
              </a:rPr>
              <a:t> reduce poverty, improve mental health, and save lives, as wel</a:t>
            </a:r>
            <a:r>
              <a:rPr lang="en-GB" sz="1400" dirty="0">
                <a:latin typeface="Arial" panose="020B0604020202020204" pitchFamily="34" charset="0"/>
                <a:ea typeface="Calibri" panose="020F0502020204030204" pitchFamily="34" charset="0"/>
                <a:cs typeface="Arial" panose="020B0604020202020204" pitchFamily="34" charset="0"/>
              </a:rPr>
              <a:t>l, </a:t>
            </a:r>
            <a:r>
              <a:rPr lang="en-GB" sz="1400" dirty="0">
                <a:effectLst/>
                <a:latin typeface="Arial" panose="020B0604020202020204" pitchFamily="34" charset="0"/>
                <a:ea typeface="Calibri" panose="020F0502020204030204" pitchFamily="34" charset="0"/>
                <a:cs typeface="Arial" panose="020B0604020202020204" pitchFamily="34" charset="0"/>
              </a:rPr>
              <a:t>as benefiting the planet for there to be a </a:t>
            </a:r>
            <a:r>
              <a:rPr lang="en-GB" sz="1400" dirty="0">
                <a:latin typeface="Arial" panose="020B0604020202020204" pitchFamily="34" charset="0"/>
                <a:ea typeface="Calibri" panose="020F0502020204030204" pitchFamily="34" charset="0"/>
                <a:cs typeface="Arial" panose="020B0604020202020204" pitchFamily="34" charset="0"/>
              </a:rPr>
              <a:t>planet </a:t>
            </a:r>
            <a:r>
              <a:rPr lang="en-GB" sz="1400" dirty="0">
                <a:effectLst/>
                <a:latin typeface="Arial" panose="020B0604020202020204" pitchFamily="34" charset="0"/>
                <a:ea typeface="Calibri" panose="020F0502020204030204" pitchFamily="34" charset="0"/>
                <a:cs typeface="Arial" panose="020B0604020202020204" pitchFamily="34" charset="0"/>
              </a:rPr>
              <a:t>for future generations</a:t>
            </a:r>
            <a:r>
              <a:rPr lang="en-GB" sz="1400" dirty="0">
                <a:latin typeface="Arial" panose="020B0604020202020204" pitchFamily="34" charset="0"/>
                <a:ea typeface="Calibri" panose="020F050202020403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2572268"/>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
        <p:nvSpPr>
          <p:cNvPr id="2" name="TextBox 1">
            <a:extLst>
              <a:ext uri="{FF2B5EF4-FFF2-40B4-BE49-F238E27FC236}">
                <a16:creationId xmlns:a16="http://schemas.microsoft.com/office/drawing/2014/main" id="{19ED09AF-493C-C5CA-EDD6-25F467F69D6B}"/>
              </a:ext>
            </a:extLst>
          </p:cNvPr>
          <p:cNvSpPr txBox="1"/>
          <p:nvPr/>
        </p:nvSpPr>
        <p:spPr>
          <a:xfrm>
            <a:off x="912623" y="728869"/>
            <a:ext cx="11090274" cy="1200329"/>
          </a:xfrm>
          <a:prstGeom prst="rect">
            <a:avLst/>
          </a:prstGeom>
          <a:noFill/>
        </p:spPr>
        <p:txBody>
          <a:bodyPr wrap="square" rtlCol="0">
            <a:spAutoFit/>
          </a:bodyPr>
          <a:lstStyle/>
          <a:p>
            <a:r>
              <a:rPr lang="en-GB" sz="4400" dirty="0"/>
              <a:t>Grow Your Own </a:t>
            </a:r>
          </a:p>
          <a:p>
            <a:r>
              <a:rPr lang="en-GB" sz="2800" dirty="0"/>
              <a:t>A Sustainable Method: </a:t>
            </a:r>
          </a:p>
        </p:txBody>
      </p:sp>
      <p:pic>
        <p:nvPicPr>
          <p:cNvPr id="7" name="Picture 6" descr="A group of strawberries on a plant&#10;&#10;Description automatically generated">
            <a:extLst>
              <a:ext uri="{FF2B5EF4-FFF2-40B4-BE49-F238E27FC236}">
                <a16:creationId xmlns:a16="http://schemas.microsoft.com/office/drawing/2014/main" id="{EE9A5830-E4E5-D4A9-5DE2-CA87542F4039}"/>
              </a:ext>
            </a:extLst>
          </p:cNvPr>
          <p:cNvPicPr>
            <a:picLocks noChangeAspect="1"/>
          </p:cNvPicPr>
          <p:nvPr/>
        </p:nvPicPr>
        <p:blipFill>
          <a:blip r:embed="rId4"/>
          <a:stretch>
            <a:fillRect/>
          </a:stretch>
        </p:blipFill>
        <p:spPr>
          <a:xfrm>
            <a:off x="550863" y="5217873"/>
            <a:ext cx="1929020" cy="1530968"/>
          </a:xfrm>
          <a:prstGeom prst="rect">
            <a:avLst/>
          </a:prstGeom>
        </p:spPr>
      </p:pic>
      <p:pic>
        <p:nvPicPr>
          <p:cNvPr id="9" name="Picture 8" descr="A child holding vegetables&#10;&#10;Description automatically generated">
            <a:extLst>
              <a:ext uri="{FF2B5EF4-FFF2-40B4-BE49-F238E27FC236}">
                <a16:creationId xmlns:a16="http://schemas.microsoft.com/office/drawing/2014/main" id="{9E970A7D-FE7B-0A73-B0E7-431229B24271}"/>
              </a:ext>
            </a:extLst>
          </p:cNvPr>
          <p:cNvPicPr>
            <a:picLocks noChangeAspect="1"/>
          </p:cNvPicPr>
          <p:nvPr/>
        </p:nvPicPr>
        <p:blipFill>
          <a:blip r:embed="rId5"/>
          <a:stretch>
            <a:fillRect/>
          </a:stretch>
        </p:blipFill>
        <p:spPr>
          <a:xfrm>
            <a:off x="3323431" y="5217873"/>
            <a:ext cx="2279581" cy="1530968"/>
          </a:xfrm>
          <a:prstGeom prst="rect">
            <a:avLst/>
          </a:prstGeom>
        </p:spPr>
      </p:pic>
      <p:pic>
        <p:nvPicPr>
          <p:cNvPr id="12" name="Picture 11" descr="A chalkboard with gloves and buckets and seed packets on grass&#10;&#10;Description automatically generated">
            <a:extLst>
              <a:ext uri="{FF2B5EF4-FFF2-40B4-BE49-F238E27FC236}">
                <a16:creationId xmlns:a16="http://schemas.microsoft.com/office/drawing/2014/main" id="{9D53D3CF-71A1-EE5B-8C6F-C5FDE9E325DA}"/>
              </a:ext>
            </a:extLst>
          </p:cNvPr>
          <p:cNvPicPr>
            <a:picLocks noChangeAspect="1"/>
          </p:cNvPicPr>
          <p:nvPr/>
        </p:nvPicPr>
        <p:blipFill>
          <a:blip r:embed="rId6"/>
          <a:stretch>
            <a:fillRect/>
          </a:stretch>
        </p:blipFill>
        <p:spPr>
          <a:xfrm>
            <a:off x="6457760" y="5165735"/>
            <a:ext cx="2279581" cy="1530968"/>
          </a:xfrm>
          <a:prstGeom prst="rect">
            <a:avLst/>
          </a:prstGeom>
        </p:spPr>
      </p:pic>
      <p:pic>
        <p:nvPicPr>
          <p:cNvPr id="15" name="Picture 14" descr="A person picking tomatoes from a crate&#10;&#10;Description automatically generated">
            <a:extLst>
              <a:ext uri="{FF2B5EF4-FFF2-40B4-BE49-F238E27FC236}">
                <a16:creationId xmlns:a16="http://schemas.microsoft.com/office/drawing/2014/main" id="{2648B86F-0E25-7725-D230-631D2B01C7F2}"/>
              </a:ext>
            </a:extLst>
          </p:cNvPr>
          <p:cNvPicPr>
            <a:picLocks noChangeAspect="1"/>
          </p:cNvPicPr>
          <p:nvPr/>
        </p:nvPicPr>
        <p:blipFill>
          <a:blip r:embed="rId7"/>
          <a:stretch>
            <a:fillRect/>
          </a:stretch>
        </p:blipFill>
        <p:spPr>
          <a:xfrm>
            <a:off x="9459568" y="5219222"/>
            <a:ext cx="2279581" cy="1530968"/>
          </a:xfrm>
          <a:prstGeom prst="rect">
            <a:avLst/>
          </a:prstGeom>
        </p:spPr>
      </p:pic>
    </p:spTree>
    <p:extLst>
      <p:ext uri="{BB962C8B-B14F-4D97-AF65-F5344CB8AC3E}">
        <p14:creationId xmlns:p14="http://schemas.microsoft.com/office/powerpoint/2010/main" val="3521561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11092497" cy="1937297"/>
          </a:xfrm>
        </p:spPr>
        <p:txBody>
          <a:bodyPr/>
          <a:lstStyle/>
          <a:p>
            <a:pPr algn="ctr"/>
            <a:r>
              <a:rPr lang="en-US" sz="7200" dirty="0"/>
              <a:t>Carbon Footprint Calculator </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
        <p:nvSpPr>
          <p:cNvPr id="34" name="TextBox 33">
            <a:extLst>
              <a:ext uri="{FF2B5EF4-FFF2-40B4-BE49-F238E27FC236}">
                <a16:creationId xmlns:a16="http://schemas.microsoft.com/office/drawing/2014/main" id="{4B37F728-916B-E3DC-87C4-8ED10EEAED28}"/>
              </a:ext>
            </a:extLst>
          </p:cNvPr>
          <p:cNvSpPr txBox="1"/>
          <p:nvPr/>
        </p:nvSpPr>
        <p:spPr>
          <a:xfrm>
            <a:off x="460958" y="2792892"/>
            <a:ext cx="9992139" cy="1015663"/>
          </a:xfrm>
          <a:prstGeom prst="rect">
            <a:avLst/>
          </a:prstGeom>
          <a:noFill/>
        </p:spPr>
        <p:txBody>
          <a:bodyPr wrap="square" rtlCol="0">
            <a:spAutoFit/>
          </a:bodyPr>
          <a:lstStyle/>
          <a:p>
            <a:r>
              <a:rPr lang="en-GB" sz="6000" dirty="0">
                <a:hlinkClick r:id="rId3"/>
              </a:rPr>
              <a:t>https://footprint.wwf.org.uk/</a:t>
            </a:r>
            <a:r>
              <a:rPr lang="en-GB" sz="6000" dirty="0"/>
              <a:t> </a:t>
            </a:r>
          </a:p>
        </p:txBody>
      </p:sp>
      <p:pic>
        <p:nvPicPr>
          <p:cNvPr id="37" name="Picture 36" descr="A logo for a company&#10;&#10;Description automatically generated">
            <a:extLst>
              <a:ext uri="{FF2B5EF4-FFF2-40B4-BE49-F238E27FC236}">
                <a16:creationId xmlns:a16="http://schemas.microsoft.com/office/drawing/2014/main" id="{BE8AFDCB-AFC8-7D19-A614-E36BF626A2C4}"/>
              </a:ext>
            </a:extLst>
          </p:cNvPr>
          <p:cNvPicPr>
            <a:picLocks noChangeAspect="1"/>
          </p:cNvPicPr>
          <p:nvPr/>
        </p:nvPicPr>
        <p:blipFill>
          <a:blip r:embed="rId4"/>
          <a:stretch>
            <a:fillRect/>
          </a:stretch>
        </p:blipFill>
        <p:spPr>
          <a:xfrm>
            <a:off x="548640" y="4293814"/>
            <a:ext cx="3837830" cy="1664451"/>
          </a:xfrm>
          <a:prstGeom prst="rect">
            <a:avLst/>
          </a:prstGeom>
        </p:spPr>
      </p:pic>
      <p:sp>
        <p:nvSpPr>
          <p:cNvPr id="2" name="TextBox 1">
            <a:extLst>
              <a:ext uri="{FF2B5EF4-FFF2-40B4-BE49-F238E27FC236}">
                <a16:creationId xmlns:a16="http://schemas.microsoft.com/office/drawing/2014/main" id="{052D26CB-C963-DD3F-0839-5D2660731A6D}"/>
              </a:ext>
            </a:extLst>
          </p:cNvPr>
          <p:cNvSpPr txBox="1"/>
          <p:nvPr/>
        </p:nvSpPr>
        <p:spPr>
          <a:xfrm>
            <a:off x="6467061" y="4415135"/>
            <a:ext cx="5266841" cy="923330"/>
          </a:xfrm>
          <a:prstGeom prst="rect">
            <a:avLst/>
          </a:prstGeom>
          <a:noFill/>
        </p:spPr>
        <p:txBody>
          <a:bodyPr wrap="square" rtlCol="0">
            <a:spAutoFit/>
          </a:bodyPr>
          <a:lstStyle/>
          <a:p>
            <a:r>
              <a:rPr lang="en-GB" dirty="0"/>
              <a:t>5 Minutes Quiz. No personal details need to be given. </a:t>
            </a:r>
          </a:p>
          <a:p>
            <a:r>
              <a:rPr lang="en-GB" dirty="0"/>
              <a:t>When results are revealed please scroll down to se breakdown of the results. </a:t>
            </a:r>
          </a:p>
        </p:txBody>
      </p:sp>
      <p:sp>
        <p:nvSpPr>
          <p:cNvPr id="4" name="TextBox 3">
            <a:extLst>
              <a:ext uri="{FF2B5EF4-FFF2-40B4-BE49-F238E27FC236}">
                <a16:creationId xmlns:a16="http://schemas.microsoft.com/office/drawing/2014/main" id="{9DB88773-28E0-AEED-5C64-56FDF0B1C265}"/>
              </a:ext>
            </a:extLst>
          </p:cNvPr>
          <p:cNvSpPr txBox="1"/>
          <p:nvPr/>
        </p:nvSpPr>
        <p:spPr>
          <a:xfrm>
            <a:off x="5457027" y="5583882"/>
            <a:ext cx="6400800" cy="1200329"/>
          </a:xfrm>
          <a:prstGeom prst="rect">
            <a:avLst/>
          </a:prstGeom>
          <a:noFill/>
        </p:spPr>
        <p:txBody>
          <a:bodyPr wrap="square" rtlCol="0">
            <a:spAutoFit/>
          </a:bodyPr>
          <a:lstStyle/>
          <a:p>
            <a:r>
              <a:rPr lang="en-GB" dirty="0"/>
              <a:t>1 TON = 2,000 POUNDS IN WEIGHT</a:t>
            </a:r>
          </a:p>
          <a:p>
            <a:r>
              <a:rPr lang="en-GB" dirty="0"/>
              <a:t>5 TON – 1 ELEPHANT </a:t>
            </a:r>
          </a:p>
          <a:p>
            <a:r>
              <a:rPr lang="en-GB" dirty="0"/>
              <a:t>8 TON – YELLOW SCHOOL BUS </a:t>
            </a:r>
          </a:p>
          <a:p>
            <a:r>
              <a:rPr lang="en-GB" dirty="0"/>
              <a:t>10 TON – MILTARY TANK </a:t>
            </a:r>
          </a:p>
        </p:txBody>
      </p:sp>
    </p:spTree>
    <p:extLst>
      <p:ext uri="{BB962C8B-B14F-4D97-AF65-F5344CB8AC3E}">
        <p14:creationId xmlns:p14="http://schemas.microsoft.com/office/powerpoint/2010/main" val="297987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9" name="Freeform: Shape 38">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Oval 39">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40">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Shape 41">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44" name="Rectangle 4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4" y="549275"/>
            <a:ext cx="5437186" cy="1393825"/>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Thank You</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l="1366" r="5419" b="2"/>
          <a:stretch/>
        </p:blipFill>
        <p:spPr>
          <a:xfrm>
            <a:off x="6557146" y="1"/>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r="6785" b="2"/>
          <a:stretch/>
        </p:blipFill>
        <p:spPr>
          <a:xfrm>
            <a:off x="6557147" y="3429002"/>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sp>
        <p:nvSpPr>
          <p:cNvPr id="46" name="Rectangle 45">
            <a:extLst>
              <a:ext uri="{FF2B5EF4-FFF2-40B4-BE49-F238E27FC236}">
                <a16:creationId xmlns:a16="http://schemas.microsoft.com/office/drawing/2014/main" id="{A16EB032-3F37-4641-A90D-DC9B574EB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409936"/>
            <a:ext cx="5437187" cy="2682889"/>
          </a:xfrm>
        </p:spPr>
        <p:txBody>
          <a:bodyPr vert="horz" wrap="square" lIns="0" tIns="0" rIns="0" bIns="0" rtlCol="0" anchor="t">
            <a:normAutofit fontScale="92500" lnSpcReduction="10000"/>
          </a:bodyPr>
          <a:lstStyle/>
          <a:p>
            <a:r>
              <a:rPr lang="en-US" dirty="0"/>
              <a:t>Zoe Vaughan </a:t>
            </a:r>
          </a:p>
          <a:p>
            <a:r>
              <a:rPr lang="en-US" dirty="0"/>
              <a:t>2015102</a:t>
            </a:r>
          </a:p>
          <a:p>
            <a:r>
              <a:rPr lang="en-US" dirty="0"/>
              <a:t>Practical Teaching Session</a:t>
            </a:r>
          </a:p>
          <a:p>
            <a:r>
              <a:rPr lang="en-US" dirty="0"/>
              <a:t>ECPT6003 </a:t>
            </a:r>
          </a:p>
          <a:p>
            <a:pPr marL="0" indent="0"/>
            <a:r>
              <a:rPr lang="en-US" dirty="0"/>
              <a:t>27</a:t>
            </a:r>
            <a:r>
              <a:rPr lang="en-US" baseline="30000" dirty="0"/>
              <a:t>Th</a:t>
            </a:r>
            <a:r>
              <a:rPr lang="en-US" dirty="0"/>
              <a:t> November 2023 </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12</a:t>
            </a:fld>
            <a:endParaRPr lang="en-US">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272689" y="196900"/>
            <a:ext cx="11097551" cy="917026"/>
          </a:xfrm>
        </p:spPr>
        <p:txBody>
          <a:bodyPr/>
          <a:lstStyle/>
          <a:p>
            <a:r>
              <a:rPr lang="en-US" dirty="0"/>
              <a:t>References </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13</a:t>
            </a:fld>
            <a:endParaRPr lang="en-US"/>
          </a:p>
        </p:txBody>
      </p:sp>
      <p:sp>
        <p:nvSpPr>
          <p:cNvPr id="5" name="TextBox 4">
            <a:extLst>
              <a:ext uri="{FF2B5EF4-FFF2-40B4-BE49-F238E27FC236}">
                <a16:creationId xmlns:a16="http://schemas.microsoft.com/office/drawing/2014/main" id="{9A29B86E-9F78-A2BD-527B-396054A29D38}"/>
              </a:ext>
            </a:extLst>
          </p:cNvPr>
          <p:cNvSpPr txBox="1"/>
          <p:nvPr/>
        </p:nvSpPr>
        <p:spPr>
          <a:xfrm>
            <a:off x="357808" y="1113926"/>
            <a:ext cx="11283329" cy="5190588"/>
          </a:xfrm>
          <a:prstGeom prst="rect">
            <a:avLst/>
          </a:prstGeom>
          <a:noFill/>
        </p:spPr>
        <p:txBody>
          <a:bodyPr wrap="square" rtlCol="0">
            <a:spAutoFit/>
          </a:bodyPr>
          <a:lstStyle/>
          <a:p>
            <a:pPr>
              <a:lnSpc>
                <a:spcPct val="107000"/>
              </a:lnSpc>
              <a:spcAft>
                <a:spcPts val="800"/>
              </a:spcAft>
            </a:pPr>
            <a:r>
              <a:rPr lang="en-GB" sz="900" dirty="0">
                <a:latin typeface="Arial" panose="020B0604020202020204" pitchFamily="34" charset="0"/>
                <a:cs typeface="Arial" panose="020B0604020202020204" pitchFamily="34" charset="0"/>
              </a:rPr>
              <a:t>Hall, M. (2022). </a:t>
            </a:r>
            <a:r>
              <a:rPr lang="en-GB" sz="900" i="1" dirty="0">
                <a:latin typeface="Arial" panose="020B0604020202020204" pitchFamily="34" charset="0"/>
                <a:cs typeface="Arial" panose="020B0604020202020204" pitchFamily="34" charset="0"/>
              </a:rPr>
              <a:t>Food Waste 2023 - the facts</a:t>
            </a:r>
            <a:r>
              <a:rPr lang="en-GB" sz="900" dirty="0">
                <a:latin typeface="Arial" panose="020B0604020202020204" pitchFamily="34" charset="0"/>
                <a:cs typeface="Arial" panose="020B0604020202020204" pitchFamily="34" charset="0"/>
              </a:rPr>
              <a:t>. [online] Business Waste. Available at: https://www.businesswaste.co.uk/food-waste-2022-the-facts </a:t>
            </a:r>
            <a:r>
              <a:rPr lang="en-GB" sz="900" dirty="0">
                <a:effectLst/>
                <a:latin typeface="Arial" panose="020B0604020202020204" pitchFamily="34" charset="0"/>
                <a:ea typeface="Calibri" panose="020F0502020204030204" pitchFamily="34" charset="0"/>
                <a:cs typeface="Arial" panose="020B0604020202020204" pitchFamily="34" charset="0"/>
              </a:rPr>
              <a:t>[Accessed 22 November 2023].</a:t>
            </a:r>
          </a:p>
          <a:p>
            <a:r>
              <a:rPr lang="en-GB" sz="900" dirty="0">
                <a:latin typeface="Arial" panose="020B0604020202020204" pitchFamily="34" charset="0"/>
                <a:cs typeface="Arial" panose="020B0604020202020204" pitchFamily="34" charset="0"/>
              </a:rPr>
              <a:t>Me, L.A. (2020). </a:t>
            </a:r>
            <a:r>
              <a:rPr lang="en-GB" sz="900" i="1" dirty="0">
                <a:latin typeface="Arial" panose="020B0604020202020204" pitchFamily="34" charset="0"/>
                <a:cs typeface="Arial" panose="020B0604020202020204" pitchFamily="34" charset="0"/>
              </a:rPr>
              <a:t>Rented Home: Growing Your Own Food</a:t>
            </a:r>
            <a:r>
              <a:rPr lang="en-GB" sz="900" dirty="0">
                <a:latin typeface="Arial" panose="020B0604020202020204" pitchFamily="34" charset="0"/>
                <a:cs typeface="Arial" panose="020B0604020202020204" pitchFamily="34" charset="0"/>
              </a:rPr>
              <a:t>. [online] </a:t>
            </a:r>
            <a:r>
              <a:rPr lang="en-GB" sz="900" dirty="0" err="1">
                <a:latin typeface="Arial" panose="020B0604020202020204" pitchFamily="34" charset="0"/>
                <a:cs typeface="Arial" panose="020B0604020202020204" pitchFamily="34" charset="0"/>
              </a:rPr>
              <a:t>Lukeosaurus</a:t>
            </a:r>
            <a:r>
              <a:rPr lang="en-GB" sz="900" dirty="0">
                <a:latin typeface="Arial" panose="020B0604020202020204" pitchFamily="34" charset="0"/>
                <a:cs typeface="Arial" panose="020B0604020202020204" pitchFamily="34" charset="0"/>
              </a:rPr>
              <a:t> And Me. Available at: https://lukeosaurusandme.co.uk/rented-home-growing-your-own-food [Accessed 22 November 2023].</a:t>
            </a:r>
          </a:p>
          <a:p>
            <a:endParaRPr lang="fr-FR" sz="900" dirty="0">
              <a:latin typeface="Arial" panose="020B0604020202020204" pitchFamily="34" charset="0"/>
              <a:cs typeface="Arial" panose="020B0604020202020204" pitchFamily="34" charset="0"/>
            </a:endParaRPr>
          </a:p>
          <a:p>
            <a:r>
              <a:rPr lang="fr-FR" sz="900" dirty="0" err="1">
                <a:latin typeface="Arial" panose="020B0604020202020204" pitchFamily="34" charset="0"/>
                <a:cs typeface="Arial" panose="020B0604020202020204" pitchFamily="34" charset="0"/>
              </a:rPr>
              <a:t>Depositphotos</a:t>
            </a:r>
            <a:r>
              <a:rPr lang="fr-FR" sz="900" dirty="0">
                <a:latin typeface="Arial" panose="020B0604020202020204" pitchFamily="34" charset="0"/>
                <a:cs typeface="Arial" panose="020B0604020202020204" pitchFamily="34" charset="0"/>
              </a:rPr>
              <a:t>. (2015). </a:t>
            </a:r>
            <a:r>
              <a:rPr lang="fr-FR" sz="900" dirty="0" err="1">
                <a:latin typeface="Arial" panose="020B0604020202020204" pitchFamily="34" charset="0"/>
                <a:cs typeface="Arial" panose="020B0604020202020204" pitchFamily="34" charset="0"/>
              </a:rPr>
              <a:t>Available</a:t>
            </a:r>
            <a:r>
              <a:rPr lang="fr-FR" sz="900" dirty="0">
                <a:latin typeface="Arial" panose="020B0604020202020204" pitchFamily="34" charset="0"/>
                <a:cs typeface="Arial" panose="020B0604020202020204" pitchFamily="34" charset="0"/>
              </a:rPr>
              <a:t> at: </a:t>
            </a:r>
            <a:r>
              <a:rPr lang="fr-FR" sz="900" dirty="0">
                <a:latin typeface="Arial" panose="020B0604020202020204" pitchFamily="34" charset="0"/>
                <a:cs typeface="Arial" panose="020B0604020202020204" pitchFamily="34" charset="0"/>
                <a:hlinkClick r:id="rId2"/>
              </a:rPr>
              <a:t>https://depositphotos.com/photos/world.html</a:t>
            </a:r>
            <a:r>
              <a:rPr lang="fr-FR" sz="9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[Accessed 22 November 2023].</a:t>
            </a: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Future Learn (2020). </a:t>
            </a:r>
            <a:r>
              <a:rPr lang="en-GB" sz="900" i="1" dirty="0">
                <a:latin typeface="Arial" panose="020B0604020202020204" pitchFamily="34" charset="0"/>
                <a:cs typeface="Arial" panose="020B0604020202020204" pitchFamily="34" charset="0"/>
              </a:rPr>
              <a:t>The three pillars of sustainability</a:t>
            </a:r>
            <a:r>
              <a:rPr lang="en-GB" sz="900" dirty="0">
                <a:latin typeface="Arial" panose="020B0604020202020204" pitchFamily="34" charset="0"/>
                <a:cs typeface="Arial" panose="020B0604020202020204" pitchFamily="34" charset="0"/>
              </a:rPr>
              <a:t>. [online] </a:t>
            </a:r>
            <a:r>
              <a:rPr lang="en-GB" sz="900" dirty="0" err="1">
                <a:latin typeface="Arial" panose="020B0604020202020204" pitchFamily="34" charset="0"/>
                <a:cs typeface="Arial" panose="020B0604020202020204" pitchFamily="34" charset="0"/>
              </a:rPr>
              <a:t>FutureLearn</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3"/>
              </a:rPr>
              <a:t>https://www.futurelearn.com/info/courses/sustainability-society-and-you/0/steps/4618</a:t>
            </a:r>
            <a:r>
              <a:rPr lang="en-GB" sz="900" dirty="0">
                <a:latin typeface="Arial" panose="020B0604020202020204" pitchFamily="34" charset="0"/>
                <a:cs typeface="Arial" panose="020B0604020202020204" pitchFamily="34" charset="0"/>
              </a:rPr>
              <a:t>. [</a:t>
            </a: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err="1">
                <a:latin typeface="Arial" panose="020B0604020202020204" pitchFamily="34" charset="0"/>
                <a:cs typeface="Arial" panose="020B0604020202020204" pitchFamily="34" charset="0"/>
              </a:rPr>
              <a:t>Gerretsen</a:t>
            </a:r>
            <a:r>
              <a:rPr lang="en-GB" sz="900" dirty="0">
                <a:latin typeface="Arial" panose="020B0604020202020204" pitchFamily="34" charset="0"/>
                <a:cs typeface="Arial" panose="020B0604020202020204" pitchFamily="34" charset="0"/>
              </a:rPr>
              <a:t>, I. (2023). </a:t>
            </a:r>
            <a:r>
              <a:rPr lang="en-GB" sz="900" i="1" dirty="0">
                <a:latin typeface="Arial" panose="020B0604020202020204" pitchFamily="34" charset="0"/>
                <a:cs typeface="Arial" panose="020B0604020202020204" pitchFamily="34" charset="0"/>
              </a:rPr>
              <a:t>The state of the climate in 2023</a:t>
            </a:r>
            <a:r>
              <a:rPr lang="en-GB" sz="900" dirty="0">
                <a:latin typeface="Arial" panose="020B0604020202020204" pitchFamily="34" charset="0"/>
                <a:cs typeface="Arial" panose="020B0604020202020204" pitchFamily="34" charset="0"/>
              </a:rPr>
              <a:t>. [online] www.bbc.com. Available at: </a:t>
            </a:r>
            <a:r>
              <a:rPr lang="en-GB" sz="900" dirty="0">
                <a:latin typeface="Arial" panose="020B0604020202020204" pitchFamily="34" charset="0"/>
                <a:cs typeface="Arial" panose="020B0604020202020204" pitchFamily="34" charset="0"/>
                <a:hlinkClick r:id="rId4"/>
              </a:rPr>
              <a:t>https://www.bbc.com/future/article/20230317-the-state-of-the-climate-in-2023</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Glotechrepairs.co.uk. (2018). </a:t>
            </a:r>
            <a:r>
              <a:rPr lang="en-GB" sz="900" i="1" dirty="0">
                <a:latin typeface="Arial" panose="020B0604020202020204" pitchFamily="34" charset="0"/>
                <a:cs typeface="Arial" panose="020B0604020202020204" pitchFamily="34" charset="0"/>
              </a:rPr>
              <a:t>The UK’s Top Food and Drink Imports &amp; Where They’re From - </a:t>
            </a:r>
            <a:r>
              <a:rPr lang="en-GB" sz="900" i="1" dirty="0" err="1">
                <a:latin typeface="Arial" panose="020B0604020202020204" pitchFamily="34" charset="0"/>
                <a:cs typeface="Arial" panose="020B0604020202020204" pitchFamily="34" charset="0"/>
              </a:rPr>
              <a:t>Glotech</a:t>
            </a:r>
            <a:r>
              <a:rPr lang="en-GB" sz="900" i="1" dirty="0">
                <a:latin typeface="Arial" panose="020B0604020202020204" pitchFamily="34" charset="0"/>
                <a:cs typeface="Arial" panose="020B0604020202020204" pitchFamily="34" charset="0"/>
              </a:rPr>
              <a:t> Repairs</a:t>
            </a:r>
            <a:r>
              <a:rPr lang="en-GB" sz="900" dirty="0">
                <a:latin typeface="Arial" panose="020B0604020202020204" pitchFamily="34" charset="0"/>
                <a:cs typeface="Arial" panose="020B0604020202020204" pitchFamily="34" charset="0"/>
              </a:rPr>
              <a:t>. [online] Available at: </a:t>
            </a:r>
            <a:r>
              <a:rPr lang="en-GB" sz="900" dirty="0">
                <a:latin typeface="Arial" panose="020B0604020202020204" pitchFamily="34" charset="0"/>
                <a:cs typeface="Arial" panose="020B0604020202020204" pitchFamily="34" charset="0"/>
                <a:hlinkClick r:id="rId5"/>
              </a:rPr>
              <a:t>https://www.glotechrepairs.co.uk/news/the-uks-top-food-imports-and-where-they-come-from/</a:t>
            </a:r>
            <a:r>
              <a:rPr lang="en-GB" sz="900" dirty="0">
                <a:latin typeface="Arial" panose="020B0604020202020204" pitchFamily="34" charset="0"/>
                <a:cs typeface="Arial" panose="020B0604020202020204" pitchFamily="34" charset="0"/>
              </a:rPr>
              <a:t>. </a:t>
            </a:r>
            <a:endParaRPr lang="en-GB" sz="900" dirty="0">
              <a:effectLst/>
              <a:latin typeface="Arial" panose="020B0604020202020204" pitchFamily="34" charset="0"/>
              <a:ea typeface="Calibri" panose="020F0502020204030204" pitchFamily="34" charset="0"/>
              <a:cs typeface="Arial" panose="020B0604020202020204" pitchFamily="34" charset="0"/>
            </a:endParaRP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www.istockphoto.com. (n.d.). </a:t>
            </a:r>
            <a:r>
              <a:rPr lang="en-GB" sz="900" i="1" dirty="0">
                <a:latin typeface="Arial" panose="020B0604020202020204" pitchFamily="34" charset="0"/>
                <a:cs typeface="Arial" panose="020B0604020202020204" pitchFamily="34" charset="0"/>
              </a:rPr>
              <a:t>Circular Economy Stock Photos, Pictures &amp; Royalty-Free Images - iStock</a:t>
            </a:r>
            <a:r>
              <a:rPr lang="en-GB" sz="900" dirty="0">
                <a:latin typeface="Arial" panose="020B0604020202020204" pitchFamily="34" charset="0"/>
                <a:cs typeface="Arial" panose="020B0604020202020204" pitchFamily="34" charset="0"/>
              </a:rPr>
              <a:t>. [online] Available at: </a:t>
            </a:r>
            <a:r>
              <a:rPr lang="en-GB" sz="900" dirty="0">
                <a:latin typeface="Arial" panose="020B0604020202020204" pitchFamily="34" charset="0"/>
                <a:cs typeface="Arial" panose="020B0604020202020204" pitchFamily="34" charset="0"/>
                <a:hlinkClick r:id="rId6"/>
              </a:rPr>
              <a:t>https://www.istockphoto.com/search/2/image-film?mediatype=illustration&amp;phrase=circular+economy</a:t>
            </a:r>
            <a:r>
              <a:rPr lang="en-GB" sz="900" dirty="0">
                <a:latin typeface="Arial" panose="020B0604020202020204" pitchFamily="34" charset="0"/>
                <a:cs typeface="Arial" panose="020B0604020202020204" pitchFamily="34" charset="0"/>
              </a:rPr>
              <a:t>  [Accessed 22 November. 2023].</a:t>
            </a: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Jackman, J. (2021). </a:t>
            </a:r>
            <a:r>
              <a:rPr lang="en-GB" sz="900" i="1" dirty="0">
                <a:latin typeface="Arial" panose="020B0604020202020204" pitchFamily="34" charset="0"/>
                <a:cs typeface="Arial" panose="020B0604020202020204" pitchFamily="34" charset="0"/>
              </a:rPr>
              <a:t>Food Waste Facts and Statistics</a:t>
            </a:r>
            <a:r>
              <a:rPr lang="en-GB" sz="900" dirty="0">
                <a:latin typeface="Arial" panose="020B0604020202020204" pitchFamily="34" charset="0"/>
                <a:cs typeface="Arial" panose="020B0604020202020204" pitchFamily="34" charset="0"/>
              </a:rPr>
              <a:t>. [online] The Eco Experts. Available at: https://www.theecoexperts.co.uk/home-hub/food- [Accessed 22 Nov. 2023].</a:t>
            </a:r>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Mcrae, Isabella. (8th July, 2022). </a:t>
            </a:r>
            <a:r>
              <a:rPr lang="en-GB" sz="900" i="1" dirty="0">
                <a:latin typeface="Arial" panose="020B0604020202020204" pitchFamily="34" charset="0"/>
                <a:cs typeface="Arial" panose="020B0604020202020204" pitchFamily="34" charset="0"/>
              </a:rPr>
              <a:t>Almost 200,000 tonnes of food was wasted in the UK last year</a:t>
            </a:r>
            <a:r>
              <a:rPr lang="en-GB" sz="900" dirty="0">
                <a:latin typeface="Arial" panose="020B0604020202020204" pitchFamily="34" charset="0"/>
                <a:cs typeface="Arial" panose="020B0604020202020204" pitchFamily="34" charset="0"/>
              </a:rPr>
              <a:t>. [Online]. Big Issue. Available at: </a:t>
            </a:r>
            <a:r>
              <a:rPr lang="en-GB" sz="900" dirty="0">
                <a:latin typeface="Arial" panose="020B0604020202020204" pitchFamily="34" charset="0"/>
                <a:cs typeface="Arial" panose="020B0604020202020204" pitchFamily="34" charset="0"/>
                <a:hlinkClick r:id="rId7"/>
              </a:rPr>
              <a:t>https://www.bigissue.com/news/social-justice/almost-200000-tonnes-of-food-was-wasted-in-the-uk-last-</a:t>
            </a:r>
            <a:r>
              <a:rPr lang="en-GB" sz="900" dirty="0">
                <a:latin typeface="Arial" panose="020B0604020202020204" pitchFamily="34" charset="0"/>
                <a:cs typeface="Arial" panose="020B0604020202020204" pitchFamily="34" charset="0"/>
              </a:rPr>
              <a:t>  [Accessed 22 November 2023]</a:t>
            </a:r>
            <a:endParaRPr lang="en-GB" sz="900" dirty="0">
              <a:effectLst/>
              <a:latin typeface="Arial" panose="020B0604020202020204" pitchFamily="34" charset="0"/>
              <a:ea typeface="Calibri" panose="020F0502020204030204" pitchFamily="34" charset="0"/>
              <a:cs typeface="Arial" panose="020B0604020202020204" pitchFamily="34" charset="0"/>
            </a:endParaRP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ea typeface="Calibri" panose="020F0502020204030204" pitchFamily="34" charset="0"/>
                <a:cs typeface="Arial" panose="020B0604020202020204" pitchFamily="34" charset="0"/>
              </a:rPr>
              <a:t>P</a:t>
            </a:r>
            <a:r>
              <a:rPr lang="en-GB" sz="900" dirty="0">
                <a:effectLst/>
                <a:latin typeface="Arial" panose="020B0604020202020204" pitchFamily="34" charset="0"/>
                <a:ea typeface="Calibri" panose="020F0502020204030204" pitchFamily="34" charset="0"/>
                <a:cs typeface="Arial" panose="020B0604020202020204" pitchFamily="34" charset="0"/>
              </a:rPr>
              <a:t>ixabay.. (</a:t>
            </a:r>
            <a:r>
              <a:rPr lang="en-GB" sz="900" dirty="0" err="1">
                <a:effectLst/>
                <a:latin typeface="Arial" panose="020B0604020202020204" pitchFamily="34" charset="0"/>
                <a:ea typeface="Calibri" panose="020F0502020204030204" pitchFamily="34" charset="0"/>
                <a:cs typeface="Arial" panose="020B0604020202020204" pitchFamily="34" charset="0"/>
              </a:rPr>
              <a:t>n.d</a:t>
            </a:r>
            <a:r>
              <a:rPr lang="en-GB" sz="900" dirty="0">
                <a:effectLst/>
                <a:latin typeface="Arial" panose="020B0604020202020204" pitchFamily="34" charset="0"/>
                <a:ea typeface="Calibri" panose="020F0502020204030204" pitchFamily="34" charset="0"/>
                <a:cs typeface="Arial" panose="020B0604020202020204" pitchFamily="34" charset="0"/>
              </a:rPr>
              <a:t>). Climate change. [Online]. </a:t>
            </a:r>
            <a:r>
              <a:rPr lang="en-GB" sz="900" i="1" dirty="0">
                <a:latin typeface="Arial" panose="020B0604020202020204" pitchFamily="34" charset="0"/>
                <a:ea typeface="Calibri" panose="020F0502020204030204" pitchFamily="34" charset="0"/>
                <a:cs typeface="Arial" panose="020B0604020202020204" pitchFamily="34" charset="0"/>
              </a:rPr>
              <a:t>P</a:t>
            </a:r>
            <a:r>
              <a:rPr lang="en-GB" sz="900" i="1" dirty="0">
                <a:effectLst/>
                <a:latin typeface="Arial" panose="020B0604020202020204" pitchFamily="34" charset="0"/>
                <a:ea typeface="Calibri" panose="020F0502020204030204" pitchFamily="34" charset="0"/>
                <a:cs typeface="Arial" panose="020B0604020202020204" pitchFamily="34" charset="0"/>
              </a:rPr>
              <a:t>ixabay</a:t>
            </a:r>
            <a:r>
              <a:rPr lang="en-GB" sz="9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dirty="0">
                <a:effectLst/>
                <a:latin typeface="Arial" panose="020B0604020202020204" pitchFamily="34" charset="0"/>
                <a:ea typeface="Calibri" panose="020F0502020204030204" pitchFamily="34" charset="0"/>
                <a:cs typeface="Arial" panose="020B0604020202020204" pitchFamily="34" charset="0"/>
                <a:hlinkClick r:id="rId8"/>
              </a:rPr>
              <a:t>https://pixabay.com/illustrations/climate-change-global-warming-2254711/</a:t>
            </a:r>
            <a:r>
              <a:rPr lang="en-GB" sz="900" dirty="0">
                <a:effectLst/>
                <a:latin typeface="Arial" panose="020B0604020202020204" pitchFamily="34" charset="0"/>
                <a:ea typeface="Calibri" panose="020F0502020204030204" pitchFamily="34" charset="0"/>
                <a:cs typeface="Arial" panose="020B0604020202020204" pitchFamily="34" charset="0"/>
              </a:rPr>
              <a:t>.  [Accessed 22 November 2023].</a:t>
            </a: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Pixabay. (</a:t>
            </a:r>
            <a:r>
              <a:rPr lang="en-GB" sz="900" dirty="0" err="1">
                <a:effectLst/>
                <a:latin typeface="Arial" panose="020B0604020202020204" pitchFamily="34" charset="0"/>
                <a:ea typeface="Calibri" panose="020F0502020204030204" pitchFamily="34" charset="0"/>
                <a:cs typeface="Arial" panose="020B0604020202020204" pitchFamily="34" charset="0"/>
              </a:rPr>
              <a:t>n.d</a:t>
            </a:r>
            <a:r>
              <a:rPr lang="en-GB" sz="900" dirty="0">
                <a:effectLst/>
                <a:latin typeface="Arial" panose="020B0604020202020204" pitchFamily="34" charset="0"/>
                <a:ea typeface="Calibri" panose="020F0502020204030204" pitchFamily="34" charset="0"/>
                <a:cs typeface="Arial" panose="020B0604020202020204" pitchFamily="34" charset="0"/>
              </a:rPr>
              <a:t>). </a:t>
            </a:r>
            <a:r>
              <a:rPr lang="en-GB" sz="900" i="1" dirty="0">
                <a:effectLst/>
                <a:latin typeface="Arial" panose="020B0604020202020204" pitchFamily="34" charset="0"/>
                <a:ea typeface="Calibri" panose="020F0502020204030204" pitchFamily="34" charset="0"/>
                <a:cs typeface="Arial" panose="020B0604020202020204" pitchFamily="34" charset="0"/>
              </a:rPr>
              <a:t>overpopulation</a:t>
            </a:r>
            <a:r>
              <a:rPr lang="en-GB" sz="900" dirty="0">
                <a:effectLst/>
                <a:latin typeface="Arial" panose="020B0604020202020204" pitchFamily="34" charset="0"/>
                <a:ea typeface="Calibri" panose="020F0502020204030204" pitchFamily="34" charset="0"/>
                <a:cs typeface="Arial" panose="020B0604020202020204" pitchFamily="34" charset="0"/>
              </a:rPr>
              <a:t>. [Online]. Pixabay. Available at: </a:t>
            </a:r>
            <a:r>
              <a:rPr lang="en-GB" sz="900" dirty="0">
                <a:effectLst/>
                <a:latin typeface="Arial" panose="020B0604020202020204" pitchFamily="34" charset="0"/>
                <a:ea typeface="Calibri" panose="020F0502020204030204" pitchFamily="34" charset="0"/>
                <a:cs typeface="Arial" panose="020B0604020202020204" pitchFamily="34" charset="0"/>
                <a:hlinkClick r:id="rId9"/>
              </a:rPr>
              <a:t>https://pixabay.com/images/search/overpopulation/</a:t>
            </a:r>
            <a:r>
              <a:rPr lang="en-GB" sz="900" dirty="0">
                <a:effectLst/>
                <a:latin typeface="Arial" panose="020B0604020202020204" pitchFamily="34" charset="0"/>
                <a:ea typeface="Calibri" panose="020F0502020204030204" pitchFamily="34" charset="0"/>
                <a:cs typeface="Arial" panose="020B0604020202020204" pitchFamily="34" charset="0"/>
              </a:rPr>
              <a:t>  [Accessed 22 November 2023].</a:t>
            </a: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err="1">
                <a:latin typeface="Arial" panose="020B0604020202020204" pitchFamily="34" charset="0"/>
                <a:ea typeface="Calibri" panose="020F0502020204030204" pitchFamily="34" charset="0"/>
                <a:cs typeface="Arial" panose="020B0604020202020204" pitchFamily="34" charset="0"/>
              </a:rPr>
              <a:t>P</a:t>
            </a:r>
            <a:r>
              <a:rPr lang="en-GB" sz="900" dirty="0" err="1">
                <a:effectLst/>
                <a:latin typeface="Arial" panose="020B0604020202020204" pitchFamily="34" charset="0"/>
                <a:ea typeface="Calibri" panose="020F0502020204030204" pitchFamily="34" charset="0"/>
                <a:cs typeface="Arial" panose="020B0604020202020204" pitchFamily="34" charset="0"/>
              </a:rPr>
              <a:t>ng</a:t>
            </a:r>
            <a:r>
              <a:rPr lang="en-GB" sz="900" dirty="0">
                <a:effectLst/>
                <a:latin typeface="Arial" panose="020B0604020202020204" pitchFamily="34" charset="0"/>
                <a:ea typeface="Calibri" panose="020F0502020204030204" pitchFamily="34" charset="0"/>
                <a:cs typeface="Arial" panose="020B0604020202020204" pitchFamily="34" charset="0"/>
              </a:rPr>
              <a:t> tree. (</a:t>
            </a:r>
            <a:r>
              <a:rPr lang="en-GB" sz="900" dirty="0" err="1">
                <a:effectLst/>
                <a:latin typeface="Arial" panose="020B0604020202020204" pitchFamily="34" charset="0"/>
                <a:ea typeface="Calibri" panose="020F0502020204030204" pitchFamily="34" charset="0"/>
                <a:cs typeface="Arial" panose="020B0604020202020204" pitchFamily="34" charset="0"/>
              </a:rPr>
              <a:t>n.d</a:t>
            </a:r>
            <a:r>
              <a:rPr lang="en-GB" sz="900" dirty="0">
                <a:effectLst/>
                <a:latin typeface="Arial" panose="020B0604020202020204" pitchFamily="34" charset="0"/>
                <a:ea typeface="Calibri" panose="020F0502020204030204" pitchFamily="34" charset="0"/>
                <a:cs typeface="Arial" panose="020B0604020202020204" pitchFamily="34" charset="0"/>
              </a:rPr>
              <a:t>). Nasa 3d Illustration Rendering The Impact Of Climate Change And Global Warming O. [Online]. </a:t>
            </a:r>
            <a:r>
              <a:rPr lang="en-GB" sz="900" i="1" dirty="0" err="1">
                <a:effectLst/>
                <a:latin typeface="Arial" panose="020B0604020202020204" pitchFamily="34" charset="0"/>
                <a:ea typeface="Calibri" panose="020F0502020204030204" pitchFamily="34" charset="0"/>
                <a:cs typeface="Arial" panose="020B0604020202020204" pitchFamily="34" charset="0"/>
              </a:rPr>
              <a:t>png</a:t>
            </a:r>
            <a:r>
              <a:rPr lang="en-GB" sz="900" i="1" dirty="0">
                <a:effectLst/>
                <a:latin typeface="Arial" panose="020B0604020202020204" pitchFamily="34" charset="0"/>
                <a:ea typeface="Calibri" panose="020F0502020204030204" pitchFamily="34" charset="0"/>
                <a:cs typeface="Arial" panose="020B0604020202020204" pitchFamily="34" charset="0"/>
              </a:rPr>
              <a:t> tree</a:t>
            </a:r>
            <a:r>
              <a:rPr lang="en-GB" sz="9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dirty="0">
                <a:effectLst/>
                <a:latin typeface="Arial" panose="020B0604020202020204" pitchFamily="34" charset="0"/>
                <a:ea typeface="Calibri" panose="020F0502020204030204" pitchFamily="34" charset="0"/>
                <a:cs typeface="Arial" panose="020B0604020202020204" pitchFamily="34" charset="0"/>
                <a:hlinkClick r:id="rId10"/>
              </a:rPr>
              <a:t>https://pngtree.com/freebackground/nasa-3d-illustration-rendering-the-impact-of-climate-change-and-global-warming-on-thi</a:t>
            </a:r>
            <a:r>
              <a:rPr lang="en-GB" sz="900" dirty="0">
                <a:latin typeface="Arial" panose="020B0604020202020204" pitchFamily="34" charset="0"/>
                <a:ea typeface="Calibri" panose="020F0502020204030204" pitchFamily="34" charset="0"/>
                <a:cs typeface="Arial" panose="020B0604020202020204" pitchFamily="34" charset="0"/>
              </a:rPr>
              <a:t> </a:t>
            </a:r>
            <a:r>
              <a:rPr lang="en-GB" sz="900" dirty="0">
                <a:effectLst/>
                <a:latin typeface="Arial" panose="020B0604020202020204" pitchFamily="34" charset="0"/>
                <a:ea typeface="Calibri" panose="020F0502020204030204" pitchFamily="34" charset="0"/>
                <a:cs typeface="Arial" panose="020B0604020202020204" pitchFamily="34" charset="0"/>
              </a:rPr>
              <a:t>[Accessed 22 November 2023].</a:t>
            </a: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Shutterstock. (</a:t>
            </a:r>
            <a:r>
              <a:rPr lang="en-GB" sz="900" dirty="0" err="1">
                <a:effectLst/>
                <a:latin typeface="Arial" panose="020B0604020202020204" pitchFamily="34" charset="0"/>
                <a:ea typeface="Calibri" panose="020F0502020204030204" pitchFamily="34" charset="0"/>
                <a:cs typeface="Arial" panose="020B0604020202020204" pitchFamily="34" charset="0"/>
              </a:rPr>
              <a:t>n.d</a:t>
            </a:r>
            <a:r>
              <a:rPr lang="en-GB" sz="900" dirty="0">
                <a:effectLst/>
                <a:latin typeface="Arial" panose="020B0604020202020204" pitchFamily="34" charset="0"/>
                <a:ea typeface="Calibri" panose="020F0502020204030204" pitchFamily="34" charset="0"/>
                <a:cs typeface="Arial" panose="020B0604020202020204" pitchFamily="34" charset="0"/>
              </a:rPr>
              <a:t>). Concept of climate change. [Online]. </a:t>
            </a:r>
            <a:r>
              <a:rPr lang="en-GB" sz="900" i="1" dirty="0">
                <a:effectLst/>
                <a:latin typeface="Arial" panose="020B0604020202020204" pitchFamily="34" charset="0"/>
                <a:ea typeface="Calibri" panose="020F0502020204030204" pitchFamily="34" charset="0"/>
                <a:cs typeface="Arial" panose="020B0604020202020204" pitchFamily="34" charset="0"/>
              </a:rPr>
              <a:t>Shutterstock</a:t>
            </a:r>
            <a:r>
              <a:rPr lang="en-GB" sz="9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dirty="0">
                <a:effectLst/>
                <a:latin typeface="Arial" panose="020B0604020202020204" pitchFamily="34" charset="0"/>
                <a:ea typeface="Calibri" panose="020F0502020204030204" pitchFamily="34" charset="0"/>
                <a:cs typeface="Arial" panose="020B0604020202020204" pitchFamily="34" charset="0"/>
                <a:hlinkClick r:id="rId11"/>
              </a:rPr>
              <a:t>https://www.shutterstock.com/search/alive-tree</a:t>
            </a:r>
            <a:r>
              <a:rPr lang="en-GB" sz="900" dirty="0">
                <a:effectLst/>
                <a:latin typeface="Arial" panose="020B0604020202020204" pitchFamily="34" charset="0"/>
                <a:ea typeface="Calibri" panose="020F0502020204030204" pitchFamily="34" charset="0"/>
                <a:cs typeface="Arial" panose="020B0604020202020204" pitchFamily="34" charset="0"/>
              </a:rPr>
              <a:t>.   [Accessed 22 November 2023].</a:t>
            </a: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United Nations. (2022). </a:t>
            </a:r>
            <a:r>
              <a:rPr lang="en-GB" sz="900" i="1" dirty="0">
                <a:latin typeface="Arial" panose="020B0604020202020204" pitchFamily="34" charset="0"/>
                <a:cs typeface="Arial" panose="020B0604020202020204" pitchFamily="34" charset="0"/>
              </a:rPr>
              <a:t>Population | United Nations.</a:t>
            </a:r>
            <a:r>
              <a:rPr lang="en-GB" sz="900" dirty="0">
                <a:latin typeface="Arial" panose="020B0604020202020204" pitchFamily="34" charset="0"/>
                <a:cs typeface="Arial" panose="020B0604020202020204" pitchFamily="34" charset="0"/>
              </a:rPr>
              <a:t>. [Online]. United Nations. Available at: </a:t>
            </a:r>
            <a:r>
              <a:rPr lang="en-GB" sz="900" dirty="0">
                <a:latin typeface="Arial" panose="020B0604020202020204" pitchFamily="34" charset="0"/>
                <a:cs typeface="Arial" panose="020B0604020202020204" pitchFamily="34" charset="0"/>
                <a:hlinkClick r:id="rId12"/>
              </a:rPr>
              <a:t>https://www.un.org/en/global-issues/population</a:t>
            </a:r>
            <a:r>
              <a:rPr lang="en-GB" sz="900" dirty="0">
                <a:latin typeface="Arial" panose="020B0604020202020204" pitchFamily="34" charset="0"/>
                <a:cs typeface="Arial" panose="020B0604020202020204" pitchFamily="34" charset="0"/>
              </a:rPr>
              <a:t>.  [Accessed 22 November 2023].</a:t>
            </a:r>
          </a:p>
          <a:p>
            <a:r>
              <a:rPr lang="en-GB" sz="900" dirty="0">
                <a:effectLst/>
                <a:latin typeface="Arial" panose="020B0604020202020204" pitchFamily="34" charset="0"/>
                <a:ea typeface="Calibri" panose="020F0502020204030204" pitchFamily="34" charset="0"/>
                <a:cs typeface="Arial" panose="020B0604020202020204" pitchFamily="34" charset="0"/>
              </a:rPr>
              <a:t> </a:t>
            </a:r>
          </a:p>
          <a:p>
            <a:r>
              <a:rPr lang="en-GB" sz="900" dirty="0" err="1">
                <a:latin typeface="Arial" panose="020B0604020202020204" pitchFamily="34" charset="0"/>
                <a:ea typeface="Calibri" panose="020F0502020204030204" pitchFamily="34" charset="0"/>
                <a:cs typeface="Arial" panose="020B0604020202020204" pitchFamily="34" charset="0"/>
              </a:rPr>
              <a:t>U</a:t>
            </a:r>
            <a:r>
              <a:rPr lang="en-GB" sz="900" dirty="0" err="1">
                <a:effectLst/>
                <a:latin typeface="Arial" panose="020B0604020202020204" pitchFamily="34" charset="0"/>
                <a:ea typeface="Calibri" panose="020F0502020204030204" pitchFamily="34" charset="0"/>
                <a:cs typeface="Arial" panose="020B0604020202020204" pitchFamily="34" charset="0"/>
              </a:rPr>
              <a:t>nsplash</a:t>
            </a:r>
            <a:r>
              <a:rPr lang="en-GB" sz="900" dirty="0">
                <a:effectLst/>
                <a:latin typeface="Arial" panose="020B0604020202020204" pitchFamily="34" charset="0"/>
                <a:ea typeface="Calibri" panose="020F0502020204030204" pitchFamily="34" charset="0"/>
                <a:cs typeface="Arial" panose="020B0604020202020204" pitchFamily="34" charset="0"/>
              </a:rPr>
              <a:t>. (</a:t>
            </a:r>
            <a:r>
              <a:rPr lang="en-GB" sz="900" dirty="0" err="1">
                <a:effectLst/>
                <a:latin typeface="Arial" panose="020B0604020202020204" pitchFamily="34" charset="0"/>
                <a:ea typeface="Calibri" panose="020F0502020204030204" pitchFamily="34" charset="0"/>
                <a:cs typeface="Arial" panose="020B0604020202020204" pitchFamily="34" charset="0"/>
              </a:rPr>
              <a:t>n.d</a:t>
            </a:r>
            <a:r>
              <a:rPr lang="en-GB" sz="900" dirty="0">
                <a:effectLst/>
                <a:latin typeface="Arial" panose="020B0604020202020204" pitchFamily="34" charset="0"/>
                <a:ea typeface="Calibri" panose="020F0502020204030204" pitchFamily="34" charset="0"/>
                <a:cs typeface="Arial" panose="020B0604020202020204" pitchFamily="34" charset="0"/>
              </a:rPr>
              <a:t>). Earth. [Online]. </a:t>
            </a:r>
            <a:r>
              <a:rPr lang="en-GB" sz="900" i="1" dirty="0" err="1">
                <a:latin typeface="Arial" panose="020B0604020202020204" pitchFamily="34" charset="0"/>
                <a:ea typeface="Calibri" panose="020F0502020204030204" pitchFamily="34" charset="0"/>
                <a:cs typeface="Arial" panose="020B0604020202020204" pitchFamily="34" charset="0"/>
              </a:rPr>
              <a:t>U</a:t>
            </a:r>
            <a:r>
              <a:rPr lang="en-GB" sz="900" i="1" dirty="0" err="1">
                <a:effectLst/>
                <a:latin typeface="Arial" panose="020B0604020202020204" pitchFamily="34" charset="0"/>
                <a:ea typeface="Calibri" panose="020F0502020204030204" pitchFamily="34" charset="0"/>
                <a:cs typeface="Arial" panose="020B0604020202020204" pitchFamily="34" charset="0"/>
              </a:rPr>
              <a:t>nsplash</a:t>
            </a:r>
            <a:r>
              <a:rPr lang="en-GB" sz="9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dirty="0">
                <a:effectLst/>
                <a:latin typeface="Arial" panose="020B0604020202020204" pitchFamily="34" charset="0"/>
                <a:ea typeface="Calibri" panose="020F0502020204030204" pitchFamily="34" charset="0"/>
                <a:cs typeface="Arial" panose="020B0604020202020204" pitchFamily="34" charset="0"/>
                <a:hlinkClick r:id="rId13"/>
              </a:rPr>
              <a:t>https://www.google.com/search?q=earth+with+temperature+free+image+unsplash&amp;tbm=isch&amp;ved=2ahUKEwj0zqmCm9iCAxUaTKQEHch5Chk</a:t>
            </a:r>
            <a:r>
              <a:rPr lang="en-GB" sz="900" dirty="0">
                <a:effectLst/>
                <a:latin typeface="Arial" panose="020B0604020202020204" pitchFamily="34" charset="0"/>
                <a:ea typeface="Calibri" panose="020F0502020204030204" pitchFamily="34" charset="0"/>
                <a:cs typeface="Arial" panose="020B0604020202020204" pitchFamily="34" charset="0"/>
              </a:rPr>
              <a:t>.  [Accessed 22 November 2023].</a:t>
            </a:r>
          </a:p>
          <a:p>
            <a:endParaRPr lang="en-GB" sz="900" dirty="0">
              <a:latin typeface="Arial" panose="020B0604020202020204" pitchFamily="34" charset="0"/>
              <a:ea typeface="Calibri" panose="020F050202020403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Yates, C. (Sept, 2021). </a:t>
            </a:r>
            <a:r>
              <a:rPr lang="en-GB" sz="900" i="1" dirty="0">
                <a:latin typeface="Arial" panose="020B0604020202020204" pitchFamily="34" charset="0"/>
                <a:cs typeface="Arial" panose="020B0604020202020204" pitchFamily="34" charset="0"/>
              </a:rPr>
              <a:t>Wild Edible Plants: A Field Guide To Foraging in</a:t>
            </a:r>
            <a:r>
              <a:rPr lang="en-GB" sz="900" dirty="0">
                <a:latin typeface="Arial" panose="020B0604020202020204" pitchFamily="34" charset="0"/>
                <a:cs typeface="Arial" panose="020B0604020202020204" pitchFamily="34" charset="0"/>
              </a:rPr>
              <a:t>. [Online]. </a:t>
            </a:r>
            <a:r>
              <a:rPr lang="en-GB" sz="900" dirty="0" err="1">
                <a:latin typeface="Arial" panose="020B0604020202020204" pitchFamily="34" charset="0"/>
                <a:cs typeface="Arial" panose="020B0604020202020204" pitchFamily="34" charset="0"/>
              </a:rPr>
              <a:t>ebook</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4"/>
              </a:rPr>
              <a:t>https://www.google.co.uk/books/edition/Wild_Edible_Plants_A_Field_Guide_To_Fora/qlNDEAAA</a:t>
            </a:r>
            <a:r>
              <a:rPr lang="en-GB" sz="900" dirty="0">
                <a:latin typeface="Arial" panose="020B0604020202020204" pitchFamily="34" charset="0"/>
                <a:cs typeface="Arial" panose="020B0604020202020204" pitchFamily="34" charset="0"/>
              </a:rPr>
              <a:t>  [Accessed 22 November 2023].</a:t>
            </a: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20547054"/>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{5B5D95D7-7651-4D01-ACE8-09B97DD71607}tf33713516_win32</Template>
  <TotalTime>883</TotalTime>
  <Words>2075</Words>
  <Application>Microsoft Office PowerPoint</Application>
  <PresentationFormat>Widescreen</PresentationFormat>
  <Paragraphs>157</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Walbaum Display</vt:lpstr>
      <vt:lpstr>3DFloatVTI</vt:lpstr>
      <vt:lpstr>Climate Change </vt:lpstr>
      <vt:lpstr>Topics </vt:lpstr>
      <vt:lpstr> Introduction What is Climate Change?   Climate Change is a change in temperatures and weather conditions caused by trapped greenhouse gas emissions. This is a global issue with most climate scientists claiming humans are the cause for climate change.   The green house effect gets its name from the trapped greenhouses gases which create a blanket around earth resulting in an increase of temperature effecting all aspects of nature.  Scientists state that reductions are needed to keep global warming below 1.5C to protect ecosystems and the planet.  According to the BBC (2023), The climate is in a state of distress, with extreme weather hitting new records, for example in 2022, the weather was recorded as the hottest weather ever, resulting in the loss of the arctic sea with melting icebergs resulting in a rise of sea levels.  Since the industrial revolution in 1760, earth temperature has risen. Oceans are predicted to rise which will cause major cities to flood and completely wash out small islands. </vt:lpstr>
      <vt:lpstr>The Causes of Climate Change?</vt:lpstr>
      <vt:lpstr>The Industrial Revolution  The Linear and Circular Economy. </vt:lpstr>
      <vt:lpstr> Sustainability  The Three Pillars of Sustainability  Social Economic Environmental</vt:lpstr>
      <vt:lpstr>   </vt:lpstr>
      <vt:lpstr>Food Production and Imports.                                 Are We Aware as a Nation How Much We Rely on Other Countries for Fresh Produce?</vt:lpstr>
      <vt:lpstr>Food Production and Imports Continued.. Are we aware as nation how much we waste of the amount imported?  </vt:lpstr>
      <vt:lpstr>Throughout the Neolithic period, foraging food reduced carbon footprint by becoming energy and self-efficient, producing no waste, and living sustainably. Foraging food is one of nature’s delights which provides nutrition, flavour for food, and even medicines. Many berries, such as most summer berries, can be found locally, as well as mushrooms, nuts, herbs and much more.    Growing your own produce and growing more in the UK could benefit health by becoming in control of pesticides; it may all positively affect and cause less pressure on NHS in the long run. It may reduce poverty, improve mental health, and save lives, as well, as benefiting the planet for there to be a planet for future generations.</vt:lpstr>
      <vt:lpstr>Carbon Footprint Calculator </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dc:title>
  <dc:creator>Zoe Vaughan</dc:creator>
  <cp:lastModifiedBy>Zoe Vaughan</cp:lastModifiedBy>
  <cp:revision>23</cp:revision>
  <dcterms:created xsi:type="dcterms:W3CDTF">2023-11-21T18:23:26Z</dcterms:created>
  <dcterms:modified xsi:type="dcterms:W3CDTF">2023-12-13T03:47:20Z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