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media/image8.jpg" ContentType="image/jpg"/>
  <Override PartName="/ppt/notesSlides/notesSlide27.xml" ContentType="application/vnd.openxmlformats-officedocument.presentationml.notesSlide+xml"/>
  <Override PartName="/ppt/media/image11.jpg" ContentType="image/jpg"/>
  <Override PartName="/ppt/notesSlides/notesSlide28.xml" ContentType="application/vnd.openxmlformats-officedocument.presentationml.notesSlide+xml"/>
  <Override PartName="/ppt/notesSlides/notesSlide29.xml" ContentType="application/vnd.openxmlformats-officedocument.presentationml.notesSlide+xml"/>
  <Override PartName="/ppt/media/image14.jpg" ContentType="image/jpg"/>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media/image16.jpg" ContentType="image/jpg"/>
  <Override PartName="/ppt/notesSlides/notesSlide34.xml" ContentType="application/vnd.openxmlformats-officedocument.presentationml.notesSlide+xml"/>
  <Override PartName="/ppt/media/image18.jpg" ContentType="image/jpg"/>
  <Override PartName="/ppt/media/image19.jpg" ContentType="image/jpg"/>
  <Override PartName="/ppt/notesSlides/notesSlide35.xml" ContentType="application/vnd.openxmlformats-officedocument.presentationml.notesSlide+xml"/>
  <Override PartName="/ppt/media/image20.jpg" ContentType="image/jpg"/>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4"/>
  </p:notesMasterIdLst>
  <p:sldIdLst>
    <p:sldId id="256" r:id="rId2"/>
    <p:sldId id="4833" r:id="rId3"/>
    <p:sldId id="4824" r:id="rId4"/>
    <p:sldId id="270" r:id="rId5"/>
    <p:sldId id="4827" r:id="rId6"/>
    <p:sldId id="410" r:id="rId7"/>
    <p:sldId id="339" r:id="rId8"/>
    <p:sldId id="4828" r:id="rId9"/>
    <p:sldId id="4829" r:id="rId10"/>
    <p:sldId id="416" r:id="rId11"/>
    <p:sldId id="417" r:id="rId12"/>
    <p:sldId id="418" r:id="rId13"/>
    <p:sldId id="419" r:id="rId14"/>
    <p:sldId id="420" r:id="rId15"/>
    <p:sldId id="421" r:id="rId16"/>
    <p:sldId id="422" r:id="rId17"/>
    <p:sldId id="423" r:id="rId18"/>
    <p:sldId id="424" r:id="rId19"/>
    <p:sldId id="425" r:id="rId20"/>
    <p:sldId id="341" r:id="rId21"/>
    <p:sldId id="302" r:id="rId22"/>
    <p:sldId id="426" r:id="rId23"/>
    <p:sldId id="427" r:id="rId24"/>
    <p:sldId id="4830" r:id="rId25"/>
    <p:sldId id="428" r:id="rId26"/>
    <p:sldId id="429" r:id="rId27"/>
    <p:sldId id="430" r:id="rId28"/>
    <p:sldId id="384" r:id="rId29"/>
    <p:sldId id="385" r:id="rId30"/>
    <p:sldId id="4831" r:id="rId31"/>
    <p:sldId id="257" r:id="rId32"/>
    <p:sldId id="326" r:id="rId33"/>
    <p:sldId id="261" r:id="rId34"/>
    <p:sldId id="330" r:id="rId35"/>
    <p:sldId id="393" r:id="rId36"/>
    <p:sldId id="263" r:id="rId37"/>
    <p:sldId id="264" r:id="rId38"/>
    <p:sldId id="265" r:id="rId39"/>
    <p:sldId id="392" r:id="rId40"/>
    <p:sldId id="391" r:id="rId41"/>
    <p:sldId id="390" r:id="rId42"/>
    <p:sldId id="268" r:id="rId43"/>
    <p:sldId id="269" r:id="rId44"/>
    <p:sldId id="389" r:id="rId45"/>
    <p:sldId id="272" r:id="rId46"/>
    <p:sldId id="400" r:id="rId47"/>
    <p:sldId id="275" r:id="rId48"/>
    <p:sldId id="293" r:id="rId49"/>
    <p:sldId id="294" r:id="rId50"/>
    <p:sldId id="4832" r:id="rId51"/>
    <p:sldId id="310" r:id="rId52"/>
    <p:sldId id="334" r:id="rId53"/>
    <p:sldId id="311" r:id="rId54"/>
    <p:sldId id="312" r:id="rId55"/>
    <p:sldId id="413" r:id="rId56"/>
    <p:sldId id="335" r:id="rId57"/>
    <p:sldId id="414" r:id="rId58"/>
    <p:sldId id="474" r:id="rId59"/>
    <p:sldId id="473" r:id="rId60"/>
    <p:sldId id="411" r:id="rId61"/>
    <p:sldId id="415" r:id="rId62"/>
    <p:sldId id="30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4833"/>
            <p14:sldId id="4824"/>
            <p14:sldId id="270"/>
            <p14:sldId id="4827"/>
            <p14:sldId id="410"/>
            <p14:sldId id="339"/>
            <p14:sldId id="4828"/>
            <p14:sldId id="4829"/>
            <p14:sldId id="416"/>
            <p14:sldId id="417"/>
            <p14:sldId id="418"/>
            <p14:sldId id="419"/>
            <p14:sldId id="420"/>
            <p14:sldId id="421"/>
            <p14:sldId id="422"/>
            <p14:sldId id="423"/>
            <p14:sldId id="424"/>
            <p14:sldId id="425"/>
            <p14:sldId id="341"/>
            <p14:sldId id="302"/>
            <p14:sldId id="426"/>
            <p14:sldId id="427"/>
            <p14:sldId id="4830"/>
            <p14:sldId id="428"/>
            <p14:sldId id="429"/>
            <p14:sldId id="430"/>
            <p14:sldId id="384"/>
            <p14:sldId id="385"/>
            <p14:sldId id="4831"/>
            <p14:sldId id="257"/>
            <p14:sldId id="326"/>
            <p14:sldId id="261"/>
            <p14:sldId id="330"/>
            <p14:sldId id="393"/>
            <p14:sldId id="263"/>
            <p14:sldId id="264"/>
            <p14:sldId id="265"/>
            <p14:sldId id="392"/>
            <p14:sldId id="391"/>
            <p14:sldId id="390"/>
            <p14:sldId id="268"/>
            <p14:sldId id="269"/>
            <p14:sldId id="389"/>
            <p14:sldId id="272"/>
            <p14:sldId id="400"/>
            <p14:sldId id="275"/>
            <p14:sldId id="293"/>
            <p14:sldId id="294"/>
            <p14:sldId id="4832"/>
            <p14:sldId id="310"/>
            <p14:sldId id="334"/>
            <p14:sldId id="311"/>
            <p14:sldId id="312"/>
            <p14:sldId id="413"/>
            <p14:sldId id="335"/>
            <p14:sldId id="414"/>
            <p14:sldId id="474"/>
            <p14:sldId id="473"/>
            <p14:sldId id="411"/>
            <p14:sldId id="415"/>
          </p14:sldIdLst>
        </p14:section>
        <p14:section name="Untitled Section" id="{2F23D57F-683A-4C7F-9A13-0324F9C6B69D}">
          <p14:sldIdLst>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080582-561A-4966-9651-82559C297CA1}" v="4" dt="2023-12-22T13:39:17.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22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S9r6h6Cda7M"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mindtools.com/pages/article/newTMC_09.htm"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hospitalitynet.org/news/4113962.html"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changing your mindset can help you embrace change | Manu Shahi | </a:t>
            </a:r>
            <a:r>
              <a:rPr lang="en-GB" dirty="0" err="1">
                <a:hlinkClick r:id="rId3"/>
              </a:rPr>
              <a:t>TEDxFlowerMound</a:t>
            </a:r>
            <a:r>
              <a:rPr lang="en-GB" dirty="0">
                <a:hlinkClick r:id="rId3"/>
              </a:rPr>
              <a:t> – YouTube</a:t>
            </a:r>
            <a:r>
              <a:rPr lang="en-GB" dirty="0"/>
              <a:t> – share for the to watch in their own time</a:t>
            </a:r>
          </a:p>
          <a:p>
            <a:endParaRPr lang="en-GB" dirty="0"/>
          </a:p>
          <a:p>
            <a:r>
              <a:rPr lang="en-GB" dirty="0"/>
              <a:t>Discus – give time for them to research</a:t>
            </a:r>
          </a:p>
          <a:p>
            <a:endParaRPr lang="en-GB" dirty="0"/>
          </a:p>
          <a:p>
            <a:r>
              <a:rPr lang="en-GB" dirty="0"/>
              <a:t>What about personal challenges? – How do you think this has affected the industry?</a:t>
            </a:r>
          </a:p>
          <a:p>
            <a:endParaRPr lang="en-GB" dirty="0"/>
          </a:p>
          <a:p>
            <a:r>
              <a:rPr lang="en-GB" dirty="0"/>
              <a:t>Generational differences?</a:t>
            </a:r>
          </a:p>
          <a:p>
            <a:endParaRPr lang="en-GB" dirty="0"/>
          </a:p>
          <a:p>
            <a:r>
              <a:rPr lang="en-GB" dirty="0"/>
              <a:t>According to Kevin O Gorman, hospitality is as old as recorded human history.  How much do you think it’s changed?</a:t>
            </a:r>
          </a:p>
          <a:p>
            <a:endParaRPr lang="en-GB" dirty="0"/>
          </a:p>
          <a:p>
            <a:r>
              <a:rPr lang="en-GB" dirty="0"/>
              <a:t>During the pandemic, what did you change? Working from home?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last week</a:t>
            </a:r>
          </a:p>
          <a:p>
            <a:endParaRPr lang="en-GB" dirty="0"/>
          </a:p>
          <a:p>
            <a:r>
              <a:rPr lang="en-GB" dirty="0"/>
              <a:t>We get influenced by external factors. Pestle. What are the external factors that happen that influence the business?</a:t>
            </a: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637216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4449B6BC-1EC5-507A-FDB8-61D62C66A72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1">
            <a:extLst>
              <a:ext uri="{FF2B5EF4-FFF2-40B4-BE49-F238E27FC236}">
                <a16:creationId xmlns:a16="http://schemas.microsoft.com/office/drawing/2014/main" id="{FE8C6DFD-F806-0D2F-24BA-B22F06218E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66700" indent="-266700" eaLnBrk="1" hangingPunct="1">
              <a:spcBef>
                <a:spcPct val="0"/>
              </a:spcBef>
            </a:pPr>
            <a:r>
              <a:rPr lang="en-US" altLang="en-US">
                <a:cs typeface="Geneva" charset="0"/>
              </a:rPr>
              <a:t>Three competitive challenges that companies face increase the importance of HRM practices:</a:t>
            </a:r>
          </a:p>
          <a:p>
            <a:pPr marL="266700" indent="-266700" eaLnBrk="1" hangingPunct="1">
              <a:spcBef>
                <a:spcPct val="0"/>
              </a:spcBef>
              <a:buFontTx/>
              <a:buAutoNum type="arabicPeriod"/>
            </a:pPr>
            <a:r>
              <a:rPr lang="en-US" altLang="en-US" b="1">
                <a:cs typeface="Geneva" charset="0"/>
              </a:rPr>
              <a:t>Challenge of Sustainability </a:t>
            </a:r>
            <a:r>
              <a:rPr lang="en-US" altLang="en-US">
                <a:cs typeface="Geneva" charset="0"/>
              </a:rPr>
              <a:t>– includes providing a return to shareholders, providing high quality products and services and experiences for employees, social responsibility, and effectively using new work arrangements.</a:t>
            </a:r>
          </a:p>
          <a:p>
            <a:pPr marL="266700" indent="-266700" eaLnBrk="1" hangingPunct="1">
              <a:spcBef>
                <a:spcPct val="0"/>
              </a:spcBef>
              <a:buFontTx/>
              <a:buAutoNum type="arabicPeriod"/>
            </a:pPr>
            <a:r>
              <a:rPr lang="en-US" altLang="en-US" b="1">
                <a:cs typeface="Geneva" charset="0"/>
              </a:rPr>
              <a:t>Global Challenge -</a:t>
            </a:r>
            <a:r>
              <a:rPr lang="en-US" altLang="en-US">
                <a:cs typeface="Geneva" charset="0"/>
              </a:rPr>
              <a:t> In order to survive, U.S. companies must improve HRM practices, develop global markets and better prepare employees for global assignments.</a:t>
            </a:r>
          </a:p>
          <a:p>
            <a:pPr marL="266700" indent="-266700" eaLnBrk="1" hangingPunct="1">
              <a:spcBef>
                <a:spcPct val="0"/>
              </a:spcBef>
              <a:buFontTx/>
              <a:buAutoNum type="arabicPeriod"/>
            </a:pPr>
            <a:r>
              <a:rPr lang="en-US" altLang="en-US" b="1">
                <a:cs typeface="Geneva" charset="0"/>
              </a:rPr>
              <a:t>Technology Challenge </a:t>
            </a:r>
            <a:r>
              <a:rPr lang="en-US" altLang="en-US">
                <a:cs typeface="Geneva" charset="0"/>
              </a:rPr>
              <a:t>–Along with advances in technology such as use of social networking tools and development of HR dashboards and use of HR analytics, companies change employees’ and managers’ work roles, create high performance work systems, and develop e-commerce to compete through technology.  </a:t>
            </a:r>
          </a:p>
          <a:p>
            <a:pPr marL="266700" indent="-266700"/>
            <a:endParaRPr lang="en-US" altLang="en-US">
              <a:cs typeface="Genev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8">
            <a:extLst>
              <a:ext uri="{FF2B5EF4-FFF2-40B4-BE49-F238E27FC236}">
                <a16:creationId xmlns:a16="http://schemas.microsoft.com/office/drawing/2014/main" id="{0B7B19A8-8315-5F90-E5FB-C85E4A785A0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sz="1200"/>
          </a:p>
        </p:txBody>
      </p:sp>
      <p:sp>
        <p:nvSpPr>
          <p:cNvPr id="92163" name="Rectangle 2">
            <a:extLst>
              <a:ext uri="{FF2B5EF4-FFF2-40B4-BE49-F238E27FC236}">
                <a16:creationId xmlns:a16="http://schemas.microsoft.com/office/drawing/2014/main" id="{F19648CE-C668-30A4-8BDC-E3FE1960184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4" name="Rectangle 3">
            <a:extLst>
              <a:ext uri="{FF2B5EF4-FFF2-40B4-BE49-F238E27FC236}">
                <a16:creationId xmlns:a16="http://schemas.microsoft.com/office/drawing/2014/main" id="{D9E99B1F-8210-C55B-BB3D-7B5AA134CDB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cs typeface="Geneva" charset="0"/>
              </a:rPr>
              <a:t>Sustainability </a:t>
            </a:r>
            <a:r>
              <a:rPr lang="en-US" altLang="en-US">
                <a:cs typeface="Geneva" charset="0"/>
              </a:rPr>
              <a:t>refers to the company’s ability to meet its needs without sacrificing the ability of future generations to meet their needs. Sustainability is the ability of a company to survive and succeed in a dynamic competitive environment.  It is the ability to deal with economic and social changes, practice environmental responsibility, engage in responsible and ethical business practices, provide high-quality products and services, and put in place methods to determine if the company is meeting stakeholders</a:t>
            </a:r>
            <a:r>
              <a:rPr lang="ja-JP" altLang="en-US">
                <a:cs typeface="Geneva" charset="0"/>
              </a:rPr>
              <a:t>’</a:t>
            </a:r>
            <a:r>
              <a:rPr lang="en-US" altLang="ja-JP">
                <a:cs typeface="Geneva" charset="0"/>
              </a:rPr>
              <a:t> needs. Sustainability includes the ability to</a:t>
            </a:r>
          </a:p>
          <a:p>
            <a:pPr marL="628650" lvl="1" indent="-171450" eaLnBrk="1" hangingPunct="1">
              <a:spcBef>
                <a:spcPct val="0"/>
              </a:spcBef>
              <a:buFontTx/>
              <a:buChar char="•"/>
            </a:pPr>
            <a:r>
              <a:rPr lang="en-US" altLang="en-US">
                <a:ea typeface="Geneva" charset="0"/>
                <a:cs typeface="Geneva" charset="0"/>
              </a:rPr>
              <a:t>provide a return to shareholders</a:t>
            </a:r>
          </a:p>
          <a:p>
            <a:pPr marL="628650" lvl="1" indent="-171450" eaLnBrk="1" hangingPunct="1">
              <a:spcBef>
                <a:spcPct val="0"/>
              </a:spcBef>
              <a:buFontTx/>
              <a:buChar char="•"/>
            </a:pPr>
            <a:r>
              <a:rPr lang="en-US" altLang="en-US">
                <a:ea typeface="Geneva" charset="0"/>
                <a:cs typeface="Geneva" charset="0"/>
              </a:rPr>
              <a:t>provide high-quality products, services, and work experiences for employees</a:t>
            </a:r>
          </a:p>
          <a:p>
            <a:pPr marL="628650" lvl="1" indent="-171450" eaLnBrk="1" hangingPunct="1">
              <a:spcBef>
                <a:spcPct val="0"/>
              </a:spcBef>
              <a:buFontTx/>
              <a:buChar char="•"/>
            </a:pPr>
            <a:r>
              <a:rPr lang="en-US" altLang="en-US">
                <a:ea typeface="Geneva" charset="0"/>
                <a:cs typeface="Geneva" charset="0"/>
              </a:rPr>
              <a:t>increase value placed on intangible assets and human capital and social responsibility</a:t>
            </a:r>
          </a:p>
          <a:p>
            <a:pPr marL="628650" lvl="1" indent="-171450" eaLnBrk="1" hangingPunct="1">
              <a:spcBef>
                <a:spcPct val="0"/>
              </a:spcBef>
              <a:buFontTx/>
              <a:buChar char="•"/>
            </a:pPr>
            <a:r>
              <a:rPr lang="en-US" altLang="en-US">
                <a:ea typeface="Geneva" charset="0"/>
                <a:cs typeface="Geneva" charset="0"/>
              </a:rPr>
              <a:t>adapt to changing characteristics and expectations of the labor force</a:t>
            </a:r>
          </a:p>
          <a:p>
            <a:pPr marL="628650" lvl="1" indent="-171450" eaLnBrk="1" hangingPunct="1">
              <a:spcBef>
                <a:spcPct val="0"/>
              </a:spcBef>
              <a:buFontTx/>
              <a:buChar char="•"/>
            </a:pPr>
            <a:r>
              <a:rPr lang="en-US" altLang="en-US">
                <a:ea typeface="Geneva" charset="0"/>
                <a:cs typeface="Geneva" charset="0"/>
              </a:rPr>
              <a:t>address legal and ethical issues</a:t>
            </a:r>
          </a:p>
          <a:p>
            <a:pPr marL="628650" lvl="1" indent="-171450" eaLnBrk="1" hangingPunct="1">
              <a:spcBef>
                <a:spcPct val="0"/>
              </a:spcBef>
              <a:buFontTx/>
              <a:buChar char="•"/>
            </a:pPr>
            <a:r>
              <a:rPr lang="en-US" altLang="en-US">
                <a:ea typeface="Geneva" charset="0"/>
                <a:cs typeface="Geneva" charset="0"/>
              </a:rPr>
              <a:t>effectively use new work arrangements.</a:t>
            </a:r>
          </a:p>
          <a:p>
            <a:pPr eaLnBrk="1" hangingPunct="1">
              <a:spcBef>
                <a:spcPct val="0"/>
              </a:spcBef>
            </a:pPr>
            <a:endParaRPr lang="en-US" altLang="en-US">
              <a:cs typeface="Genev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CFB2C180-873B-FBB6-7E3E-12D4A2BB480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a:extLst>
              <a:ext uri="{FF2B5EF4-FFF2-40B4-BE49-F238E27FC236}">
                <a16:creationId xmlns:a16="http://schemas.microsoft.com/office/drawing/2014/main" id="{BD7566A2-D21C-51D4-2954-E44C380A0C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zh-MO">
              <a:cs typeface="Geneva" charset="0"/>
            </a:endParaRPr>
          </a:p>
        </p:txBody>
      </p:sp>
      <p:sp>
        <p:nvSpPr>
          <p:cNvPr id="93188" name="Slide Number Placeholder 3">
            <a:extLst>
              <a:ext uri="{FF2B5EF4-FFF2-40B4-BE49-F238E27FC236}">
                <a16:creationId xmlns:a16="http://schemas.microsoft.com/office/drawing/2014/main" id="{BF53D036-AD05-BFBB-BDAF-E08ED590B7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2E7D520-BF16-4731-8C66-248F61F00206}" type="slidenum">
              <a:rPr lang="en-US" altLang="zh-MO" sz="1200"/>
              <a:pPr/>
              <a:t>8</a:t>
            </a:fld>
            <a:endParaRPr lang="en-US" altLang="zh-MO"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86C96FA5-873B-1633-09B6-24342FDBC1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5EDC8951-D583-B133-D76F-94B0F69BBF83}"/>
              </a:ext>
            </a:extLst>
          </p:cNvPr>
          <p:cNvSpPr>
            <a:spLocks noGrp="1"/>
          </p:cNvSpPr>
          <p:nvPr>
            <p:ph type="body" idx="1"/>
          </p:nvPr>
        </p:nvSpPr>
        <p:spPr/>
        <p:txBody>
          <a:bodyPr/>
          <a:lstStyle/>
          <a:p>
            <a:pPr marL="171450" indent="-171450">
              <a:buFont typeface="Arial" panose="020B0604020202020204" pitchFamily="34" charset="0"/>
              <a:buChar char="•"/>
              <a:defRPr/>
            </a:pPr>
            <a:r>
              <a:rPr lang="en-US" sz="1050" dirty="0"/>
              <a:t>Whereas ability tests attempt to categorize individuals relative to what they can do, personality measures tend to categorize individuals by what they are like. The number of firms employing personality tests as screens has ballooned over the years, from just 26% in 2000 to just under 60% in 2014. </a:t>
            </a:r>
          </a:p>
          <a:p>
            <a:pPr marL="171450" indent="-171450">
              <a:buFont typeface="Arial" panose="020B0604020202020204" pitchFamily="34" charset="0"/>
              <a:buChar char="•"/>
              <a:defRPr/>
            </a:pPr>
            <a:r>
              <a:rPr lang="en-US" sz="1050" dirty="0"/>
              <a:t>Research suggests that there are five major dimensions of personality, known as the “Big Five”: (1) extroversion, (2) adjustment, (3) agreeableness, (4) conscientiousness, and (5) openness to experience.</a:t>
            </a:r>
            <a:endParaRPr lang="en-US" altLang="en-US" sz="1050" dirty="0">
              <a:cs typeface="Geneva" charset="0"/>
            </a:endParaRPr>
          </a:p>
        </p:txBody>
      </p:sp>
      <p:sp>
        <p:nvSpPr>
          <p:cNvPr id="94212" name="Slide Number Placeholder 3">
            <a:extLst>
              <a:ext uri="{FF2B5EF4-FFF2-40B4-BE49-F238E27FC236}">
                <a16:creationId xmlns:a16="http://schemas.microsoft.com/office/drawing/2014/main" id="{BCB93481-FFB3-BBB1-2D5E-8A2D6D634F4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B12B4DD-338B-4D09-9CCE-F796BF2314AC}" type="slidenum">
              <a:rPr lang="en-US" altLang="zh-MO" sz="1200"/>
              <a:pPr/>
              <a:t>9</a:t>
            </a:fld>
            <a:endParaRPr lang="en-US" altLang="zh-MO"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975D8F64-204E-8404-9C20-150B5739E9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7A9F0F2C-CB56-1E60-4108-BD5108D54499}"/>
              </a:ext>
            </a:extLst>
          </p:cNvPr>
          <p:cNvSpPr>
            <a:spLocks noGrp="1"/>
          </p:cNvSpPr>
          <p:nvPr>
            <p:ph type="body" idx="1"/>
          </p:nvPr>
        </p:nvSpPr>
        <p:spPr/>
        <p:txBody>
          <a:bodyPr/>
          <a:lstStyle/>
          <a:p>
            <a:pPr>
              <a:buFont typeface="Arial" panose="020B0604020202020204" pitchFamily="34" charset="0"/>
              <a:buNone/>
              <a:defRPr/>
            </a:pPr>
            <a:r>
              <a:rPr lang="en-US" sz="1050" dirty="0"/>
              <a:t>Table 1.6 provides examples of intangible assets. </a:t>
            </a:r>
          </a:p>
          <a:p>
            <a:pPr marL="171450" indent="-171450">
              <a:buFont typeface="Arial" panose="020B0604020202020204" pitchFamily="34" charset="0"/>
              <a:buChar char="•"/>
              <a:defRPr/>
            </a:pPr>
            <a:r>
              <a:rPr lang="en-US" sz="1050" i="1" dirty="0"/>
              <a:t>Intangible assets</a:t>
            </a:r>
            <a:r>
              <a:rPr lang="en-US" sz="1050" dirty="0"/>
              <a:t> include human capital, customer capital, social capital, and intellectual capital. Intangible assets are equally or even more valuable than financial and physical assets, but they are difficult to duplicate or imitate. By one estimate, up to 75% of the source of value in a company is in intangible assets.</a:t>
            </a:r>
          </a:p>
        </p:txBody>
      </p:sp>
      <p:sp>
        <p:nvSpPr>
          <p:cNvPr id="95236" name="Slide Number Placeholder 3">
            <a:extLst>
              <a:ext uri="{FF2B5EF4-FFF2-40B4-BE49-F238E27FC236}">
                <a16:creationId xmlns:a16="http://schemas.microsoft.com/office/drawing/2014/main" id="{240542FD-5BBA-A812-7F74-15F1F4080DE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7D2BACF-5B80-4BED-AAC4-E5700C58816A}" type="slidenum">
              <a:rPr lang="en-US" altLang="zh-MO" sz="1200"/>
              <a:pPr/>
              <a:t>10</a:t>
            </a:fld>
            <a:endParaRPr lang="en-US" altLang="zh-MO"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id="{014AAE88-8A87-F3AD-DBA9-D919979504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a:extLst>
              <a:ext uri="{FF2B5EF4-FFF2-40B4-BE49-F238E27FC236}">
                <a16:creationId xmlns:a16="http://schemas.microsoft.com/office/drawing/2014/main" id="{85E62547-A76B-8513-C110-BC1565776C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zh-MO">
                <a:cs typeface="Geneva" charset="0"/>
              </a:rPr>
              <a:t>One way companies try to increase intangible assets is through attracting, developing, and retaining knowledge workers. </a:t>
            </a:r>
          </a:p>
          <a:p>
            <a:pPr marL="171450" indent="-171450">
              <a:buFontTx/>
              <a:buChar char="•"/>
            </a:pPr>
            <a:r>
              <a:rPr lang="en-US" altLang="zh-MO" b="1">
                <a:cs typeface="Geneva" charset="0"/>
              </a:rPr>
              <a:t>Knowledge workers </a:t>
            </a:r>
            <a:r>
              <a:rPr lang="en-US" altLang="zh-MO">
                <a:cs typeface="Geneva" charset="0"/>
              </a:rPr>
              <a:t>are employees who contribute to the company not through manual labor, but through what they know, perhaps about customers or a specialized body of knowledge. </a:t>
            </a:r>
          </a:p>
          <a:p>
            <a:pPr marL="171450" indent="-171450">
              <a:buFontTx/>
              <a:buChar char="•"/>
            </a:pPr>
            <a:r>
              <a:rPr lang="en-US" altLang="zh-MO" b="1">
                <a:cs typeface="Geneva" charset="0"/>
              </a:rPr>
              <a:t>Upskilling</a:t>
            </a:r>
            <a:r>
              <a:rPr lang="en-US" altLang="zh-MO">
                <a:cs typeface="Geneva" charset="0"/>
              </a:rPr>
              <a:t> refers to training employees to improve or expand their current skills. </a:t>
            </a:r>
            <a:r>
              <a:rPr lang="en-US" altLang="zh-MO" b="1">
                <a:cs typeface="Geneva" charset="0"/>
              </a:rPr>
              <a:t>Reskilling refers to training employees </a:t>
            </a:r>
            <a:r>
              <a:rPr lang="en-US" altLang="zh-MO">
                <a:cs typeface="Geneva" charset="0"/>
              </a:rPr>
              <a:t>to acquire new knowledge or skills.</a:t>
            </a:r>
          </a:p>
        </p:txBody>
      </p:sp>
      <p:sp>
        <p:nvSpPr>
          <p:cNvPr id="96260" name="Slide Number Placeholder 3">
            <a:extLst>
              <a:ext uri="{FF2B5EF4-FFF2-40B4-BE49-F238E27FC236}">
                <a16:creationId xmlns:a16="http://schemas.microsoft.com/office/drawing/2014/main" id="{5E4A897E-C6CF-0A4A-393D-48E3CAD0948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2964766-DE00-4761-9F76-F03B951EE93C}" type="slidenum">
              <a:rPr lang="en-US" altLang="zh-MO" sz="1200"/>
              <a:pPr/>
              <a:t>11</a:t>
            </a:fld>
            <a:endParaRPr lang="en-US" altLang="zh-MO"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043F7B09-4D7C-4006-5E5B-6685FD56DB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7283" name="Notes Placeholder 2">
            <a:extLst>
              <a:ext uri="{FF2B5EF4-FFF2-40B4-BE49-F238E27FC236}">
                <a16:creationId xmlns:a16="http://schemas.microsoft.com/office/drawing/2014/main" id="{88613DEC-B085-17AE-E5AB-BF44748B457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zh-MO">
                <a:cs typeface="Geneva" charset="0"/>
              </a:rPr>
              <a:t>To completely benefit from employees’ knowledge requires a management style that focuses on developing and empowering employees. </a:t>
            </a:r>
          </a:p>
          <a:p>
            <a:pPr marL="171450" indent="-171450">
              <a:buFontTx/>
              <a:buChar char="•"/>
            </a:pPr>
            <a:r>
              <a:rPr lang="en-US" altLang="zh-MO" b="1">
                <a:cs typeface="Geneva" charset="0"/>
              </a:rPr>
              <a:t>Empowering </a:t>
            </a:r>
            <a:r>
              <a:rPr lang="en-US" altLang="zh-MO">
                <a:cs typeface="Geneva" charset="0"/>
              </a:rPr>
              <a:t>means giving employees responsibility and authority to make decisions regarding all aspects of product development or customer service.</a:t>
            </a:r>
          </a:p>
          <a:p>
            <a:pPr marL="171450" indent="-171450">
              <a:buFontTx/>
              <a:buChar char="•"/>
            </a:pPr>
            <a:r>
              <a:rPr lang="en-US" altLang="zh-MO">
                <a:cs typeface="Geneva" charset="0"/>
              </a:rPr>
              <a:t>As more companies become knowledge-based, it’s important that they promote continuous learning at the employee, team, and company levels. </a:t>
            </a:r>
          </a:p>
        </p:txBody>
      </p:sp>
      <p:sp>
        <p:nvSpPr>
          <p:cNvPr id="97284" name="Slide Number Placeholder 3">
            <a:extLst>
              <a:ext uri="{FF2B5EF4-FFF2-40B4-BE49-F238E27FC236}">
                <a16:creationId xmlns:a16="http://schemas.microsoft.com/office/drawing/2014/main" id="{6D09AB57-B2A0-4572-438A-C0F66E60E3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27D6116-744F-4F12-8DD9-6360838F482C}" type="slidenum">
              <a:rPr lang="en-US" altLang="zh-MO" sz="1200"/>
              <a:pPr/>
              <a:t>12</a:t>
            </a:fld>
            <a:endParaRPr lang="en-US" altLang="zh-MO"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0C638D4C-D2AA-8D27-E212-112AF4772E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050A6D6-A69D-7973-1A8B-0198ACF60108}"/>
              </a:ext>
            </a:extLst>
          </p:cNvPr>
          <p:cNvSpPr>
            <a:spLocks noGrp="1"/>
          </p:cNvSpPr>
          <p:nvPr>
            <p:ph type="body" idx="1"/>
          </p:nvPr>
        </p:nvSpPr>
        <p:spPr/>
        <p:txBody>
          <a:bodyPr/>
          <a:lstStyle/>
          <a:p>
            <a:pPr marL="171450" indent="-171450">
              <a:buFont typeface="Arial" panose="020B0604020202020204" pitchFamily="34" charset="0"/>
              <a:buChar char="•"/>
              <a:defRPr/>
            </a:pPr>
            <a:r>
              <a:rPr lang="en-US" b="1" dirty="0"/>
              <a:t>Change</a:t>
            </a:r>
            <a:r>
              <a:rPr lang="en-US" dirty="0"/>
              <a:t> refers to the adoption of a new idea or behavior by a company. </a:t>
            </a:r>
            <a:r>
              <a:rPr lang="en-US" dirty="0">
                <a:ea typeface="+mn-ea"/>
                <a:cs typeface="+mn-cs"/>
              </a:rPr>
              <a:t>Change is due to companies experiencing volatility, uncertainty, complexity, and ambiguity (also known as VUCA).</a:t>
            </a:r>
            <a:r>
              <a:rPr lang="en-US" dirty="0"/>
              <a:t>Technological advances, changes in the workforce or government regulations, globalization, </a:t>
            </a:r>
            <a:r>
              <a:rPr lang="en-US" dirty="0">
                <a:ea typeface="+mn-ea"/>
                <a:cs typeface="+mn-cs"/>
              </a:rPr>
              <a:t>new competitors, and crisis such as the pandemic,</a:t>
            </a:r>
            <a:r>
              <a:rPr lang="en-US" dirty="0">
                <a:cs typeface="+mn-cs"/>
              </a:rPr>
              <a:t> </a:t>
            </a:r>
            <a:r>
              <a:rPr lang="en-US" dirty="0"/>
              <a:t>are among the many factors that </a:t>
            </a:r>
            <a:r>
              <a:rPr lang="en-US" dirty="0">
                <a:ea typeface="+mn-ea"/>
                <a:cs typeface="+mn-cs"/>
              </a:rPr>
              <a:t>contribute to VUCA.</a:t>
            </a:r>
            <a:r>
              <a:rPr lang="en-US" dirty="0"/>
              <a:t> </a:t>
            </a:r>
          </a:p>
          <a:p>
            <a:pPr marL="171450" indent="-171450">
              <a:buFont typeface="Arial" panose="020B0604020202020204" pitchFamily="34" charset="0"/>
              <a:buChar char="•"/>
              <a:defRPr/>
            </a:pPr>
            <a:r>
              <a:rPr lang="en-US" dirty="0"/>
              <a:t>HRM plays an important role in helping companies and their employees manage change through becoming more agile. </a:t>
            </a:r>
            <a:r>
              <a:rPr lang="en-US" b="1" dirty="0"/>
              <a:t>Agility</a:t>
            </a:r>
            <a:r>
              <a:rPr lang="en-US" dirty="0"/>
              <a:t> refers to anticipating and causing, adapting, and taking specific actions to support change.</a:t>
            </a:r>
          </a:p>
        </p:txBody>
      </p:sp>
      <p:sp>
        <p:nvSpPr>
          <p:cNvPr id="98308" name="Slide Number Placeholder 3">
            <a:extLst>
              <a:ext uri="{FF2B5EF4-FFF2-40B4-BE49-F238E27FC236}">
                <a16:creationId xmlns:a16="http://schemas.microsoft.com/office/drawing/2014/main" id="{5A808B2A-3590-2A7C-43A4-1A3A28779F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64AB6CF-58DC-4D31-A519-9811741F287E}" type="slidenum">
              <a:rPr lang="en-US" altLang="zh-MO" sz="1200"/>
              <a:pPr/>
              <a:t>13</a:t>
            </a:fld>
            <a:endParaRPr lang="en-US" altLang="zh-MO"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C9E36018-7E0E-6A7C-CE7F-46A0F5ED03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9331" name="Notes Placeholder 2">
            <a:extLst>
              <a:ext uri="{FF2B5EF4-FFF2-40B4-BE49-F238E27FC236}">
                <a16:creationId xmlns:a16="http://schemas.microsoft.com/office/drawing/2014/main" id="{C940651B-D54D-C005-1FC0-EC376561719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zh-MO" b="1">
                <a:cs typeface="Geneva" charset="0"/>
              </a:rPr>
              <a:t>Employee engagement</a:t>
            </a:r>
            <a:r>
              <a:rPr lang="en-US" altLang="zh-MO">
                <a:cs typeface="Geneva" charset="0"/>
              </a:rPr>
              <a:t> refers to the degree to which employees are fully involved in their work and the strength of their commitment to their job and the company.</a:t>
            </a:r>
          </a:p>
          <a:p>
            <a:pPr marL="171450" indent="-171450">
              <a:buFontTx/>
              <a:buChar char="•"/>
            </a:pPr>
            <a:r>
              <a:rPr lang="en-US" altLang="zh-MO" b="1">
                <a:cs typeface="Geneva" charset="0"/>
              </a:rPr>
              <a:t>Employee experience </a:t>
            </a:r>
            <a:r>
              <a:rPr lang="en-US" altLang="zh-MO">
                <a:cs typeface="Geneva" charset="0"/>
              </a:rPr>
              <a:t>refers to everything that influences employees daily life both inside and outside of the workplace. The employee experience is influenced by the company culture, emotional experience, opportunities for personal growth, and the physical work space.</a:t>
            </a:r>
          </a:p>
          <a:p>
            <a:pPr marL="171450" indent="-171450">
              <a:buFontTx/>
              <a:buChar char="•"/>
            </a:pPr>
            <a:r>
              <a:rPr lang="en-US" altLang="zh-MO">
                <a:cs typeface="Geneva" charset="0"/>
              </a:rPr>
              <a:t>To attract and retain talented employees, companies often use an employee value proposition (EVP) to communicate the experience that employees can expect. An </a:t>
            </a:r>
            <a:r>
              <a:rPr lang="en-US" altLang="zh-MO" b="1">
                <a:cs typeface="Geneva" charset="0"/>
              </a:rPr>
              <a:t>employee value proposition (EVP) </a:t>
            </a:r>
            <a:r>
              <a:rPr lang="en-US" altLang="zh-MO">
                <a:cs typeface="Geneva" charset="0"/>
              </a:rPr>
              <a:t>is a strategic statement that communicates the company values, how they affect employees, and how the employee experience reflects the values.</a:t>
            </a:r>
          </a:p>
        </p:txBody>
      </p:sp>
      <p:sp>
        <p:nvSpPr>
          <p:cNvPr id="99332" name="Slide Number Placeholder 3">
            <a:extLst>
              <a:ext uri="{FF2B5EF4-FFF2-40B4-BE49-F238E27FC236}">
                <a16:creationId xmlns:a16="http://schemas.microsoft.com/office/drawing/2014/main" id="{81BA13BB-56AA-379C-1E4B-4AEF5175E6D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463F466-BBC2-4246-BA74-3629A65DE7C9}" type="slidenum">
              <a:rPr lang="en-US" altLang="zh-MO" sz="1200"/>
              <a:pPr/>
              <a:t>14</a:t>
            </a:fld>
            <a:endParaRPr lang="en-US" altLang="zh-MO"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38C56089-B9E5-1941-0C92-6E77A33361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a:extLst>
              <a:ext uri="{FF2B5EF4-FFF2-40B4-BE49-F238E27FC236}">
                <a16:creationId xmlns:a16="http://schemas.microsoft.com/office/drawing/2014/main" id="{5BDBAC9A-7C31-C8DC-6369-AD27C4CCE0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hangingPunct="1">
              <a:spcBef>
                <a:spcPct val="0"/>
              </a:spcBef>
            </a:pPr>
            <a:r>
              <a:rPr lang="en-US" altLang="zh-MO">
                <a:cs typeface="Geneva" charset="0"/>
              </a:rPr>
              <a:t>Although the types of questions asked on these surveys vary from company to company, research suggests the questions generally measure 10 common themes shown in Table 1.7. As you probably realize after reviewing the themes shown in Table 1.7, employees’ engagement is influenced by how managers treat employees as well as HR practices such as recruiting, selection, training and development, performance management, work design, and compensation.</a:t>
            </a:r>
            <a:endParaRPr lang="en-US" altLang="ja-JP">
              <a:cs typeface="Geneva" charset="0"/>
            </a:endParaRPr>
          </a:p>
        </p:txBody>
      </p:sp>
      <p:sp>
        <p:nvSpPr>
          <p:cNvPr id="100356" name="Slide Number Placeholder 3">
            <a:extLst>
              <a:ext uri="{FF2B5EF4-FFF2-40B4-BE49-F238E27FC236}">
                <a16:creationId xmlns:a16="http://schemas.microsoft.com/office/drawing/2014/main" id="{0B349EEF-FCA8-BD86-A2BC-66BC6B947C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3A68FF5-7461-4675-BFF9-944842938E06}" type="slidenum">
              <a:rPr lang="en-US" altLang="zh-MO" sz="1200"/>
              <a:pPr/>
              <a:t>15</a:t>
            </a:fld>
            <a:endParaRPr lang="en-US" altLang="zh-MO"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7E14A8AC-B2A8-2002-87FB-1A47215BCC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1379" name="Notes Placeholder 2">
            <a:extLst>
              <a:ext uri="{FF2B5EF4-FFF2-40B4-BE49-F238E27FC236}">
                <a16:creationId xmlns:a16="http://schemas.microsoft.com/office/drawing/2014/main" id="{10416960-FAF5-CBDE-A91D-83269B085D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hangingPunct="1">
              <a:spcBef>
                <a:spcPct val="0"/>
              </a:spcBef>
            </a:pPr>
            <a:r>
              <a:rPr lang="en-US" altLang="zh-MO" b="1">
                <a:cs typeface="Geneva" charset="0"/>
              </a:rPr>
              <a:t>Talent management</a:t>
            </a:r>
            <a:r>
              <a:rPr lang="en-US" altLang="zh-MO">
                <a:cs typeface="Geneva" charset="0"/>
              </a:rPr>
              <a:t> refers to the systematic planned strategic effort by a company to use bundles of HRM practices—including acquiring and assessing employees, learning and development, performance management, and </a:t>
            </a:r>
            <a:r>
              <a:rPr lang="en-US" altLang="zh-MO" b="1">
                <a:cs typeface="Geneva" charset="0"/>
              </a:rPr>
              <a:t>compensation—to attract, retain, develop, and motivate highly skilled employees and managers.</a:t>
            </a:r>
          </a:p>
        </p:txBody>
      </p:sp>
      <p:sp>
        <p:nvSpPr>
          <p:cNvPr id="101380" name="Slide Number Placeholder 3">
            <a:extLst>
              <a:ext uri="{FF2B5EF4-FFF2-40B4-BE49-F238E27FC236}">
                <a16:creationId xmlns:a16="http://schemas.microsoft.com/office/drawing/2014/main" id="{8E39B222-9A7F-BD40-99AB-E15CD44FCFE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40AD368-1FEA-4A7B-A498-61EF945CECC6}" type="slidenum">
              <a:rPr lang="en-US" altLang="zh-MO" sz="1200"/>
              <a:pPr/>
              <a:t>16</a:t>
            </a:fld>
            <a:endParaRPr lang="en-US" altLang="zh-MO"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a:extLst>
              <a:ext uri="{FF2B5EF4-FFF2-40B4-BE49-F238E27FC236}">
                <a16:creationId xmlns:a16="http://schemas.microsoft.com/office/drawing/2014/main" id="{7BEF9885-5C4A-9873-49F1-B06C01F36D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3" name="Notes Placeholder 2">
            <a:extLst>
              <a:ext uri="{FF2B5EF4-FFF2-40B4-BE49-F238E27FC236}">
                <a16:creationId xmlns:a16="http://schemas.microsoft.com/office/drawing/2014/main" id="{646F8606-8D1E-4775-92C7-B7FC8CD3665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zh-MO">
                <a:cs typeface="Geneva" charset="0"/>
              </a:rPr>
              <a:t>Stakeholders include stockholders (who want a return on their investment), customers (who want a high-quality product or service), and employees (who desire interesting work and reasonable compensation for their services). The community, which wants the company to contribute to activities and projects and minimize pollution of the environment, is also an important stakeholder.</a:t>
            </a:r>
          </a:p>
          <a:p>
            <a:pPr marL="171450" indent="-171450">
              <a:buFontTx/>
              <a:buChar char="•"/>
            </a:pPr>
            <a:r>
              <a:rPr lang="en-US" altLang="zh-MO">
                <a:cs typeface="Geneva" charset="0"/>
              </a:rPr>
              <a:t>The </a:t>
            </a:r>
            <a:r>
              <a:rPr lang="en-US" altLang="zh-MO" b="1">
                <a:cs typeface="Geneva" charset="0"/>
              </a:rPr>
              <a:t>balanced scorecard</a:t>
            </a:r>
            <a:r>
              <a:rPr lang="en-US" altLang="zh-MO">
                <a:cs typeface="Geneva" charset="0"/>
              </a:rPr>
              <a:t> gives managers an indication of the performance of a company based on the degree to which stakeholder needs are satisfied; it depicts the company from the perspective of internal and external customers, employees, and shareholders.</a:t>
            </a:r>
            <a:endParaRPr lang="en-US" altLang="en-US">
              <a:cs typeface="Geneva" charset="0"/>
            </a:endParaRPr>
          </a:p>
        </p:txBody>
      </p:sp>
      <p:sp>
        <p:nvSpPr>
          <p:cNvPr id="102404" name="Slide Number Placeholder 3">
            <a:extLst>
              <a:ext uri="{FF2B5EF4-FFF2-40B4-BE49-F238E27FC236}">
                <a16:creationId xmlns:a16="http://schemas.microsoft.com/office/drawing/2014/main" id="{EF70F7F6-1504-FB95-0AA3-6256F191AEE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7071E7E-95A3-4432-A063-F39249420A1E}" type="slidenum">
              <a:rPr lang="en-US" altLang="zh-MO" sz="1200"/>
              <a:pPr/>
              <a:t>17</a:t>
            </a:fld>
            <a:endParaRPr lang="en-US" altLang="zh-MO"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6D482234-2B74-2288-5E32-2673B46487B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3427" name="Notes Placeholder 2">
            <a:extLst>
              <a:ext uri="{FF2B5EF4-FFF2-40B4-BE49-F238E27FC236}">
                <a16:creationId xmlns:a16="http://schemas.microsoft.com/office/drawing/2014/main" id="{9C9E0B18-5415-DFF3-4125-F4FC832722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zh-MO">
                <a:cs typeface="Geneva" charset="0"/>
              </a:rPr>
              <a:t>To show that HRM activities contribute to a company’s competitive advantage, managers need to consider the questions shown in Table 1.8 and be able to identify critical indicators or metrics related to human resources. As shown in the last column of the table, critical indicators of HR practices primarily relate to people, productivity, and process.</a:t>
            </a:r>
          </a:p>
          <a:p>
            <a:endParaRPr lang="en-US" altLang="zh-MO">
              <a:cs typeface="Geneva" charset="0"/>
            </a:endParaRPr>
          </a:p>
          <a:p>
            <a:endParaRPr lang="en-US" altLang="zh-MO">
              <a:cs typeface="Geneva" charset="0"/>
            </a:endParaRPr>
          </a:p>
          <a:p>
            <a:r>
              <a:rPr lang="en-US" altLang="zh-MO">
                <a:cs typeface="Geneva" charset="0"/>
              </a:rPr>
              <a:t>To show that HRM activities contribute to a company’s competitive advantage, managers need to consider the questions shown in Table 1.8 and be able to identify critical indicators or metrics related to human resources. As shown in the last column of the table, critical indicators of HR practices primarily relate to people, productivity, and process.</a:t>
            </a:r>
          </a:p>
        </p:txBody>
      </p:sp>
      <p:sp>
        <p:nvSpPr>
          <p:cNvPr id="103428" name="Slide Number Placeholder 3">
            <a:extLst>
              <a:ext uri="{FF2B5EF4-FFF2-40B4-BE49-F238E27FC236}">
                <a16:creationId xmlns:a16="http://schemas.microsoft.com/office/drawing/2014/main" id="{6599E838-30E5-B2F4-9159-3F375C52D0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520B5F4-DEA7-4A90-8A91-4FDD891804C3}" type="slidenum">
              <a:rPr lang="en-US" altLang="zh-MO" sz="1200"/>
              <a:pPr/>
              <a:t>18</a:t>
            </a:fld>
            <a:endParaRPr lang="en-US" altLang="zh-MO"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00EDEF50-F851-D50D-83E8-CA98DD0A765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4451" name="Notes Placeholder 2">
            <a:extLst>
              <a:ext uri="{FF2B5EF4-FFF2-40B4-BE49-F238E27FC236}">
                <a16:creationId xmlns:a16="http://schemas.microsoft.com/office/drawing/2014/main" id="{558155EE-99D1-89DD-1166-5284B27B39F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hangingPunct="1">
              <a:spcBef>
                <a:spcPct val="0"/>
              </a:spcBef>
            </a:pPr>
            <a:r>
              <a:rPr lang="en-US" altLang="en-US">
                <a:cs typeface="Geneva" charset="0"/>
              </a:rPr>
              <a:t>Companies try to meet shareholder and general public demands that they be more socially, ethically, and environmentally responsible.</a:t>
            </a:r>
          </a:p>
        </p:txBody>
      </p:sp>
      <p:sp>
        <p:nvSpPr>
          <p:cNvPr id="104452" name="Slide Number Placeholder 3">
            <a:extLst>
              <a:ext uri="{FF2B5EF4-FFF2-40B4-BE49-F238E27FC236}">
                <a16:creationId xmlns:a16="http://schemas.microsoft.com/office/drawing/2014/main" id="{4947EE0B-6F8C-9E8C-3654-B91F13D7236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88E2A76-0F52-4FB4-AD56-D0145C14805D}" type="slidenum">
              <a:rPr lang="en-US" altLang="zh-MO" sz="1200"/>
              <a:pPr/>
              <a:t>19</a:t>
            </a:fld>
            <a:endParaRPr lang="en-US" altLang="zh-MO"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8">
            <a:extLst>
              <a:ext uri="{FF2B5EF4-FFF2-40B4-BE49-F238E27FC236}">
                <a16:creationId xmlns:a16="http://schemas.microsoft.com/office/drawing/2014/main" id="{0F9F5755-AED0-08F4-E6DA-306607DE1B4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sz="1200"/>
          </a:p>
        </p:txBody>
      </p:sp>
      <p:sp>
        <p:nvSpPr>
          <p:cNvPr id="105475" name="Rectangle 2">
            <a:extLst>
              <a:ext uri="{FF2B5EF4-FFF2-40B4-BE49-F238E27FC236}">
                <a16:creationId xmlns:a16="http://schemas.microsoft.com/office/drawing/2014/main" id="{A29667DA-1199-2B30-C349-652AABA95B9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5476" name="Rectangle 3">
            <a:extLst>
              <a:ext uri="{FF2B5EF4-FFF2-40B4-BE49-F238E27FC236}">
                <a16:creationId xmlns:a16="http://schemas.microsoft.com/office/drawing/2014/main" id="{4E091C51-C677-ED7B-1F79-55EC45DA82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The emphasis on quality is seen in the following:  </a:t>
            </a:r>
            <a:r>
              <a:rPr lang="en-US" altLang="en-US" b="1">
                <a:cs typeface="Geneva" charset="0"/>
              </a:rPr>
              <a:t>Malcolm Baldrige National Quality </a:t>
            </a:r>
            <a:r>
              <a:rPr lang="en-US" altLang="en-US">
                <a:cs typeface="Geneva" charset="0"/>
              </a:rPr>
              <a:t>promotes quality awareness, to recognize quality achievements, and to publicize successful quality strategies. The categories of examination include: leadership, measurement, analysis and knowledge, strategic planning, workforce, operations, customer focus and design improvement. </a:t>
            </a:r>
            <a:r>
              <a:rPr lang="en-US" altLang="en-US" b="1">
                <a:cs typeface="Geneva" charset="0"/>
              </a:rPr>
              <a:t>ISO 9000:2000 </a:t>
            </a:r>
            <a:r>
              <a:rPr lang="en-US" altLang="en-US">
                <a:cs typeface="Geneva" charset="0"/>
              </a:rPr>
              <a:t>quality standards adopted worldwide.</a:t>
            </a:r>
            <a:r>
              <a:rPr lang="en-US" altLang="en-US" b="1">
                <a:cs typeface="Geneva" charset="0"/>
              </a:rPr>
              <a:t>  Six Sigma process </a:t>
            </a:r>
            <a:r>
              <a:rPr lang="en-US" altLang="en-US" b="1">
                <a:solidFill>
                  <a:srgbClr val="FF0000"/>
                </a:solidFill>
                <a:cs typeface="Geneva" charset="0"/>
              </a:rPr>
              <a:t>system of measuring, analyzing, improving, and controlling processes once they meet quality standards</a:t>
            </a:r>
            <a:r>
              <a:rPr lang="en-US" altLang="en-US">
                <a:cs typeface="Geneva" charset="0"/>
              </a:rPr>
              <a:t>.</a:t>
            </a:r>
            <a:r>
              <a:rPr lang="en-US" altLang="en-US" b="1">
                <a:cs typeface="Geneva" charset="0"/>
              </a:rPr>
              <a:t> Lean thinking is a way to do more with less effort, time, equipment, and space, but still provide customers with what they need and want</a:t>
            </a:r>
            <a:r>
              <a:rPr lang="en-US" altLang="en-US">
                <a:cs typeface="Geneva" charset="0"/>
              </a:rPr>
              <a:t>. Part of lean thinking includes training workers in new skills or how to apply old skills in new ways so they can quickly take over new responsibilities or use new skills to help fill customer orders.</a:t>
            </a:r>
            <a:r>
              <a:rPr lang="en-US" altLang="en-US" b="1">
                <a:cs typeface="Geneva" charset="0"/>
              </a:rPr>
              <a:t> </a:t>
            </a:r>
            <a:r>
              <a:rPr lang="en-US" altLang="en-US">
                <a:cs typeface="Geneva" charset="0"/>
              </a:rPr>
              <a:t>One of the most important ways to improve customer satisfaction is to improve the quality of employees’ work experiences.  Satisfied employees are more likely to provide high-quality customer service. Customers who receive high-quality service are more likely to be repeat customers.  companies that are recognized as providing elite customer service emphasize state-of-the-art human resource practices including rigorous employee selection, employee loyalty, training, and keeping employees satisfied by offering generous benefits.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38198B45-5869-ED16-5446-FFD49C14565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6499" name="Notes Placeholder 1">
            <a:extLst>
              <a:ext uri="{FF2B5EF4-FFF2-40B4-BE49-F238E27FC236}">
                <a16:creationId xmlns:a16="http://schemas.microsoft.com/office/drawing/2014/main" id="{8DD6639D-2547-99CC-4C15-0F4A3E12CC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solidFill>
                  <a:srgbClr val="4A452A"/>
                </a:solidFill>
                <a:cs typeface="Geneva" charset="0"/>
              </a:rPr>
              <a:t>Customers expect excellent service quality. </a:t>
            </a:r>
            <a:r>
              <a:rPr lang="en-US" altLang="en-US">
                <a:cs typeface="Geneva" charset="0"/>
              </a:rPr>
              <a:t>Customer excellence requires attention to product and service features as well as to interactions with customers. Customer-driven excellence includes understanding what the customer wants, anticipating future needs, reducing defects and errors, meeting specifications, and reducing complaints. How the company recovers from defects and errors is also important for retaining and attracting customers. </a:t>
            </a:r>
            <a:r>
              <a:rPr lang="en-US" altLang="en-US" b="1">
                <a:cs typeface="Geneva" charset="0"/>
              </a:rPr>
              <a:t>Total Quality Management</a:t>
            </a:r>
            <a:r>
              <a:rPr lang="en-US" altLang="en-US">
                <a:cs typeface="Geneva" charset="0"/>
              </a:rPr>
              <a:t> (TQM) is a company-wide effort to continuously improve the ways peoples, machines, and systems accomplish work. </a:t>
            </a:r>
            <a:r>
              <a:rPr lang="en-US" altLang="en-US" i="1">
                <a:cs typeface="Geneva" charset="0"/>
              </a:rPr>
              <a:t>A cooperative form of doing business that relies on the talents and capabilities of both labor and management to continually improve quality and productivity.</a:t>
            </a:r>
            <a:r>
              <a:rPr lang="en-US" altLang="en-US">
                <a:cs typeface="Geneva" charset="0"/>
              </a:rPr>
              <a:t> </a:t>
            </a:r>
            <a:r>
              <a:rPr lang="en-US" altLang="en-US" b="1">
                <a:cs typeface="Geneva" charset="0"/>
              </a:rPr>
              <a:t>Core values of TQM </a:t>
            </a:r>
            <a:r>
              <a:rPr lang="en-US" altLang="en-US">
                <a:cs typeface="Geneva" charset="0"/>
              </a:rPr>
              <a:t>include:</a:t>
            </a:r>
          </a:p>
          <a:p>
            <a:pPr marL="628650" lvl="1" indent="-171450" eaLnBrk="1" hangingPunct="1">
              <a:spcBef>
                <a:spcPct val="0"/>
              </a:spcBef>
              <a:buFontTx/>
              <a:buChar char="•"/>
            </a:pPr>
            <a:r>
              <a:rPr lang="en-US" altLang="en-US">
                <a:ea typeface="Geneva" charset="0"/>
                <a:cs typeface="Geneva" charset="0"/>
              </a:rPr>
              <a:t>Designing methods and processes to meet the needs of internal and external customers</a:t>
            </a:r>
          </a:p>
          <a:p>
            <a:pPr marL="628650" lvl="1" indent="-171450" eaLnBrk="1" hangingPunct="1">
              <a:spcBef>
                <a:spcPct val="0"/>
              </a:spcBef>
              <a:buFontTx/>
              <a:buChar char="•"/>
            </a:pPr>
            <a:r>
              <a:rPr lang="en-US" altLang="en-US">
                <a:ea typeface="Geneva" charset="0"/>
                <a:cs typeface="Geneva" charset="0"/>
              </a:rPr>
              <a:t>All employees receive training in quality</a:t>
            </a:r>
          </a:p>
          <a:p>
            <a:pPr marL="628650" lvl="1" indent="-171450" eaLnBrk="1" hangingPunct="1">
              <a:spcBef>
                <a:spcPct val="0"/>
              </a:spcBef>
              <a:buFontTx/>
              <a:buChar char="•"/>
            </a:pPr>
            <a:r>
              <a:rPr lang="en-US" altLang="en-US">
                <a:ea typeface="Geneva" charset="0"/>
                <a:cs typeface="Geneva" charset="0"/>
              </a:rPr>
              <a:t>Promotion of cooperation with vendors, suppliers, and customers</a:t>
            </a:r>
          </a:p>
          <a:p>
            <a:pPr marL="628650" lvl="1" indent="-171450" eaLnBrk="1" hangingPunct="1">
              <a:spcBef>
                <a:spcPct val="0"/>
              </a:spcBef>
              <a:buFontTx/>
              <a:buChar char="•"/>
            </a:pPr>
            <a:r>
              <a:rPr lang="en-US" altLang="en-US">
                <a:ea typeface="Geneva" charset="0"/>
                <a:cs typeface="Geneva" charset="0"/>
              </a:rPr>
              <a:t>Management gives feedback on progress</a:t>
            </a:r>
          </a:p>
          <a:p>
            <a:endParaRPr lang="en-US" altLang="en-US">
              <a:cs typeface="Geneva"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Slide Image Placeholder 1">
            <a:extLst>
              <a:ext uri="{FF2B5EF4-FFF2-40B4-BE49-F238E27FC236}">
                <a16:creationId xmlns:a16="http://schemas.microsoft.com/office/drawing/2014/main" id="{6EFC344F-E785-A194-8471-8D5ED5CD0F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7523" name="Notes Placeholder 2">
            <a:extLst>
              <a:ext uri="{FF2B5EF4-FFF2-40B4-BE49-F238E27FC236}">
                <a16:creationId xmlns:a16="http://schemas.microsoft.com/office/drawing/2014/main" id="{0A28BBC1-70AB-E2C1-5147-A5C2157963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a:cs typeface="Geneva" charset="0"/>
              </a:rPr>
              <a:t>The emphasis on quality is seen in the following: </a:t>
            </a:r>
            <a:r>
              <a:rPr lang="en-US" altLang="en-US" b="1">
                <a:cs typeface="Geneva" charset="0"/>
              </a:rPr>
              <a:t>Malcolm Baldrige National Quality </a:t>
            </a:r>
            <a:r>
              <a:rPr lang="en-US" altLang="en-US">
                <a:cs typeface="Geneva" charset="0"/>
              </a:rPr>
              <a:t>promotes quality awareness, to recognize quality achievements, and to publicize successful quality strategies. The categories of examination include</a:t>
            </a:r>
            <a:r>
              <a:rPr lang="en-US" altLang="en-US" b="1">
                <a:cs typeface="Geneva" charset="0"/>
              </a:rPr>
              <a:t>: leadership, measurement, analysis and knowledge, strategic planning, workforce, operations, customer focus and design improvement</a:t>
            </a:r>
            <a:r>
              <a:rPr lang="en-US" altLang="en-US">
                <a:cs typeface="Geneva" charset="0"/>
              </a:rPr>
              <a:t>. </a:t>
            </a:r>
          </a:p>
          <a:p>
            <a:pPr marL="171450" indent="-171450">
              <a:buFontTx/>
              <a:buChar char="•"/>
            </a:pPr>
            <a:r>
              <a:rPr lang="en-US" altLang="en-US" b="1">
                <a:cs typeface="Geneva" charset="0"/>
              </a:rPr>
              <a:t>ISO 9000:2015 </a:t>
            </a:r>
            <a:r>
              <a:rPr lang="en-US" altLang="en-US">
                <a:cs typeface="Geneva" charset="0"/>
              </a:rPr>
              <a:t>quality standards adopted worldwide. </a:t>
            </a:r>
            <a:r>
              <a:rPr lang="en-US" altLang="zh-MO">
                <a:cs typeface="Geneva" charset="0"/>
              </a:rPr>
              <a:t>ISO standards are voluntary, though countries may decide to adopt ISO standards in their regulations, in which case they may become a requirement to compete in the market.</a:t>
            </a:r>
          </a:p>
        </p:txBody>
      </p:sp>
      <p:sp>
        <p:nvSpPr>
          <p:cNvPr id="107524" name="Slide Number Placeholder 3">
            <a:extLst>
              <a:ext uri="{FF2B5EF4-FFF2-40B4-BE49-F238E27FC236}">
                <a16:creationId xmlns:a16="http://schemas.microsoft.com/office/drawing/2014/main" id="{C5EDCEBF-05A3-247E-A199-729029A924B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40CB066-3289-456B-B167-F08D6FC1B07F}" type="slidenum">
              <a:rPr lang="en-US" altLang="zh-MO" sz="1200"/>
              <a:pPr/>
              <a:t>22</a:t>
            </a:fld>
            <a:endParaRPr lang="en-US" altLang="zh-MO"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a:extLst>
              <a:ext uri="{FF2B5EF4-FFF2-40B4-BE49-F238E27FC236}">
                <a16:creationId xmlns:a16="http://schemas.microsoft.com/office/drawing/2014/main" id="{3B142803-E74B-FCD7-0EE8-415913DC49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8547" name="Notes Placeholder 2">
            <a:extLst>
              <a:ext uri="{FF2B5EF4-FFF2-40B4-BE49-F238E27FC236}">
                <a16:creationId xmlns:a16="http://schemas.microsoft.com/office/drawing/2014/main" id="{A3A6436A-5DA9-73A6-D5EC-36C4786F5D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a:cs typeface="Geneva" charset="0"/>
              </a:rPr>
              <a:t>The emphasis on quality is seen in the following: </a:t>
            </a:r>
            <a:r>
              <a:rPr lang="en-US" altLang="en-US" b="1">
                <a:cs typeface="Geneva" charset="0"/>
              </a:rPr>
              <a:t>Six Sigma process </a:t>
            </a:r>
            <a:r>
              <a:rPr lang="en-US" altLang="en-US">
                <a:cs typeface="Geneva" charset="0"/>
              </a:rPr>
              <a:t>system </a:t>
            </a:r>
            <a:r>
              <a:rPr lang="en-US" altLang="en-US" b="1">
                <a:cs typeface="Geneva" charset="0"/>
              </a:rPr>
              <a:t>of measuring, analyzing, improving, and controlling processes once they meet quality standards</a:t>
            </a:r>
            <a:r>
              <a:rPr lang="en-US" altLang="en-US">
                <a:cs typeface="Geneva" charset="0"/>
              </a:rPr>
              <a:t>.</a:t>
            </a:r>
            <a:r>
              <a:rPr lang="en-US" altLang="en-US" b="1">
                <a:cs typeface="Geneva" charset="0"/>
              </a:rPr>
              <a:t> </a:t>
            </a:r>
            <a:r>
              <a:rPr lang="en-US" altLang="zh-MO">
                <a:cs typeface="Geneva" charset="0"/>
              </a:rPr>
              <a:t>The objective of Six Sigma is to create a total business </a:t>
            </a:r>
            <a:r>
              <a:rPr lang="en-US" altLang="zh-MO" b="1">
                <a:cs typeface="Geneva" charset="0"/>
              </a:rPr>
              <a:t>focus on serving the customer</a:t>
            </a:r>
            <a:r>
              <a:rPr lang="en-US" altLang="zh-MO">
                <a:cs typeface="Geneva" charset="0"/>
              </a:rPr>
              <a:t>, that is, to deliver what customers really want when they want it. </a:t>
            </a:r>
            <a:r>
              <a:rPr lang="en-US" altLang="en-US" b="1">
                <a:cs typeface="Geneva" charset="0"/>
              </a:rPr>
              <a:t>Lean thinking </a:t>
            </a:r>
            <a:r>
              <a:rPr lang="en-US" altLang="en-US">
                <a:cs typeface="Geneva" charset="0"/>
              </a:rPr>
              <a:t>is a way to do more with less effort, time, equipment, and</a:t>
            </a:r>
            <a:r>
              <a:rPr lang="en-US" altLang="en-US" b="1">
                <a:cs typeface="Geneva" charset="0"/>
              </a:rPr>
              <a:t> </a:t>
            </a:r>
            <a:r>
              <a:rPr lang="en-US" altLang="en-US">
                <a:cs typeface="Geneva" charset="0"/>
              </a:rPr>
              <a:t>space, but still provide customers with what they need and want. </a:t>
            </a:r>
            <a:r>
              <a:rPr lang="en-US" altLang="zh-MO">
                <a:cs typeface="Geneva" charset="0"/>
              </a:rPr>
              <a:t>Part of lean thinking includes training workers in new skills or how to apply old skills in new ways so that they can quickly take over new responsibilities or use new skills to help fill customer orders.</a:t>
            </a:r>
          </a:p>
          <a:p>
            <a:pPr marL="171450" indent="-171450">
              <a:buFontTx/>
              <a:buChar char="•"/>
            </a:pPr>
            <a:r>
              <a:rPr lang="en-US" altLang="zh-MO">
                <a:cs typeface="Geneva" charset="0"/>
              </a:rPr>
              <a:t>In addition to developing products or providing services that meet customer needs, one of the most important ways to improve customer satisfaction is to improve the quality of employees’ work experiences.</a:t>
            </a:r>
            <a:endParaRPr lang="en-US" altLang="en-US">
              <a:cs typeface="Geneva" charset="0"/>
            </a:endParaRPr>
          </a:p>
        </p:txBody>
      </p:sp>
      <p:sp>
        <p:nvSpPr>
          <p:cNvPr id="108548" name="Slide Number Placeholder 3">
            <a:extLst>
              <a:ext uri="{FF2B5EF4-FFF2-40B4-BE49-F238E27FC236}">
                <a16:creationId xmlns:a16="http://schemas.microsoft.com/office/drawing/2014/main" id="{CC8C69AB-8306-6439-79F0-FB68561BF9E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617D9E5-5A3B-4243-8DED-9EBBFDE66662}" type="slidenum">
              <a:rPr lang="en-US" altLang="zh-MO" sz="1200"/>
              <a:pPr/>
              <a:t>23</a:t>
            </a:fld>
            <a:endParaRPr lang="en-US" altLang="zh-MO"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a:extLst>
              <a:ext uri="{FF2B5EF4-FFF2-40B4-BE49-F238E27FC236}">
                <a16:creationId xmlns:a16="http://schemas.microsoft.com/office/drawing/2014/main" id="{6483C430-7C53-6796-E452-8C20AEEA73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9571" name="Notes Placeholder 2">
            <a:extLst>
              <a:ext uri="{FF2B5EF4-FFF2-40B4-BE49-F238E27FC236}">
                <a16:creationId xmlns:a16="http://schemas.microsoft.com/office/drawing/2014/main" id="{F6BDC254-4857-583F-7247-104AE11A81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sz="1000">
                <a:solidFill>
                  <a:srgbClr val="254061"/>
                </a:solidFill>
                <a:cs typeface="Geneva" charset="0"/>
              </a:rPr>
              <a:t>Worker performance and learning are not adversely affected by aging. </a:t>
            </a:r>
            <a:r>
              <a:rPr lang="en-US" altLang="en-US" sz="1100">
                <a:cs typeface="Geneva" charset="0"/>
              </a:rPr>
              <a:t>The labor force will continue to age and the number of workers age 44 or older will grow from 21 to 26% by 2022.  </a:t>
            </a:r>
            <a:r>
              <a:rPr lang="en-US" altLang="en-US" sz="1000">
                <a:cs typeface="Geneva" charset="0"/>
              </a:rPr>
              <a:t>Companies will have to ensure that older workers are not discriminated against in hiring, training, and workforce reduction decisions, encourage retirement and make it financially and psychologically acceptable and find ways to capture the unique knowledge and expertise of those leaving so it can be used and shared with remaining employees.</a:t>
            </a:r>
          </a:p>
          <a:p>
            <a:pPr>
              <a:lnSpc>
                <a:spcPct val="80000"/>
              </a:lnSpc>
              <a:buFontTx/>
              <a:buChar char="-"/>
            </a:pPr>
            <a:r>
              <a:rPr lang="en-US" altLang="en-US" sz="1000" b="1">
                <a:solidFill>
                  <a:srgbClr val="254061"/>
                </a:solidFill>
                <a:cs typeface="Geneva" charset="0"/>
              </a:rPr>
              <a:t>Generational differences- </a:t>
            </a:r>
            <a:r>
              <a:rPr lang="en-US" altLang="en-US" sz="1000">
                <a:cs typeface="Geneva" charset="0"/>
              </a:rPr>
              <a:t>Members of each generation may have misperceptions of each other causing tensions and misunderstanding in the workplace</a:t>
            </a:r>
          </a:p>
          <a:p>
            <a:pPr marL="0" lvl="1">
              <a:lnSpc>
                <a:spcPct val="80000"/>
              </a:lnSpc>
            </a:pPr>
            <a:r>
              <a:rPr lang="en-US" altLang="en-US" sz="1000">
                <a:ea typeface="Geneva" charset="0"/>
                <a:cs typeface="Geneva" charset="0"/>
              </a:rPr>
              <a:t>- </a:t>
            </a:r>
            <a:r>
              <a:rPr lang="en-US" altLang="en-US" sz="1000">
                <a:ea typeface="ＭＳ Ｐゴシック" panose="020B0600070205080204" pitchFamily="34" charset="-128"/>
                <a:cs typeface="Geneva" charset="0"/>
              </a:rPr>
              <a:t>More than 1 million immigrants come to the U.S. each year, and 6 out of 10 are relatives of U.S. citizens. </a:t>
            </a:r>
            <a:r>
              <a:rPr lang="en-US" altLang="en-US" sz="1000">
                <a:ea typeface="Geneva" charset="0"/>
                <a:cs typeface="Geneva" charset="0"/>
              </a:rPr>
              <a:t>Managing diversity involves many different activities including creating an organizational culture that values diversity, ensuring that HRM systems are bias-free, facilitating higher career involvement of women, promoting knowledge and acceptance of cultural differences, ensuring involvement in education both within and outside the company, and dealing with employees’ resistance to diversity.  Workforce diversity will increase. Due to immigration, Hispanics and Asians have been the fastest growing groups in the labor force.  Companies are challenged to create HRM practices that ensure that the talents, skills and values of all employees are fully utilized to help deliver high-quality products and services. Understanding diversity is important for tapping all employees</a:t>
            </a:r>
            <a:r>
              <a:rPr lang="ja-JP" altLang="en-US" sz="1000">
                <a:ea typeface="Geneva" charset="0"/>
                <a:cs typeface="Geneva" charset="0"/>
              </a:rPr>
              <a:t>’</a:t>
            </a:r>
            <a:r>
              <a:rPr lang="en-US" altLang="ja-JP" sz="1000">
                <a:ea typeface="Geneva" charset="0"/>
                <a:cs typeface="Geneva" charset="0"/>
              </a:rPr>
              <a:t> creative, cultural, and communication skills and using those skills to provide competitive advantage. </a:t>
            </a:r>
            <a:r>
              <a:rPr lang="en-US" altLang="ja-JP" sz="1100">
                <a:ea typeface="Geneva" charset="0"/>
                <a:cs typeface="Geneva" charset="0"/>
              </a:rPr>
              <a:t>To gain a competitive advantage, companies must harness the power of the diverse workforce to meet employee needs. reduce turnover costs and ensure that customers receive the best service possible.</a:t>
            </a:r>
            <a:endParaRPr lang="en-US" altLang="ja-JP" sz="1500">
              <a:ea typeface="Geneva" charset="0"/>
              <a:cs typeface="Geneva" charset="0"/>
            </a:endParaRPr>
          </a:p>
          <a:p>
            <a:pPr>
              <a:lnSpc>
                <a:spcPct val="80000"/>
              </a:lnSpc>
              <a:buFontTx/>
              <a:buChar char="-"/>
            </a:pPr>
            <a:endParaRPr lang="en-US" altLang="en-US" sz="1000">
              <a:cs typeface="Geneva" charset="0"/>
            </a:endParaRPr>
          </a:p>
          <a:p>
            <a:pPr>
              <a:lnSpc>
                <a:spcPct val="80000"/>
              </a:lnSpc>
              <a:buFontTx/>
              <a:buChar char="-"/>
            </a:pPr>
            <a:r>
              <a:rPr lang="en-US" altLang="en-US" sz="1000">
                <a:cs typeface="Geneva" charset="0"/>
              </a:rPr>
              <a:t>Disabled workers can also be a source of competitive advantage. To gain a competitive advantage, companies must harness the power of the diverse workforce and managers must develop a new set of skills, including:</a:t>
            </a:r>
          </a:p>
          <a:p>
            <a:pPr marL="0" lvl="1" eaLnBrk="1" hangingPunct="1">
              <a:lnSpc>
                <a:spcPct val="70000"/>
              </a:lnSpc>
              <a:spcBef>
                <a:spcPct val="0"/>
              </a:spcBef>
              <a:buFontTx/>
              <a:buChar char="•"/>
            </a:pPr>
            <a:r>
              <a:rPr lang="en-US" altLang="en-US" sz="1000">
                <a:ea typeface="Geneva" charset="0"/>
                <a:cs typeface="Geneva" charset="0"/>
              </a:rPr>
              <a:t>Communicating effectively with employees from a wide variety of cultural and educational  backgrounds, </a:t>
            </a:r>
            <a:r>
              <a:rPr lang="en-US" altLang="en-US" sz="1000">
                <a:solidFill>
                  <a:srgbClr val="4A452A"/>
                </a:solidFill>
                <a:latin typeface="Arial" panose="020B0604020202020204" pitchFamily="34" charset="0"/>
                <a:ea typeface="Geneva" charset="0"/>
                <a:cs typeface="Geneva" charset="0"/>
              </a:rPr>
              <a:t>ethnicity, age, ability and race.</a:t>
            </a:r>
            <a:endParaRPr lang="en-US" altLang="en-US" sz="1000">
              <a:ea typeface="Geneva" charset="0"/>
              <a:cs typeface="Geneva" charset="0"/>
            </a:endParaRPr>
          </a:p>
          <a:p>
            <a:pPr marL="0" lvl="1" eaLnBrk="1" hangingPunct="1">
              <a:lnSpc>
                <a:spcPct val="70000"/>
              </a:lnSpc>
              <a:spcBef>
                <a:spcPct val="0"/>
              </a:spcBef>
              <a:buFontTx/>
              <a:buChar char="•"/>
            </a:pPr>
            <a:r>
              <a:rPr lang="en-US" altLang="en-US" sz="1000">
                <a:ea typeface="Geneva" charset="0"/>
                <a:cs typeface="Geneva" charset="0"/>
              </a:rPr>
              <a:t>Coaching and developing employees of different ages, educational backgrounds, ethnicity, physical ability, and race.</a:t>
            </a:r>
          </a:p>
          <a:p>
            <a:pPr marL="0" lvl="1" eaLnBrk="1" hangingPunct="1">
              <a:lnSpc>
                <a:spcPct val="70000"/>
              </a:lnSpc>
              <a:spcBef>
                <a:spcPct val="0"/>
              </a:spcBef>
              <a:buFontTx/>
              <a:buChar char="•"/>
            </a:pPr>
            <a:r>
              <a:rPr lang="en-US" altLang="en-US" sz="1000">
                <a:ea typeface="Geneva" charset="0"/>
                <a:cs typeface="Geneva" charset="0"/>
              </a:rPr>
              <a:t>Providing performance feedback that is based on objective outcomes. Recognizing and responding to generational issues. </a:t>
            </a:r>
          </a:p>
          <a:p>
            <a:pPr marL="0" lvl="1" eaLnBrk="1" hangingPunct="1">
              <a:lnSpc>
                <a:spcPct val="70000"/>
              </a:lnSpc>
              <a:spcBef>
                <a:spcPct val="0"/>
              </a:spcBef>
            </a:pPr>
            <a:endParaRPr lang="en-US" altLang="en-US" sz="1000">
              <a:ea typeface="Geneva" charset="0"/>
              <a:cs typeface="Geneva" charset="0"/>
            </a:endParaRPr>
          </a:p>
          <a:p>
            <a:pPr>
              <a:lnSpc>
                <a:spcPct val="80000"/>
              </a:lnSpc>
            </a:pPr>
            <a:endParaRPr lang="en-US" altLang="zh-TW" sz="1100">
              <a:cs typeface="Geneva" charset="0"/>
            </a:endParaRPr>
          </a:p>
          <a:p>
            <a:pPr>
              <a:lnSpc>
                <a:spcPct val="80000"/>
              </a:lnSpc>
            </a:pPr>
            <a:endParaRPr lang="en-US" altLang="zh-TW" sz="1100">
              <a:cs typeface="Geneva" charset="0"/>
            </a:endParaRPr>
          </a:p>
        </p:txBody>
      </p:sp>
      <p:sp>
        <p:nvSpPr>
          <p:cNvPr id="109572" name="Slide Number Placeholder 3">
            <a:extLst>
              <a:ext uri="{FF2B5EF4-FFF2-40B4-BE49-F238E27FC236}">
                <a16:creationId xmlns:a16="http://schemas.microsoft.com/office/drawing/2014/main" id="{99FF5C0C-12F4-7BCB-99C5-2ED3230E97E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0F42EC3-8CEF-44F1-8F23-7AF7ACD9BBBC}" type="slidenum">
              <a:rPr lang="en-US" altLang="en-US" sz="1200"/>
              <a:pPr/>
              <a:t>24</a:t>
            </a:fld>
            <a:endParaRPr lang="en-US"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A9728333-C619-D5D2-5E78-CBA22C74CD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a:extLst>
              <a:ext uri="{FF2B5EF4-FFF2-40B4-BE49-F238E27FC236}">
                <a16:creationId xmlns:a16="http://schemas.microsoft.com/office/drawing/2014/main" id="{D0E57E7A-F30D-671F-2FDC-37A13C4DCE9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hangingPunct="1">
              <a:spcBef>
                <a:spcPct val="0"/>
              </a:spcBef>
            </a:pPr>
            <a:r>
              <a:rPr lang="en-US" altLang="zh-MO">
                <a:cs typeface="Geneva" charset="0"/>
              </a:rPr>
              <a:t>Figure 1.5 compares the distribution of the age of the workforce in 2019 to that projected for 2029.</a:t>
            </a:r>
          </a:p>
        </p:txBody>
      </p:sp>
      <p:sp>
        <p:nvSpPr>
          <p:cNvPr id="110596" name="Slide Number Placeholder 3">
            <a:extLst>
              <a:ext uri="{FF2B5EF4-FFF2-40B4-BE49-F238E27FC236}">
                <a16:creationId xmlns:a16="http://schemas.microsoft.com/office/drawing/2014/main" id="{D5AFBE30-FD15-B40A-6238-8BDCC8CA22D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BBC0D7F-9E60-4859-B814-7D10B6522916}" type="slidenum">
              <a:rPr lang="en-US" altLang="zh-MO" sz="1200"/>
              <a:pPr/>
              <a:t>25</a:t>
            </a:fld>
            <a:endParaRPr lang="en-US" altLang="zh-MO" sz="120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Slide Image Placeholder 1">
            <a:extLst>
              <a:ext uri="{FF2B5EF4-FFF2-40B4-BE49-F238E27FC236}">
                <a16:creationId xmlns:a16="http://schemas.microsoft.com/office/drawing/2014/main" id="{06F6D50B-BB68-5B4D-A280-A0952A3CFA5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B4A77809-59B0-6545-E507-FAC4F747CA5A}"/>
              </a:ext>
            </a:extLst>
          </p:cNvPr>
          <p:cNvSpPr>
            <a:spLocks noGrp="1"/>
          </p:cNvSpPr>
          <p:nvPr>
            <p:ph type="body" idx="1"/>
          </p:nvPr>
        </p:nvSpPr>
        <p:spPr/>
        <p:txBody>
          <a:bodyPr/>
          <a:lstStyle/>
          <a:p>
            <a:pPr>
              <a:buFont typeface="Arial" panose="020B0604020202020204" pitchFamily="34" charset="0"/>
              <a:buNone/>
              <a:defRPr/>
            </a:pPr>
            <a:r>
              <a:rPr lang="en-US" dirty="0"/>
              <a:t>Table 1.10 shows the year born, nicknames, and ages represented for each generation. </a:t>
            </a:r>
          </a:p>
          <a:p>
            <a:pPr marL="171450" indent="-171450">
              <a:buFont typeface="Arial" panose="020B0604020202020204" pitchFamily="34" charset="0"/>
              <a:buChar char="•"/>
              <a:defRPr/>
            </a:pPr>
            <a:r>
              <a:rPr lang="en-US" dirty="0"/>
              <a:t>Consider some of the attributes that have been suggested to characterize each generation. For example, Generation Z are supposedly more attached to mobile phones and tablets for learning and connecting with others than millennials. Baby boomers, the “Me” generation, are characterized as being competitive, hard working, and concerned with fair treatment of all employees.</a:t>
            </a:r>
          </a:p>
        </p:txBody>
      </p:sp>
      <p:sp>
        <p:nvSpPr>
          <p:cNvPr id="111620" name="Slide Number Placeholder 3">
            <a:extLst>
              <a:ext uri="{FF2B5EF4-FFF2-40B4-BE49-F238E27FC236}">
                <a16:creationId xmlns:a16="http://schemas.microsoft.com/office/drawing/2014/main" id="{3BC14B4E-C96C-61AD-F55E-48474B5BDC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82F9A01-7256-430F-8B2F-D623E8E78BD0}" type="slidenum">
              <a:rPr lang="en-US" altLang="zh-MO" sz="1200"/>
              <a:pPr/>
              <a:t>26</a:t>
            </a:fld>
            <a:endParaRPr lang="en-US" altLang="zh-MO"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a:extLst>
              <a:ext uri="{FF2B5EF4-FFF2-40B4-BE49-F238E27FC236}">
                <a16:creationId xmlns:a16="http://schemas.microsoft.com/office/drawing/2014/main" id="{D8AF9CEC-144D-CB89-661C-C3105A79B3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43" name="Notes Placeholder 2">
            <a:extLst>
              <a:ext uri="{FF2B5EF4-FFF2-40B4-BE49-F238E27FC236}">
                <a16:creationId xmlns:a16="http://schemas.microsoft.com/office/drawing/2014/main" id="{1CE71E69-EE7B-7AB5-FF71-B18446A282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14400" eaLnBrk="1" hangingPunct="1">
              <a:spcBef>
                <a:spcPct val="0"/>
              </a:spcBef>
            </a:pPr>
            <a:r>
              <a:rPr lang="en-US" altLang="zh-MO">
                <a:cs typeface="Geneva" charset="0"/>
              </a:rPr>
              <a:t>There will likely be development and debate of new and current employment laws and regulations, as well as increased emphasis on enforcing specific aspects of current laws and regulations such as those related to immigrant employment.</a:t>
            </a:r>
            <a:r>
              <a:rPr lang="en-US" altLang="zh-MO" baseline="30000">
                <a:cs typeface="Geneva" charset="0"/>
              </a:rPr>
              <a:t> </a:t>
            </a:r>
            <a:r>
              <a:rPr lang="en-US" altLang="zh-MO">
                <a:cs typeface="Geneva" charset="0"/>
              </a:rPr>
              <a:t>There are likely to be more challenges of gender and race discrimination because of lack of access to training and development opportunities that are needed for promotions to better-paying jobs or higher-level management positions. Eliminating discrimination against veterans and people with disabilities, especially among federal contractors, is likely. This is especially likely due to the expanded definition of disability under the Americans with Disabilities Act to include cancer, diabetes, epilepsy, and intellectual disabilities. The increased awareness of sexual assault and harassment in the workplace due to the #MeToo movement will continue.</a:t>
            </a:r>
          </a:p>
        </p:txBody>
      </p:sp>
      <p:sp>
        <p:nvSpPr>
          <p:cNvPr id="112644" name="Slide Number Placeholder 3">
            <a:extLst>
              <a:ext uri="{FF2B5EF4-FFF2-40B4-BE49-F238E27FC236}">
                <a16:creationId xmlns:a16="http://schemas.microsoft.com/office/drawing/2014/main" id="{418939C0-5C18-C240-CFA5-5A4F7C8242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A509DB5-99AB-44AA-999B-1B2BAE99211B}" type="slidenum">
              <a:rPr lang="en-US" altLang="zh-MO" sz="1200"/>
              <a:pPr/>
              <a:t>27</a:t>
            </a:fld>
            <a:endParaRPr lang="en-US" altLang="zh-MO" sz="120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1CA51403-C690-933B-9187-3A717C9E1C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1859" name="Notes Placeholder 2">
            <a:extLst>
              <a:ext uri="{FF2B5EF4-FFF2-40B4-BE49-F238E27FC236}">
                <a16:creationId xmlns:a16="http://schemas.microsoft.com/office/drawing/2014/main" id="{90D69C69-0F6C-80CE-1E94-5E009E8E7F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HRM practices that help companies deal with the competitive challenges can be grouped into the four dimensions shown.  These dimensions include the HR environment, acquiring and preparing HR, assessment and development of HR, and compensating HR. Managers and employees may need to develop new skills to succeed in a team environment. Some companies have special issues related to labor–management relations, international HRM, and managing the HR function.</a:t>
            </a:r>
          </a:p>
        </p:txBody>
      </p:sp>
      <p:sp>
        <p:nvSpPr>
          <p:cNvPr id="121860" name="Slide Number Placeholder 3">
            <a:extLst>
              <a:ext uri="{FF2B5EF4-FFF2-40B4-BE49-F238E27FC236}">
                <a16:creationId xmlns:a16="http://schemas.microsoft.com/office/drawing/2014/main" id="{4D4B10B0-E244-274F-2454-C09C76B040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3535F0A-06EF-4463-B1AD-669CF36F9C79}" type="slidenum">
              <a:rPr lang="en-US" altLang="en-US" sz="1200"/>
              <a:pPr/>
              <a:t>28</a:t>
            </a:fld>
            <a:endParaRPr lang="en-US" altLang="en-US" sz="120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a:extLst>
              <a:ext uri="{FF2B5EF4-FFF2-40B4-BE49-F238E27FC236}">
                <a16:creationId xmlns:a16="http://schemas.microsoft.com/office/drawing/2014/main" id="{B7131CFF-17CF-1E89-C7E1-CA8AF1BD5FA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883" name="Notes Placeholder 2">
            <a:extLst>
              <a:ext uri="{FF2B5EF4-FFF2-40B4-BE49-F238E27FC236}">
                <a16:creationId xmlns:a16="http://schemas.microsoft.com/office/drawing/2014/main" id="{986C08D0-84D1-AC46-94A6-126BFA4E1F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cs typeface="Geneva" charset="0"/>
              </a:rPr>
              <a:t>Managing internal and external environmental factors allows employees to make the greatest possible contribution to company productivity and competitiveness. </a:t>
            </a:r>
            <a:r>
              <a:rPr lang="en-US" altLang="ja-JP">
                <a:cs typeface="Geneva" charset="0"/>
              </a:rPr>
              <a:t>Creating a positive environment for HR involves:</a:t>
            </a:r>
            <a:endParaRPr lang="en-US" altLang="en-US">
              <a:cs typeface="Geneva" charset="0"/>
            </a:endParaRPr>
          </a:p>
          <a:p>
            <a:pPr lvl="1"/>
            <a:r>
              <a:rPr lang="en-US" altLang="ja-JP">
                <a:ea typeface="Geneva" charset="0"/>
                <a:cs typeface="Geneva" charset="0"/>
              </a:rPr>
              <a:t>•</a:t>
            </a:r>
            <a:r>
              <a:rPr lang="en-US" altLang="en-US">
                <a:ea typeface="Geneva" charset="0"/>
                <a:cs typeface="Geneva" charset="0"/>
              </a:rPr>
              <a:t>Linking HRM practices to the company</a:t>
            </a:r>
            <a:r>
              <a:rPr lang="ja-JP" altLang="en-US">
                <a:ea typeface="Geneva" charset="0"/>
                <a:cs typeface="Geneva" charset="0"/>
              </a:rPr>
              <a:t>’</a:t>
            </a:r>
            <a:r>
              <a:rPr lang="en-US" altLang="ja-JP">
                <a:ea typeface="Geneva" charset="0"/>
                <a:cs typeface="Geneva" charset="0"/>
              </a:rPr>
              <a:t>s business objectives—that is, strategic human resource management. </a:t>
            </a:r>
          </a:p>
          <a:p>
            <a:pPr lvl="1"/>
            <a:r>
              <a:rPr lang="en-US" altLang="ja-JP">
                <a:ea typeface="Geneva" charset="0"/>
                <a:cs typeface="Geneva" charset="0"/>
              </a:rPr>
              <a:t>• Ensuring that HRM practices comply with federal, state, and local laws. </a:t>
            </a:r>
          </a:p>
          <a:p>
            <a:r>
              <a:rPr lang="en-US" altLang="ja-JP">
                <a:cs typeface="Geneva" charset="0"/>
              </a:rPr>
              <a:t>	• Designing work that motivates and satisfies the employee as well as maximizes customer service, quality, and productivity. </a:t>
            </a:r>
            <a:r>
              <a:rPr lang="en-US" altLang="en-US">
                <a:cs typeface="Geneva" charset="0"/>
              </a:rPr>
              <a:t>In some companies HRM deals with special issues such as labor unions, global expansion mergers, acquisitions and other special issues.</a:t>
            </a:r>
          </a:p>
        </p:txBody>
      </p:sp>
      <p:sp>
        <p:nvSpPr>
          <p:cNvPr id="122884" name="Slide Number Placeholder 3">
            <a:extLst>
              <a:ext uri="{FF2B5EF4-FFF2-40B4-BE49-F238E27FC236}">
                <a16:creationId xmlns:a16="http://schemas.microsoft.com/office/drawing/2014/main" id="{BB608346-0CAC-5DBE-9F8D-A0C386C60C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1040961-E825-462E-B6FD-CC9A67EF8A16}" type="slidenum">
              <a:rPr lang="en-US" altLang="en-US" sz="1200"/>
              <a:pPr/>
              <a:t>29</a:t>
            </a:fld>
            <a:endParaRPr lang="en-US" altLang="en-US" sz="120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a:t>
            </a:r>
            <a:r>
              <a:rPr lang="en-GB" dirty="0">
                <a:hlinkClick r:id="rId3"/>
              </a:rPr>
              <a:t>PEST Analysis - Strategy Tools From MindTools.com</a:t>
            </a:r>
            <a:endParaRPr lang="en-GB" dirty="0"/>
          </a:p>
          <a:p>
            <a:endParaRPr lang="en-GB" dirty="0"/>
          </a:p>
          <a:p>
            <a:r>
              <a:rPr lang="en-GB" dirty="0"/>
              <a:t>One for the road!</a:t>
            </a:r>
          </a:p>
        </p:txBody>
      </p:sp>
      <p:sp>
        <p:nvSpPr>
          <p:cNvPr id="4" name="Slide Number Placeholder 3"/>
          <p:cNvSpPr>
            <a:spLocks noGrp="1"/>
          </p:cNvSpPr>
          <p:nvPr>
            <p:ph type="sldNum" sz="quarter" idx="5"/>
          </p:nvPr>
        </p:nvSpPr>
        <p:spPr/>
        <p:txBody>
          <a:bodyPr/>
          <a:lstStyle/>
          <a:p>
            <a:fld id="{6936E1E2-17D2-5E4C-B96D-EEDAC0EF77DB}" type="slidenum">
              <a:rPr lang="en-US" smtClean="0"/>
              <a:t>32</a:t>
            </a:fld>
            <a:endParaRPr lang="en-US"/>
          </a:p>
        </p:txBody>
      </p:sp>
    </p:spTree>
    <p:extLst>
      <p:ext uri="{BB962C8B-B14F-4D97-AF65-F5344CB8AC3E}">
        <p14:creationId xmlns:p14="http://schemas.microsoft.com/office/powerpoint/2010/main" val="40996873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slide to students in chat for their breakout work- </a:t>
            </a:r>
          </a:p>
        </p:txBody>
      </p:sp>
      <p:sp>
        <p:nvSpPr>
          <p:cNvPr id="4" name="Slide Number Placeholder 3"/>
          <p:cNvSpPr>
            <a:spLocks noGrp="1"/>
          </p:cNvSpPr>
          <p:nvPr>
            <p:ph type="sldNum" sz="quarter" idx="5"/>
          </p:nvPr>
        </p:nvSpPr>
        <p:spPr/>
        <p:txBody>
          <a:bodyPr/>
          <a:lstStyle/>
          <a:p>
            <a:fld id="{6936E1E2-17D2-5E4C-B96D-EEDAC0EF77DB}" type="slidenum">
              <a:rPr lang="en-US" smtClean="0"/>
              <a:t>34</a:t>
            </a:fld>
            <a:endParaRPr lang="en-US"/>
          </a:p>
        </p:txBody>
      </p:sp>
    </p:spTree>
    <p:extLst>
      <p:ext uri="{BB962C8B-B14F-4D97-AF65-F5344CB8AC3E}">
        <p14:creationId xmlns:p14="http://schemas.microsoft.com/office/powerpoint/2010/main" val="22004677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political factors may have impacted may have taken place?</a:t>
            </a:r>
          </a:p>
          <a:p>
            <a:endParaRPr lang="en-GB" dirty="0"/>
          </a:p>
          <a:p>
            <a:r>
              <a:rPr lang="en-GB" dirty="0"/>
              <a:t>Closing hotels</a:t>
            </a:r>
          </a:p>
          <a:p>
            <a:endParaRPr lang="en-GB" dirty="0"/>
          </a:p>
          <a:p>
            <a:r>
              <a:rPr lang="en-GB" dirty="0"/>
              <a:t>Government rules all the covid rules</a:t>
            </a:r>
          </a:p>
          <a:p>
            <a:endParaRPr lang="en-GB" dirty="0"/>
          </a:p>
          <a:p>
            <a:r>
              <a:rPr lang="en-GB" dirty="0"/>
              <a:t>Different rules in Wales and England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35</a:t>
            </a:fld>
            <a:endParaRPr lang="en-US"/>
          </a:p>
        </p:txBody>
      </p:sp>
    </p:spTree>
    <p:extLst>
      <p:ext uri="{BB962C8B-B14F-4D97-AF65-F5344CB8AC3E}">
        <p14:creationId xmlns:p14="http://schemas.microsoft.com/office/powerpoint/2010/main" val="268798686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Furlough</a:t>
            </a:r>
          </a:p>
          <a:p>
            <a:r>
              <a:rPr lang="en-GB" dirty="0"/>
              <a:t>Sick days</a:t>
            </a:r>
          </a:p>
          <a:p>
            <a:r>
              <a:rPr lang="en-GB" dirty="0"/>
              <a:t>Covid vax recovery</a:t>
            </a:r>
          </a:p>
          <a:p>
            <a:r>
              <a:rPr lang="en-GB" dirty="0"/>
              <a:t>Isolation</a:t>
            </a:r>
          </a:p>
          <a:p>
            <a:r>
              <a:rPr lang="en-GB" dirty="0"/>
              <a:t>Quarantine</a:t>
            </a:r>
          </a:p>
          <a:p>
            <a:endParaRPr lang="en-GB" dirty="0"/>
          </a:p>
          <a:p>
            <a:r>
              <a:rPr lang="en-GB" dirty="0"/>
              <a:t>How has this impacted the employee lifecycle?</a:t>
            </a:r>
          </a:p>
          <a:p>
            <a:endParaRPr lang="en-GB" dirty="0"/>
          </a:p>
          <a:p>
            <a:r>
              <a:rPr lang="en-GB" dirty="0"/>
              <a:t>Do people want to go to hotels any more? Do people have money to spend on hotels?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39</a:t>
            </a:fld>
            <a:endParaRPr lang="en-US"/>
          </a:p>
        </p:txBody>
      </p:sp>
    </p:spTree>
    <p:extLst>
      <p:ext uri="{BB962C8B-B14F-4D97-AF65-F5344CB8AC3E}">
        <p14:creationId xmlns:p14="http://schemas.microsoft.com/office/powerpoint/2010/main" val="20482493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people want to come into the industry?</a:t>
            </a:r>
          </a:p>
          <a:p>
            <a:r>
              <a:rPr lang="en-GB" dirty="0"/>
              <a:t>LINKEDIN</a:t>
            </a:r>
          </a:p>
          <a:p>
            <a:r>
              <a:rPr lang="en-GB" dirty="0"/>
              <a:t>What about people moving to work in other industries?</a:t>
            </a:r>
          </a:p>
          <a:p>
            <a:endParaRPr lang="en-GB" dirty="0"/>
          </a:p>
          <a:p>
            <a:r>
              <a:rPr lang="en-GB" dirty="0"/>
              <a:t>How do you think working from home has changed people’s priorities?</a:t>
            </a:r>
          </a:p>
          <a:p>
            <a:endParaRPr lang="en-GB" dirty="0"/>
          </a:p>
          <a:p>
            <a:r>
              <a:rPr lang="en-GB" dirty="0"/>
              <a:t>Living wage? Shift work? </a:t>
            </a:r>
          </a:p>
          <a:p>
            <a:endParaRPr lang="en-GB" dirty="0"/>
          </a:p>
          <a:p>
            <a:r>
              <a:rPr lang="en-GB" dirty="0"/>
              <a:t>The young workforce don’t seem to want to work in the industry like they did before. More options? How has social media affected?</a:t>
            </a:r>
          </a:p>
          <a:p>
            <a:endParaRPr lang="en-GB" dirty="0"/>
          </a:p>
          <a:p>
            <a:r>
              <a:rPr lang="en-GB" dirty="0"/>
              <a:t>We have gone through so much change at so many different level over the last few months. </a:t>
            </a:r>
          </a:p>
          <a:p>
            <a:endParaRPr lang="en-GB" dirty="0"/>
          </a:p>
          <a:p>
            <a:r>
              <a:rPr lang="en-GB" dirty="0"/>
              <a:t>Do we have enough people in the industry to cope with the demand?</a:t>
            </a:r>
          </a:p>
        </p:txBody>
      </p:sp>
      <p:sp>
        <p:nvSpPr>
          <p:cNvPr id="4" name="Slide Number Placeholder 3"/>
          <p:cNvSpPr>
            <a:spLocks noGrp="1"/>
          </p:cNvSpPr>
          <p:nvPr>
            <p:ph type="sldNum" sz="quarter" idx="5"/>
          </p:nvPr>
        </p:nvSpPr>
        <p:spPr/>
        <p:txBody>
          <a:bodyPr/>
          <a:lstStyle/>
          <a:p>
            <a:fld id="{6936E1E2-17D2-5E4C-B96D-EEDAC0EF77DB}" type="slidenum">
              <a:rPr lang="en-US" smtClean="0"/>
              <a:t>40</a:t>
            </a:fld>
            <a:endParaRPr lang="en-US"/>
          </a:p>
        </p:txBody>
      </p:sp>
    </p:spTree>
    <p:extLst>
      <p:ext uri="{BB962C8B-B14F-4D97-AF65-F5344CB8AC3E}">
        <p14:creationId xmlns:p14="http://schemas.microsoft.com/office/powerpoint/2010/main" val="35366654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Robots</a:t>
            </a:r>
          </a:p>
          <a:p>
            <a:endParaRPr lang="en-GB" dirty="0"/>
          </a:p>
          <a:p>
            <a:r>
              <a:rPr lang="en-GB" dirty="0"/>
              <a:t>AI</a:t>
            </a:r>
          </a:p>
          <a:p>
            <a:endParaRPr lang="en-GB" dirty="0"/>
          </a:p>
          <a:p>
            <a:r>
              <a:rPr lang="en-GB" dirty="0"/>
              <a:t>You do not need to see people at hotels any more. Key cards etc</a:t>
            </a:r>
          </a:p>
          <a:p>
            <a:endParaRPr lang="en-GB" dirty="0"/>
          </a:p>
          <a:p>
            <a:r>
              <a:rPr lang="en-GB" dirty="0"/>
              <a:t>Digital menu. Ordering</a:t>
            </a:r>
          </a:p>
          <a:p>
            <a:endParaRPr lang="en-GB" dirty="0"/>
          </a:p>
          <a:p>
            <a:r>
              <a:rPr lang="en-GB" dirty="0"/>
              <a:t>Are you even being served today? Gratuities. Would you be happy tipping someone when you haven’t even been served?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41</a:t>
            </a:fld>
            <a:endParaRPr lang="en-US"/>
          </a:p>
        </p:txBody>
      </p:sp>
    </p:spTree>
    <p:extLst>
      <p:ext uri="{BB962C8B-B14F-4D97-AF65-F5344CB8AC3E}">
        <p14:creationId xmlns:p14="http://schemas.microsoft.com/office/powerpoint/2010/main" val="40763802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sustainability</a:t>
            </a:r>
          </a:p>
          <a:p>
            <a:r>
              <a:rPr lang="en-GB" dirty="0">
                <a:hlinkClick r:id="rId3"/>
              </a:rPr>
              <a:t>Why Adopt and Foster Sustainability in Hospitality Industry? (hospitalitynet.org)</a:t>
            </a:r>
            <a:r>
              <a:rPr lang="en-GB" dirty="0"/>
              <a:t> </a:t>
            </a:r>
          </a:p>
          <a:p>
            <a:endParaRPr lang="en-GB" dirty="0"/>
          </a:p>
          <a:p>
            <a:r>
              <a:rPr lang="en-GB" dirty="0"/>
              <a:t>Food</a:t>
            </a:r>
          </a:p>
          <a:p>
            <a:endParaRPr lang="en-GB" dirty="0"/>
          </a:p>
          <a:p>
            <a:r>
              <a:rPr lang="en-GB" dirty="0"/>
              <a:t>Demand on supplies to transport.</a:t>
            </a:r>
          </a:p>
          <a:p>
            <a:endParaRPr lang="en-GB" dirty="0"/>
          </a:p>
          <a:p>
            <a:r>
              <a:rPr lang="en-GB" dirty="0"/>
              <a:t>Think about LFT’s vs Straws</a:t>
            </a:r>
          </a:p>
        </p:txBody>
      </p:sp>
      <p:sp>
        <p:nvSpPr>
          <p:cNvPr id="4" name="Slide Number Placeholder 3"/>
          <p:cNvSpPr>
            <a:spLocks noGrp="1"/>
          </p:cNvSpPr>
          <p:nvPr>
            <p:ph type="sldNum" sz="quarter" idx="5"/>
          </p:nvPr>
        </p:nvSpPr>
        <p:spPr/>
        <p:txBody>
          <a:bodyPr/>
          <a:lstStyle/>
          <a:p>
            <a:fld id="{6936E1E2-17D2-5E4C-B96D-EEDAC0EF77DB}" type="slidenum">
              <a:rPr lang="en-US" smtClean="0"/>
              <a:t>44</a:t>
            </a:fld>
            <a:endParaRPr lang="en-US"/>
          </a:p>
        </p:txBody>
      </p:sp>
    </p:spTree>
    <p:extLst>
      <p:ext uri="{BB962C8B-B14F-4D97-AF65-F5344CB8AC3E}">
        <p14:creationId xmlns:p14="http://schemas.microsoft.com/office/powerpoint/2010/main" val="19931532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46</a:t>
            </a:fld>
            <a:endParaRPr lang="en-US"/>
          </a:p>
        </p:txBody>
      </p:sp>
    </p:spTree>
    <p:extLst>
      <p:ext uri="{BB962C8B-B14F-4D97-AF65-F5344CB8AC3E}">
        <p14:creationId xmlns:p14="http://schemas.microsoft.com/office/powerpoint/2010/main" val="15676835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tool you could use in a planning strategies. What are the strengths, opportunities and the threats faced within the businesses as a result of the current climate? External affairs will affect internal</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52</a:t>
            </a:fld>
            <a:endParaRPr lang="en-US"/>
          </a:p>
        </p:txBody>
      </p:sp>
    </p:spTree>
    <p:extLst>
      <p:ext uri="{BB962C8B-B14F-4D97-AF65-F5344CB8AC3E}">
        <p14:creationId xmlns:p14="http://schemas.microsoft.com/office/powerpoint/2010/main" val="17972802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students to post in the Chat  for a interactive discussion that the students can later use in their assignment</a:t>
            </a:r>
          </a:p>
        </p:txBody>
      </p:sp>
      <p:sp>
        <p:nvSpPr>
          <p:cNvPr id="4" name="Slide Number Placeholder 3"/>
          <p:cNvSpPr>
            <a:spLocks noGrp="1"/>
          </p:cNvSpPr>
          <p:nvPr>
            <p:ph type="sldNum" sz="quarter" idx="5"/>
          </p:nvPr>
        </p:nvSpPr>
        <p:spPr/>
        <p:txBody>
          <a:bodyPr/>
          <a:lstStyle/>
          <a:p>
            <a:fld id="{6936E1E2-17D2-5E4C-B96D-EEDAC0EF77DB}" type="slidenum">
              <a:rPr lang="en-US" smtClean="0"/>
              <a:t>55</a:t>
            </a:fld>
            <a:endParaRPr lang="en-US"/>
          </a:p>
        </p:txBody>
      </p:sp>
    </p:spTree>
    <p:extLst>
      <p:ext uri="{BB962C8B-B14F-4D97-AF65-F5344CB8AC3E}">
        <p14:creationId xmlns:p14="http://schemas.microsoft.com/office/powerpoint/2010/main" val="23578222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u="sng" dirty="0">
                <a:effectLst/>
                <a:latin typeface="Arial" panose="020B0604020202020204" pitchFamily="34" charset="0"/>
                <a:ea typeface="Times New Roman" panose="02020603050405020304" pitchFamily="18" charset="0"/>
              </a:rPr>
              <a:t>Consider:</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Pestle and SWOT. (External factors will affect internal affairs).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Retention rates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Industry examples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Employee lifecycle</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You should structure your work as a report, inclusive of a cover page, contents page and subheadings. </a:t>
            </a:r>
            <a:endParaRPr lang="en-GB" sz="1800" dirty="0">
              <a:effectLst/>
              <a:latin typeface="Arial Unicode MS"/>
            </a:endParaRPr>
          </a:p>
          <a:p>
            <a:pPr>
              <a:lnSpc>
                <a:spcPct val="115000"/>
              </a:lnSpc>
              <a:spcAft>
                <a:spcPts val="1000"/>
              </a:spcAft>
            </a:pPr>
            <a:r>
              <a:rPr lang="en-GB" sz="1800" b="1" i="1" dirty="0">
                <a:effectLst/>
                <a:latin typeface="Arial" panose="020B0604020202020204" pitchFamily="34" charset="0"/>
                <a:ea typeface="Calibri" panose="020F0502020204030204" pitchFamily="34" charset="0"/>
              </a:rPr>
              <a:t>Introduction and Background (20% - 400 words)</a:t>
            </a:r>
            <a:endParaRPr lang="en-GB" sz="1800" dirty="0">
              <a:effectLst/>
              <a:latin typeface="Calibri" panose="020F0502020204030204" pitchFamily="34"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Briefly discuss the hotel on which the proposal is to be based. Within your discussion identify the current challenges the proposal will examine along with the issue of retention. </a:t>
            </a:r>
            <a:r>
              <a:rPr lang="en-GB" sz="1800" i="1" dirty="0">
                <a:effectLst/>
                <a:latin typeface="Arial" panose="020B0604020202020204" pitchFamily="34" charset="0"/>
              </a:rPr>
              <a:t>This very much sets out the subject that you are proposing, a short background of the hotel of your choice, identifying the current issues the proposal will examine based around the theme of retention. Consider what might impact retention in your hotel, examples include staff shortage, lack of training, poor management. </a:t>
            </a:r>
            <a:endParaRPr lang="en-GB" sz="1800" dirty="0">
              <a:effectLst/>
              <a:latin typeface="Arial Unicode MS"/>
            </a:endParaRPr>
          </a:p>
          <a:p>
            <a:pPr algn="just">
              <a:lnSpc>
                <a:spcPct val="150000"/>
              </a:lnSpc>
            </a:pPr>
            <a:r>
              <a:rPr lang="en-GB" sz="1800" b="1" i="1" dirty="0">
                <a:effectLst/>
                <a:latin typeface="Arial" panose="020B0604020202020204" pitchFamily="34" charset="0"/>
                <a:ea typeface="Times New Roman" panose="02020603050405020304" pitchFamily="18" charset="0"/>
              </a:rPr>
              <a:t>Discussion/Literature (60% - 1200 words)</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In this section, you should summarise work on this topic that other researchers have conducted including their finding and provide any background on the topic that your readers should have before you present your own work. </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Provide examples on how current affairs such as Brexit, Covid, Inflation, are affecting retention. </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i="1" dirty="0">
                <a:effectLst/>
                <a:latin typeface="Arial" panose="020B0604020202020204" pitchFamily="34" charset="0"/>
                <a:ea typeface="Times New Roman" panose="02020603050405020304" pitchFamily="18" charset="0"/>
              </a:rPr>
              <a:t>What are potential solutions? Provide industry examples. </a:t>
            </a:r>
            <a:endParaRPr lang="en-GB" sz="1800" dirty="0">
              <a:effectLst/>
              <a:latin typeface="Arial Unicode MS"/>
            </a:endParaRPr>
          </a:p>
          <a:p>
            <a:pPr algn="just">
              <a:lnSpc>
                <a:spcPct val="150000"/>
              </a:lnSpc>
            </a:pPr>
            <a:r>
              <a:rPr lang="en-GB" sz="1800" b="1" i="1" dirty="0">
                <a:effectLst/>
                <a:latin typeface="Arial" panose="020B0604020202020204" pitchFamily="34" charset="0"/>
                <a:ea typeface="Times New Roman" panose="02020603050405020304" pitchFamily="18" charset="0"/>
              </a:rPr>
              <a:t>Evaluation and Conclusion (20% - 400 words)</a:t>
            </a:r>
            <a:endParaRPr lang="en-GB" sz="1800" dirty="0">
              <a:effectLst/>
              <a:latin typeface="Arial Unicode MS"/>
            </a:endParaRPr>
          </a:p>
          <a:p>
            <a:pPr algn="just">
              <a:lnSpc>
                <a:spcPct val="150000"/>
              </a:lnSpc>
            </a:pPr>
            <a:r>
              <a:rPr lang="en-GB" sz="1800" i="1" dirty="0">
                <a:effectLst/>
                <a:latin typeface="Arial" panose="020B0604020202020204" pitchFamily="34" charset="0"/>
                <a:ea typeface="Times New Roman" panose="02020603050405020304" pitchFamily="18" charset="0"/>
              </a:rPr>
              <a:t>Summarise your main work and findings as well as the implications of your work, including solutions as recommendations to the business.</a:t>
            </a:r>
            <a:endParaRPr lang="en-GB" sz="1800" dirty="0">
              <a:effectLst/>
              <a:latin typeface="Arial Unicode MS"/>
            </a:endParaRPr>
          </a:p>
          <a:p>
            <a:pPr algn="just">
              <a:lnSpc>
                <a:spcPct val="115000"/>
              </a:lnSpc>
              <a:spcAft>
                <a:spcPts val="1000"/>
              </a:spcAft>
            </a:pPr>
            <a:r>
              <a:rPr lang="en-GB" sz="1800" b="1" u="sng" dirty="0">
                <a:effectLst/>
                <a:latin typeface="Arial" panose="020B0604020202020204" pitchFamily="34" charset="0"/>
                <a:ea typeface="Times New Roman" panose="02020603050405020304" pitchFamily="18" charset="0"/>
              </a:rPr>
              <a:t>Proposal Presentation</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dirty="0">
                <a:effectLst/>
                <a:latin typeface="Arial" panose="020B0604020202020204" pitchFamily="34" charset="0"/>
                <a:ea typeface="Times New Roman" panose="02020603050405020304" pitchFamily="18" charset="0"/>
              </a:rPr>
              <a:t>You must present your report with a front page, this to include: </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dirty="0">
                <a:effectLst/>
                <a:latin typeface="Arial" panose="020B0604020202020204" pitchFamily="34" charset="0"/>
                <a:ea typeface="Times New Roman" panose="02020603050405020304" pitchFamily="18" charset="0"/>
              </a:rPr>
              <a:t>Project Proposal Title</a:t>
            </a:r>
            <a:endParaRPr lang="en-GB" sz="18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Your name </a:t>
            </a:r>
            <a:endParaRPr lang="en-GB" sz="18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The module title and number</a:t>
            </a:r>
            <a:endParaRPr lang="en-GB" sz="1800" dirty="0">
              <a:effectLst/>
              <a:latin typeface="Calibri" panose="020F0502020204030204" pitchFamily="34" charset="0"/>
              <a:ea typeface="Calibri" panose="020F0502020204030204" pitchFamily="34" charset="0"/>
            </a:endParaRPr>
          </a:p>
          <a:p>
            <a:pPr marL="342900" lvl="0" indent="-342900" algn="just">
              <a:lnSpc>
                <a:spcPct val="115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Your lecturer’s name </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b="1" dirty="0">
                <a:effectLst/>
                <a:latin typeface="Arial" panose="020B0604020202020204" pitchFamily="34" charset="0"/>
                <a:ea typeface="Times New Roman" panose="02020603050405020304" pitchFamily="18" charset="0"/>
              </a:rPr>
              <a:t>Your proposal should also include a clear contents page and headings throughout.</a:t>
            </a:r>
            <a:endParaRPr lang="en-GB" sz="1800" dirty="0">
              <a:effectLst/>
              <a:latin typeface="Calibri" panose="020F0502020204030204" pitchFamily="34" charset="0"/>
              <a:ea typeface="Calibri" panose="020F0502020204030204" pitchFamily="34" charset="0"/>
            </a:endParaRPr>
          </a:p>
          <a:p>
            <a:pPr algn="just">
              <a:lnSpc>
                <a:spcPct val="150000"/>
              </a:lnSpc>
            </a:pPr>
            <a:r>
              <a:rPr lang="en-GB" sz="1800" b="1" u="sng" dirty="0">
                <a:effectLst/>
                <a:latin typeface="Arial" panose="020B0604020202020204" pitchFamily="34" charset="0"/>
                <a:ea typeface="Times New Roman" panose="02020603050405020304" pitchFamily="18" charset="0"/>
              </a:rPr>
              <a:t>Microsoft Word settings:</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Please use:</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Arial Font 12</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1.5 line spacing</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Justify Text</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You must include in-text citations, along with a Reference List that conforms to UWTSD’s Harvard Referencing Guide (copy available on Moodle).</a:t>
            </a:r>
            <a:endParaRPr lang="en-GB" sz="1800" dirty="0">
              <a:effectLst/>
              <a:latin typeface="Arial Unicode MS"/>
            </a:endParaRPr>
          </a:p>
          <a:p>
            <a:pPr>
              <a:lnSpc>
                <a:spcPct val="115000"/>
              </a:lnSpc>
              <a:spcAft>
                <a:spcPts val="1000"/>
              </a:spcAft>
            </a:pPr>
            <a:r>
              <a:rPr lang="en-GB" sz="1800" dirty="0">
                <a:effectLst/>
                <a:latin typeface="Arial" panose="020B060402020202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pPr algn="just">
              <a:lnSpc>
                <a:spcPct val="150000"/>
              </a:lnSpc>
            </a:pPr>
            <a:r>
              <a:rPr lang="en-GB" sz="1800" b="1" i="1" dirty="0">
                <a:effectLst/>
                <a:latin typeface="Arial" panose="020B0604020202020204" pitchFamily="34" charset="0"/>
                <a:ea typeface="Times New Roman" panose="02020603050405020304" pitchFamily="18" charset="0"/>
              </a:rPr>
              <a:t> </a:t>
            </a:r>
            <a:endParaRPr lang="en-GB" sz="1800" dirty="0">
              <a:effectLst/>
              <a:latin typeface="Arial Unicode MS"/>
            </a:endParaRPr>
          </a:p>
          <a:p>
            <a:pPr algn="just">
              <a:lnSpc>
                <a:spcPct val="150000"/>
              </a:lnSpc>
            </a:pPr>
            <a:r>
              <a:rPr lang="en-GB" sz="1800" b="1" dirty="0">
                <a:effectLst/>
                <a:latin typeface="Arial" panose="020B0604020202020204" pitchFamily="34" charset="0"/>
                <a:ea typeface="Times New Roman" panose="02020603050405020304" pitchFamily="18" charset="0"/>
              </a:rPr>
              <a:t> </a:t>
            </a:r>
            <a:endParaRPr lang="en-GB" sz="1800" dirty="0">
              <a:effectLst/>
              <a:latin typeface="Arial Unicode MS"/>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57</a:t>
            </a:fld>
            <a:endParaRPr lang="en-US"/>
          </a:p>
        </p:txBody>
      </p:sp>
    </p:spTree>
    <p:extLst>
      <p:ext uri="{BB962C8B-B14F-4D97-AF65-F5344CB8AC3E}">
        <p14:creationId xmlns:p14="http://schemas.microsoft.com/office/powerpoint/2010/main" val="18323102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F0F0F"/>
                </a:solidFill>
                <a:effectLst/>
                <a:latin typeface="Roboto" panose="02000000000000000000" pitchFamily="2" charset="0"/>
              </a:rPr>
              <a:t>rom robot receptionists to robot porters, everything at Japan's Henn </a:t>
            </a:r>
            <a:r>
              <a:rPr lang="en-GB" b="0" i="0" dirty="0" err="1">
                <a:solidFill>
                  <a:srgbClr val="0F0F0F"/>
                </a:solidFill>
                <a:effectLst/>
                <a:latin typeface="Roboto" panose="02000000000000000000" pitchFamily="2" charset="0"/>
              </a:rPr>
              <a:t>na</a:t>
            </a:r>
            <a:r>
              <a:rPr lang="en-GB" b="0" i="0" dirty="0">
                <a:solidFill>
                  <a:srgbClr val="0F0F0F"/>
                </a:solidFill>
                <a:effectLst/>
                <a:latin typeface="Roboto" panose="02000000000000000000" pitchFamily="2" charset="0"/>
              </a:rPr>
              <a:t> or "Weird" hotel is handled from check-in to check-out. Guests can open their hotel rooms using facial recognition and lights are turned on and off using voice commands. BBC Click's Spencer Kelly travels to Sasebo, Nagasaki to find out more.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58</a:t>
            </a:fld>
            <a:endParaRPr lang="en-US"/>
          </a:p>
        </p:txBody>
      </p:sp>
    </p:spTree>
    <p:extLst>
      <p:ext uri="{BB962C8B-B14F-4D97-AF65-F5344CB8AC3E}">
        <p14:creationId xmlns:p14="http://schemas.microsoft.com/office/powerpoint/2010/main" val="2829474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432544" y="378612"/>
            <a:ext cx="7081520" cy="553998"/>
          </a:xfrm>
          <a:prstGeom prst="rect">
            <a:avLst/>
          </a:prstGeom>
        </p:spPr>
        <p:txBody>
          <a:bodyPr wrap="square" lIns="0" tIns="0" rIns="0" bIns="0">
            <a:spAutoFit/>
          </a:bodyPr>
          <a:lstStyle>
            <a:lvl1pPr>
              <a:defRPr sz="4000" b="0" i="0">
                <a:solidFill>
                  <a:srgbClr val="50B4C7"/>
                </a:solidFill>
                <a:latin typeface="Arial"/>
                <a:cs typeface="Arial"/>
              </a:defRPr>
            </a:lvl1pPr>
          </a:lstStyle>
          <a:p>
            <a:endParaRPr/>
          </a:p>
        </p:txBody>
      </p:sp>
      <p:sp>
        <p:nvSpPr>
          <p:cNvPr id="3" name="Holder 3"/>
          <p:cNvSpPr>
            <a:spLocks noGrp="1"/>
          </p:cNvSpPr>
          <p:nvPr>
            <p:ph type="subTitle" idx="4"/>
          </p:nvPr>
        </p:nvSpPr>
        <p:spPr>
          <a:xfrm>
            <a:off x="1828800" y="3840480"/>
            <a:ext cx="8534400" cy="276999"/>
          </a:xfrm>
          <a:prstGeom prst="rect">
            <a:avLst/>
          </a:prstGeom>
        </p:spPr>
        <p:txBody>
          <a:bodyPr wrap="square" lIns="0" tIns="0" rIns="0" bIns="0">
            <a:spAutoFit/>
          </a:bodyPr>
          <a:lstStyle>
            <a:lvl1pPr>
              <a:defRPr sz="2000" b="0" i="0">
                <a:solidFill>
                  <a:srgbClr val="252525"/>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4/8/2024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521497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wo Horizontal Main Placeholders">
    <p:spTree>
      <p:nvGrpSpPr>
        <p:cNvPr id="1" name=""/>
        <p:cNvGrpSpPr/>
        <p:nvPr/>
      </p:nvGrpSpPr>
      <p:grpSpPr>
        <a:xfrm>
          <a:off x="0" y="0"/>
          <a:ext cx="0" cy="0"/>
          <a:chOff x="0" y="0"/>
          <a:chExt cx="0" cy="0"/>
        </a:xfrm>
      </p:grpSpPr>
      <p:sp>
        <p:nvSpPr>
          <p:cNvPr id="2" name="Slide Title"/>
          <p:cNvSpPr>
            <a:spLocks noGrp="1"/>
          </p:cNvSpPr>
          <p:nvPr>
            <p:ph type="title"/>
          </p:nvPr>
        </p:nvSpPr>
        <p:spPr>
          <a:xfrm>
            <a:off x="457200" y="304801"/>
            <a:ext cx="11277600" cy="678611"/>
          </a:xfrm>
          <a:prstGeom prst="rect">
            <a:avLst/>
          </a:prstGeom>
        </p:spPr>
        <p:txBody>
          <a:bodyPr>
            <a:noAutofit/>
          </a:bodyPr>
          <a:lstStyle>
            <a:lvl1pPr>
              <a:lnSpc>
                <a:spcPct val="100000"/>
              </a:lnSpc>
              <a:defRPr sz="2400"/>
            </a:lvl1pPr>
          </a:lstStyle>
          <a:p>
            <a:r>
              <a:rPr lang="zh-TW" altLang="en-US"/>
              <a:t>按一下以編輯母片標題樣式</a:t>
            </a:r>
            <a:endParaRPr lang="en-US" dirty="0"/>
          </a:p>
        </p:txBody>
      </p:sp>
      <p:sp>
        <p:nvSpPr>
          <p:cNvPr id="5" name="Content Placeholder 1"/>
          <p:cNvSpPr>
            <a:spLocks noGrp="1"/>
          </p:cNvSpPr>
          <p:nvPr>
            <p:ph sz="quarter" idx="11"/>
          </p:nvPr>
        </p:nvSpPr>
        <p:spPr>
          <a:xfrm>
            <a:off x="457200" y="1276710"/>
            <a:ext cx="11277600" cy="2838091"/>
          </a:xfrm>
          <a:prstGeom prst="rect">
            <a:avLst/>
          </a:prstGeo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6" name="Content Placeholder 2"/>
          <p:cNvSpPr>
            <a:spLocks noGrp="1"/>
          </p:cNvSpPr>
          <p:nvPr>
            <p:ph sz="quarter" idx="14"/>
          </p:nvPr>
        </p:nvSpPr>
        <p:spPr>
          <a:xfrm>
            <a:off x="457200" y="4343400"/>
            <a:ext cx="11277600" cy="1905000"/>
          </a:xfrm>
        </p:spPr>
        <p:txBody>
          <a:bodyPr>
            <a:noAutofit/>
          </a:bodyPr>
          <a:lstStyle>
            <a:lvl1pPr>
              <a:defRPr sz="2400"/>
            </a:lvl1pPr>
            <a:lvl2pPr>
              <a:defRPr sz="2400"/>
            </a:lvl2pPr>
            <a:lvl3pPr marL="640080">
              <a:defRPr sz="2000"/>
            </a:lvl3pPr>
            <a:lvl4pPr marL="455613" indent="0">
              <a:buNone/>
              <a:defRPr/>
            </a:lvl4pPr>
          </a:lstStyle>
          <a:p>
            <a:pPr lvl="0"/>
            <a:r>
              <a:rPr lang="zh-TW" altLang="en-US"/>
              <a:t>編輯母片文字樣式</a:t>
            </a:r>
          </a:p>
          <a:p>
            <a:pPr lvl="1"/>
            <a:r>
              <a:rPr lang="zh-TW" altLang="en-US"/>
              <a:t>第二層</a:t>
            </a:r>
          </a:p>
          <a:p>
            <a:pPr lvl="2"/>
            <a:r>
              <a:rPr lang="zh-TW" altLang="en-US"/>
              <a:t>第三層</a:t>
            </a:r>
          </a:p>
        </p:txBody>
      </p:sp>
      <p:sp>
        <p:nvSpPr>
          <p:cNvPr id="8" name="Appendix Link"/>
          <p:cNvSpPr>
            <a:spLocks noGrp="1"/>
          </p:cNvSpPr>
          <p:nvPr>
            <p:ph type="body" sz="quarter" idx="29"/>
          </p:nvPr>
        </p:nvSpPr>
        <p:spPr>
          <a:xfrm>
            <a:off x="4267200" y="6324600"/>
            <a:ext cx="3657600" cy="192024"/>
          </a:xfrm>
        </p:spPr>
        <p:txBody>
          <a:bodyPr anchor="b">
            <a:noAutofit/>
          </a:bodyPr>
          <a:lstStyle>
            <a:lvl1pPr algn="ctr">
              <a:defRPr sz="900"/>
            </a:lvl1pPr>
          </a:lstStyle>
          <a:p>
            <a:pPr lvl="0"/>
            <a:r>
              <a:rPr lang="zh-TW" altLang="en-US"/>
              <a:t>編輯母片文字樣式</a:t>
            </a:r>
          </a:p>
        </p:txBody>
      </p:sp>
      <p:sp>
        <p:nvSpPr>
          <p:cNvPr id="10" name="Image Credit"/>
          <p:cNvSpPr>
            <a:spLocks noGrp="1"/>
          </p:cNvSpPr>
          <p:nvPr>
            <p:ph type="body" sz="quarter" idx="30"/>
          </p:nvPr>
        </p:nvSpPr>
        <p:spPr>
          <a:xfrm>
            <a:off x="2082801" y="6684963"/>
            <a:ext cx="9302496" cy="173736"/>
          </a:xfrm>
        </p:spPr>
        <p:txBody>
          <a:bodyPr anchor="ctr">
            <a:noAutofit/>
          </a:bodyPr>
          <a:lstStyle>
            <a:lvl1pPr algn="r">
              <a:defRPr sz="800">
                <a:solidFill>
                  <a:srgbClr val="595959"/>
                </a:solidFill>
              </a:defRPr>
            </a:lvl1pPr>
          </a:lstStyle>
          <a:p>
            <a:pPr lvl="0"/>
            <a:r>
              <a:rPr lang="zh-TW" altLang="en-US"/>
              <a:t>編輯母片文字樣式</a:t>
            </a:r>
          </a:p>
        </p:txBody>
      </p:sp>
    </p:spTree>
    <p:extLst>
      <p:ext uri="{BB962C8B-B14F-4D97-AF65-F5344CB8AC3E}">
        <p14:creationId xmlns:p14="http://schemas.microsoft.com/office/powerpoint/2010/main" val="853985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ix Main Placeholders">
    <p:spTree>
      <p:nvGrpSpPr>
        <p:cNvPr id="1" name=""/>
        <p:cNvGrpSpPr/>
        <p:nvPr/>
      </p:nvGrpSpPr>
      <p:grpSpPr>
        <a:xfrm>
          <a:off x="0" y="0"/>
          <a:ext cx="0" cy="0"/>
          <a:chOff x="0" y="0"/>
          <a:chExt cx="0" cy="0"/>
        </a:xfrm>
      </p:grpSpPr>
      <p:sp>
        <p:nvSpPr>
          <p:cNvPr id="2" name="Slide Title"/>
          <p:cNvSpPr>
            <a:spLocks noGrp="1"/>
          </p:cNvSpPr>
          <p:nvPr>
            <p:ph type="title"/>
          </p:nvPr>
        </p:nvSpPr>
        <p:spPr>
          <a:xfrm>
            <a:off x="457200" y="304801"/>
            <a:ext cx="11277600" cy="678611"/>
          </a:xfrm>
          <a:prstGeom prst="rect">
            <a:avLst/>
          </a:prstGeom>
        </p:spPr>
        <p:txBody>
          <a:bodyPr>
            <a:noAutofit/>
          </a:bodyPr>
          <a:lstStyle>
            <a:lvl1pPr>
              <a:lnSpc>
                <a:spcPct val="100000"/>
              </a:lnSpc>
              <a:defRPr sz="2400"/>
            </a:lvl1pPr>
          </a:lstStyle>
          <a:p>
            <a:r>
              <a:rPr lang="zh-TW" altLang="en-US"/>
              <a:t>按一下以編輯母片標題樣式</a:t>
            </a:r>
            <a:endParaRPr lang="en-US" dirty="0"/>
          </a:p>
        </p:txBody>
      </p:sp>
      <p:sp>
        <p:nvSpPr>
          <p:cNvPr id="5" name="Content Placeholder 1"/>
          <p:cNvSpPr>
            <a:spLocks noGrp="1"/>
          </p:cNvSpPr>
          <p:nvPr>
            <p:ph sz="quarter" idx="11"/>
          </p:nvPr>
        </p:nvSpPr>
        <p:spPr>
          <a:xfrm>
            <a:off x="457200" y="1276710"/>
            <a:ext cx="11277600" cy="612476"/>
          </a:xfrm>
          <a:prstGeom prst="rect">
            <a:avLst/>
          </a:prstGeo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6" name="Content Placeholder 2"/>
          <p:cNvSpPr>
            <a:spLocks noGrp="1"/>
          </p:cNvSpPr>
          <p:nvPr>
            <p:ph sz="quarter" idx="14"/>
          </p:nvPr>
        </p:nvSpPr>
        <p:spPr>
          <a:xfrm>
            <a:off x="457200" y="2070496"/>
            <a:ext cx="11277600" cy="649138"/>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8" name="Content Placeholder 3"/>
          <p:cNvSpPr>
            <a:spLocks noGrp="1"/>
          </p:cNvSpPr>
          <p:nvPr>
            <p:ph sz="quarter" idx="15"/>
          </p:nvPr>
        </p:nvSpPr>
        <p:spPr>
          <a:xfrm>
            <a:off x="457200" y="2900944"/>
            <a:ext cx="11277600" cy="673100"/>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11" name="Content Placeholder 4"/>
          <p:cNvSpPr>
            <a:spLocks noGrp="1"/>
          </p:cNvSpPr>
          <p:nvPr>
            <p:ph sz="quarter" idx="16"/>
          </p:nvPr>
        </p:nvSpPr>
        <p:spPr>
          <a:xfrm>
            <a:off x="457200" y="3755354"/>
            <a:ext cx="11277600" cy="698500"/>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13" name="Content Placeholder 5"/>
          <p:cNvSpPr>
            <a:spLocks noGrp="1"/>
          </p:cNvSpPr>
          <p:nvPr>
            <p:ph sz="quarter" idx="17"/>
          </p:nvPr>
        </p:nvSpPr>
        <p:spPr>
          <a:xfrm>
            <a:off x="457200" y="4635164"/>
            <a:ext cx="11277600" cy="698500"/>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15" name="Content Placeholder 6"/>
          <p:cNvSpPr>
            <a:spLocks noGrp="1"/>
          </p:cNvSpPr>
          <p:nvPr>
            <p:ph sz="quarter" idx="18"/>
          </p:nvPr>
        </p:nvSpPr>
        <p:spPr>
          <a:xfrm>
            <a:off x="457200" y="5514976"/>
            <a:ext cx="11277600" cy="733425"/>
          </a:xfr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12" name="Appendix Link"/>
          <p:cNvSpPr>
            <a:spLocks noGrp="1"/>
          </p:cNvSpPr>
          <p:nvPr>
            <p:ph type="body" sz="quarter" idx="29"/>
          </p:nvPr>
        </p:nvSpPr>
        <p:spPr>
          <a:xfrm>
            <a:off x="4267200" y="6324600"/>
            <a:ext cx="3657600" cy="192024"/>
          </a:xfrm>
        </p:spPr>
        <p:txBody>
          <a:bodyPr anchor="b">
            <a:noAutofit/>
          </a:bodyPr>
          <a:lstStyle>
            <a:lvl1pPr algn="ctr">
              <a:defRPr sz="900"/>
            </a:lvl1pPr>
          </a:lstStyle>
          <a:p>
            <a:pPr lvl="0"/>
            <a:r>
              <a:rPr lang="zh-TW" altLang="en-US"/>
              <a:t>編輯母片文字樣式</a:t>
            </a:r>
          </a:p>
        </p:txBody>
      </p:sp>
      <p:sp>
        <p:nvSpPr>
          <p:cNvPr id="14" name="Image Credit"/>
          <p:cNvSpPr>
            <a:spLocks noGrp="1"/>
          </p:cNvSpPr>
          <p:nvPr>
            <p:ph type="body" sz="quarter" idx="30"/>
          </p:nvPr>
        </p:nvSpPr>
        <p:spPr>
          <a:xfrm>
            <a:off x="2082801" y="6684963"/>
            <a:ext cx="9302496" cy="173736"/>
          </a:xfrm>
        </p:spPr>
        <p:txBody>
          <a:bodyPr anchor="ctr">
            <a:noAutofit/>
          </a:bodyPr>
          <a:lstStyle>
            <a:lvl1pPr algn="r">
              <a:defRPr sz="800">
                <a:solidFill>
                  <a:srgbClr val="595959"/>
                </a:solidFill>
              </a:defRPr>
            </a:lvl1pPr>
          </a:lstStyle>
          <a:p>
            <a:pPr lvl="0"/>
            <a:r>
              <a:rPr lang="zh-TW" altLang="en-US"/>
              <a:t>編輯母片文字樣式</a:t>
            </a:r>
          </a:p>
        </p:txBody>
      </p:sp>
    </p:spTree>
    <p:extLst>
      <p:ext uri="{BB962C8B-B14F-4D97-AF65-F5344CB8AC3E}">
        <p14:creationId xmlns:p14="http://schemas.microsoft.com/office/powerpoint/2010/main" val="2611696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Main Placeholder">
    <p:spTree>
      <p:nvGrpSpPr>
        <p:cNvPr id="1" name=""/>
        <p:cNvGrpSpPr/>
        <p:nvPr/>
      </p:nvGrpSpPr>
      <p:grpSpPr>
        <a:xfrm>
          <a:off x="0" y="0"/>
          <a:ext cx="0" cy="0"/>
          <a:chOff x="0" y="0"/>
          <a:chExt cx="0" cy="0"/>
        </a:xfrm>
      </p:grpSpPr>
      <p:sp>
        <p:nvSpPr>
          <p:cNvPr id="2" name="Slide Title"/>
          <p:cNvSpPr>
            <a:spLocks noGrp="1"/>
          </p:cNvSpPr>
          <p:nvPr>
            <p:ph type="title"/>
          </p:nvPr>
        </p:nvSpPr>
        <p:spPr>
          <a:xfrm>
            <a:off x="457200" y="304801"/>
            <a:ext cx="11277600" cy="678611"/>
          </a:xfrm>
          <a:prstGeom prst="rect">
            <a:avLst/>
          </a:prstGeom>
        </p:spPr>
        <p:txBody>
          <a:bodyPr>
            <a:noAutofit/>
          </a:bodyPr>
          <a:lstStyle>
            <a:lvl1pPr>
              <a:lnSpc>
                <a:spcPct val="100000"/>
              </a:lnSpc>
              <a:defRPr sz="2400"/>
            </a:lvl1pPr>
          </a:lstStyle>
          <a:p>
            <a:r>
              <a:rPr lang="zh-TW" altLang="en-US"/>
              <a:t>按一下以編輯母片標題樣式</a:t>
            </a:r>
            <a:endParaRPr lang="en-US" dirty="0"/>
          </a:p>
        </p:txBody>
      </p:sp>
      <p:sp>
        <p:nvSpPr>
          <p:cNvPr id="5" name="Content Placeholder 1"/>
          <p:cNvSpPr>
            <a:spLocks noGrp="1"/>
          </p:cNvSpPr>
          <p:nvPr>
            <p:ph sz="quarter" idx="11"/>
          </p:nvPr>
        </p:nvSpPr>
        <p:spPr>
          <a:xfrm>
            <a:off x="457200" y="1276710"/>
            <a:ext cx="11277600" cy="4971691"/>
          </a:xfrm>
          <a:prstGeom prst="rect">
            <a:avLst/>
          </a:prstGeo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6" name="Appendix Link"/>
          <p:cNvSpPr>
            <a:spLocks noGrp="1"/>
          </p:cNvSpPr>
          <p:nvPr>
            <p:ph type="body" sz="quarter" idx="29"/>
          </p:nvPr>
        </p:nvSpPr>
        <p:spPr>
          <a:xfrm>
            <a:off x="4267200" y="6324600"/>
            <a:ext cx="3657600" cy="192024"/>
          </a:xfrm>
        </p:spPr>
        <p:txBody>
          <a:bodyPr anchor="b">
            <a:noAutofit/>
          </a:bodyPr>
          <a:lstStyle>
            <a:lvl1pPr algn="ctr">
              <a:defRPr sz="900"/>
            </a:lvl1pPr>
          </a:lstStyle>
          <a:p>
            <a:pPr lvl="0"/>
            <a:r>
              <a:rPr lang="zh-TW" altLang="en-US"/>
              <a:t>編輯母片文字樣式</a:t>
            </a:r>
          </a:p>
        </p:txBody>
      </p:sp>
      <p:sp>
        <p:nvSpPr>
          <p:cNvPr id="8" name="Image Credit"/>
          <p:cNvSpPr>
            <a:spLocks noGrp="1"/>
          </p:cNvSpPr>
          <p:nvPr>
            <p:ph type="body" sz="quarter" idx="30"/>
          </p:nvPr>
        </p:nvSpPr>
        <p:spPr>
          <a:xfrm>
            <a:off x="2082801" y="6684963"/>
            <a:ext cx="9302496" cy="173736"/>
          </a:xfrm>
        </p:spPr>
        <p:txBody>
          <a:bodyPr anchor="ctr">
            <a:noAutofit/>
          </a:bodyPr>
          <a:lstStyle>
            <a:lvl1pPr algn="r">
              <a:defRPr sz="800">
                <a:solidFill>
                  <a:srgbClr val="595959"/>
                </a:solidFill>
              </a:defRPr>
            </a:lvl1pPr>
          </a:lstStyle>
          <a:p>
            <a:pPr lvl="0"/>
            <a:r>
              <a:rPr lang="zh-TW" altLang="en-US"/>
              <a:t>編輯母片文字樣式</a:t>
            </a:r>
          </a:p>
        </p:txBody>
      </p:sp>
    </p:spTree>
    <p:extLst>
      <p:ext uri="{BB962C8B-B14F-4D97-AF65-F5344CB8AC3E}">
        <p14:creationId xmlns:p14="http://schemas.microsoft.com/office/powerpoint/2010/main" val="3359702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CLSP62-Q87A"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hyperlink" Target="https://www.bls.gov/emp/tables/civilian-labor-force-summary.htm"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video" Target="https://www.youtube.com/embed/GFVKKTwkANY?feature=oembed" TargetMode="External"/><Relationship Id="rId4" Type="http://schemas.openxmlformats.org/officeDocument/2006/relationships/image" Target="../media/image10.jpeg"/></Relationships>
</file>

<file path=ppt/slides/_rels/slide3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4.jp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video" Target="https://www.youtube.com/embed/FogiE8_3fPE?feature=oembed" TargetMode="External"/><Relationship Id="rId4" Type="http://schemas.openxmlformats.org/officeDocument/2006/relationships/image" Target="../media/image22.jpeg"/></Relationships>
</file>

<file path=ppt/slides/_rels/slide59.xml.rels><?xml version="1.0" encoding="UTF-8" standalone="yes"?>
<Relationships xmlns="http://schemas.openxmlformats.org/package/2006/relationships"><Relationship Id="rId2" Type="http://schemas.openxmlformats.org/officeDocument/2006/relationships/hyperlink" Target="https://www.revfine.com/robots-hospitality-industry/"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youtu.be/hL9uk4hKyg4" TargetMode="External"/><Relationship Id="rId2" Type="http://schemas.openxmlformats.org/officeDocument/2006/relationships/hyperlink" Target="https://youtu.be/GFVKKTwkANY" TargetMode="External"/><Relationship Id="rId1" Type="http://schemas.openxmlformats.org/officeDocument/2006/relationships/slideLayout" Target="../slideLayouts/slideLayout2.xml"/><Relationship Id="rId4" Type="http://schemas.openxmlformats.org/officeDocument/2006/relationships/hyperlink" Target="https://youtu.be/bU78taHasS0"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doi.org/10.1108/TR-03-2018-0038" TargetMode="External"/><Relationship Id="rId2" Type="http://schemas.openxmlformats.org/officeDocument/2006/relationships/hyperlink" Target="https://doi.org/10.1108/JHTT-07-2012-0021" TargetMode="External"/><Relationship Id="rId1" Type="http://schemas.openxmlformats.org/officeDocument/2006/relationships/slideLayout" Target="../slideLayouts/slideLayout2.xml"/><Relationship Id="rId5" Type="http://schemas.openxmlformats.org/officeDocument/2006/relationships/hyperlink" Target="https://youtu.be/3aYPZsSHgzU" TargetMode="External"/><Relationship Id="rId4" Type="http://schemas.openxmlformats.org/officeDocument/2006/relationships/hyperlink" Target="https://doi.org/10.1108/whatt.2010.40802aaa.002" TargetMode="External"/></Relationships>
</file>

<file path=ppt/slides/_rels/slide6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1" y="2964222"/>
            <a:ext cx="5182182" cy="1514695"/>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5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Industry Analysis</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E527C-05F0-6AA9-3D04-DE2ED32895CE}"/>
              </a:ext>
            </a:extLst>
          </p:cNvPr>
          <p:cNvSpPr>
            <a:spLocks noGrp="1"/>
          </p:cNvSpPr>
          <p:nvPr>
            <p:ph type="title"/>
          </p:nvPr>
        </p:nvSpPr>
        <p:spPr/>
        <p:txBody>
          <a:bodyPr/>
          <a:lstStyle/>
          <a:p>
            <a:r>
              <a:rPr lang="en-GB"/>
              <a:t>Content </a:t>
            </a:r>
            <a:endParaRPr lang="en-GB" dirty="0"/>
          </a:p>
        </p:txBody>
      </p:sp>
      <p:sp>
        <p:nvSpPr>
          <p:cNvPr id="3" name="Content Placeholder 2">
            <a:extLst>
              <a:ext uri="{FF2B5EF4-FFF2-40B4-BE49-F238E27FC236}">
                <a16:creationId xmlns:a16="http://schemas.microsoft.com/office/drawing/2014/main" id="{CCD11998-4BB0-0E50-EF31-9756543C0D9D}"/>
              </a:ext>
            </a:extLst>
          </p:cNvPr>
          <p:cNvSpPr>
            <a:spLocks noGrp="1"/>
          </p:cNvSpPr>
          <p:nvPr>
            <p:ph sz="half" idx="1"/>
          </p:nvPr>
        </p:nvSpPr>
        <p:spPr>
          <a:xfrm>
            <a:off x="838200" y="1825625"/>
            <a:ext cx="7906092" cy="3310346"/>
          </a:xfrm>
        </p:spPr>
        <p:txBody>
          <a:bodyPr>
            <a:normAutofit lnSpcReduction="10000"/>
          </a:bodyPr>
          <a:lstStyle/>
          <a:p>
            <a:pPr marL="342900" indent="-342900">
              <a:buFont typeface="Arial" panose="020B0604020202020204" pitchFamily="34" charset="0"/>
              <a:buChar char="•"/>
            </a:pPr>
            <a:r>
              <a:rPr lang="en-GB"/>
              <a:t>Recap of last session</a:t>
            </a:r>
          </a:p>
          <a:p>
            <a:pPr marL="342900" indent="-342900">
              <a:buFont typeface="Arial" panose="020B0604020202020204" pitchFamily="34" charset="0"/>
              <a:buChar char="•"/>
            </a:pPr>
            <a:endParaRPr lang="en-GB" sz="2800"/>
          </a:p>
          <a:p>
            <a:pPr marL="342900" indent="-342900">
              <a:buFont typeface="Arial" panose="020B0604020202020204" pitchFamily="34" charset="0"/>
              <a:buChar char="•"/>
            </a:pPr>
            <a:r>
              <a:rPr lang="en-GB" sz="2800"/>
              <a:t>PESTLE Analysis</a:t>
            </a:r>
          </a:p>
          <a:p>
            <a:endParaRPr lang="en-GB" sz="2800"/>
          </a:p>
          <a:p>
            <a:pPr marL="342900" indent="-342900">
              <a:buFont typeface="Arial" panose="020B0604020202020204" pitchFamily="34" charset="0"/>
              <a:buChar char="•"/>
            </a:pPr>
            <a:r>
              <a:rPr lang="en-GB" sz="2800"/>
              <a:t>SWOT Analysis</a:t>
            </a:r>
          </a:p>
          <a:p>
            <a:endParaRPr lang="en-GB" sz="2800"/>
          </a:p>
          <a:p>
            <a:pPr marL="342900" indent="-342900">
              <a:buFont typeface="Arial" panose="020B0604020202020204" pitchFamily="34" charset="0"/>
              <a:buChar char="•"/>
            </a:pPr>
            <a:r>
              <a:rPr lang="en-GB" sz="2800"/>
              <a:t>Assignment 2</a:t>
            </a:r>
          </a:p>
          <a:p>
            <a:endParaRPr lang="en-GB" dirty="0"/>
          </a:p>
        </p:txBody>
      </p:sp>
    </p:spTree>
    <p:extLst>
      <p:ext uri="{BB962C8B-B14F-4D97-AF65-F5344CB8AC3E}">
        <p14:creationId xmlns:p14="http://schemas.microsoft.com/office/powerpoint/2010/main" val="4211406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p:txBody>
          <a:bodyPr anchor="ctr">
            <a:normAutofit/>
          </a:bodyPr>
          <a:lstStyle/>
          <a:p>
            <a:r>
              <a:rPr lang="en-GB" dirty="0"/>
              <a:t>How much do you think the industry has changed since the beginning?</a:t>
            </a:r>
          </a:p>
        </p:txBody>
      </p:sp>
      <p:pic>
        <p:nvPicPr>
          <p:cNvPr id="5" name="Picture 4">
            <a:extLst>
              <a:ext uri="{FF2B5EF4-FFF2-40B4-BE49-F238E27FC236}">
                <a16:creationId xmlns:a16="http://schemas.microsoft.com/office/drawing/2014/main" id="{4E1FE681-E56B-4259-A12D-48805DACF466}"/>
              </a:ext>
            </a:extLst>
          </p:cNvPr>
          <p:cNvPicPr>
            <a:picLocks noChangeAspect="1"/>
          </p:cNvPicPr>
          <p:nvPr/>
        </p:nvPicPr>
        <p:blipFill>
          <a:blip r:embed="rId3"/>
          <a:stretch>
            <a:fillRect/>
          </a:stretch>
        </p:blipFill>
        <p:spPr>
          <a:xfrm>
            <a:off x="3503713" y="2132856"/>
            <a:ext cx="4884347" cy="3223668"/>
          </a:xfrm>
          <a:prstGeom prst="rect">
            <a:avLst/>
          </a:prstGeom>
          <a:noFill/>
        </p:spPr>
      </p:pic>
    </p:spTree>
    <p:extLst>
      <p:ext uri="{BB962C8B-B14F-4D97-AF65-F5344CB8AC3E}">
        <p14:creationId xmlns:p14="http://schemas.microsoft.com/office/powerpoint/2010/main" val="2505130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5614D8-F779-4457-9B5B-3584FEA513DF}"/>
              </a:ext>
            </a:extLst>
          </p:cNvPr>
          <p:cNvPicPr>
            <a:picLocks noChangeAspect="1"/>
          </p:cNvPicPr>
          <p:nvPr/>
        </p:nvPicPr>
        <p:blipFill rotWithShape="1">
          <a:blip r:embed="rId3"/>
          <a:srcRect l="32675" r="-3" b="-3"/>
          <a:stretch/>
        </p:blipFill>
        <p:spPr>
          <a:xfrm>
            <a:off x="3092973" y="214364"/>
            <a:ext cx="4788024" cy="5544617"/>
          </a:xfrm>
          <a:prstGeom prst="rect">
            <a:avLst/>
          </a:prstGeom>
          <a:noFill/>
        </p:spPr>
      </p:pic>
    </p:spTree>
    <p:extLst>
      <p:ext uri="{BB962C8B-B14F-4D97-AF65-F5344CB8AC3E}">
        <p14:creationId xmlns:p14="http://schemas.microsoft.com/office/powerpoint/2010/main" val="2187536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7990098E-727F-592D-EECC-690A8C6602CF}"/>
              </a:ext>
            </a:extLst>
          </p:cNvPr>
          <p:cNvSpPr/>
          <p:nvPr/>
        </p:nvSpPr>
        <p:spPr>
          <a:xfrm>
            <a:off x="5029200" y="2463800"/>
            <a:ext cx="2438400" cy="914400"/>
          </a:xfrm>
          <a:prstGeom prst="homePlate">
            <a:avLst/>
          </a:prstGeom>
          <a:solidFill>
            <a:srgbClr val="DDE9F7"/>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zh-TW" altLang="zh-TW">
              <a:solidFill>
                <a:srgbClr val="FFFFFF"/>
              </a:solidFill>
              <a:ea typeface="ＭＳ Ｐゴシック" pitchFamily="34" charset="-128"/>
            </a:endParaRPr>
          </a:p>
        </p:txBody>
      </p:sp>
      <p:sp>
        <p:nvSpPr>
          <p:cNvPr id="13" name="Pentagon 12">
            <a:extLst>
              <a:ext uri="{FF2B5EF4-FFF2-40B4-BE49-F238E27FC236}">
                <a16:creationId xmlns:a16="http://schemas.microsoft.com/office/drawing/2014/main" id="{1A893CEE-66DB-12DF-503A-21054611FAA4}"/>
              </a:ext>
            </a:extLst>
          </p:cNvPr>
          <p:cNvSpPr/>
          <p:nvPr/>
        </p:nvSpPr>
        <p:spPr>
          <a:xfrm>
            <a:off x="5029200" y="3327400"/>
            <a:ext cx="2438400" cy="914400"/>
          </a:xfrm>
          <a:prstGeom prst="homePlate">
            <a:avLst/>
          </a:prstGeom>
          <a:solidFill>
            <a:srgbClr val="DDE9F7"/>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zh-TW" altLang="zh-TW">
              <a:solidFill>
                <a:srgbClr val="FFFFFF"/>
              </a:solidFill>
              <a:ea typeface="ＭＳ Ｐゴシック" pitchFamily="34" charset="-128"/>
            </a:endParaRPr>
          </a:p>
        </p:txBody>
      </p:sp>
      <p:sp>
        <p:nvSpPr>
          <p:cNvPr id="14" name="Pentagon 13">
            <a:extLst>
              <a:ext uri="{FF2B5EF4-FFF2-40B4-BE49-F238E27FC236}">
                <a16:creationId xmlns:a16="http://schemas.microsoft.com/office/drawing/2014/main" id="{FBCC09D1-162C-2564-E6D2-E05F3217B41F}"/>
              </a:ext>
            </a:extLst>
          </p:cNvPr>
          <p:cNvSpPr/>
          <p:nvPr/>
        </p:nvSpPr>
        <p:spPr>
          <a:xfrm>
            <a:off x="5029200" y="4191000"/>
            <a:ext cx="2438400" cy="914400"/>
          </a:xfrm>
          <a:prstGeom prst="homePlate">
            <a:avLst/>
          </a:prstGeom>
          <a:solidFill>
            <a:srgbClr val="DDE9F7"/>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zh-TW" altLang="zh-TW">
              <a:solidFill>
                <a:srgbClr val="FFFFFF"/>
              </a:solidFill>
              <a:ea typeface="ＭＳ Ｐゴシック" pitchFamily="34" charset="-128"/>
            </a:endParaRPr>
          </a:p>
        </p:txBody>
      </p:sp>
      <p:sp>
        <p:nvSpPr>
          <p:cNvPr id="67586" name="Rectangle 4">
            <a:extLst>
              <a:ext uri="{FF2B5EF4-FFF2-40B4-BE49-F238E27FC236}">
                <a16:creationId xmlns:a16="http://schemas.microsoft.com/office/drawing/2014/main" id="{BF10DDD0-EFF6-8DFE-1577-7787430C80B4}"/>
              </a:ext>
            </a:extLst>
          </p:cNvPr>
          <p:cNvSpPr>
            <a:spLocks noGrp="1" noChangeArrowheads="1"/>
          </p:cNvSpPr>
          <p:nvPr>
            <p:ph type="title"/>
          </p:nvPr>
        </p:nvSpPr>
        <p:spPr/>
        <p:txBody>
          <a:bodyPr/>
          <a:lstStyle/>
          <a:p>
            <a:pPr defTabSz="809625">
              <a:defRPr/>
            </a:pPr>
            <a:r>
              <a:rPr lang="en-US" sz="3200" dirty="0">
                <a:ea typeface="ＭＳ Ｐゴシック" charset="0"/>
              </a:rPr>
              <a:t>3 Competitive Challenges Influencing HRM</a:t>
            </a:r>
          </a:p>
        </p:txBody>
      </p:sp>
      <p:sp>
        <p:nvSpPr>
          <p:cNvPr id="38918" name="Content Placeholder 3">
            <a:extLst>
              <a:ext uri="{FF2B5EF4-FFF2-40B4-BE49-F238E27FC236}">
                <a16:creationId xmlns:a16="http://schemas.microsoft.com/office/drawing/2014/main" id="{6244A4D9-B963-38F5-B47C-386DDCDB8A6F}"/>
              </a:ext>
            </a:extLst>
          </p:cNvPr>
          <p:cNvSpPr>
            <a:spLocks noGrp="1"/>
          </p:cNvSpPr>
          <p:nvPr>
            <p:ph idx="1"/>
          </p:nvPr>
        </p:nvSpPr>
        <p:spPr>
          <a:xfrm>
            <a:off x="4845050" y="2554289"/>
            <a:ext cx="2622550" cy="2744787"/>
          </a:xfrm>
        </p:spPr>
        <p:txBody>
          <a:bodyPr/>
          <a:lstStyle/>
          <a:p>
            <a:pPr marL="177800" indent="0">
              <a:buNone/>
            </a:pPr>
            <a:r>
              <a:rPr lang="en-US" altLang="en-US" b="1"/>
              <a:t>Technology</a:t>
            </a:r>
          </a:p>
          <a:p>
            <a:pPr marL="177800" lvl="1" indent="0"/>
            <a:endParaRPr lang="en-US" altLang="en-US" b="1">
              <a:solidFill>
                <a:schemeClr val="tx1"/>
              </a:solidFill>
            </a:endParaRPr>
          </a:p>
          <a:p>
            <a:pPr marL="177800" lvl="1" indent="0">
              <a:buNone/>
            </a:pPr>
            <a:r>
              <a:rPr lang="en-US" altLang="en-US" b="1">
                <a:solidFill>
                  <a:schemeClr val="tx1"/>
                </a:solidFill>
              </a:rPr>
              <a:t>Sustainability</a:t>
            </a:r>
          </a:p>
          <a:p>
            <a:pPr marL="177800" lvl="1" indent="0">
              <a:buNone/>
            </a:pPr>
            <a:endParaRPr lang="en-US" altLang="en-US" b="1">
              <a:solidFill>
                <a:schemeClr val="tx1"/>
              </a:solidFill>
            </a:endParaRPr>
          </a:p>
          <a:p>
            <a:pPr marL="177800" lvl="1" indent="0">
              <a:buNone/>
            </a:pPr>
            <a:r>
              <a:rPr lang="en-US" altLang="en-US" b="1">
                <a:solidFill>
                  <a:schemeClr val="tx1"/>
                </a:solidFill>
              </a:rPr>
              <a:t>Globalization</a:t>
            </a:r>
            <a:endParaRPr lang="en-US" altLang="en-US">
              <a:solidFill>
                <a:schemeClr val="tx1"/>
              </a:solidFill>
            </a:endParaRPr>
          </a:p>
        </p:txBody>
      </p:sp>
      <p:sp>
        <p:nvSpPr>
          <p:cNvPr id="38919" name="Footer Placeholder 1">
            <a:extLst>
              <a:ext uri="{FF2B5EF4-FFF2-40B4-BE49-F238E27FC236}">
                <a16:creationId xmlns:a16="http://schemas.microsoft.com/office/drawing/2014/main" id="{7684839A-B05C-F6B9-E8B1-CE3A5F4B3FD2}"/>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38920" name="Slide Number Placeholder 2">
            <a:extLst>
              <a:ext uri="{FF2B5EF4-FFF2-40B4-BE49-F238E27FC236}">
                <a16:creationId xmlns:a16="http://schemas.microsoft.com/office/drawing/2014/main" id="{562A74A8-436B-E104-6DBD-85100E53256B}"/>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D8CA4DE-A9BC-4511-80BD-B326B2258CE6}" type="slidenum">
              <a:rPr lang="en-US" altLang="en-US" sz="1200"/>
              <a:pPr/>
              <a:t>5</a:t>
            </a:fld>
            <a:endParaRPr lang="en-US" altLang="en-US" sz="1200"/>
          </a:p>
        </p:txBody>
      </p:sp>
      <p:sp>
        <p:nvSpPr>
          <p:cNvPr id="38921" name="TextBox 9">
            <a:extLst>
              <a:ext uri="{FF2B5EF4-FFF2-40B4-BE49-F238E27FC236}">
                <a16:creationId xmlns:a16="http://schemas.microsoft.com/office/drawing/2014/main" id="{BCDAB5CB-E6CA-485E-88EE-67A3C4CFE311}"/>
              </a:ext>
            </a:extLst>
          </p:cNvPr>
          <p:cNvSpPr txBox="1">
            <a:spLocks noChangeArrowheads="1"/>
          </p:cNvSpPr>
          <p:nvPr/>
        </p:nvSpPr>
        <p:spPr bwMode="auto">
          <a:xfrm>
            <a:off x="4419600" y="609601"/>
            <a:ext cx="1841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標題 1">
            <a:extLst>
              <a:ext uri="{FF2B5EF4-FFF2-40B4-BE49-F238E27FC236}">
                <a16:creationId xmlns:a16="http://schemas.microsoft.com/office/drawing/2014/main" id="{CFBB8DEC-0EE8-9D23-F2CA-AE71E0BADF3F}"/>
              </a:ext>
            </a:extLst>
          </p:cNvPr>
          <p:cNvSpPr>
            <a:spLocks noGrp="1"/>
          </p:cNvSpPr>
          <p:nvPr>
            <p:ph type="title"/>
          </p:nvPr>
        </p:nvSpPr>
        <p:spPr/>
        <p:txBody>
          <a:bodyPr/>
          <a:lstStyle/>
          <a:p>
            <a:r>
              <a:rPr lang="en-US" altLang="zh-TW"/>
              <a:t>3 Competitive Challenges Influencing HRM</a:t>
            </a:r>
            <a:endParaRPr lang="zh-TW" altLang="en-US"/>
          </a:p>
        </p:txBody>
      </p:sp>
      <p:sp>
        <p:nvSpPr>
          <p:cNvPr id="39939" name="內容版面配置區 2">
            <a:extLst>
              <a:ext uri="{FF2B5EF4-FFF2-40B4-BE49-F238E27FC236}">
                <a16:creationId xmlns:a16="http://schemas.microsoft.com/office/drawing/2014/main" id="{6FBADA74-CC2D-5E65-AF0E-3C9604BDFAB9}"/>
              </a:ext>
            </a:extLst>
          </p:cNvPr>
          <p:cNvSpPr>
            <a:spLocks noGrp="1"/>
          </p:cNvSpPr>
          <p:nvPr>
            <p:ph idx="1"/>
          </p:nvPr>
        </p:nvSpPr>
        <p:spPr/>
        <p:txBody>
          <a:bodyPr/>
          <a:lstStyle/>
          <a:p>
            <a:r>
              <a:rPr lang="en-US" altLang="zh-TW"/>
              <a:t>Which one is more important in influencing HRM?</a:t>
            </a:r>
            <a:endParaRPr lang="zh-TW" altLang="en-US"/>
          </a:p>
        </p:txBody>
      </p:sp>
      <p:sp>
        <p:nvSpPr>
          <p:cNvPr id="39940" name="頁尾版面配置區 3">
            <a:extLst>
              <a:ext uri="{FF2B5EF4-FFF2-40B4-BE49-F238E27FC236}">
                <a16:creationId xmlns:a16="http://schemas.microsoft.com/office/drawing/2014/main" id="{28848CAA-467E-52D0-E911-4045652AFCEB}"/>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39941" name="投影片編號版面配置區 4">
            <a:extLst>
              <a:ext uri="{FF2B5EF4-FFF2-40B4-BE49-F238E27FC236}">
                <a16:creationId xmlns:a16="http://schemas.microsoft.com/office/drawing/2014/main" id="{CA13675C-30CB-0FC0-4A70-0EA2DACB2190}"/>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00770C2-9F31-40A2-BD29-8FE912178C5D}" type="slidenum">
              <a:rPr lang="en-US" altLang="en-US" sz="1200"/>
              <a:pPr/>
              <a:t>6</a:t>
            </a:fld>
            <a:endParaRPr lang="en-US" altLang="en-US" sz="1200"/>
          </a:p>
        </p:txBody>
      </p:sp>
      <p:pic>
        <p:nvPicPr>
          <p:cNvPr id="39942" name="圖片 1" descr="&lt;strong&gt;Question&lt;/strong&gt; Mark Exclamation · Free image on Pixabay">
            <a:extLst>
              <a:ext uri="{FF2B5EF4-FFF2-40B4-BE49-F238E27FC236}">
                <a16:creationId xmlns:a16="http://schemas.microsoft.com/office/drawing/2014/main" id="{98AC133D-306D-3AF3-9438-5C4F0A02D8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410201" y="3862389"/>
            <a:ext cx="2925763" cy="1951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1" name="Rectangle 2">
            <a:extLst>
              <a:ext uri="{FF2B5EF4-FFF2-40B4-BE49-F238E27FC236}">
                <a16:creationId xmlns:a16="http://schemas.microsoft.com/office/drawing/2014/main" id="{77C5D629-C28B-4DBA-E3EC-C78007B9CA20}"/>
              </a:ext>
            </a:extLst>
          </p:cNvPr>
          <p:cNvSpPr>
            <a:spLocks noGrp="1" noChangeArrowheads="1"/>
          </p:cNvSpPr>
          <p:nvPr>
            <p:ph type="title"/>
          </p:nvPr>
        </p:nvSpPr>
        <p:spPr>
          <a:xfrm>
            <a:off x="2057401" y="0"/>
            <a:ext cx="7508875" cy="1187450"/>
          </a:xfrm>
        </p:spPr>
        <p:txBody>
          <a:bodyPr/>
          <a:lstStyle/>
          <a:p>
            <a:pPr defTabSz="809625">
              <a:defRPr/>
            </a:pPr>
            <a:r>
              <a:rPr lang="en-US" sz="3200" dirty="0">
                <a:ea typeface="ＭＳ Ｐゴシック" charset="0"/>
              </a:rPr>
              <a:t>Sustainability  includes the ability to </a:t>
            </a:r>
          </a:p>
        </p:txBody>
      </p:sp>
      <p:graphicFrame>
        <p:nvGraphicFramePr>
          <p:cNvPr id="2" name="Content Placeholder 1">
            <a:extLst>
              <a:ext uri="{FF2B5EF4-FFF2-40B4-BE49-F238E27FC236}">
                <a16:creationId xmlns:a16="http://schemas.microsoft.com/office/drawing/2014/main" id="{013A2B4E-9086-C91E-BE41-A7BBFB5C4124}"/>
              </a:ext>
            </a:extLst>
          </p:cNvPr>
          <p:cNvGraphicFramePr>
            <a:graphicFrameLocks noGrp="1"/>
          </p:cNvGraphicFramePr>
          <p:nvPr>
            <p:ph idx="1"/>
          </p:nvPr>
        </p:nvGraphicFramePr>
        <p:xfrm>
          <a:off x="2133600" y="1066801"/>
          <a:ext cx="7924800" cy="4754599"/>
        </p:xfrm>
        <a:graphic>
          <a:graphicData uri="http://schemas.openxmlformats.org/drawingml/2006/table">
            <a:tbl>
              <a:tblPr/>
              <a:tblGrid>
                <a:gridCol w="7924800">
                  <a:extLst>
                    <a:ext uri="{9D8B030D-6E8A-4147-A177-3AD203B41FA5}">
                      <a16:colId xmlns:a16="http://schemas.microsoft.com/office/drawing/2014/main" val="20000"/>
                    </a:ext>
                  </a:extLst>
                </a:gridCol>
              </a:tblGrid>
              <a:tr h="457143">
                <a:tc>
                  <a:txBody>
                    <a:bodyPr/>
                    <a:lstStyle/>
                    <a:p>
                      <a:pPr marL="457200" marR="0" lvl="0" indent="-457200" algn="l" defTabSz="809625" rtl="0" eaLnBrk="1" fontAlgn="base" latinLnBrk="0" hangingPunct="1">
                        <a:lnSpc>
                          <a:spcPct val="80000"/>
                        </a:lnSpc>
                        <a:spcBef>
                          <a:spcPct val="0"/>
                        </a:spcBef>
                        <a:spcAft>
                          <a:spcPct val="0"/>
                        </a:spcAft>
                        <a:buClrTx/>
                        <a:buSzTx/>
                        <a:buFont typeface="Arial" pitchFamily="34" charset="0"/>
                        <a:buChar char="•"/>
                        <a:tabLst/>
                      </a:pPr>
                      <a:r>
                        <a:rPr kumimoji="0" lang="en-US" altLang="zh-TW" sz="2400" b="0" i="0" u="none" strike="noStrike" cap="none" normalizeH="0" baseline="0">
                          <a:ln>
                            <a:noFill/>
                          </a:ln>
                          <a:solidFill>
                            <a:schemeClr val="tx1"/>
                          </a:solidFill>
                          <a:effectLst/>
                          <a:latin typeface="Calibri" pitchFamily="34" charset="0"/>
                          <a:ea typeface="ＭＳ Ｐゴシック" pitchFamily="34" charset="-128"/>
                        </a:rPr>
                        <a:t>succeed in a dynamic competitive environment</a:t>
                      </a:r>
                      <a:endParaRPr kumimoji="0" lang="en-US" altLang="zh-TW" sz="2400" b="0" i="0" u="none" strike="noStrike" cap="none" normalizeH="0" baseline="0">
                        <a:ln>
                          <a:noFill/>
                        </a:ln>
                        <a:solidFill>
                          <a:schemeClr val="bg1"/>
                        </a:solidFill>
                        <a:effectLst/>
                        <a:latin typeface="Calibri" pitchFamily="34" charset="0"/>
                        <a:ea typeface="ＭＳ Ｐゴシック" pitchFamily="34" charset="-128"/>
                        <a:cs typeface="Calibri" pitchFamily="34" charset="0"/>
                      </a:endParaRPr>
                    </a:p>
                  </a:txBody>
                  <a:tcPr marT="45704" marB="45704" horzOverflow="overflow">
                    <a:lnL>
                      <a:noFill/>
                    </a:lnL>
                    <a:lnR>
                      <a:noFill/>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164">
                <a:tc>
                  <a:txBody>
                    <a:bodyPr/>
                    <a:lstStyle/>
                    <a:p>
                      <a:pPr marL="457200" marR="0" lvl="1" indent="-45720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altLang="zh-TW" sz="2400" b="0" i="0" u="none" strike="noStrike" cap="none" normalizeH="0" baseline="0">
                          <a:ln>
                            <a:noFill/>
                          </a:ln>
                          <a:solidFill>
                            <a:schemeClr val="tx1"/>
                          </a:solidFill>
                          <a:effectLst/>
                          <a:latin typeface="Calibri" pitchFamily="34" charset="0"/>
                          <a:ea typeface="ＭＳ Ｐゴシック" pitchFamily="34" charset="-128"/>
                        </a:rPr>
                        <a:t>deliver a return to shareholders </a:t>
                      </a:r>
                      <a:endParaRPr kumimoji="0" lang="en-US" altLang="zh-TW" sz="2400" b="0" i="0" u="none" strike="noStrike" cap="none" normalizeH="0" baseline="0">
                        <a:ln>
                          <a:noFill/>
                        </a:ln>
                        <a:solidFill>
                          <a:srgbClr val="376092"/>
                        </a:solidFill>
                        <a:effectLst/>
                        <a:latin typeface="Calibri" pitchFamily="34" charset="0"/>
                        <a:ea typeface="ＭＳ Ｐゴシック" pitchFamily="34" charset="-128"/>
                        <a:cs typeface="Calibri" pitchFamily="34" charset="0"/>
                      </a:endParaRPr>
                    </a:p>
                  </a:txBody>
                  <a:tcPr marT="45704" marB="45704" horzOverflow="overflow">
                    <a:lnL>
                      <a:noFill/>
                    </a:lnL>
                    <a:lnR>
                      <a:noFill/>
                    </a:lnR>
                    <a:lnT w="12700" cap="flat" cmpd="sng" algn="ctr">
                      <a:solidFill>
                        <a:schemeClr val="accent1"/>
                      </a:solidFill>
                      <a:prstDash val="solid"/>
                      <a:round/>
                      <a:headEnd type="none" w="med" len="med"/>
                      <a:tailEnd type="none" w="med" len="med"/>
                    </a:lnT>
                    <a:lnB>
                      <a:noFill/>
                    </a:lnB>
                    <a:lnTlToBr>
                      <a:noFill/>
                    </a:lnTlToBr>
                    <a:lnBlToTr>
                      <a:noFill/>
                    </a:lnBlToTr>
                    <a:solidFill>
                      <a:schemeClr val="accent1">
                        <a:alpha val="20000"/>
                      </a:schemeClr>
                    </a:solidFill>
                  </a:tcPr>
                </a:tc>
                <a:extLst>
                  <a:ext uri="{0D108BD9-81ED-4DB2-BD59-A6C34878D82A}">
                    <a16:rowId xmlns:a16="http://schemas.microsoft.com/office/drawing/2014/main" val="10001"/>
                  </a:ext>
                </a:extLst>
              </a:tr>
              <a:tr h="822921">
                <a:tc>
                  <a:txBody>
                    <a:bodyPr/>
                    <a:lstStyle/>
                    <a:p>
                      <a:pPr marL="457200" marR="0" lvl="1" indent="-45720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altLang="zh-TW" sz="2400" b="0" i="0" u="none" strike="noStrike" cap="none" normalizeH="0" baseline="0">
                          <a:ln>
                            <a:noFill/>
                          </a:ln>
                          <a:solidFill>
                            <a:schemeClr val="tx1"/>
                          </a:solidFill>
                          <a:effectLst/>
                          <a:latin typeface="Calibri" pitchFamily="34" charset="0"/>
                          <a:ea typeface="ＭＳ Ｐゴシック" pitchFamily="34" charset="-128"/>
                        </a:rPr>
                        <a:t>provide high-quality products, services and work experiences for employees</a:t>
                      </a:r>
                      <a:endParaRPr kumimoji="0" lang="en-US" altLang="zh-TW" sz="2400" b="0" i="0" u="none" strike="noStrike" cap="none" normalizeH="0" baseline="0">
                        <a:ln>
                          <a:noFill/>
                        </a:ln>
                        <a:solidFill>
                          <a:srgbClr val="376092"/>
                        </a:solidFill>
                        <a:effectLst/>
                        <a:latin typeface="Calibri" pitchFamily="34" charset="0"/>
                        <a:ea typeface="ＭＳ Ｐゴシック" pitchFamily="34" charset="-128"/>
                        <a:cs typeface="Calibri" pitchFamily="34" charset="0"/>
                      </a:endParaRPr>
                    </a:p>
                  </a:txBody>
                  <a:tcPr marT="45704" marB="45704"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r h="457164">
                <a:tc>
                  <a:txBody>
                    <a:bodyPr/>
                    <a:lstStyle/>
                    <a:p>
                      <a:pPr marL="457200" marR="0" lvl="1" indent="-45720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altLang="zh-TW" sz="2400" b="0" i="0" u="none" strike="noStrike" cap="none" normalizeH="0" baseline="0">
                          <a:ln>
                            <a:noFill/>
                          </a:ln>
                          <a:solidFill>
                            <a:schemeClr val="tx1"/>
                          </a:solidFill>
                          <a:effectLst/>
                          <a:latin typeface="Calibri" pitchFamily="34" charset="0"/>
                          <a:ea typeface="ＭＳ Ｐゴシック" pitchFamily="34" charset="-128"/>
                        </a:rPr>
                        <a:t>increased value placed on intangible assets </a:t>
                      </a:r>
                    </a:p>
                  </a:txBody>
                  <a:tcPr marT="45704" marB="45704"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3"/>
                  </a:ext>
                </a:extLst>
              </a:tr>
              <a:tr h="822921">
                <a:tc>
                  <a:txBody>
                    <a:bodyPr/>
                    <a:lstStyle/>
                    <a:p>
                      <a:pPr marL="457200" marR="0" lvl="1" indent="-45720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altLang="zh-TW" sz="2400" b="0" i="0" u="none" strike="noStrike" cap="none" normalizeH="0" baseline="0">
                          <a:ln>
                            <a:noFill/>
                          </a:ln>
                          <a:solidFill>
                            <a:schemeClr val="tx1"/>
                          </a:solidFill>
                          <a:effectLst/>
                          <a:latin typeface="Calibri" pitchFamily="34" charset="0"/>
                          <a:ea typeface="ＭＳ Ｐゴシック" pitchFamily="34" charset="-128"/>
                        </a:rPr>
                        <a:t>increased value placed on human capital, social and environmental responsibility</a:t>
                      </a:r>
                      <a:endParaRPr kumimoji="0" lang="en-US" altLang="zh-TW" sz="2400" b="0" i="0" u="none" strike="noStrike" cap="none" normalizeH="0" baseline="0">
                        <a:ln>
                          <a:noFill/>
                        </a:ln>
                        <a:solidFill>
                          <a:srgbClr val="376092"/>
                        </a:solidFill>
                        <a:effectLst/>
                        <a:latin typeface="Calibri" pitchFamily="34" charset="0"/>
                        <a:ea typeface="ＭＳ Ｐゴシック" pitchFamily="34" charset="-128"/>
                        <a:cs typeface="Calibri" pitchFamily="34" charset="0"/>
                      </a:endParaRPr>
                    </a:p>
                  </a:txBody>
                  <a:tcPr marT="45704" marB="45704"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4"/>
                  </a:ext>
                </a:extLst>
              </a:tr>
              <a:tr h="822921">
                <a:tc>
                  <a:txBody>
                    <a:bodyPr/>
                    <a:lstStyle/>
                    <a:p>
                      <a:pPr marL="457200" marR="0" lvl="1" indent="-45720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altLang="zh-TW" sz="2400" b="0" i="0" u="none" strike="noStrike" cap="none" normalizeH="0" baseline="0">
                          <a:ln>
                            <a:noFill/>
                          </a:ln>
                          <a:solidFill>
                            <a:schemeClr val="tx1"/>
                          </a:solidFill>
                          <a:effectLst/>
                          <a:latin typeface="Calibri" pitchFamily="34" charset="0"/>
                          <a:ea typeface="ＭＳ Ｐゴシック" pitchFamily="34" charset="-128"/>
                        </a:rPr>
                        <a:t>adapt to changing characteristics and expectations of the labor force</a:t>
                      </a:r>
                      <a:endParaRPr kumimoji="0" lang="en-US" altLang="zh-TW" sz="2400" b="0" i="0" u="none" strike="noStrike" cap="none" normalizeH="0" baseline="0">
                        <a:ln>
                          <a:noFill/>
                        </a:ln>
                        <a:solidFill>
                          <a:srgbClr val="376092"/>
                        </a:solidFill>
                        <a:effectLst/>
                        <a:latin typeface="Calibri" pitchFamily="34" charset="0"/>
                        <a:ea typeface="ＭＳ Ｐゴシック" pitchFamily="34" charset="-128"/>
                        <a:cs typeface="Calibri" pitchFamily="34" charset="0"/>
                      </a:endParaRPr>
                    </a:p>
                  </a:txBody>
                  <a:tcPr marT="45704" marB="45704" horzOverflow="overflow">
                    <a:lnL>
                      <a:noFill/>
                    </a:lnL>
                    <a:lnR>
                      <a:noFill/>
                    </a:lnR>
                    <a:lnT>
                      <a:noFill/>
                    </a:lnT>
                    <a:lnB>
                      <a:noFill/>
                    </a:lnB>
                    <a:lnTlToBr>
                      <a:noFill/>
                    </a:lnTlToBr>
                    <a:lnBlToTr>
                      <a:noFill/>
                    </a:lnBlToTr>
                    <a:solidFill>
                      <a:schemeClr val="accent1">
                        <a:alpha val="20000"/>
                      </a:schemeClr>
                    </a:solidFill>
                  </a:tcPr>
                </a:tc>
                <a:extLst>
                  <a:ext uri="{0D108BD9-81ED-4DB2-BD59-A6C34878D82A}">
                    <a16:rowId xmlns:a16="http://schemas.microsoft.com/office/drawing/2014/main" val="10005"/>
                  </a:ext>
                </a:extLst>
              </a:tr>
              <a:tr h="457164">
                <a:tc>
                  <a:txBody>
                    <a:bodyPr/>
                    <a:lstStyle/>
                    <a:p>
                      <a:pPr marL="457200" marR="0" lvl="1" indent="-45720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altLang="zh-TW" sz="2400" b="0" i="0" u="none" strike="noStrike" cap="none" normalizeH="0" baseline="0">
                          <a:ln>
                            <a:noFill/>
                          </a:ln>
                          <a:solidFill>
                            <a:schemeClr val="tx1"/>
                          </a:solidFill>
                          <a:effectLst/>
                          <a:latin typeface="Calibri" pitchFamily="34" charset="0"/>
                          <a:ea typeface="ＭＳ Ｐゴシック" pitchFamily="34" charset="-128"/>
                        </a:rPr>
                        <a:t>address legal and ethical issues</a:t>
                      </a:r>
                      <a:endParaRPr kumimoji="0" lang="en-US" altLang="zh-TW" sz="2400" b="0" i="0" u="none" strike="noStrike" cap="none" normalizeH="0" baseline="0">
                        <a:ln>
                          <a:noFill/>
                        </a:ln>
                        <a:solidFill>
                          <a:srgbClr val="376092"/>
                        </a:solidFill>
                        <a:effectLst/>
                        <a:latin typeface="Calibri" pitchFamily="34" charset="0"/>
                        <a:ea typeface="ＭＳ Ｐゴシック" pitchFamily="34" charset="-128"/>
                        <a:cs typeface="Calibri" pitchFamily="34" charset="0"/>
                      </a:endParaRPr>
                    </a:p>
                  </a:txBody>
                  <a:tcPr marT="45704" marB="45704"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6"/>
                  </a:ext>
                </a:extLst>
              </a:tr>
              <a:tr h="457164">
                <a:tc>
                  <a:txBody>
                    <a:bodyPr/>
                    <a:lstStyle/>
                    <a:p>
                      <a:pPr marL="457200" marR="0" lvl="1" indent="-45720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altLang="zh-TW" sz="2400" b="0" i="0" u="none" strike="noStrike" cap="none" normalizeH="0" baseline="0">
                          <a:ln>
                            <a:noFill/>
                          </a:ln>
                          <a:solidFill>
                            <a:schemeClr val="tx1"/>
                          </a:solidFill>
                          <a:effectLst/>
                          <a:latin typeface="Calibri" pitchFamily="34" charset="0"/>
                          <a:ea typeface="ＭＳ Ｐゴシック" pitchFamily="34" charset="-128"/>
                        </a:rPr>
                        <a:t>effectively use new work arrangements</a:t>
                      </a:r>
                      <a:endParaRPr kumimoji="0" lang="en-US" altLang="zh-TW" sz="2400" b="0" i="0" u="none" strike="noStrike" cap="none" normalizeH="0" baseline="0">
                        <a:ln>
                          <a:noFill/>
                        </a:ln>
                        <a:solidFill>
                          <a:srgbClr val="376092"/>
                        </a:solidFill>
                        <a:effectLst/>
                        <a:latin typeface="Calibri" pitchFamily="34" charset="0"/>
                        <a:ea typeface="ＭＳ Ｐゴシック" pitchFamily="34" charset="-128"/>
                        <a:cs typeface="Calibri" pitchFamily="34" charset="0"/>
                      </a:endParaRPr>
                    </a:p>
                  </a:txBody>
                  <a:tcPr marT="45704" marB="45704" horzOverflow="overflow">
                    <a:lnL>
                      <a:noFill/>
                    </a:lnL>
                    <a:lnR>
                      <a:noFill/>
                    </a:lnR>
                    <a:lnT>
                      <a:noFill/>
                    </a:lnT>
                    <a:lnB w="12700" cap="flat" cmpd="sng" algn="ctr">
                      <a:solidFill>
                        <a:schemeClr val="accent1"/>
                      </a:solidFill>
                      <a:prstDash val="solid"/>
                      <a:round/>
                      <a:headEnd type="none" w="med" len="med"/>
                      <a:tailEnd type="none" w="med" len="med"/>
                    </a:lnB>
                    <a:lnTlToBr>
                      <a:noFill/>
                    </a:lnTlToBr>
                    <a:lnBlToTr>
                      <a:noFill/>
                    </a:lnBlToTr>
                    <a:solidFill>
                      <a:schemeClr val="accent1">
                        <a:alpha val="20000"/>
                      </a:schemeClr>
                    </a:solidFill>
                  </a:tcPr>
                </a:tc>
                <a:extLst>
                  <a:ext uri="{0D108BD9-81ED-4DB2-BD59-A6C34878D82A}">
                    <a16:rowId xmlns:a16="http://schemas.microsoft.com/office/drawing/2014/main" val="10007"/>
                  </a:ext>
                </a:extLst>
              </a:tr>
            </a:tbl>
          </a:graphicData>
        </a:graphic>
      </p:graphicFrame>
      <p:sp>
        <p:nvSpPr>
          <p:cNvPr id="40975" name="Footer Placeholder 1">
            <a:extLst>
              <a:ext uri="{FF2B5EF4-FFF2-40B4-BE49-F238E27FC236}">
                <a16:creationId xmlns:a16="http://schemas.microsoft.com/office/drawing/2014/main" id="{7B290E23-8C53-8B69-8364-B3B54B1DF628}"/>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40976" name="Slide Number Placeholder 2">
            <a:extLst>
              <a:ext uri="{FF2B5EF4-FFF2-40B4-BE49-F238E27FC236}">
                <a16:creationId xmlns:a16="http://schemas.microsoft.com/office/drawing/2014/main" id="{1C31B7A0-2872-5130-12EA-723A038D0167}"/>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8029793-8B69-4253-8C2D-C4F325175E2F}" type="slidenum">
              <a:rPr lang="en-US" altLang="en-US" sz="1200"/>
              <a:pPr/>
              <a:t>7</a:t>
            </a:fld>
            <a:endParaRPr lang="en-US" altLang="en-US" sz="12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591E3247-CD20-3A38-0406-1A585F1D2336}"/>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1</a:t>
            </a:r>
          </a:p>
        </p:txBody>
      </p:sp>
      <p:sp>
        <p:nvSpPr>
          <p:cNvPr id="4" name="Content Placeholder 3">
            <a:extLst>
              <a:ext uri="{FF2B5EF4-FFF2-40B4-BE49-F238E27FC236}">
                <a16:creationId xmlns:a16="http://schemas.microsoft.com/office/drawing/2014/main" id="{D796DC6D-83DD-0DC5-DF2C-D1927D7EAE2A}"/>
              </a:ext>
            </a:extLst>
          </p:cNvPr>
          <p:cNvSpPr>
            <a:spLocks noGrp="1"/>
          </p:cNvSpPr>
          <p:nvPr>
            <p:ph sz="quarter" idx="11"/>
          </p:nvPr>
        </p:nvSpPr>
        <p:spPr>
          <a:xfrm>
            <a:off x="1866900" y="1276350"/>
            <a:ext cx="8458200" cy="3505200"/>
          </a:xfrm>
        </p:spPr>
        <p:txBody>
          <a:bodyPr/>
          <a:lstStyle/>
          <a:p>
            <a:pPr>
              <a:defRPr/>
            </a:pPr>
            <a:r>
              <a:rPr lang="en-US" dirty="0"/>
              <a:t>Competing Through Environment, Social, and Governance (E</a:t>
            </a:r>
            <a:r>
              <a:rPr lang="en-US" sz="100" dirty="0"/>
              <a:t> </a:t>
            </a:r>
            <a:r>
              <a:rPr lang="en-US" dirty="0"/>
              <a:t>S</a:t>
            </a:r>
            <a:r>
              <a:rPr lang="en-US" sz="100" dirty="0"/>
              <a:t> </a:t>
            </a:r>
            <a:r>
              <a:rPr lang="en-US" dirty="0"/>
              <a:t>G) Practices.</a:t>
            </a:r>
          </a:p>
          <a:p>
            <a:pPr marL="291600" indent="-291600">
              <a:defRPr/>
            </a:pPr>
            <a:r>
              <a:rPr lang="en-US" sz="2200" b="1" dirty="0"/>
              <a:t>Sustainability:</a:t>
            </a:r>
            <a:endParaRPr lang="en-US" b="1" dirty="0"/>
          </a:p>
          <a:p>
            <a:pPr marL="622800" lvl="1" indent="-320400">
              <a:spcBef>
                <a:spcPts val="1000"/>
              </a:spcBef>
              <a:defRPr/>
            </a:pPr>
            <a:r>
              <a:rPr lang="en-US" sz="2000" dirty="0"/>
              <a:t>Company’s ability to meet its needs without sacrificing the ability of future generations to meet their needs.</a:t>
            </a:r>
          </a:p>
          <a:p>
            <a:pPr marL="622800" lvl="1" indent="-320400">
              <a:spcBef>
                <a:spcPts val="1000"/>
              </a:spcBef>
              <a:defRPr/>
            </a:pPr>
            <a:r>
              <a:rPr lang="en-US" sz="2000" dirty="0"/>
              <a:t>Company must meet </a:t>
            </a:r>
            <a:r>
              <a:rPr lang="en-US" sz="2000" b="1" dirty="0"/>
              <a:t>stakeholders’</a:t>
            </a:r>
            <a:r>
              <a:rPr lang="en-US" sz="2000" dirty="0"/>
              <a:t> needs.</a:t>
            </a:r>
          </a:p>
          <a:p>
            <a:pPr marL="622800" lvl="1" indent="-320400">
              <a:spcBef>
                <a:spcPts val="1000"/>
              </a:spcBef>
              <a:defRPr/>
            </a:pPr>
            <a:r>
              <a:rPr lang="en-US" sz="2000" dirty="0"/>
              <a:t>ESG practices must be part of company’s business model to gain competitive advantage and reduce legal risks.</a:t>
            </a:r>
          </a:p>
        </p:txBody>
      </p:sp>
      <p:sp>
        <p:nvSpPr>
          <p:cNvPr id="5" name="Content Placeholder 4">
            <a:extLst>
              <a:ext uri="{FF2B5EF4-FFF2-40B4-BE49-F238E27FC236}">
                <a16:creationId xmlns:a16="http://schemas.microsoft.com/office/drawing/2014/main" id="{EB5A6BAF-1C2D-3E40-12C5-9330E7CBBB06}"/>
              </a:ext>
            </a:extLst>
          </p:cNvPr>
          <p:cNvSpPr>
            <a:spLocks noGrp="1"/>
          </p:cNvSpPr>
          <p:nvPr>
            <p:ph sz="quarter" idx="14"/>
          </p:nvPr>
        </p:nvSpPr>
        <p:spPr>
          <a:xfrm>
            <a:off x="1524000" y="6256338"/>
            <a:ext cx="1098550" cy="368300"/>
          </a:xfrm>
          <a:solidFill>
            <a:schemeClr val="accent1">
              <a:lumMod val="20000"/>
              <a:lumOff val="80000"/>
            </a:schemeClr>
          </a:solidFill>
        </p:spPr>
        <p:txBody>
          <a:bodyPr/>
          <a:lstStyle/>
          <a:p>
            <a:pPr>
              <a:defRPr/>
            </a:pPr>
            <a:r>
              <a:rPr lang="en-US" sz="2000" b="1" dirty="0"/>
              <a:t>L</a:t>
            </a:r>
            <a:r>
              <a:rPr lang="en-US" sz="100" b="1" dirty="0"/>
              <a:t> </a:t>
            </a:r>
            <a:r>
              <a:rPr lang="en-US" sz="2000" b="1" dirty="0"/>
              <a:t>O 1-2</a:t>
            </a:r>
          </a:p>
        </p:txBody>
      </p:sp>
      <p:sp>
        <p:nvSpPr>
          <p:cNvPr id="41989" name="矩形 1">
            <a:extLst>
              <a:ext uri="{FF2B5EF4-FFF2-40B4-BE49-F238E27FC236}">
                <a16:creationId xmlns:a16="http://schemas.microsoft.com/office/drawing/2014/main" id="{4512F928-BF7C-E6B1-D9F3-E81D4ACC0016}"/>
              </a:ext>
            </a:extLst>
          </p:cNvPr>
          <p:cNvSpPr>
            <a:spLocks noChangeArrowheads="1"/>
          </p:cNvSpPr>
          <p:nvPr/>
        </p:nvSpPr>
        <p:spPr bwMode="auto">
          <a:xfrm>
            <a:off x="2362200" y="4687888"/>
            <a:ext cx="76200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zh-MO">
                <a:hlinkClick r:id="rId3"/>
              </a:rPr>
              <a:t>https://www.youtube.com/watch?v=CLSP62-Q87A</a:t>
            </a:r>
            <a:endParaRPr lang="en-US" altLang="zh-MO"/>
          </a:p>
          <a:p>
            <a:endParaRPr lang="zh-MO" altLang="en-US"/>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C686B27A-A9B0-EC23-8E43-7E54DCED275F}"/>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3</a:t>
            </a:r>
          </a:p>
        </p:txBody>
      </p:sp>
      <p:sp>
        <p:nvSpPr>
          <p:cNvPr id="3" name="Content Placeholder 2">
            <a:extLst>
              <a:ext uri="{FF2B5EF4-FFF2-40B4-BE49-F238E27FC236}">
                <a16:creationId xmlns:a16="http://schemas.microsoft.com/office/drawing/2014/main" id="{6D47B798-BC68-6BAC-66E2-B0411FC22C6A}"/>
              </a:ext>
            </a:extLst>
          </p:cNvPr>
          <p:cNvSpPr>
            <a:spLocks noGrp="1"/>
          </p:cNvSpPr>
          <p:nvPr>
            <p:ph sz="quarter" idx="11"/>
          </p:nvPr>
        </p:nvSpPr>
        <p:spPr>
          <a:xfrm>
            <a:off x="1866900" y="1276350"/>
            <a:ext cx="8458200" cy="1466850"/>
          </a:xfrm>
        </p:spPr>
        <p:txBody>
          <a:bodyPr>
            <a:normAutofit/>
          </a:bodyPr>
          <a:lstStyle/>
          <a:p>
            <a:pPr defTabSz="809625">
              <a:spcBef>
                <a:spcPts val="800"/>
              </a:spcBef>
              <a:defRPr/>
            </a:pPr>
            <a:r>
              <a:rPr lang="en-US" dirty="0"/>
              <a:t>Understand and Enhance the Value Placed on Intangible Assets and Human Capital.</a:t>
            </a:r>
          </a:p>
          <a:p>
            <a:pPr marL="291600" indent="-291600" defTabSz="809625">
              <a:defRPr/>
            </a:pPr>
            <a:r>
              <a:rPr lang="en-US" sz="2200" dirty="0"/>
              <a:t>Three types of assets:</a:t>
            </a:r>
          </a:p>
        </p:txBody>
      </p:sp>
      <p:sp>
        <p:nvSpPr>
          <p:cNvPr id="43012" name="Content Placeholder 3">
            <a:extLst>
              <a:ext uri="{FF2B5EF4-FFF2-40B4-BE49-F238E27FC236}">
                <a16:creationId xmlns:a16="http://schemas.microsoft.com/office/drawing/2014/main" id="{6B9231C2-EDB9-FBB4-CEA2-C8DC9C5E5A32}"/>
              </a:ext>
            </a:extLst>
          </p:cNvPr>
          <p:cNvSpPr>
            <a:spLocks noGrp="1"/>
          </p:cNvSpPr>
          <p:nvPr>
            <p:ph sz="quarter" idx="14"/>
          </p:nvPr>
        </p:nvSpPr>
        <p:spPr>
          <a:xfrm>
            <a:off x="1866900" y="2911476"/>
            <a:ext cx="8458200" cy="3336925"/>
          </a:xfrm>
        </p:spPr>
        <p:txBody>
          <a:bodyPr/>
          <a:lstStyle/>
          <a:p>
            <a:pPr marL="803275" lvl="1" indent="-411163">
              <a:spcBef>
                <a:spcPts val="1000"/>
              </a:spcBef>
              <a:buFont typeface="Calibri" panose="020F0502020204030204" pitchFamily="34" charset="0"/>
              <a:buAutoNum type="arabicPeriod"/>
            </a:pPr>
            <a:r>
              <a:rPr lang="en-US" altLang="zh-MO"/>
              <a:t>Financial assets (cash and securities).</a:t>
            </a:r>
          </a:p>
          <a:p>
            <a:pPr marL="803275" lvl="1" indent="-411163">
              <a:spcBef>
                <a:spcPts val="1000"/>
              </a:spcBef>
              <a:buFont typeface="Calibri" panose="020F0502020204030204" pitchFamily="34" charset="0"/>
              <a:buAutoNum type="arabicPeriod"/>
            </a:pPr>
            <a:r>
              <a:rPr lang="en-US" altLang="zh-MO"/>
              <a:t>Physical assets (property, plant, equipment).</a:t>
            </a:r>
          </a:p>
          <a:p>
            <a:pPr marL="803275" lvl="1" indent="-411163">
              <a:spcBef>
                <a:spcPts val="1000"/>
              </a:spcBef>
              <a:buFont typeface="Calibri" panose="020F0502020204030204" pitchFamily="34" charset="0"/>
              <a:buAutoNum type="arabicPeriod"/>
            </a:pPr>
            <a:r>
              <a:rPr lang="en-US" altLang="zh-MO" b="1"/>
              <a:t>Intangible assets </a:t>
            </a:r>
            <a:r>
              <a:rPr lang="en-US" altLang="zh-MO"/>
              <a:t>(human capital, customer capital, social capital, intellectual capital).</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9E39A658-0DF0-A87A-5E51-EF05D4FE5171}"/>
              </a:ext>
            </a:extLst>
          </p:cNvPr>
          <p:cNvSpPr>
            <a:spLocks noGrp="1"/>
          </p:cNvSpPr>
          <p:nvPr>
            <p:ph type="title"/>
          </p:nvPr>
        </p:nvSpPr>
        <p:spPr>
          <a:xfrm>
            <a:off x="1866900" y="304801"/>
            <a:ext cx="8458200" cy="677863"/>
          </a:xfrm>
        </p:spPr>
        <p:txBody>
          <a:bodyPr/>
          <a:lstStyle/>
          <a:p>
            <a:r>
              <a:rPr lang="en-US" altLang="zh-MO" sz="3400"/>
              <a:t>Table 1.6 Examples of Intangible Assets</a:t>
            </a:r>
          </a:p>
        </p:txBody>
      </p:sp>
      <p:sp>
        <p:nvSpPr>
          <p:cNvPr id="4" name="Content Placeholder 3">
            <a:extLst>
              <a:ext uri="{FF2B5EF4-FFF2-40B4-BE49-F238E27FC236}">
                <a16:creationId xmlns:a16="http://schemas.microsoft.com/office/drawing/2014/main" id="{6CF93708-6A42-EFF3-38C8-AD8D0C1A0AC9}"/>
              </a:ext>
            </a:extLst>
          </p:cNvPr>
          <p:cNvSpPr>
            <a:spLocks noGrp="1"/>
          </p:cNvSpPr>
          <p:nvPr>
            <p:ph sz="quarter" idx="11"/>
          </p:nvPr>
        </p:nvSpPr>
        <p:spPr>
          <a:xfrm>
            <a:off x="1866901" y="1276350"/>
            <a:ext cx="3929063" cy="2216150"/>
          </a:xfrm>
        </p:spPr>
        <p:txBody>
          <a:bodyPr/>
          <a:lstStyle/>
          <a:p>
            <a:pPr>
              <a:buFont typeface="Arial" panose="020B0604020202020204" pitchFamily="34" charset="0"/>
              <a:buNone/>
              <a:defRPr/>
            </a:pPr>
            <a:r>
              <a:rPr lang="en-US" dirty="0">
                <a:solidFill>
                  <a:srgbClr val="FF0000"/>
                </a:solidFill>
              </a:rPr>
              <a:t>Human capital.</a:t>
            </a:r>
          </a:p>
          <a:p>
            <a:pPr marL="291600" indent="-291600">
              <a:spcAft>
                <a:spcPts val="600"/>
              </a:spcAft>
              <a:defRPr/>
            </a:pPr>
            <a:r>
              <a:rPr lang="en-US" sz="2200" dirty="0"/>
              <a:t>Tacit knowledge.</a:t>
            </a:r>
          </a:p>
          <a:p>
            <a:pPr marL="291600" indent="-291600">
              <a:defRPr/>
            </a:pPr>
            <a:r>
              <a:rPr lang="en-US" sz="2200" dirty="0"/>
              <a:t>Education.</a:t>
            </a:r>
          </a:p>
          <a:p>
            <a:pPr marL="291600" indent="-291600">
              <a:defRPr/>
            </a:pPr>
            <a:r>
              <a:rPr lang="en-US" sz="2200" dirty="0"/>
              <a:t>Work-related know-how.</a:t>
            </a:r>
          </a:p>
          <a:p>
            <a:pPr marL="291600" indent="-291600">
              <a:defRPr/>
            </a:pPr>
            <a:r>
              <a:rPr lang="en-US" sz="2200" dirty="0"/>
              <a:t>Work-related competence.</a:t>
            </a:r>
          </a:p>
        </p:txBody>
      </p:sp>
      <p:sp>
        <p:nvSpPr>
          <p:cNvPr id="5" name="Content Placeholder 4">
            <a:extLst>
              <a:ext uri="{FF2B5EF4-FFF2-40B4-BE49-F238E27FC236}">
                <a16:creationId xmlns:a16="http://schemas.microsoft.com/office/drawing/2014/main" id="{35517BE5-E416-ACCD-4B78-F31A98A9C458}"/>
              </a:ext>
            </a:extLst>
          </p:cNvPr>
          <p:cNvSpPr>
            <a:spLocks noGrp="1"/>
          </p:cNvSpPr>
          <p:nvPr>
            <p:ph sz="quarter" idx="14"/>
          </p:nvPr>
        </p:nvSpPr>
        <p:spPr>
          <a:xfrm>
            <a:off x="1866901" y="3786188"/>
            <a:ext cx="3763963" cy="2462212"/>
          </a:xfrm>
        </p:spPr>
        <p:txBody>
          <a:bodyPr/>
          <a:lstStyle/>
          <a:p>
            <a:pPr>
              <a:buFont typeface="Arial" panose="020B0604020202020204" pitchFamily="34" charset="0"/>
              <a:buNone/>
              <a:defRPr/>
            </a:pPr>
            <a:r>
              <a:rPr lang="en-US" dirty="0">
                <a:solidFill>
                  <a:srgbClr val="FF0000"/>
                </a:solidFill>
              </a:rPr>
              <a:t>Customer capital.</a:t>
            </a:r>
          </a:p>
          <a:p>
            <a:pPr marL="291600" indent="-291600">
              <a:spcAft>
                <a:spcPts val="600"/>
              </a:spcAft>
              <a:defRPr/>
            </a:pPr>
            <a:r>
              <a:rPr lang="en-US" sz="2200" dirty="0"/>
              <a:t>Customer relationships.</a:t>
            </a:r>
          </a:p>
          <a:p>
            <a:pPr marL="291600" indent="-291600">
              <a:spcAft>
                <a:spcPts val="600"/>
              </a:spcAft>
              <a:defRPr/>
            </a:pPr>
            <a:r>
              <a:rPr lang="en-US" sz="2200" dirty="0"/>
              <a:t>Brands.</a:t>
            </a:r>
          </a:p>
          <a:p>
            <a:pPr marL="291600" indent="-291600">
              <a:spcAft>
                <a:spcPts val="600"/>
              </a:spcAft>
              <a:defRPr/>
            </a:pPr>
            <a:r>
              <a:rPr lang="en-US" sz="2200" dirty="0"/>
              <a:t>Customer loyalty.</a:t>
            </a:r>
          </a:p>
          <a:p>
            <a:pPr marL="291600" indent="-291600">
              <a:spcAft>
                <a:spcPts val="600"/>
              </a:spcAft>
              <a:defRPr/>
            </a:pPr>
            <a:r>
              <a:rPr lang="en-US" sz="2200" dirty="0"/>
              <a:t>Distribution channels.</a:t>
            </a:r>
          </a:p>
        </p:txBody>
      </p:sp>
      <p:sp>
        <p:nvSpPr>
          <p:cNvPr id="6" name="Content Placeholder 5">
            <a:extLst>
              <a:ext uri="{FF2B5EF4-FFF2-40B4-BE49-F238E27FC236}">
                <a16:creationId xmlns:a16="http://schemas.microsoft.com/office/drawing/2014/main" id="{403AFB62-B209-34EC-6E82-91AA8317B82E}"/>
              </a:ext>
            </a:extLst>
          </p:cNvPr>
          <p:cNvSpPr>
            <a:spLocks noGrp="1"/>
          </p:cNvSpPr>
          <p:nvPr>
            <p:ph sz="quarter" idx="15"/>
          </p:nvPr>
        </p:nvSpPr>
        <p:spPr>
          <a:xfrm>
            <a:off x="6096000" y="1276350"/>
            <a:ext cx="4229100" cy="2890838"/>
          </a:xfrm>
        </p:spPr>
        <p:txBody>
          <a:bodyPr/>
          <a:lstStyle/>
          <a:p>
            <a:pPr>
              <a:buFont typeface="Arial" panose="020B0604020202020204" pitchFamily="34" charset="0"/>
              <a:buNone/>
              <a:defRPr/>
            </a:pPr>
            <a:r>
              <a:rPr lang="en-US" dirty="0">
                <a:solidFill>
                  <a:srgbClr val="FF0000"/>
                </a:solidFill>
              </a:rPr>
              <a:t>Social capital.</a:t>
            </a:r>
          </a:p>
          <a:p>
            <a:pPr marL="291600" indent="-291600">
              <a:spcAft>
                <a:spcPts val="600"/>
              </a:spcAft>
              <a:defRPr/>
            </a:pPr>
            <a:r>
              <a:rPr lang="en-US" sz="2200" dirty="0"/>
              <a:t>Corporate culture.</a:t>
            </a:r>
          </a:p>
          <a:p>
            <a:pPr marL="291600" indent="-291600">
              <a:spcAft>
                <a:spcPts val="600"/>
              </a:spcAft>
              <a:defRPr/>
            </a:pPr>
            <a:r>
              <a:rPr lang="en-US" sz="2200" dirty="0"/>
              <a:t>Management philosophy.</a:t>
            </a:r>
          </a:p>
          <a:p>
            <a:pPr marL="291600" indent="-291600">
              <a:spcAft>
                <a:spcPts val="600"/>
              </a:spcAft>
              <a:defRPr/>
            </a:pPr>
            <a:r>
              <a:rPr lang="en-US" sz="2200" dirty="0"/>
              <a:t>Management practices.</a:t>
            </a:r>
          </a:p>
          <a:p>
            <a:pPr marL="291600" indent="-291600">
              <a:spcAft>
                <a:spcPts val="600"/>
              </a:spcAft>
              <a:defRPr/>
            </a:pPr>
            <a:r>
              <a:rPr lang="en-US" sz="2200" dirty="0"/>
              <a:t>Informal networking systems.</a:t>
            </a:r>
          </a:p>
          <a:p>
            <a:pPr marL="291600" indent="-291600">
              <a:spcAft>
                <a:spcPts val="600"/>
              </a:spcAft>
              <a:defRPr/>
            </a:pPr>
            <a:r>
              <a:rPr lang="en-US" sz="2200" dirty="0"/>
              <a:t>Coaching/mentoring relationships.</a:t>
            </a:r>
          </a:p>
        </p:txBody>
      </p:sp>
      <p:sp>
        <p:nvSpPr>
          <p:cNvPr id="7" name="Content Placeholder 6">
            <a:extLst>
              <a:ext uri="{FF2B5EF4-FFF2-40B4-BE49-F238E27FC236}">
                <a16:creationId xmlns:a16="http://schemas.microsoft.com/office/drawing/2014/main" id="{B1EB59CD-8D6B-18D5-47B3-2689A0FF6913}"/>
              </a:ext>
            </a:extLst>
          </p:cNvPr>
          <p:cNvSpPr>
            <a:spLocks noGrp="1"/>
          </p:cNvSpPr>
          <p:nvPr>
            <p:ph sz="quarter" idx="16"/>
          </p:nvPr>
        </p:nvSpPr>
        <p:spPr>
          <a:xfrm>
            <a:off x="6096000" y="4313238"/>
            <a:ext cx="4229100" cy="2239962"/>
          </a:xfrm>
        </p:spPr>
        <p:txBody>
          <a:bodyPr/>
          <a:lstStyle/>
          <a:p>
            <a:pPr>
              <a:buFont typeface="Arial" panose="020B0604020202020204" pitchFamily="34" charset="0"/>
              <a:buNone/>
              <a:defRPr/>
            </a:pPr>
            <a:r>
              <a:rPr lang="en-US" dirty="0">
                <a:solidFill>
                  <a:srgbClr val="FF0000"/>
                </a:solidFill>
              </a:rPr>
              <a:t>Intellectual capital.</a:t>
            </a:r>
          </a:p>
          <a:p>
            <a:pPr marL="291600" indent="-291600">
              <a:spcAft>
                <a:spcPts val="600"/>
              </a:spcAft>
              <a:defRPr/>
            </a:pPr>
            <a:r>
              <a:rPr lang="en-US" sz="2200" dirty="0"/>
              <a:t>Patents.</a:t>
            </a:r>
          </a:p>
          <a:p>
            <a:pPr marL="291600" indent="-291600">
              <a:spcAft>
                <a:spcPts val="600"/>
              </a:spcAft>
              <a:defRPr/>
            </a:pPr>
            <a:r>
              <a:rPr lang="en-US" sz="2200" dirty="0"/>
              <a:t>Copyrights.</a:t>
            </a:r>
          </a:p>
          <a:p>
            <a:pPr marL="291600" indent="-291600">
              <a:spcAft>
                <a:spcPts val="600"/>
              </a:spcAft>
              <a:defRPr/>
            </a:pPr>
            <a:r>
              <a:rPr lang="en-US" sz="2200" dirty="0"/>
              <a:t>Trade secrets.</a:t>
            </a:r>
          </a:p>
          <a:p>
            <a:pPr marL="291600" indent="-291600">
              <a:spcAft>
                <a:spcPts val="600"/>
              </a:spcAft>
              <a:defRPr/>
            </a:pPr>
            <a:r>
              <a:rPr lang="en-US" sz="2200" dirty="0"/>
              <a:t>Intellectual property.</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383FD2C7-642A-7F86-E1A2-12824EC8A05F}"/>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4</a:t>
            </a:r>
          </a:p>
        </p:txBody>
      </p:sp>
      <p:sp>
        <p:nvSpPr>
          <p:cNvPr id="3" name="Content Placeholder 2">
            <a:extLst>
              <a:ext uri="{FF2B5EF4-FFF2-40B4-BE49-F238E27FC236}">
                <a16:creationId xmlns:a16="http://schemas.microsoft.com/office/drawing/2014/main" id="{CC9872C6-70CD-F983-88A1-C32672D22AAA}"/>
              </a:ext>
            </a:extLst>
          </p:cNvPr>
          <p:cNvSpPr>
            <a:spLocks noGrp="1"/>
          </p:cNvSpPr>
          <p:nvPr>
            <p:ph sz="quarter" idx="11"/>
          </p:nvPr>
        </p:nvSpPr>
        <p:spPr>
          <a:xfrm>
            <a:off x="1866900" y="1219200"/>
            <a:ext cx="8572500" cy="5029200"/>
          </a:xfrm>
        </p:spPr>
        <p:txBody>
          <a:bodyPr>
            <a:normAutofit/>
          </a:bodyPr>
          <a:lstStyle/>
          <a:p>
            <a:pPr defTabSz="809625">
              <a:spcBef>
                <a:spcPts val="800"/>
              </a:spcBef>
              <a:defRPr/>
            </a:pPr>
            <a:r>
              <a:rPr lang="en-US" dirty="0"/>
              <a:t>Understand and Enhance the Value Placed on Intangible Assets and Human Capital.</a:t>
            </a:r>
          </a:p>
          <a:p>
            <a:pPr marL="291600" indent="-291600" defTabSz="809625">
              <a:defRPr/>
            </a:pPr>
            <a:r>
              <a:rPr lang="en-US" sz="2200" dirty="0"/>
              <a:t>Knowledge workers.</a:t>
            </a:r>
          </a:p>
          <a:p>
            <a:pPr marL="622800" lvl="1" indent="-320400" defTabSz="809625">
              <a:spcBef>
                <a:spcPts val="1000"/>
              </a:spcBef>
              <a:defRPr/>
            </a:pPr>
            <a:r>
              <a:rPr lang="en-US" sz="2000" dirty="0"/>
              <a:t>Contribute specialized knowledge.</a:t>
            </a:r>
          </a:p>
          <a:p>
            <a:pPr marL="291600" indent="-291600" defTabSz="809625">
              <a:defRPr/>
            </a:pPr>
            <a:r>
              <a:rPr lang="en-US" sz="2200" dirty="0"/>
              <a:t>Training Options:</a:t>
            </a:r>
          </a:p>
          <a:p>
            <a:pPr marL="622800" lvl="1" indent="-320400" defTabSz="809625">
              <a:spcBef>
                <a:spcPts val="1000"/>
              </a:spcBef>
              <a:defRPr/>
            </a:pPr>
            <a:r>
              <a:rPr lang="en-US" sz="2000" dirty="0">
                <a:solidFill>
                  <a:srgbClr val="FF0000"/>
                </a:solidFill>
              </a:rPr>
              <a:t>Upskilling or reskilling </a:t>
            </a:r>
            <a:r>
              <a:rPr lang="en-US" sz="2000" dirty="0"/>
              <a:t>current employees.</a:t>
            </a:r>
          </a:p>
          <a:p>
            <a:pPr marL="622800" lvl="1" indent="-320400" defTabSz="809625">
              <a:spcBef>
                <a:spcPts val="1000"/>
              </a:spcBef>
              <a:defRPr/>
            </a:pPr>
            <a:r>
              <a:rPr lang="en-US" sz="2000" dirty="0"/>
              <a:t>Hire and train employees who lack of the complete skill set.</a:t>
            </a:r>
          </a:p>
          <a:p>
            <a:pPr marL="622800" lvl="1" indent="-320400" defTabSz="809625">
              <a:spcBef>
                <a:spcPts val="1000"/>
              </a:spcBef>
              <a:defRPr/>
            </a:pPr>
            <a:r>
              <a:rPr lang="en-US" sz="2000" dirty="0"/>
              <a:t>Partner with local, federal and state sponsored and funded organizations.</a:t>
            </a:r>
          </a:p>
          <a:p>
            <a:pPr marL="622800" lvl="1" indent="-320400" defTabSz="809625">
              <a:spcBef>
                <a:spcPts val="1000"/>
              </a:spcBef>
              <a:defRPr/>
            </a:pPr>
            <a:r>
              <a:rPr lang="en-US" sz="2000" dirty="0"/>
              <a:t>Train hard-to-employ individuals.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B3821BD6-BF0F-5F7B-8A0F-63F108B75652}"/>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5</a:t>
            </a:r>
          </a:p>
        </p:txBody>
      </p:sp>
      <p:sp>
        <p:nvSpPr>
          <p:cNvPr id="3" name="Content Placeholder 2">
            <a:extLst>
              <a:ext uri="{FF2B5EF4-FFF2-40B4-BE49-F238E27FC236}">
                <a16:creationId xmlns:a16="http://schemas.microsoft.com/office/drawing/2014/main" id="{EB2549EA-86A9-8718-F330-A25668E34626}"/>
              </a:ext>
            </a:extLst>
          </p:cNvPr>
          <p:cNvSpPr>
            <a:spLocks noGrp="1"/>
          </p:cNvSpPr>
          <p:nvPr>
            <p:ph sz="quarter" idx="11"/>
          </p:nvPr>
        </p:nvSpPr>
        <p:spPr>
          <a:xfrm>
            <a:off x="1866900" y="1276350"/>
            <a:ext cx="8458200" cy="3087688"/>
          </a:xfrm>
        </p:spPr>
        <p:txBody>
          <a:bodyPr>
            <a:normAutofit/>
          </a:bodyPr>
          <a:lstStyle/>
          <a:p>
            <a:pPr marL="457200" indent="-457200" defTabSz="809625">
              <a:spcBef>
                <a:spcPts val="800"/>
              </a:spcBef>
              <a:buFont typeface="+mj-lt"/>
              <a:buAutoNum type="arabicPeriod"/>
              <a:defRPr/>
            </a:pPr>
            <a:r>
              <a:rPr lang="en-US" dirty="0"/>
              <a:t>Emphasize Empowerment and Continuous Learning:</a:t>
            </a:r>
          </a:p>
          <a:p>
            <a:pPr marL="291600" indent="-291600" defTabSz="809625">
              <a:defRPr/>
            </a:pPr>
            <a:r>
              <a:rPr lang="en-US" sz="2200" dirty="0"/>
              <a:t>Give employees responsibility and authority.</a:t>
            </a:r>
          </a:p>
          <a:p>
            <a:pPr marL="291600" indent="-291600" defTabSz="809625">
              <a:defRPr/>
            </a:pPr>
            <a:r>
              <a:rPr lang="en-US" sz="2200" dirty="0"/>
              <a:t>Hold them accountable.</a:t>
            </a:r>
          </a:p>
          <a:p>
            <a:pPr marL="291600" indent="-291600" defTabSz="809625">
              <a:defRPr/>
            </a:pPr>
            <a:r>
              <a:rPr lang="en-US" sz="2200" dirty="0"/>
              <a:t>Employees share in the rewards and losses.</a:t>
            </a:r>
          </a:p>
          <a:p>
            <a:pPr marL="291600" indent="-291600" defTabSz="809625">
              <a:defRPr/>
            </a:pPr>
            <a:r>
              <a:rPr lang="en-US" sz="2200" b="1" dirty="0"/>
              <a:t>Learning organization</a:t>
            </a:r>
            <a:r>
              <a:rPr lang="en-US" sz="2200" dirty="0"/>
              <a:t>.</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305A3838-8DBD-5D6A-3746-A9E4D0086639}"/>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6</a:t>
            </a:r>
          </a:p>
        </p:txBody>
      </p:sp>
      <p:sp>
        <p:nvSpPr>
          <p:cNvPr id="3" name="Content Placeholder 2">
            <a:extLst>
              <a:ext uri="{FF2B5EF4-FFF2-40B4-BE49-F238E27FC236}">
                <a16:creationId xmlns:a16="http://schemas.microsoft.com/office/drawing/2014/main" id="{355DBD91-FB9A-FE57-26B1-D1993D58AD69}"/>
              </a:ext>
            </a:extLst>
          </p:cNvPr>
          <p:cNvSpPr>
            <a:spLocks noGrp="1"/>
          </p:cNvSpPr>
          <p:nvPr>
            <p:ph sz="quarter" idx="11"/>
          </p:nvPr>
        </p:nvSpPr>
        <p:spPr>
          <a:xfrm>
            <a:off x="1866900" y="1276351"/>
            <a:ext cx="8458200" cy="3795713"/>
          </a:xfrm>
        </p:spPr>
        <p:txBody>
          <a:bodyPr>
            <a:normAutofit/>
          </a:bodyPr>
          <a:lstStyle/>
          <a:p>
            <a:pPr marL="457200" indent="-457200" defTabSz="809625">
              <a:spcBef>
                <a:spcPts val="800"/>
              </a:spcBef>
              <a:buFont typeface="+mj-lt"/>
              <a:buAutoNum type="arabicPeriod" startAt="2"/>
              <a:defRPr/>
            </a:pPr>
            <a:r>
              <a:rPr lang="en-US" dirty="0"/>
              <a:t>Adapt to </a:t>
            </a:r>
            <a:r>
              <a:rPr lang="en-US" b="1" dirty="0"/>
              <a:t>Change:</a:t>
            </a:r>
          </a:p>
          <a:p>
            <a:pPr marL="291600" indent="-291600" defTabSz="809625">
              <a:defRPr/>
            </a:pPr>
            <a:r>
              <a:rPr lang="en-US" sz="2200" dirty="0"/>
              <a:t>Inevitable.</a:t>
            </a:r>
          </a:p>
          <a:p>
            <a:pPr marL="291600" indent="-291600" defTabSz="809625">
              <a:defRPr/>
            </a:pPr>
            <a:r>
              <a:rPr lang="en-US" sz="2200" dirty="0"/>
              <a:t>Employees expected to take more responsibility for own careers.</a:t>
            </a:r>
          </a:p>
          <a:p>
            <a:pPr marL="291600" indent="-291600" defTabSz="809625">
              <a:defRPr/>
            </a:pPr>
            <a:r>
              <a:rPr lang="en-US" sz="2200" dirty="0"/>
              <a:t>Challenge is how to build a committed, productive workforce.</a:t>
            </a:r>
          </a:p>
          <a:p>
            <a:pPr marL="291600" indent="-291600" defTabSz="809625">
              <a:defRPr/>
            </a:pPr>
            <a:r>
              <a:rPr lang="en-US" sz="2200" dirty="0"/>
              <a:t>Employees manage change through </a:t>
            </a:r>
            <a:r>
              <a:rPr lang="en-US" sz="2200" b="1" dirty="0"/>
              <a:t>agility</a:t>
            </a:r>
            <a:r>
              <a:rPr lang="en-US" sz="2200" dirty="0"/>
              <a:t>.</a:t>
            </a:r>
          </a:p>
          <a:p>
            <a:pPr marL="291600" indent="-291600" defTabSz="809625">
              <a:defRPr/>
            </a:pPr>
            <a:r>
              <a:rPr lang="en-US" sz="2200" dirty="0"/>
              <a:t>Changes in the employment relationship.</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4D3BA648-D156-CA46-FEB0-A29DC18BAE5E}"/>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7</a:t>
            </a:r>
          </a:p>
        </p:txBody>
      </p:sp>
      <p:sp>
        <p:nvSpPr>
          <p:cNvPr id="3" name="Content Placeholder 2">
            <a:extLst>
              <a:ext uri="{FF2B5EF4-FFF2-40B4-BE49-F238E27FC236}">
                <a16:creationId xmlns:a16="http://schemas.microsoft.com/office/drawing/2014/main" id="{8433681A-7592-D1E3-64B6-D21FE3DAE589}"/>
              </a:ext>
            </a:extLst>
          </p:cNvPr>
          <p:cNvSpPr>
            <a:spLocks noGrp="1"/>
          </p:cNvSpPr>
          <p:nvPr>
            <p:ph sz="quarter" idx="11"/>
          </p:nvPr>
        </p:nvSpPr>
        <p:spPr>
          <a:xfrm>
            <a:off x="1866900" y="1276350"/>
            <a:ext cx="8458200" cy="4972050"/>
          </a:xfrm>
        </p:spPr>
        <p:txBody>
          <a:bodyPr>
            <a:normAutofit/>
          </a:bodyPr>
          <a:lstStyle/>
          <a:p>
            <a:pPr marL="457200" indent="-457200" defTabSz="809625">
              <a:spcBef>
                <a:spcPts val="800"/>
              </a:spcBef>
              <a:buFont typeface="+mj-lt"/>
              <a:buAutoNum type="arabicPeriod" startAt="3"/>
              <a:defRPr/>
            </a:pPr>
            <a:r>
              <a:rPr lang="en-US" dirty="0"/>
              <a:t>Maximize </a:t>
            </a:r>
            <a:r>
              <a:rPr lang="en-US" b="1" dirty="0"/>
              <a:t>Employee Engagement:</a:t>
            </a:r>
          </a:p>
          <a:p>
            <a:pPr marL="291600" indent="-291600" defTabSz="809625">
              <a:defRPr/>
            </a:pPr>
            <a:r>
              <a:rPr lang="en-US" sz="2200" dirty="0"/>
              <a:t>Passionate about their work.</a:t>
            </a:r>
          </a:p>
          <a:p>
            <a:pPr marL="291600" indent="-291600" defTabSz="809625">
              <a:defRPr/>
            </a:pPr>
            <a:r>
              <a:rPr lang="en-US" sz="2200" dirty="0"/>
              <a:t>Committed to the company and its mission.</a:t>
            </a:r>
          </a:p>
          <a:p>
            <a:pPr marL="291600" indent="-291600" defTabSz="809625">
              <a:defRPr/>
            </a:pPr>
            <a:r>
              <a:rPr lang="en-US" sz="2200" dirty="0"/>
              <a:t>Work hard to contribute.</a:t>
            </a:r>
          </a:p>
          <a:p>
            <a:pPr marL="291600" indent="-291600" defTabSz="809625">
              <a:defRPr/>
            </a:pPr>
            <a:r>
              <a:rPr lang="en-US" sz="2200" dirty="0"/>
              <a:t>Measured with attitude or opinion surveys.</a:t>
            </a:r>
          </a:p>
          <a:p>
            <a:pPr marL="291600" indent="-291600" defTabSz="809625">
              <a:defRPr/>
            </a:pPr>
            <a:r>
              <a:rPr lang="en-US" sz="2200" dirty="0"/>
              <a:t>Focus on </a:t>
            </a:r>
            <a:r>
              <a:rPr lang="en-US" sz="2200" b="1" dirty="0"/>
              <a:t>employee experience</a:t>
            </a:r>
            <a:r>
              <a:rPr lang="en-US" sz="2200" dirty="0"/>
              <a:t>.</a:t>
            </a:r>
          </a:p>
          <a:p>
            <a:pPr marL="622800" lvl="1" indent="-320400" defTabSz="809625">
              <a:spcBef>
                <a:spcPts val="1000"/>
              </a:spcBef>
              <a:defRPr/>
            </a:pPr>
            <a:r>
              <a:rPr lang="en-US" sz="2000" b="1" dirty="0"/>
              <a:t>Employee value proposition (E</a:t>
            </a:r>
            <a:r>
              <a:rPr lang="en-US" sz="100" b="1" dirty="0"/>
              <a:t> </a:t>
            </a:r>
            <a:r>
              <a:rPr lang="en-US" sz="2000" b="1" dirty="0"/>
              <a:t>V</a:t>
            </a:r>
            <a:r>
              <a:rPr lang="en-US" sz="100" b="1" dirty="0"/>
              <a:t> </a:t>
            </a:r>
            <a:r>
              <a:rPr lang="en-US" sz="2000" b="1" dirty="0"/>
              <a:t>P)</a:t>
            </a:r>
            <a:r>
              <a:rPr lang="en-US" sz="2000" dirty="0"/>
              <a:t>.</a:t>
            </a:r>
            <a:r>
              <a:rPr lang="en-US" sz="2000" b="1" dirty="0"/>
              <a:t> </a:t>
            </a:r>
            <a:r>
              <a:rPr lang="en-US" altLang="zh-MO" sz="2000" dirty="0">
                <a:cs typeface="Geneva" charset="0"/>
              </a:rPr>
              <a:t>To attract and retain talented employees, companies often use an employee value proposition (EVP) to communicate the experience that employees can expect. An </a:t>
            </a:r>
            <a:r>
              <a:rPr lang="en-US" altLang="zh-MO" sz="2000" b="1" dirty="0">
                <a:cs typeface="Geneva" charset="0"/>
              </a:rPr>
              <a:t>employee value proposition (EVP) </a:t>
            </a:r>
            <a:r>
              <a:rPr lang="en-US" altLang="zh-MO" sz="2000" dirty="0">
                <a:cs typeface="Geneva" charset="0"/>
              </a:rPr>
              <a:t>is a strategic statement that communicates the company values, how they affect employees, and how the employee experience reflects the values.</a:t>
            </a:r>
          </a:p>
          <a:p>
            <a:pPr marL="622800" lvl="1" indent="-320400" defTabSz="809625">
              <a:spcBef>
                <a:spcPts val="1000"/>
              </a:spcBef>
              <a:defRPr/>
            </a:pPr>
            <a:endParaRPr lang="en-US" sz="2000" dirty="0"/>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4CD26B7F-C737-40BC-E1D0-BD294217182D}"/>
              </a:ext>
            </a:extLst>
          </p:cNvPr>
          <p:cNvSpPr>
            <a:spLocks noGrp="1"/>
          </p:cNvSpPr>
          <p:nvPr>
            <p:ph type="title"/>
          </p:nvPr>
        </p:nvSpPr>
        <p:spPr>
          <a:xfrm>
            <a:off x="1866900" y="304801"/>
            <a:ext cx="8458200" cy="677863"/>
          </a:xfrm>
        </p:spPr>
        <p:txBody>
          <a:bodyPr/>
          <a:lstStyle/>
          <a:p>
            <a:r>
              <a:rPr lang="en-US" altLang="zh-MO" sz="3200"/>
              <a:t>Table 1.7 Common Themes of Employee Engagement</a:t>
            </a:r>
          </a:p>
        </p:txBody>
      </p:sp>
      <p:graphicFrame>
        <p:nvGraphicFramePr>
          <p:cNvPr id="6" name="Table 6">
            <a:extLst>
              <a:ext uri="{FF2B5EF4-FFF2-40B4-BE49-F238E27FC236}">
                <a16:creationId xmlns:a16="http://schemas.microsoft.com/office/drawing/2014/main" id="{1DE139A1-2529-FA63-F182-2962A5A7346E}"/>
              </a:ext>
            </a:extLst>
          </p:cNvPr>
          <p:cNvGraphicFramePr>
            <a:graphicFrameLocks noGrp="1"/>
          </p:cNvGraphicFramePr>
          <p:nvPr/>
        </p:nvGraphicFramePr>
        <p:xfrm>
          <a:off x="2019300" y="1397001"/>
          <a:ext cx="8199438" cy="4378922"/>
        </p:xfrm>
        <a:graphic>
          <a:graphicData uri="http://schemas.openxmlformats.org/drawingml/2006/table">
            <a:tbl>
              <a:tblPr firstRow="1" bandRow="1">
                <a:tableStyleId>{5C22544A-7EE6-4342-B048-85BDC9FD1C3A}</a:tableStyleId>
              </a:tblPr>
              <a:tblGrid>
                <a:gridCol w="8199438">
                  <a:extLst>
                    <a:ext uri="{9D8B030D-6E8A-4147-A177-3AD203B41FA5}">
                      <a16:colId xmlns:a16="http://schemas.microsoft.com/office/drawing/2014/main" val="20000"/>
                    </a:ext>
                  </a:extLst>
                </a:gridCol>
              </a:tblGrid>
              <a:tr h="4378325">
                <a:tc>
                  <a:txBody>
                    <a:bodyPr/>
                    <a:lstStyle/>
                    <a:p>
                      <a:pPr marL="0" indent="0" algn="l" rtl="0" eaLnBrk="1" fontAlgn="t" latinLnBrk="0" hangingPunct="1">
                        <a:spcBef>
                          <a:spcPts val="0"/>
                        </a:spcBef>
                        <a:spcAft>
                          <a:spcPts val="0"/>
                        </a:spcAft>
                      </a:pPr>
                      <a:r>
                        <a:rPr lang="en-IN" sz="1800" b="0" i="0" u="none" strike="noStrike" kern="1200" dirty="0">
                          <a:solidFill>
                            <a:schemeClr val="tx1"/>
                          </a:solidFill>
                          <a:effectLst/>
                        </a:rPr>
                        <a:t>COMMON THEMES OF EMPLOYEE ENGAGEMENT</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IN" sz="1800" b="0" i="0" u="none" strike="noStrike" kern="1200" dirty="0">
                          <a:solidFill>
                            <a:schemeClr val="tx1"/>
                          </a:solidFill>
                          <a:effectLst/>
                        </a:rPr>
                        <a:t>Pride in employer.</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IN" sz="1800" b="0" i="0" u="none" strike="noStrike" kern="1200" dirty="0">
                          <a:solidFill>
                            <a:schemeClr val="tx1"/>
                          </a:solidFill>
                          <a:effectLst/>
                        </a:rPr>
                        <a:t>Satisfaction with employer.</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IN" sz="1800" b="0" i="0" u="none" strike="noStrike" kern="1200" dirty="0">
                          <a:solidFill>
                            <a:schemeClr val="tx1"/>
                          </a:solidFill>
                          <a:effectLst/>
                        </a:rPr>
                        <a:t>Satisfaction with the job.</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US" sz="1800" b="0" i="0" u="none" strike="noStrike" kern="1200" dirty="0">
                          <a:solidFill>
                            <a:schemeClr val="tx1"/>
                          </a:solidFill>
                          <a:effectLst/>
                        </a:rPr>
                        <a:t>Opportunity to perform challenging work.</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IN" sz="1800" b="0" i="0" u="none" strike="noStrike" kern="1200" dirty="0">
                          <a:solidFill>
                            <a:schemeClr val="tx1"/>
                          </a:solidFill>
                          <a:effectLst/>
                        </a:rPr>
                        <a:t>Recognition and positive feedback.</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IN" sz="1800" b="0" i="0" u="none" strike="noStrike" kern="1200" dirty="0">
                          <a:solidFill>
                            <a:schemeClr val="tx1"/>
                          </a:solidFill>
                          <a:effectLst/>
                        </a:rPr>
                        <a:t>Personal support from manager.</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US" sz="1800" b="0" i="0" u="none" strike="noStrike" kern="1200" dirty="0">
                          <a:solidFill>
                            <a:schemeClr val="tx1"/>
                          </a:solidFill>
                          <a:effectLst/>
                        </a:rPr>
                        <a:t>Effort above and beyond the minimum.</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US" sz="1800" b="0" i="0" u="none" strike="noStrike" kern="1200" dirty="0">
                          <a:solidFill>
                            <a:schemeClr val="tx1"/>
                          </a:solidFill>
                          <a:effectLst/>
                        </a:rPr>
                        <a:t>Understand link between one’s job and company’s mission.</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US" sz="1800" b="0" i="0" u="none" strike="noStrike" kern="1200" dirty="0">
                          <a:solidFill>
                            <a:schemeClr val="tx1"/>
                          </a:solidFill>
                          <a:effectLst/>
                        </a:rPr>
                        <a:t>Prospects for future growth with the company.</a:t>
                      </a:r>
                      <a:endParaRPr lang="en-IN" sz="1800" b="0" i="0" u="none" strike="noStrike" dirty="0">
                        <a:solidFill>
                          <a:schemeClr val="tx1"/>
                        </a:solidFill>
                        <a:effectLst/>
                      </a:endParaRPr>
                    </a:p>
                    <a:p>
                      <a:pPr marL="402336" indent="-403200" algn="l" rtl="0" eaLnBrk="1" fontAlgn="t" latinLnBrk="0" hangingPunct="1">
                        <a:spcBef>
                          <a:spcPts val="1000"/>
                        </a:spcBef>
                        <a:spcAft>
                          <a:spcPts val="0"/>
                        </a:spcAft>
                        <a:buFont typeface="+mj-lt"/>
                        <a:buAutoNum type="arabicPeriod"/>
                      </a:pPr>
                      <a:r>
                        <a:rPr lang="en-US" sz="1800" b="0" i="0" u="none" strike="noStrike" kern="1200" dirty="0">
                          <a:solidFill>
                            <a:schemeClr val="tx1"/>
                          </a:solidFill>
                          <a:effectLst/>
                        </a:rPr>
                        <a:t>Intention to stay with the company.</a:t>
                      </a:r>
                      <a:endParaRPr lang="en-IN" sz="1800" b="0" i="0" u="none" strike="noStrike" dirty="0">
                        <a:solidFill>
                          <a:schemeClr val="tx1"/>
                        </a:solidFill>
                        <a:effectLst/>
                      </a:endParaRPr>
                    </a:p>
                  </a:txBody>
                  <a:tcPr marL="91438" marR="91438" marT="45701" marB="457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0"/>
                  </a:ext>
                </a:extLst>
              </a:tr>
            </a:tbl>
          </a:graphicData>
        </a:graphic>
      </p:graphicFrame>
      <p:sp>
        <p:nvSpPr>
          <p:cNvPr id="49161" name="Content Placeholder 2">
            <a:extLst>
              <a:ext uri="{FF2B5EF4-FFF2-40B4-BE49-F238E27FC236}">
                <a16:creationId xmlns:a16="http://schemas.microsoft.com/office/drawing/2014/main" id="{6BFEE7B5-5ED4-C5DB-4FFF-C7E0867D8A7D}"/>
              </a:ext>
            </a:extLst>
          </p:cNvPr>
          <p:cNvSpPr>
            <a:spLocks noGrp="1"/>
          </p:cNvSpPr>
          <p:nvPr>
            <p:ph sz="quarter" idx="14"/>
          </p:nvPr>
        </p:nvSpPr>
        <p:spPr>
          <a:xfrm>
            <a:off x="1866900" y="6076950"/>
            <a:ext cx="8458200" cy="407988"/>
          </a:xfrm>
        </p:spPr>
        <p:txBody>
          <a:bodyPr/>
          <a:lstStyle/>
          <a:p>
            <a:r>
              <a:rPr lang="en-US" altLang="zh-MO" sz="1000"/>
              <a:t>SOURCES: Based on R. Vance, Employee Engagement and Commitment (Alexandria, V A: Society for Human Resource Management, 2006); T. Lytle, “The Engagement Challenge,” H R Magazine, October 2016, pp. 52–58.</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26659DF1-1711-D943-AA4E-055A2743A08B}"/>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8</a:t>
            </a:r>
          </a:p>
        </p:txBody>
      </p:sp>
      <p:sp>
        <p:nvSpPr>
          <p:cNvPr id="3" name="Content Placeholder 2">
            <a:extLst>
              <a:ext uri="{FF2B5EF4-FFF2-40B4-BE49-F238E27FC236}">
                <a16:creationId xmlns:a16="http://schemas.microsoft.com/office/drawing/2014/main" id="{F6EE360B-319F-9233-DAC4-2EB32C9111D0}"/>
              </a:ext>
            </a:extLst>
          </p:cNvPr>
          <p:cNvSpPr>
            <a:spLocks noGrp="1"/>
          </p:cNvSpPr>
          <p:nvPr>
            <p:ph sz="quarter" idx="11"/>
          </p:nvPr>
        </p:nvSpPr>
        <p:spPr>
          <a:xfrm>
            <a:off x="1866900" y="1276350"/>
            <a:ext cx="8458200" cy="4972050"/>
          </a:xfrm>
        </p:spPr>
        <p:txBody>
          <a:bodyPr/>
          <a:lstStyle/>
          <a:p>
            <a:pPr marL="457200" indent="-457200">
              <a:buFont typeface="+mj-lt"/>
              <a:buAutoNum type="arabicPeriod" startAt="4"/>
              <a:defRPr/>
            </a:pPr>
            <a:r>
              <a:rPr lang="en-US" dirty="0"/>
              <a:t>Manage Talent:</a:t>
            </a:r>
          </a:p>
          <a:p>
            <a:pPr marL="291600" indent="-291600">
              <a:defRPr/>
            </a:pPr>
            <a:r>
              <a:rPr lang="en-US" dirty="0"/>
              <a:t>Acquiring and assessing employees.</a:t>
            </a:r>
          </a:p>
          <a:p>
            <a:pPr marL="291600" indent="-291600">
              <a:defRPr/>
            </a:pPr>
            <a:r>
              <a:rPr lang="en-US" dirty="0"/>
              <a:t>Learning and development.</a:t>
            </a:r>
          </a:p>
          <a:p>
            <a:pPr marL="291600" indent="-291600">
              <a:defRPr/>
            </a:pPr>
            <a:r>
              <a:rPr lang="en-US" dirty="0"/>
              <a:t>Performance management.</a:t>
            </a:r>
          </a:p>
          <a:p>
            <a:pPr marL="291600" indent="-291600">
              <a:defRPr/>
            </a:pPr>
            <a:r>
              <a:rPr lang="en-US" dirty="0"/>
              <a:t>Compensation.</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CF7BD67B-A138-78A1-3872-168D0F196961}"/>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11</a:t>
            </a:r>
          </a:p>
        </p:txBody>
      </p:sp>
      <p:sp>
        <p:nvSpPr>
          <p:cNvPr id="3" name="Content Placeholder 2">
            <a:extLst>
              <a:ext uri="{FF2B5EF4-FFF2-40B4-BE49-F238E27FC236}">
                <a16:creationId xmlns:a16="http://schemas.microsoft.com/office/drawing/2014/main" id="{FA125E7B-AC6A-9977-7F8C-639D244D751B}"/>
              </a:ext>
            </a:extLst>
          </p:cNvPr>
          <p:cNvSpPr>
            <a:spLocks noGrp="1"/>
          </p:cNvSpPr>
          <p:nvPr>
            <p:ph sz="quarter" idx="11"/>
          </p:nvPr>
        </p:nvSpPr>
        <p:spPr>
          <a:xfrm>
            <a:off x="1866900" y="1276351"/>
            <a:ext cx="8458200" cy="4460875"/>
          </a:xfrm>
        </p:spPr>
        <p:txBody>
          <a:bodyPr/>
          <a:lstStyle/>
          <a:p>
            <a:pPr marL="457200" indent="-457200">
              <a:buFont typeface="+mj-lt"/>
              <a:buAutoNum type="arabicPeriod" startAt="5"/>
              <a:defRPr/>
            </a:pPr>
            <a:r>
              <a:rPr lang="en-US" dirty="0"/>
              <a:t>Meet the Needs of Stakeholders, Shareholders, Customers, Employees, and Community.</a:t>
            </a:r>
          </a:p>
          <a:p>
            <a:pPr marL="291600" indent="-291600">
              <a:defRPr/>
            </a:pPr>
            <a:r>
              <a:rPr lang="en-US" sz="2200" dirty="0"/>
              <a:t>Demonstrate performance to stakeholders: the </a:t>
            </a:r>
            <a:r>
              <a:rPr lang="en-US" sz="2200" b="1" dirty="0"/>
              <a:t>balanced scorecard</a:t>
            </a:r>
            <a:r>
              <a:rPr lang="en-US" sz="2200" dirty="0"/>
              <a:t>.</a:t>
            </a:r>
          </a:p>
          <a:p>
            <a:pPr marL="622800" lvl="1" indent="-320400">
              <a:spcBef>
                <a:spcPts val="1000"/>
              </a:spcBef>
              <a:defRPr/>
            </a:pPr>
            <a:r>
              <a:rPr lang="en-US" sz="2000" dirty="0"/>
              <a:t>Being customer-focused.</a:t>
            </a:r>
          </a:p>
          <a:p>
            <a:pPr marL="622800" lvl="1" indent="-320400">
              <a:spcBef>
                <a:spcPts val="1000"/>
              </a:spcBef>
              <a:defRPr/>
            </a:pPr>
            <a:r>
              <a:rPr lang="en-US" sz="2000" dirty="0"/>
              <a:t>Improving quality.</a:t>
            </a:r>
          </a:p>
          <a:p>
            <a:pPr marL="622800" lvl="1" indent="-320400">
              <a:spcBef>
                <a:spcPts val="1000"/>
              </a:spcBef>
              <a:defRPr/>
            </a:pPr>
            <a:r>
              <a:rPr lang="en-US" sz="2000" dirty="0"/>
              <a:t>Emphasizing teamwork.</a:t>
            </a:r>
          </a:p>
          <a:p>
            <a:pPr marL="622800" lvl="1" indent="-320400">
              <a:spcBef>
                <a:spcPts val="1000"/>
              </a:spcBef>
              <a:defRPr/>
            </a:pPr>
            <a:r>
              <a:rPr lang="en-US" sz="2000" dirty="0"/>
              <a:t>Reducing new product and service development times.</a:t>
            </a:r>
          </a:p>
          <a:p>
            <a:pPr marL="622800" lvl="1" indent="-320400">
              <a:spcBef>
                <a:spcPts val="1000"/>
              </a:spcBef>
              <a:defRPr/>
            </a:pPr>
            <a:r>
              <a:rPr lang="en-US" sz="2000" dirty="0"/>
              <a:t>Managing for the long term.</a:t>
            </a:r>
          </a:p>
        </p:txBody>
      </p:sp>
      <p:sp>
        <p:nvSpPr>
          <p:cNvPr id="4" name="Content Placeholder 3">
            <a:extLst>
              <a:ext uri="{FF2B5EF4-FFF2-40B4-BE49-F238E27FC236}">
                <a16:creationId xmlns:a16="http://schemas.microsoft.com/office/drawing/2014/main" id="{BD3DCDED-1D22-00A8-A6CD-156D828A82DC}"/>
              </a:ext>
            </a:extLst>
          </p:cNvPr>
          <p:cNvSpPr>
            <a:spLocks noGrp="1"/>
          </p:cNvSpPr>
          <p:nvPr>
            <p:ph sz="quarter" idx="14"/>
          </p:nvPr>
        </p:nvSpPr>
        <p:spPr>
          <a:xfrm>
            <a:off x="1524000" y="6256338"/>
            <a:ext cx="1098550" cy="368300"/>
          </a:xfrm>
          <a:solidFill>
            <a:schemeClr val="accent1">
              <a:lumMod val="20000"/>
              <a:lumOff val="80000"/>
            </a:schemeClr>
          </a:solidFill>
        </p:spPr>
        <p:txBody>
          <a:bodyPr/>
          <a:lstStyle/>
          <a:p>
            <a:pPr>
              <a:defRPr/>
            </a:pPr>
            <a:r>
              <a:rPr lang="en-US" sz="2000" b="1" dirty="0"/>
              <a:t>L</a:t>
            </a:r>
            <a:r>
              <a:rPr lang="en-US" sz="100" b="1" dirty="0"/>
              <a:t> </a:t>
            </a:r>
            <a:r>
              <a:rPr lang="en-US" sz="2000" b="1" dirty="0"/>
              <a:t>O 1-3</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B68CB130-C4F1-ACEA-D0BB-C1B214B99729}"/>
              </a:ext>
            </a:extLst>
          </p:cNvPr>
          <p:cNvSpPr>
            <a:spLocks noGrp="1"/>
          </p:cNvSpPr>
          <p:nvPr>
            <p:ph type="title"/>
          </p:nvPr>
        </p:nvSpPr>
        <p:spPr>
          <a:xfrm>
            <a:off x="1866900" y="304801"/>
            <a:ext cx="8458200" cy="677863"/>
          </a:xfrm>
        </p:spPr>
        <p:txBody>
          <a:bodyPr/>
          <a:lstStyle/>
          <a:p>
            <a:r>
              <a:rPr lang="en-US" altLang="zh-MO" sz="3400"/>
              <a:t>Table 1.8 The Balanced Scorecard</a:t>
            </a:r>
          </a:p>
        </p:txBody>
      </p:sp>
      <p:graphicFrame>
        <p:nvGraphicFramePr>
          <p:cNvPr id="7" name="Table 7">
            <a:extLst>
              <a:ext uri="{FF2B5EF4-FFF2-40B4-BE49-F238E27FC236}">
                <a16:creationId xmlns:a16="http://schemas.microsoft.com/office/drawing/2014/main" id="{5B541004-2629-E49C-09F7-322D004846B8}"/>
              </a:ext>
            </a:extLst>
          </p:cNvPr>
          <p:cNvGraphicFramePr>
            <a:graphicFrameLocks noGrp="1"/>
          </p:cNvGraphicFramePr>
          <p:nvPr>
            <p:extLst>
              <p:ext uri="{D42A27DB-BD31-4B8C-83A1-F6EECF244321}">
                <p14:modId xmlns:p14="http://schemas.microsoft.com/office/powerpoint/2010/main" val="3892247911"/>
              </p:ext>
            </p:extLst>
          </p:nvPr>
        </p:nvGraphicFramePr>
        <p:xfrm>
          <a:off x="1866901" y="1219200"/>
          <a:ext cx="8456613" cy="4724400"/>
        </p:xfrm>
        <a:graphic>
          <a:graphicData uri="http://schemas.openxmlformats.org/drawingml/2006/table">
            <a:tbl>
              <a:tblPr firstRow="1" bandRow="1">
                <a:tableStyleId>{5C22544A-7EE6-4342-B048-85BDC9FD1C3A}</a:tableStyleId>
              </a:tblPr>
              <a:tblGrid>
                <a:gridCol w="1432836">
                  <a:extLst>
                    <a:ext uri="{9D8B030D-6E8A-4147-A177-3AD203B41FA5}">
                      <a16:colId xmlns:a16="http://schemas.microsoft.com/office/drawing/2014/main" val="20000"/>
                    </a:ext>
                  </a:extLst>
                </a:gridCol>
                <a:gridCol w="1717243">
                  <a:extLst>
                    <a:ext uri="{9D8B030D-6E8A-4147-A177-3AD203B41FA5}">
                      <a16:colId xmlns:a16="http://schemas.microsoft.com/office/drawing/2014/main" val="20001"/>
                    </a:ext>
                  </a:extLst>
                </a:gridCol>
                <a:gridCol w="2581265">
                  <a:extLst>
                    <a:ext uri="{9D8B030D-6E8A-4147-A177-3AD203B41FA5}">
                      <a16:colId xmlns:a16="http://schemas.microsoft.com/office/drawing/2014/main" val="20002"/>
                    </a:ext>
                  </a:extLst>
                </a:gridCol>
                <a:gridCol w="2725269">
                  <a:extLst>
                    <a:ext uri="{9D8B030D-6E8A-4147-A177-3AD203B41FA5}">
                      <a16:colId xmlns:a16="http://schemas.microsoft.com/office/drawing/2014/main" val="20003"/>
                    </a:ext>
                  </a:extLst>
                </a:gridCol>
              </a:tblGrid>
              <a:tr h="474015">
                <a:tc>
                  <a:txBody>
                    <a:bodyPr/>
                    <a:lstStyle/>
                    <a:p>
                      <a:r>
                        <a:rPr lang="en-US" sz="1400" b="1" dirty="0">
                          <a:effectLst/>
                          <a:latin typeface="+mn-lt"/>
                          <a:cs typeface="Arial" panose="020B0604020202020204" pitchFamily="34" charset="0"/>
                        </a:rPr>
                        <a:t>PERSPECTIVE</a:t>
                      </a:r>
                      <a:endParaRPr lang="en-US" sz="1400" b="1" dirty="0">
                        <a:latin typeface="+mn-lt"/>
                        <a:cs typeface="Arial" panose="020B0604020202020204" pitchFamily="34" charset="0"/>
                      </a:endParaRPr>
                    </a:p>
                  </a:txBody>
                  <a:tcPr marL="91442" marR="91442" anchor="b"/>
                </a:tc>
                <a:tc>
                  <a:txBody>
                    <a:bodyPr/>
                    <a:lstStyle/>
                    <a:p>
                      <a:r>
                        <a:rPr lang="en-US" sz="1400" b="1" kern="1200" dirty="0">
                          <a:effectLst/>
                          <a:latin typeface="+mn-lt"/>
                          <a:cs typeface="Arial" panose="020B0604020202020204" pitchFamily="34" charset="0"/>
                        </a:rPr>
                        <a:t>QUESTIONS ANSWERED</a:t>
                      </a:r>
                      <a:endParaRPr lang="en-US" sz="1400" b="1" dirty="0">
                        <a:latin typeface="+mn-lt"/>
                        <a:cs typeface="Arial" panose="020B0604020202020204" pitchFamily="34" charset="0"/>
                      </a:endParaRPr>
                    </a:p>
                  </a:txBody>
                  <a:tcPr marL="91442" marR="91442" anchor="b"/>
                </a:tc>
                <a:tc>
                  <a:txBody>
                    <a:bodyPr/>
                    <a:lstStyle/>
                    <a:p>
                      <a:r>
                        <a:rPr lang="en-US" sz="1400" b="1" kern="1200" dirty="0">
                          <a:effectLst/>
                          <a:latin typeface="+mn-lt"/>
                          <a:cs typeface="Arial" panose="020B0604020202020204" pitchFamily="34" charset="0"/>
                        </a:rPr>
                        <a:t>EXAMPLES OF CRITICAL BUSINESS INDICATORS</a:t>
                      </a:r>
                      <a:endParaRPr lang="en-US" sz="1400" b="1" dirty="0">
                        <a:latin typeface="+mn-lt"/>
                        <a:cs typeface="Arial" panose="020B0604020202020204" pitchFamily="34" charset="0"/>
                      </a:endParaRPr>
                    </a:p>
                  </a:txBody>
                  <a:tcPr marL="91442" marR="91442" anchor="b"/>
                </a:tc>
                <a:tc>
                  <a:txBody>
                    <a:bodyPr/>
                    <a:lstStyle/>
                    <a:p>
                      <a:r>
                        <a:rPr lang="en-US" sz="1400" b="1" kern="1200" dirty="0">
                          <a:effectLst/>
                          <a:latin typeface="+mn-lt"/>
                          <a:cs typeface="Arial" panose="020B0604020202020204" pitchFamily="34" charset="0"/>
                        </a:rPr>
                        <a:t>CRITICAL HR INDICATORS</a:t>
                      </a:r>
                      <a:endParaRPr lang="en-US" sz="1400" b="1" dirty="0">
                        <a:latin typeface="+mn-lt"/>
                        <a:cs typeface="Arial" panose="020B0604020202020204" pitchFamily="34" charset="0"/>
                      </a:endParaRPr>
                    </a:p>
                  </a:txBody>
                  <a:tcPr marL="91442" marR="91442" anchor="b"/>
                </a:tc>
                <a:extLst>
                  <a:ext uri="{0D108BD9-81ED-4DB2-BD59-A6C34878D82A}">
                    <a16:rowId xmlns:a16="http://schemas.microsoft.com/office/drawing/2014/main" val="10000"/>
                  </a:ext>
                </a:extLst>
              </a:tr>
              <a:tr h="864380">
                <a:tc>
                  <a:txBody>
                    <a:bodyPr/>
                    <a:lstStyle/>
                    <a:p>
                      <a:r>
                        <a:rPr lang="en-US" sz="1400" kern="1200" dirty="0">
                          <a:effectLst/>
                          <a:latin typeface="+mn-lt"/>
                          <a:cs typeface="Arial" panose="020B0604020202020204" pitchFamily="34" charset="0"/>
                        </a:rPr>
                        <a:t>Customer</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How do customers see us?</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Time, quality, performance, service, cost</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Employee satisfaction with HR department services; Employee perceptions of the company as an employer</a:t>
                      </a:r>
                      <a:endParaRPr lang="en-US" sz="1400" dirty="0">
                        <a:latin typeface="+mn-lt"/>
                        <a:cs typeface="Arial" panose="020B0604020202020204" pitchFamily="34" charset="0"/>
                      </a:endParaRPr>
                    </a:p>
                  </a:txBody>
                  <a:tcPr marL="91442" marR="91442"/>
                </a:tc>
                <a:extLst>
                  <a:ext uri="{0D108BD9-81ED-4DB2-BD59-A6C34878D82A}">
                    <a16:rowId xmlns:a16="http://schemas.microsoft.com/office/drawing/2014/main" val="10001"/>
                  </a:ext>
                </a:extLst>
              </a:tr>
              <a:tr h="1059562">
                <a:tc>
                  <a:txBody>
                    <a:bodyPr/>
                    <a:lstStyle/>
                    <a:p>
                      <a:r>
                        <a:rPr lang="en-US" sz="1400" kern="1200" dirty="0">
                          <a:effectLst/>
                          <a:latin typeface="+mn-lt"/>
                          <a:cs typeface="Arial" panose="020B0604020202020204" pitchFamily="34" charset="0"/>
                        </a:rPr>
                        <a:t>Internal</a:t>
                      </a:r>
                      <a:endParaRPr lang="en-US" sz="1400" dirty="0">
                        <a:latin typeface="+mn-lt"/>
                        <a:cs typeface="Arial" panose="020B0604020202020204" pitchFamily="34" charset="0"/>
                      </a:endParaRPr>
                    </a:p>
                  </a:txBody>
                  <a:tcPr marL="91442" marR="91442"/>
                </a:tc>
                <a:tc>
                  <a:txBody>
                    <a:bodyPr/>
                    <a:lstStyle/>
                    <a:p>
                      <a:pPr fontAlgn="base"/>
                      <a:r>
                        <a:rPr lang="en-US" sz="1400" dirty="0">
                          <a:effectLst/>
                          <a:latin typeface="+mn-lt"/>
                          <a:cs typeface="Arial" panose="020B0604020202020204" pitchFamily="34" charset="0"/>
                        </a:rPr>
                        <a:t>What must we excel at?</a:t>
                      </a:r>
                      <a:endParaRPr lang="en-US" sz="1400" dirty="0">
                        <a:solidFill>
                          <a:srgbClr val="333333"/>
                        </a:solidFill>
                        <a:effectLst/>
                        <a:latin typeface="+mn-lt"/>
                        <a:cs typeface="Arial" panose="020B0604020202020204" pitchFamily="34" charset="0"/>
                      </a:endParaRPr>
                    </a:p>
                  </a:txBody>
                  <a:tcPr marL="95252" marR="95252" marT="95250" marB="28575"/>
                </a:tc>
                <a:tc>
                  <a:txBody>
                    <a:bodyPr/>
                    <a:lstStyle/>
                    <a:p>
                      <a:r>
                        <a:rPr lang="en-US" sz="1400" kern="1200" dirty="0">
                          <a:effectLst/>
                          <a:latin typeface="+mn-lt"/>
                          <a:cs typeface="Arial" panose="020B0604020202020204" pitchFamily="34" charset="0"/>
                        </a:rPr>
                        <a:t>Processes that influence customer satisfaction, availability of information on service, and/or manufacturing processes</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Training costs per employee, turnover rates, time to fill open positions</a:t>
                      </a:r>
                      <a:endParaRPr lang="en-US" sz="1400" dirty="0">
                        <a:latin typeface="+mn-lt"/>
                        <a:cs typeface="Arial" panose="020B0604020202020204" pitchFamily="34" charset="0"/>
                      </a:endParaRPr>
                    </a:p>
                  </a:txBody>
                  <a:tcPr marL="91442" marR="91442"/>
                </a:tc>
                <a:extLst>
                  <a:ext uri="{0D108BD9-81ED-4DB2-BD59-A6C34878D82A}">
                    <a16:rowId xmlns:a16="http://schemas.microsoft.com/office/drawing/2014/main" val="10002"/>
                  </a:ext>
                </a:extLst>
              </a:tr>
              <a:tr h="1059562">
                <a:tc>
                  <a:txBody>
                    <a:bodyPr/>
                    <a:lstStyle/>
                    <a:p>
                      <a:r>
                        <a:rPr lang="en-US" sz="1400" kern="1200" dirty="0">
                          <a:effectLst/>
                          <a:latin typeface="+mn-lt"/>
                          <a:cs typeface="Arial" panose="020B0604020202020204" pitchFamily="34" charset="0"/>
                        </a:rPr>
                        <a:t>Innovation and learning</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Can we continue to improve and create value?</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Improve operating efficiency, launch new products, continuous improvement, empowering of workforce, employee satisfaction</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Employee/skills competency levels, engagement survey results, change management capability</a:t>
                      </a:r>
                      <a:endParaRPr lang="en-US" sz="1400" dirty="0">
                        <a:latin typeface="+mn-lt"/>
                        <a:cs typeface="Arial" panose="020B0604020202020204" pitchFamily="34" charset="0"/>
                      </a:endParaRPr>
                    </a:p>
                  </a:txBody>
                  <a:tcPr marL="91442" marR="91442"/>
                </a:tc>
                <a:extLst>
                  <a:ext uri="{0D108BD9-81ED-4DB2-BD59-A6C34878D82A}">
                    <a16:rowId xmlns:a16="http://schemas.microsoft.com/office/drawing/2014/main" val="10003"/>
                  </a:ext>
                </a:extLst>
              </a:tr>
              <a:tr h="864380">
                <a:tc>
                  <a:txBody>
                    <a:bodyPr/>
                    <a:lstStyle/>
                    <a:p>
                      <a:r>
                        <a:rPr lang="en-US" sz="1400" kern="1200" dirty="0">
                          <a:effectLst/>
                          <a:latin typeface="+mn-lt"/>
                          <a:cs typeface="Arial" panose="020B0604020202020204" pitchFamily="34" charset="0"/>
                        </a:rPr>
                        <a:t>Financial</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How do we look to shareholders?</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Profitability, growth, shareholder value</a:t>
                      </a:r>
                      <a:endParaRPr lang="en-US" sz="1400" dirty="0">
                        <a:latin typeface="+mn-lt"/>
                        <a:cs typeface="Arial" panose="020B0604020202020204" pitchFamily="34" charset="0"/>
                      </a:endParaRPr>
                    </a:p>
                  </a:txBody>
                  <a:tcPr marL="91442" marR="91442"/>
                </a:tc>
                <a:tc>
                  <a:txBody>
                    <a:bodyPr/>
                    <a:lstStyle/>
                    <a:p>
                      <a:r>
                        <a:rPr lang="en-US" sz="1400" kern="1200" dirty="0">
                          <a:effectLst/>
                          <a:latin typeface="+mn-lt"/>
                          <a:cs typeface="Arial" panose="020B0604020202020204" pitchFamily="34" charset="0"/>
                        </a:rPr>
                        <a:t>Compensation and benefits per employee, turnover costs, profit per employee, revenue per employee</a:t>
                      </a:r>
                      <a:endParaRPr lang="en-US" sz="1400" dirty="0">
                        <a:latin typeface="+mn-lt"/>
                        <a:cs typeface="Arial" panose="020B0604020202020204" pitchFamily="34" charset="0"/>
                      </a:endParaRPr>
                    </a:p>
                  </a:txBody>
                  <a:tcPr marL="91442" marR="91442"/>
                </a:tc>
                <a:extLst>
                  <a:ext uri="{0D108BD9-81ED-4DB2-BD59-A6C34878D82A}">
                    <a16:rowId xmlns:a16="http://schemas.microsoft.com/office/drawing/2014/main" val="10004"/>
                  </a:ext>
                </a:extLst>
              </a:tr>
            </a:tbl>
          </a:graphicData>
        </a:graphic>
      </p:graphicFrame>
      <p:sp>
        <p:nvSpPr>
          <p:cNvPr id="52259" name="Text Placeholder 4">
            <a:extLst>
              <a:ext uri="{FF2B5EF4-FFF2-40B4-BE49-F238E27FC236}">
                <a16:creationId xmlns:a16="http://schemas.microsoft.com/office/drawing/2014/main" id="{2D2B3E0A-258D-31D1-474A-BBCBDA8E7B50}"/>
              </a:ext>
            </a:extLst>
          </p:cNvPr>
          <p:cNvSpPr>
            <a:spLocks noGrp="1"/>
          </p:cNvSpPr>
          <p:nvPr>
            <p:ph type="body" sz="quarter" idx="30"/>
          </p:nvPr>
        </p:nvSpPr>
        <p:spPr>
          <a:xfrm>
            <a:off x="1866900" y="6119814"/>
            <a:ext cx="8458200" cy="439737"/>
          </a:xfrm>
        </p:spPr>
        <p:txBody>
          <a:bodyPr/>
          <a:lstStyle/>
          <a:p>
            <a:pPr algn="ctr"/>
            <a:r>
              <a:rPr lang="en-US" altLang="zh-MO" sz="900"/>
              <a:t>SOURCES: Based on K. Thompson and N. Mathys, “The Aligned Balanced Scorecard,” </a:t>
            </a:r>
            <a:r>
              <a:rPr lang="en-US" altLang="zh-MO" sz="900" b="1"/>
              <a:t>Organizational Dynamics </a:t>
            </a:r>
            <a:r>
              <a:rPr lang="en-US" altLang="zh-MO" sz="900"/>
              <a:t>37 (2008), pp. 378–93; B. Becker, M. Huselid, and D. Ulrich, </a:t>
            </a:r>
            <a:r>
              <a:rPr lang="en-US" altLang="zh-MO" sz="900" b="1"/>
              <a:t>The H</a:t>
            </a:r>
            <a:r>
              <a:rPr lang="en-US" altLang="zh-MO" sz="100" b="1"/>
              <a:t> </a:t>
            </a:r>
            <a:r>
              <a:rPr lang="en-US" altLang="zh-MO" sz="900" b="1"/>
              <a:t>R Scorecard</a:t>
            </a:r>
            <a:r>
              <a:rPr lang="en-US" altLang="zh-MO" sz="900"/>
              <a:t>: </a:t>
            </a:r>
            <a:r>
              <a:rPr lang="en-US" altLang="zh-MO" sz="900" b="1"/>
              <a:t>Linking People, Strategy, and Performance </a:t>
            </a:r>
            <a:r>
              <a:rPr lang="en-US" altLang="zh-MO" sz="900"/>
              <a:t>(Boston: Harvard Business School Press, 2001).</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0B232E30-36F5-5B8F-347A-481325B1E2EC}"/>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12</a:t>
            </a:r>
            <a:endParaRPr lang="en-US" altLang="zh-MO"/>
          </a:p>
        </p:txBody>
      </p:sp>
      <p:sp>
        <p:nvSpPr>
          <p:cNvPr id="3" name="Content Placeholder 2">
            <a:extLst>
              <a:ext uri="{FF2B5EF4-FFF2-40B4-BE49-F238E27FC236}">
                <a16:creationId xmlns:a16="http://schemas.microsoft.com/office/drawing/2014/main" id="{CDA61F78-A339-CBD7-9438-3EBC0B29B586}"/>
              </a:ext>
            </a:extLst>
          </p:cNvPr>
          <p:cNvSpPr>
            <a:spLocks noGrp="1"/>
          </p:cNvSpPr>
          <p:nvPr>
            <p:ph sz="quarter" idx="11"/>
          </p:nvPr>
        </p:nvSpPr>
        <p:spPr>
          <a:xfrm>
            <a:off x="1866900" y="1276350"/>
            <a:ext cx="8458200" cy="4972050"/>
          </a:xfrm>
        </p:spPr>
        <p:txBody>
          <a:bodyPr/>
          <a:lstStyle/>
          <a:p>
            <a:pPr>
              <a:buFont typeface="Arial" panose="020B0604020202020204" pitchFamily="34" charset="0"/>
              <a:buNone/>
              <a:defRPr/>
            </a:pPr>
            <a:r>
              <a:rPr lang="en-US" dirty="0"/>
              <a:t>6. Demonstrate Social Responsibility.</a:t>
            </a:r>
          </a:p>
          <a:p>
            <a:pPr marL="291600" indent="-291600">
              <a:defRPr/>
            </a:pPr>
            <a:r>
              <a:rPr lang="en-US" dirty="0"/>
              <a:t>Helps boost company’s image with customers.</a:t>
            </a:r>
          </a:p>
          <a:p>
            <a:pPr marL="291600" indent="-291600">
              <a:defRPr/>
            </a:pPr>
            <a:r>
              <a:rPr lang="en-US" dirty="0"/>
              <a:t>Helps gain access to new markets.</a:t>
            </a:r>
          </a:p>
          <a:p>
            <a:pPr marL="291600" indent="-291600">
              <a:defRPr/>
            </a:pPr>
            <a:r>
              <a:rPr lang="en-US" dirty="0"/>
              <a:t>Helps attract and retain talented employees.</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2">
            <a:extLst>
              <a:ext uri="{FF2B5EF4-FFF2-40B4-BE49-F238E27FC236}">
                <a16:creationId xmlns:a16="http://schemas.microsoft.com/office/drawing/2014/main" id="{DAD6205B-8BAE-650F-311F-901DB4E031F8}"/>
              </a:ext>
            </a:extLst>
          </p:cNvPr>
          <p:cNvSpPr>
            <a:spLocks noGrp="1" noChangeArrowheads="1"/>
          </p:cNvSpPr>
          <p:nvPr>
            <p:ph type="title"/>
          </p:nvPr>
        </p:nvSpPr>
        <p:spPr>
          <a:xfrm>
            <a:off x="2190750" y="228600"/>
            <a:ext cx="7620000" cy="1143000"/>
          </a:xfrm>
        </p:spPr>
        <p:txBody>
          <a:bodyPr/>
          <a:lstStyle/>
          <a:p>
            <a:pPr defTabSz="809625">
              <a:defRPr/>
            </a:pPr>
            <a:r>
              <a:rPr lang="en-US" sz="3200" dirty="0">
                <a:ea typeface="ＭＳ Ｐゴシック" charset="0"/>
              </a:rPr>
              <a:t>Customer Service and Quality</a:t>
            </a:r>
          </a:p>
        </p:txBody>
      </p:sp>
      <p:sp>
        <p:nvSpPr>
          <p:cNvPr id="54275" name="Rectangle 3">
            <a:extLst>
              <a:ext uri="{FF2B5EF4-FFF2-40B4-BE49-F238E27FC236}">
                <a16:creationId xmlns:a16="http://schemas.microsoft.com/office/drawing/2014/main" id="{2E0DC65D-CB9B-60FC-2E57-813DEC195E1F}"/>
              </a:ext>
            </a:extLst>
          </p:cNvPr>
          <p:cNvSpPr>
            <a:spLocks noGrp="1" noChangeArrowheads="1"/>
          </p:cNvSpPr>
          <p:nvPr>
            <p:ph idx="1"/>
          </p:nvPr>
        </p:nvSpPr>
        <p:spPr>
          <a:xfrm>
            <a:off x="2247900" y="1112886"/>
            <a:ext cx="7696200" cy="4524375"/>
          </a:xfrm>
        </p:spPr>
        <p:txBody>
          <a:bodyPr>
            <a:normAutofit fontScale="92500"/>
          </a:bodyPr>
          <a:lstStyle/>
          <a:p>
            <a:pPr marL="182563" indent="-182563" defTabSz="809625">
              <a:buClr>
                <a:srgbClr val="F79646"/>
              </a:buClr>
              <a:buFont typeface="Wingdings" panose="05000000000000000000" pitchFamily="2" charset="2"/>
              <a:buChar char="ü"/>
            </a:pPr>
            <a:r>
              <a:rPr lang="en-US" altLang="zh-TW" dirty="0">
                <a:solidFill>
                  <a:srgbClr val="376092"/>
                </a:solidFill>
                <a:cs typeface="Calibri" panose="020F0502020204030204" pitchFamily="34" charset="0"/>
              </a:rPr>
              <a:t>Malcolm Baldrige National Quality Award-</a:t>
            </a:r>
            <a:r>
              <a:rPr lang="en-US" altLang="en-US" dirty="0"/>
              <a:t> following:  </a:t>
            </a:r>
            <a:r>
              <a:rPr lang="en-US" altLang="en-US" b="1" dirty="0"/>
              <a:t>Malcolm Baldrige National Quality </a:t>
            </a:r>
            <a:r>
              <a:rPr lang="en-US" altLang="en-US" dirty="0"/>
              <a:t>promotes quality awareness, to recognize quality achievements, and to publicize successful quality strategies</a:t>
            </a:r>
            <a:endParaRPr lang="en-US" altLang="zh-TW" dirty="0">
              <a:solidFill>
                <a:srgbClr val="376092"/>
              </a:solidFill>
              <a:cs typeface="Calibri" panose="020F0502020204030204" pitchFamily="34" charset="0"/>
            </a:endParaRPr>
          </a:p>
          <a:p>
            <a:pPr marL="182563" indent="-182563" defTabSz="809625">
              <a:buClr>
                <a:srgbClr val="F79646"/>
              </a:buClr>
              <a:buNone/>
            </a:pPr>
            <a:endParaRPr lang="en-US" altLang="zh-TW" dirty="0">
              <a:solidFill>
                <a:srgbClr val="376092"/>
              </a:solidFill>
              <a:cs typeface="Calibri" panose="020F0502020204030204" pitchFamily="34" charset="0"/>
            </a:endParaRPr>
          </a:p>
          <a:p>
            <a:pPr marL="182563" indent="-182563" defTabSz="809625">
              <a:buClr>
                <a:srgbClr val="F79646"/>
              </a:buClr>
              <a:buFont typeface="Wingdings" panose="05000000000000000000" pitchFamily="2" charset="2"/>
              <a:buChar char="ü"/>
            </a:pPr>
            <a:r>
              <a:rPr lang="en-US" altLang="zh-TW" dirty="0">
                <a:solidFill>
                  <a:srgbClr val="376092"/>
                </a:solidFill>
                <a:cs typeface="Calibri" panose="020F0502020204030204" pitchFamily="34" charset="0"/>
              </a:rPr>
              <a:t>ISO 9000:2000</a:t>
            </a:r>
          </a:p>
          <a:p>
            <a:pPr marL="182563" indent="-182563" defTabSz="809625">
              <a:buClr>
                <a:srgbClr val="F79646"/>
              </a:buClr>
              <a:buNone/>
            </a:pPr>
            <a:endParaRPr lang="en-US" altLang="zh-TW" dirty="0">
              <a:solidFill>
                <a:srgbClr val="376092"/>
              </a:solidFill>
              <a:cs typeface="Calibri" panose="020F0502020204030204" pitchFamily="34" charset="0"/>
            </a:endParaRPr>
          </a:p>
          <a:p>
            <a:pPr marL="182563" indent="-182563" defTabSz="809625">
              <a:buClr>
                <a:srgbClr val="F79646"/>
              </a:buClr>
              <a:buFont typeface="Wingdings" panose="05000000000000000000" pitchFamily="2" charset="2"/>
              <a:buChar char="ü"/>
            </a:pPr>
            <a:r>
              <a:rPr lang="en-US" altLang="zh-TW" dirty="0">
                <a:solidFill>
                  <a:srgbClr val="376092"/>
                </a:solidFill>
                <a:cs typeface="Calibri" panose="020F0502020204030204" pitchFamily="34" charset="0"/>
              </a:rPr>
              <a:t>Six Sigma Process</a:t>
            </a:r>
          </a:p>
          <a:p>
            <a:pPr marL="182563" indent="-182563" defTabSz="809625">
              <a:buClr>
                <a:srgbClr val="F79646"/>
              </a:buClr>
              <a:buNone/>
            </a:pPr>
            <a:endParaRPr lang="en-US" altLang="zh-TW" dirty="0">
              <a:solidFill>
                <a:srgbClr val="376092"/>
              </a:solidFill>
              <a:cs typeface="Calibri" panose="020F0502020204030204" pitchFamily="34" charset="0"/>
            </a:endParaRPr>
          </a:p>
          <a:p>
            <a:pPr marL="182563" indent="-182563" defTabSz="809625">
              <a:buClr>
                <a:srgbClr val="F79646"/>
              </a:buClr>
              <a:buFont typeface="Wingdings" panose="05000000000000000000" pitchFamily="2" charset="2"/>
              <a:buChar char="ü"/>
            </a:pPr>
            <a:r>
              <a:rPr lang="en-US" altLang="zh-TW" dirty="0">
                <a:solidFill>
                  <a:srgbClr val="376092"/>
                </a:solidFill>
                <a:cs typeface="Calibri" panose="020F0502020204030204" pitchFamily="34" charset="0"/>
              </a:rPr>
              <a:t>Lean Thinking</a:t>
            </a:r>
          </a:p>
        </p:txBody>
      </p:sp>
      <p:sp>
        <p:nvSpPr>
          <p:cNvPr id="54276" name="Rectangle 6">
            <a:extLst>
              <a:ext uri="{FF2B5EF4-FFF2-40B4-BE49-F238E27FC236}">
                <a16:creationId xmlns:a16="http://schemas.microsoft.com/office/drawing/2014/main" id="{1ADA79D2-9950-249A-FFA2-7B96158FDE88}"/>
              </a:ext>
            </a:extLst>
          </p:cNvPr>
          <p:cNvSpPr txBox="1">
            <a:spLocks noChangeArrowheads="1"/>
          </p:cNvSpPr>
          <p:nvPr/>
        </p:nvSpPr>
        <p:spPr bwMode="auto">
          <a:xfrm>
            <a:off x="9810750" y="6381750"/>
            <a:ext cx="81915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eaLnBrk="1" hangingPunct="1">
              <a:buFont typeface="Wingdings" panose="05000000000000000000" pitchFamily="2" charset="2"/>
              <a:buNone/>
            </a:pPr>
            <a:endParaRPr lang="en-US" altLang="en-US" sz="1200"/>
          </a:p>
        </p:txBody>
      </p:sp>
      <p:sp>
        <p:nvSpPr>
          <p:cNvPr id="54277" name="Footer Placeholder 1">
            <a:extLst>
              <a:ext uri="{FF2B5EF4-FFF2-40B4-BE49-F238E27FC236}">
                <a16:creationId xmlns:a16="http://schemas.microsoft.com/office/drawing/2014/main" id="{CBFCDFAA-2971-767F-3A3B-0BC37CBDCEA0}"/>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54278" name="Slide Number Placeholder 2">
            <a:extLst>
              <a:ext uri="{FF2B5EF4-FFF2-40B4-BE49-F238E27FC236}">
                <a16:creationId xmlns:a16="http://schemas.microsoft.com/office/drawing/2014/main" id="{6F5C2C7A-98EB-98F1-FFE7-C6FE92F1F53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CC21304-B81E-4C92-8480-FAEC11EFCB44}" type="slidenum">
              <a:rPr lang="en-US" altLang="en-US" sz="1200"/>
              <a:pPr/>
              <a:t>20</a:t>
            </a:fld>
            <a:endParaRPr lang="en-US" altLang="en-US"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69" name="Rectangle 2">
            <a:extLst>
              <a:ext uri="{FF2B5EF4-FFF2-40B4-BE49-F238E27FC236}">
                <a16:creationId xmlns:a16="http://schemas.microsoft.com/office/drawing/2014/main" id="{877838E5-1E5B-4E84-312F-40B103C31262}"/>
              </a:ext>
            </a:extLst>
          </p:cNvPr>
          <p:cNvSpPr>
            <a:spLocks noGrp="1" noChangeArrowheads="1"/>
          </p:cNvSpPr>
          <p:nvPr>
            <p:ph type="title"/>
          </p:nvPr>
        </p:nvSpPr>
        <p:spPr>
          <a:xfrm>
            <a:off x="1524000" y="0"/>
            <a:ext cx="8991600" cy="1066800"/>
          </a:xfrm>
        </p:spPr>
        <p:txBody>
          <a:bodyPr/>
          <a:lstStyle/>
          <a:p>
            <a:pPr defTabSz="809625">
              <a:defRPr/>
            </a:pPr>
            <a:r>
              <a:rPr lang="en-US" sz="3200" dirty="0">
                <a:solidFill>
                  <a:schemeClr val="accent1">
                    <a:lumMod val="75000"/>
                  </a:schemeClr>
                </a:solidFill>
                <a:ea typeface="ＭＳ Ｐゴシック" charset="0"/>
                <a:cs typeface="Calibri"/>
              </a:rPr>
              <a:t>Total Quality Management (TQM) 5 Core Values</a:t>
            </a:r>
          </a:p>
        </p:txBody>
      </p:sp>
      <p:sp>
        <p:nvSpPr>
          <p:cNvPr id="55299" name="Rectangle 6">
            <a:extLst>
              <a:ext uri="{FF2B5EF4-FFF2-40B4-BE49-F238E27FC236}">
                <a16:creationId xmlns:a16="http://schemas.microsoft.com/office/drawing/2014/main" id="{9F399CB9-DFB0-92AC-7A15-BA4DE4F8F07C}"/>
              </a:ext>
            </a:extLst>
          </p:cNvPr>
          <p:cNvSpPr txBox="1">
            <a:spLocks noChangeArrowheads="1"/>
          </p:cNvSpPr>
          <p:nvPr/>
        </p:nvSpPr>
        <p:spPr bwMode="auto">
          <a:xfrm>
            <a:off x="8382000" y="6324600"/>
            <a:ext cx="81915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eaLnBrk="1" hangingPunct="1">
              <a:buFont typeface="Wingdings" panose="05000000000000000000" pitchFamily="2" charset="2"/>
              <a:buNone/>
            </a:pPr>
            <a:endParaRPr lang="en-US" altLang="en-US" sz="1200"/>
          </a:p>
        </p:txBody>
      </p:sp>
      <p:sp>
        <p:nvSpPr>
          <p:cNvPr id="55300" name="Footer Placeholder 1">
            <a:extLst>
              <a:ext uri="{FF2B5EF4-FFF2-40B4-BE49-F238E27FC236}">
                <a16:creationId xmlns:a16="http://schemas.microsoft.com/office/drawing/2014/main" id="{B8AB16E7-2A13-1733-7454-79B8EC1AF9C3}"/>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55301" name="Slide Number Placeholder 2">
            <a:extLst>
              <a:ext uri="{FF2B5EF4-FFF2-40B4-BE49-F238E27FC236}">
                <a16:creationId xmlns:a16="http://schemas.microsoft.com/office/drawing/2014/main" id="{179743C6-1D13-3CB3-4124-518FC806EDB8}"/>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A7AC92E-FF76-4C05-814D-7D8550F1C25D}" type="slidenum">
              <a:rPr lang="en-US" altLang="en-US" sz="1200"/>
              <a:pPr/>
              <a:t>21</a:t>
            </a:fld>
            <a:endParaRPr lang="en-US" altLang="en-US" sz="1200"/>
          </a:p>
        </p:txBody>
      </p:sp>
      <p:sp>
        <p:nvSpPr>
          <p:cNvPr id="2" name="Content Placeholder 1">
            <a:extLst>
              <a:ext uri="{FF2B5EF4-FFF2-40B4-BE49-F238E27FC236}">
                <a16:creationId xmlns:a16="http://schemas.microsoft.com/office/drawing/2014/main" id="{F6879E33-1ACF-6AEA-B9F8-E2C2160A9B0C}"/>
              </a:ext>
            </a:extLst>
          </p:cNvPr>
          <p:cNvSpPr>
            <a:spLocks noGrp="1"/>
          </p:cNvSpPr>
          <p:nvPr>
            <p:ph idx="1"/>
          </p:nvPr>
        </p:nvSpPr>
        <p:spPr/>
        <p:txBody>
          <a:bodyPr/>
          <a:lstStyle/>
          <a:p>
            <a:pPr marL="457200" indent="-457200">
              <a:buFont typeface="+mj-lt"/>
              <a:buAutoNum type="arabicPeriod"/>
              <a:defRPr/>
            </a:pPr>
            <a:r>
              <a:rPr lang="en-US" sz="2600" dirty="0">
                <a:ea typeface="MS PGothic" panose="020B0600070205080204" pitchFamily="34" charset="-128"/>
              </a:rPr>
              <a:t>Methods and processes are designed to meet internal and external customers’ needs.</a:t>
            </a:r>
          </a:p>
          <a:p>
            <a:pPr marL="457200" indent="-457200">
              <a:buFont typeface="+mj-lt"/>
              <a:buAutoNum type="arabicPeriod"/>
              <a:defRPr/>
            </a:pPr>
            <a:r>
              <a:rPr lang="en-US" sz="2600" dirty="0">
                <a:solidFill>
                  <a:schemeClr val="accent1">
                    <a:lumMod val="75000"/>
                  </a:schemeClr>
                </a:solidFill>
                <a:ea typeface="MS PGothic" panose="020B0600070205080204" pitchFamily="34" charset="-128"/>
              </a:rPr>
              <a:t>Every employee receives training in quality.</a:t>
            </a:r>
          </a:p>
          <a:p>
            <a:pPr marL="457200" indent="-457200">
              <a:buFont typeface="+mj-lt"/>
              <a:buAutoNum type="arabicPeriod"/>
              <a:defRPr/>
            </a:pPr>
            <a:r>
              <a:rPr lang="en-US" sz="2600" dirty="0">
                <a:ea typeface="MS PGothic" panose="020B0600070205080204" pitchFamily="34" charset="-128"/>
              </a:rPr>
              <a:t>Promote cooperation with vendors, suppliers and customers.</a:t>
            </a:r>
          </a:p>
          <a:p>
            <a:pPr marL="457200" indent="-457200">
              <a:buFont typeface="+mj-lt"/>
              <a:buAutoNum type="arabicPeriod"/>
              <a:defRPr/>
            </a:pPr>
            <a:r>
              <a:rPr lang="en-US" sz="2600" dirty="0">
                <a:solidFill>
                  <a:schemeClr val="accent1">
                    <a:lumMod val="75000"/>
                  </a:schemeClr>
                </a:solidFill>
                <a:ea typeface="MS PGothic" panose="020B0600070205080204" pitchFamily="34" charset="-128"/>
              </a:rPr>
              <a:t>Managers measure progress with feedback based on data.</a:t>
            </a:r>
          </a:p>
          <a:p>
            <a:pPr marL="457200" indent="-457200">
              <a:buFont typeface="+mj-lt"/>
              <a:buAutoNum type="arabicPeriod"/>
              <a:defRPr/>
            </a:pPr>
            <a:r>
              <a:rPr lang="en-US" sz="2600" dirty="0">
                <a:ea typeface="MS PGothic" panose="020B0600070205080204" pitchFamily="34" charset="-128"/>
              </a:rPr>
              <a:t>Quality is designed into a product or service so that errors are prevented rather than being detected and corrected.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2373C15F-2890-D736-3F1C-C164CF4614BE}"/>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14</a:t>
            </a:r>
            <a:endParaRPr lang="en-US" altLang="zh-MO"/>
          </a:p>
        </p:txBody>
      </p:sp>
      <p:sp>
        <p:nvSpPr>
          <p:cNvPr id="3" name="Content Placeholder 2">
            <a:extLst>
              <a:ext uri="{FF2B5EF4-FFF2-40B4-BE49-F238E27FC236}">
                <a16:creationId xmlns:a16="http://schemas.microsoft.com/office/drawing/2014/main" id="{CC6141A2-6B10-6C97-121C-CBC84386D0B8}"/>
              </a:ext>
            </a:extLst>
          </p:cNvPr>
          <p:cNvSpPr>
            <a:spLocks noGrp="1"/>
          </p:cNvSpPr>
          <p:nvPr>
            <p:ph sz="quarter" idx="11"/>
          </p:nvPr>
        </p:nvSpPr>
        <p:spPr>
          <a:xfrm>
            <a:off x="1866900" y="1276350"/>
            <a:ext cx="8458200" cy="971550"/>
          </a:xfrm>
        </p:spPr>
        <p:txBody>
          <a:bodyPr/>
          <a:lstStyle/>
          <a:p>
            <a:pPr>
              <a:defRPr/>
            </a:pPr>
            <a:r>
              <a:rPr lang="en-US" b="1" dirty="0"/>
              <a:t>Malcolm Baldrige National Quality Award</a:t>
            </a:r>
            <a:r>
              <a:rPr lang="en-US" dirty="0"/>
              <a:t>.</a:t>
            </a:r>
          </a:p>
          <a:p>
            <a:pPr marL="291600" indent="-291600">
              <a:defRPr/>
            </a:pPr>
            <a:r>
              <a:rPr lang="en-US" sz="2200" dirty="0"/>
              <a:t>Competition that promotes quality.</a:t>
            </a:r>
          </a:p>
        </p:txBody>
      </p:sp>
      <p:sp>
        <p:nvSpPr>
          <p:cNvPr id="4" name="Content Placeholder 3">
            <a:extLst>
              <a:ext uri="{FF2B5EF4-FFF2-40B4-BE49-F238E27FC236}">
                <a16:creationId xmlns:a16="http://schemas.microsoft.com/office/drawing/2014/main" id="{CDA1F133-D462-8AFE-AD51-A11579A7921B}"/>
              </a:ext>
            </a:extLst>
          </p:cNvPr>
          <p:cNvSpPr>
            <a:spLocks noGrp="1"/>
          </p:cNvSpPr>
          <p:nvPr>
            <p:ph sz="quarter" idx="14"/>
          </p:nvPr>
        </p:nvSpPr>
        <p:spPr>
          <a:xfrm>
            <a:off x="1866900" y="2409825"/>
            <a:ext cx="8458200" cy="1905000"/>
          </a:xfrm>
        </p:spPr>
        <p:txBody>
          <a:bodyPr/>
          <a:lstStyle/>
          <a:p>
            <a:pPr>
              <a:defRPr/>
            </a:pPr>
            <a:r>
              <a:rPr lang="en-US" b="1" dirty="0"/>
              <a:t>I</a:t>
            </a:r>
            <a:r>
              <a:rPr lang="en-US" sz="100" b="1" dirty="0"/>
              <a:t> </a:t>
            </a:r>
            <a:r>
              <a:rPr lang="en-US" b="1" dirty="0"/>
              <a:t>S</a:t>
            </a:r>
            <a:r>
              <a:rPr lang="en-US" sz="100" b="1" dirty="0"/>
              <a:t> </a:t>
            </a:r>
            <a:r>
              <a:rPr lang="en-US" b="1" dirty="0"/>
              <a:t>O (International Organization for Standardization) 9000 Standards</a:t>
            </a:r>
            <a:r>
              <a:rPr lang="en-US" dirty="0"/>
              <a:t>.</a:t>
            </a:r>
          </a:p>
          <a:p>
            <a:pPr marL="291600" indent="-291600">
              <a:defRPr/>
            </a:pPr>
            <a:r>
              <a:rPr lang="en-US" sz="2200" dirty="0"/>
              <a:t>International standards of quality.</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62AF9344-A0D5-BFFD-96C3-AB644930014D}"/>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15</a:t>
            </a:r>
            <a:endParaRPr lang="en-US" altLang="zh-MO"/>
          </a:p>
        </p:txBody>
      </p:sp>
      <p:sp>
        <p:nvSpPr>
          <p:cNvPr id="3" name="Content Placeholder 2">
            <a:extLst>
              <a:ext uri="{FF2B5EF4-FFF2-40B4-BE49-F238E27FC236}">
                <a16:creationId xmlns:a16="http://schemas.microsoft.com/office/drawing/2014/main" id="{0C226661-D8F2-B713-9E1D-990E0706D7B5}"/>
              </a:ext>
            </a:extLst>
          </p:cNvPr>
          <p:cNvSpPr>
            <a:spLocks noGrp="1"/>
          </p:cNvSpPr>
          <p:nvPr>
            <p:ph sz="quarter" idx="11"/>
          </p:nvPr>
        </p:nvSpPr>
        <p:spPr>
          <a:xfrm>
            <a:off x="1866900" y="1276351"/>
            <a:ext cx="8458200" cy="1196975"/>
          </a:xfrm>
        </p:spPr>
        <p:txBody>
          <a:bodyPr/>
          <a:lstStyle/>
          <a:p>
            <a:pPr>
              <a:defRPr/>
            </a:pPr>
            <a:r>
              <a:rPr lang="en-US" b="1" dirty="0"/>
              <a:t>Six Sigma:</a:t>
            </a:r>
          </a:p>
          <a:p>
            <a:pPr marL="291600" indent="-291600">
              <a:defRPr/>
            </a:pPr>
            <a:r>
              <a:rPr lang="en-US" sz="2200" dirty="0"/>
              <a:t>Process of measuring, analyzing, improving, and controlling processes.</a:t>
            </a:r>
          </a:p>
        </p:txBody>
      </p:sp>
      <p:sp>
        <p:nvSpPr>
          <p:cNvPr id="4" name="Content Placeholder 3">
            <a:extLst>
              <a:ext uri="{FF2B5EF4-FFF2-40B4-BE49-F238E27FC236}">
                <a16:creationId xmlns:a16="http://schemas.microsoft.com/office/drawing/2014/main" id="{4DDD8A8C-13EE-756A-E29A-026CA681C1E8}"/>
              </a:ext>
            </a:extLst>
          </p:cNvPr>
          <p:cNvSpPr>
            <a:spLocks noGrp="1"/>
          </p:cNvSpPr>
          <p:nvPr>
            <p:ph sz="quarter" idx="14"/>
          </p:nvPr>
        </p:nvSpPr>
        <p:spPr>
          <a:xfrm>
            <a:off x="1866900" y="2649538"/>
            <a:ext cx="8458200" cy="1905000"/>
          </a:xfrm>
        </p:spPr>
        <p:txBody>
          <a:bodyPr/>
          <a:lstStyle/>
          <a:p>
            <a:pPr>
              <a:defRPr/>
            </a:pPr>
            <a:r>
              <a:rPr lang="en-US" b="1" dirty="0"/>
              <a:t>Lean Thinking and Process Improvement.</a:t>
            </a:r>
          </a:p>
          <a:p>
            <a:pPr marL="291600" indent="-291600">
              <a:defRPr/>
            </a:pPr>
            <a:r>
              <a:rPr lang="en-US" sz="2200" dirty="0"/>
              <a:t>Do more with less effort, equipment space, and time.</a:t>
            </a:r>
          </a:p>
          <a:p>
            <a:pPr marL="291600" indent="-291600">
              <a:defRPr/>
            </a:pPr>
            <a:r>
              <a:rPr lang="en-US" sz="2200" dirty="0"/>
              <a:t>Improve quality of employees’ work experiences.</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C228DE38-030A-D589-65CE-CAD0495B13BA}"/>
              </a:ext>
            </a:extLst>
          </p:cNvPr>
          <p:cNvSpPr>
            <a:spLocks noGrp="1"/>
          </p:cNvSpPr>
          <p:nvPr>
            <p:ph type="title"/>
          </p:nvPr>
        </p:nvSpPr>
        <p:spPr/>
        <p:txBody>
          <a:bodyPr/>
          <a:lstStyle/>
          <a:p>
            <a:r>
              <a:rPr lang="en-US" altLang="en-US" sz="3000"/>
              <a:t>Changing Demographics and Workforce Diversity</a:t>
            </a:r>
          </a:p>
        </p:txBody>
      </p:sp>
      <p:sp>
        <p:nvSpPr>
          <p:cNvPr id="58371" name="Content Placeholder 2">
            <a:extLst>
              <a:ext uri="{FF2B5EF4-FFF2-40B4-BE49-F238E27FC236}">
                <a16:creationId xmlns:a16="http://schemas.microsoft.com/office/drawing/2014/main" id="{DF93A676-E242-BFE1-E339-A473FCCB2B18}"/>
              </a:ext>
            </a:extLst>
          </p:cNvPr>
          <p:cNvSpPr>
            <a:spLocks noGrp="1"/>
          </p:cNvSpPr>
          <p:nvPr>
            <p:ph idx="1"/>
          </p:nvPr>
        </p:nvSpPr>
        <p:spPr/>
        <p:txBody>
          <a:bodyPr/>
          <a:lstStyle/>
          <a:p>
            <a:pPr marL="182563" indent="-182563" defTabSz="809625">
              <a:buFont typeface="Wingdings 2" panose="05020102010507070707" pitchFamily="18" charset="2"/>
              <a:buChar char=""/>
            </a:pPr>
            <a:r>
              <a:rPr lang="en-US" altLang="en-US" b="1">
                <a:solidFill>
                  <a:srgbClr val="376092"/>
                </a:solidFill>
                <a:cs typeface="Calibri" panose="020F0502020204030204" pitchFamily="34" charset="0"/>
              </a:rPr>
              <a:t>Internal labor force </a:t>
            </a:r>
            <a:r>
              <a:rPr lang="en-US" altLang="en-US">
                <a:solidFill>
                  <a:srgbClr val="376092"/>
                </a:solidFill>
                <a:cs typeface="Calibri" panose="020F0502020204030204" pitchFamily="34" charset="0"/>
              </a:rPr>
              <a:t>- current employees</a:t>
            </a:r>
          </a:p>
          <a:p>
            <a:pPr marL="182563" indent="-182563" defTabSz="809625">
              <a:buFont typeface="Wingdings 2" panose="05020102010507070707" pitchFamily="18" charset="2"/>
              <a:buChar char=""/>
            </a:pPr>
            <a:r>
              <a:rPr lang="en-US" altLang="en-US" b="1">
                <a:solidFill>
                  <a:srgbClr val="376092"/>
                </a:solidFill>
                <a:cs typeface="Calibri" panose="020F0502020204030204" pitchFamily="34" charset="0"/>
              </a:rPr>
              <a:t>External labor market </a:t>
            </a:r>
            <a:r>
              <a:rPr lang="en-US" altLang="en-US">
                <a:solidFill>
                  <a:srgbClr val="376092"/>
                </a:solidFill>
                <a:cs typeface="Calibri" panose="020F0502020204030204" pitchFamily="34" charset="0"/>
              </a:rPr>
              <a:t>- persons outside the firm actively seeking employment.</a:t>
            </a:r>
          </a:p>
          <a:p>
            <a:pPr marL="457200" lvl="1" indent="-182563" defTabSz="809625">
              <a:buFont typeface="Wingdings 2" panose="05020102010507070707" pitchFamily="18" charset="2"/>
              <a:buChar char=""/>
            </a:pPr>
            <a:r>
              <a:rPr lang="en-US" altLang="en-US">
                <a:solidFill>
                  <a:srgbClr val="376092"/>
                </a:solidFill>
                <a:cs typeface="Calibri" panose="020F0502020204030204" pitchFamily="34" charset="0"/>
              </a:rPr>
              <a:t> Average age of workforce will increase.</a:t>
            </a:r>
          </a:p>
          <a:p>
            <a:pPr marL="457200" lvl="1" indent="-182563" defTabSz="809625">
              <a:buFont typeface="Wingdings 2" panose="05020102010507070707" pitchFamily="18" charset="2"/>
              <a:buChar char=""/>
            </a:pPr>
            <a:r>
              <a:rPr lang="en-US" altLang="en-US">
                <a:solidFill>
                  <a:srgbClr val="376092"/>
                </a:solidFill>
                <a:cs typeface="Calibri" panose="020F0502020204030204" pitchFamily="34" charset="0"/>
              </a:rPr>
              <a:t> Increased workforce diversity</a:t>
            </a:r>
          </a:p>
          <a:p>
            <a:pPr marL="457200" lvl="1" indent="-182563" defTabSz="809625">
              <a:buFont typeface="Wingdings 2" panose="05020102010507070707" pitchFamily="18" charset="2"/>
              <a:buChar char=""/>
            </a:pPr>
            <a:r>
              <a:rPr lang="en-US" altLang="en-US">
                <a:solidFill>
                  <a:srgbClr val="376092"/>
                </a:solidFill>
                <a:cs typeface="Calibri" panose="020F0502020204030204" pitchFamily="34" charset="0"/>
              </a:rPr>
              <a:t> Immigration will affect size and diversity</a:t>
            </a:r>
          </a:p>
          <a:p>
            <a:pPr marL="457200" lvl="1" indent="-182563" defTabSz="809625">
              <a:buFont typeface="Wingdings 2" panose="05020102010507070707" pitchFamily="18" charset="2"/>
              <a:buChar char=""/>
            </a:pPr>
            <a:r>
              <a:rPr lang="en-US" altLang="en-US">
                <a:solidFill>
                  <a:srgbClr val="376092"/>
                </a:solidFill>
                <a:cs typeface="Calibri" panose="020F0502020204030204" pitchFamily="34" charset="0"/>
              </a:rPr>
              <a:t> Generational difference with five generations.</a:t>
            </a:r>
          </a:p>
          <a:p>
            <a:pPr marL="457200" lvl="1" indent="-182563" defTabSz="809625">
              <a:buFont typeface="Wingdings 2" panose="05020102010507070707" pitchFamily="18" charset="2"/>
              <a:buChar char=""/>
            </a:pPr>
            <a:r>
              <a:rPr lang="en-US" altLang="en-US">
                <a:solidFill>
                  <a:srgbClr val="376092"/>
                </a:solidFill>
                <a:cs typeface="Calibri" panose="020F0502020204030204" pitchFamily="34" charset="0"/>
              </a:rPr>
              <a:t> Gender and racial composition of the workforce</a:t>
            </a:r>
            <a:endParaRPr lang="en-US" altLang="en-US" sz="2600">
              <a:solidFill>
                <a:srgbClr val="376092"/>
              </a:solidFill>
            </a:endParaRPr>
          </a:p>
        </p:txBody>
      </p:sp>
      <p:sp>
        <p:nvSpPr>
          <p:cNvPr id="58372" name="Footer Placeholder 3">
            <a:extLst>
              <a:ext uri="{FF2B5EF4-FFF2-40B4-BE49-F238E27FC236}">
                <a16:creationId xmlns:a16="http://schemas.microsoft.com/office/drawing/2014/main" id="{CFC566BC-05BE-C71A-610F-74E45B756E2A}"/>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58373" name="Slide Number Placeholder 4">
            <a:extLst>
              <a:ext uri="{FF2B5EF4-FFF2-40B4-BE49-F238E27FC236}">
                <a16:creationId xmlns:a16="http://schemas.microsoft.com/office/drawing/2014/main" id="{7825EB2E-4351-E6AB-8FB4-CF378F1EDA76}"/>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6E07800-772D-466B-8B78-19C4CE211A3B}" type="slidenum">
              <a:rPr lang="en-US" altLang="en-US" sz="1200"/>
              <a:pPr/>
              <a:t>24</a:t>
            </a:fld>
            <a:endParaRPr lang="en-US" altLang="en-US" sz="12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236F522F-D4BB-49E2-9352-58651D47C4C1}"/>
              </a:ext>
            </a:extLst>
          </p:cNvPr>
          <p:cNvSpPr>
            <a:spLocks noGrp="1"/>
          </p:cNvSpPr>
          <p:nvPr>
            <p:ph type="title"/>
          </p:nvPr>
        </p:nvSpPr>
        <p:spPr>
          <a:xfrm>
            <a:off x="1866900" y="169864"/>
            <a:ext cx="8636000" cy="1069975"/>
          </a:xfrm>
        </p:spPr>
        <p:txBody>
          <a:bodyPr/>
          <a:lstStyle/>
          <a:p>
            <a:r>
              <a:rPr lang="en-US" altLang="zh-MO" sz="3000"/>
              <a:t>Figure 1.5 Comparison of the Age Distribution of the 2019 and 2029 Labor Forces</a:t>
            </a:r>
          </a:p>
        </p:txBody>
      </p:sp>
      <p:pic>
        <p:nvPicPr>
          <p:cNvPr id="59395" name="Picture 5" descr="The graphic is two pie charts. One for 2019 and one for 2029.">
            <a:extLst>
              <a:ext uri="{FF2B5EF4-FFF2-40B4-BE49-F238E27FC236}">
                <a16:creationId xmlns:a16="http://schemas.microsoft.com/office/drawing/2014/main" id="{9F374DF0-E1FC-3D80-6297-7793670026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39914" y="1868489"/>
            <a:ext cx="8512175" cy="312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6" name="Text Placeholder 4">
            <a:extLst>
              <a:ext uri="{FF2B5EF4-FFF2-40B4-BE49-F238E27FC236}">
                <a16:creationId xmlns:a16="http://schemas.microsoft.com/office/drawing/2014/main" id="{CB7A00C2-193D-EF17-A9BA-06C21FE92572}"/>
              </a:ext>
            </a:extLst>
          </p:cNvPr>
          <p:cNvSpPr>
            <a:spLocks noGrp="1"/>
          </p:cNvSpPr>
          <p:nvPr>
            <p:ph type="body" sz="quarter" idx="30"/>
          </p:nvPr>
        </p:nvSpPr>
        <p:spPr>
          <a:xfrm>
            <a:off x="1866900" y="5345114"/>
            <a:ext cx="8458200" cy="485775"/>
          </a:xfrm>
        </p:spPr>
        <p:txBody>
          <a:bodyPr/>
          <a:lstStyle/>
          <a:p>
            <a:pPr algn="l"/>
            <a:r>
              <a:rPr lang="en-US" altLang="zh-MO"/>
              <a:t>SOURCE: U.S. Bureau of Labor Statistics, “Employment Projections, Civilian Labor Force, by Age, Sex, Race, and Ethnicity,” </a:t>
            </a:r>
            <a:r>
              <a:rPr lang="en-US" altLang="zh-MO">
                <a:hlinkClick r:id="rId4"/>
              </a:rPr>
              <a:t>https://www.bls.gov/emp/tables/civilian-labor-force-summary.htm</a:t>
            </a:r>
            <a:r>
              <a:rPr lang="en-US" altLang="zh-MO"/>
              <a:t>, accessed February 13, 2021.</a:t>
            </a:r>
          </a:p>
        </p:txBody>
      </p:sp>
      <p:sp>
        <p:nvSpPr>
          <p:cNvPr id="59397" name="Text Placeholder 3">
            <a:extLst>
              <a:ext uri="{FF2B5EF4-FFF2-40B4-BE49-F238E27FC236}">
                <a16:creationId xmlns:a16="http://schemas.microsoft.com/office/drawing/2014/main" id="{28DAAA04-706A-CA8E-1B87-C05555F88D49}"/>
              </a:ext>
            </a:extLst>
          </p:cNvPr>
          <p:cNvSpPr>
            <a:spLocks noGrp="1"/>
          </p:cNvSpPr>
          <p:nvPr>
            <p:ph type="body" sz="quarter" idx="29"/>
          </p:nvPr>
        </p:nvSpPr>
        <p:spPr>
          <a:xfrm>
            <a:off x="4724401" y="6296026"/>
            <a:ext cx="3260725" cy="220663"/>
          </a:xfrm>
        </p:spPr>
        <p:txBody>
          <a:bodyPr/>
          <a:lstStyle/>
          <a:p>
            <a:r>
              <a:rPr lang="en-US" altLang="zh-MO" sz="1200">
                <a:hlinkClick r:id="" action="ppaction://noaction"/>
              </a:rPr>
              <a:t>Access the text alternative for slide images.</a:t>
            </a:r>
            <a:endParaRPr lang="en-US" altLang="zh-MO" sz="120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08118AA6-7615-783D-A7C3-0701E18CB887}"/>
              </a:ext>
            </a:extLst>
          </p:cNvPr>
          <p:cNvSpPr>
            <a:spLocks noGrp="1"/>
          </p:cNvSpPr>
          <p:nvPr>
            <p:ph type="title"/>
          </p:nvPr>
        </p:nvSpPr>
        <p:spPr>
          <a:xfrm>
            <a:off x="1866900" y="304801"/>
            <a:ext cx="8458200" cy="677863"/>
          </a:xfrm>
        </p:spPr>
        <p:txBody>
          <a:bodyPr/>
          <a:lstStyle/>
          <a:p>
            <a:r>
              <a:rPr lang="en-US" altLang="zh-MO" sz="3400"/>
              <a:t>Table 1.10 Generations in the Workforce</a:t>
            </a:r>
          </a:p>
        </p:txBody>
      </p:sp>
      <p:graphicFrame>
        <p:nvGraphicFramePr>
          <p:cNvPr id="6" name="Table 6">
            <a:extLst>
              <a:ext uri="{FF2B5EF4-FFF2-40B4-BE49-F238E27FC236}">
                <a16:creationId xmlns:a16="http://schemas.microsoft.com/office/drawing/2014/main" id="{7A5F5505-9844-ABD1-92D5-912F5E05CEA6}"/>
              </a:ext>
            </a:extLst>
          </p:cNvPr>
          <p:cNvGraphicFramePr>
            <a:graphicFrameLocks noGrp="1"/>
          </p:cNvGraphicFramePr>
          <p:nvPr/>
        </p:nvGraphicFramePr>
        <p:xfrm>
          <a:off x="3048000" y="1397001"/>
          <a:ext cx="6096000" cy="3292474"/>
        </p:xfrm>
        <a:graphic>
          <a:graphicData uri="http://schemas.openxmlformats.org/drawingml/2006/table">
            <a:tbl>
              <a:tblPr firstRow="1" bandRow="1">
                <a:tableStyleId>{5C22544A-7EE6-4342-B048-85BDC9FD1C3A}</a:tableStyleId>
              </a:tblPr>
              <a:tblGrid>
                <a:gridCol w="1743856">
                  <a:extLst>
                    <a:ext uri="{9D8B030D-6E8A-4147-A177-3AD203B41FA5}">
                      <a16:colId xmlns:a16="http://schemas.microsoft.com/office/drawing/2014/main" val="20000"/>
                    </a:ext>
                  </a:extLst>
                </a:gridCol>
                <a:gridCol w="2983042">
                  <a:extLst>
                    <a:ext uri="{9D8B030D-6E8A-4147-A177-3AD203B41FA5}">
                      <a16:colId xmlns:a16="http://schemas.microsoft.com/office/drawing/2014/main" val="20001"/>
                    </a:ext>
                  </a:extLst>
                </a:gridCol>
                <a:gridCol w="1369102">
                  <a:extLst>
                    <a:ext uri="{9D8B030D-6E8A-4147-A177-3AD203B41FA5}">
                      <a16:colId xmlns:a16="http://schemas.microsoft.com/office/drawing/2014/main" val="20002"/>
                    </a:ext>
                  </a:extLst>
                </a:gridCol>
              </a:tblGrid>
              <a:tr h="396316">
                <a:tc>
                  <a:txBody>
                    <a:bodyPr/>
                    <a:lstStyle/>
                    <a:p>
                      <a:r>
                        <a:rPr lang="en-US" sz="2000" b="1" dirty="0">
                          <a:latin typeface="+mn-lt"/>
                        </a:rPr>
                        <a:t>YEAR BORN</a:t>
                      </a:r>
                      <a:endParaRPr lang="en-US" sz="2000" b="1" dirty="0">
                        <a:latin typeface="+mn-lt"/>
                        <a:cs typeface="Arial" panose="020B0604020202020204" pitchFamily="34" charset="0"/>
                      </a:endParaRPr>
                    </a:p>
                  </a:txBody>
                  <a:tcPr marT="45729" marB="45729" anchor="ctr"/>
                </a:tc>
                <a:tc>
                  <a:txBody>
                    <a:bodyPr/>
                    <a:lstStyle/>
                    <a:p>
                      <a:r>
                        <a:rPr lang="en-US" sz="2000" b="1" dirty="0">
                          <a:latin typeface="+mn-lt"/>
                        </a:rPr>
                        <a:t>GENERATION</a:t>
                      </a:r>
                      <a:endParaRPr lang="en-US" sz="2000" b="1" dirty="0">
                        <a:latin typeface="+mn-lt"/>
                        <a:cs typeface="Arial" panose="020B0604020202020204" pitchFamily="34" charset="0"/>
                      </a:endParaRPr>
                    </a:p>
                  </a:txBody>
                  <a:tcPr marT="45729" marB="45729" anchor="ctr"/>
                </a:tc>
                <a:tc>
                  <a:txBody>
                    <a:bodyPr/>
                    <a:lstStyle/>
                    <a:p>
                      <a:pPr algn="ctr"/>
                      <a:r>
                        <a:rPr lang="en-US" sz="2000" b="1" dirty="0">
                          <a:latin typeface="+mn-lt"/>
                        </a:rPr>
                        <a:t>AGES</a:t>
                      </a:r>
                      <a:endParaRPr lang="en-US" sz="2000" b="1" dirty="0">
                        <a:latin typeface="+mn-lt"/>
                        <a:cs typeface="Arial" panose="020B0604020202020204" pitchFamily="34" charset="0"/>
                      </a:endParaRPr>
                    </a:p>
                  </a:txBody>
                  <a:tcPr marT="45729" marB="45729" anchor="ctr"/>
                </a:tc>
                <a:extLst>
                  <a:ext uri="{0D108BD9-81ED-4DB2-BD59-A6C34878D82A}">
                    <a16:rowId xmlns:a16="http://schemas.microsoft.com/office/drawing/2014/main" val="10000"/>
                  </a:ext>
                </a:extLst>
              </a:tr>
              <a:tr h="701175">
                <a:tc>
                  <a:txBody>
                    <a:bodyPr/>
                    <a:lstStyle/>
                    <a:p>
                      <a:r>
                        <a:rPr lang="en-US" sz="2000" dirty="0">
                          <a:latin typeface="+mn-lt"/>
                          <a:cs typeface="Arial" panose="020B0604020202020204" pitchFamily="34" charset="0"/>
                        </a:rPr>
                        <a:t>1925 to 45</a:t>
                      </a:r>
                    </a:p>
                  </a:txBody>
                  <a:tcPr marT="45729" marB="45729" anchor="ctr"/>
                </a:tc>
                <a:tc>
                  <a:txBody>
                    <a:bodyPr/>
                    <a:lstStyle/>
                    <a:p>
                      <a:r>
                        <a:rPr lang="en-US" sz="2000" dirty="0">
                          <a:latin typeface="+mn-lt"/>
                          <a:cs typeface="Arial" panose="020B0604020202020204" pitchFamily="34" charset="0"/>
                        </a:rPr>
                        <a:t>Traditionalists </a:t>
                      </a:r>
                    </a:p>
                    <a:p>
                      <a:r>
                        <a:rPr lang="en-US" sz="2000" dirty="0">
                          <a:latin typeface="+mn-lt"/>
                          <a:cs typeface="Arial" panose="020B0604020202020204" pitchFamily="34" charset="0"/>
                        </a:rPr>
                        <a:t>Silent Generation</a:t>
                      </a:r>
                    </a:p>
                  </a:txBody>
                  <a:tcPr marT="45729" marB="45729" anchor="ctr"/>
                </a:tc>
                <a:tc>
                  <a:txBody>
                    <a:bodyPr/>
                    <a:lstStyle/>
                    <a:p>
                      <a:pPr algn="ctr"/>
                      <a:r>
                        <a:rPr lang="en-US" sz="2000" dirty="0">
                          <a:latin typeface="+mn-lt"/>
                          <a:cs typeface="Arial" panose="020B0604020202020204" pitchFamily="34" charset="0"/>
                        </a:rPr>
                        <a:t>&gt;76</a:t>
                      </a:r>
                    </a:p>
                  </a:txBody>
                  <a:tcPr marT="45729" marB="45729" anchor="ctr"/>
                </a:tc>
                <a:extLst>
                  <a:ext uri="{0D108BD9-81ED-4DB2-BD59-A6C34878D82A}">
                    <a16:rowId xmlns:a16="http://schemas.microsoft.com/office/drawing/2014/main" val="10001"/>
                  </a:ext>
                </a:extLst>
              </a:tr>
              <a:tr h="396316">
                <a:tc>
                  <a:txBody>
                    <a:bodyPr/>
                    <a:lstStyle/>
                    <a:p>
                      <a:r>
                        <a:rPr lang="en-US" sz="2000" dirty="0">
                          <a:latin typeface="+mn-lt"/>
                          <a:cs typeface="Arial" panose="020B0604020202020204" pitchFamily="34" charset="0"/>
                        </a:rPr>
                        <a:t>1946 to 64</a:t>
                      </a:r>
                    </a:p>
                  </a:txBody>
                  <a:tcPr marT="45729" marB="45729" anchor="ctr"/>
                </a:tc>
                <a:tc>
                  <a:txBody>
                    <a:bodyPr/>
                    <a:lstStyle/>
                    <a:p>
                      <a:r>
                        <a:rPr lang="en-US" sz="2000" dirty="0">
                          <a:latin typeface="+mn-lt"/>
                          <a:cs typeface="Arial" panose="020B0604020202020204" pitchFamily="34" charset="0"/>
                        </a:rPr>
                        <a:t>Baby Boomers</a:t>
                      </a:r>
                    </a:p>
                  </a:txBody>
                  <a:tcPr marT="45729" marB="45729" anchor="ctr"/>
                </a:tc>
                <a:tc>
                  <a:txBody>
                    <a:bodyPr/>
                    <a:lstStyle/>
                    <a:p>
                      <a:pPr algn="ctr"/>
                      <a:r>
                        <a:rPr lang="en-US" sz="2000" dirty="0">
                          <a:latin typeface="+mn-lt"/>
                          <a:cs typeface="Arial" panose="020B0604020202020204" pitchFamily="34" charset="0"/>
                        </a:rPr>
                        <a:t>57 to 75</a:t>
                      </a:r>
                    </a:p>
                  </a:txBody>
                  <a:tcPr marT="45729" marB="45729" anchor="ctr"/>
                </a:tc>
                <a:extLst>
                  <a:ext uri="{0D108BD9-81ED-4DB2-BD59-A6C34878D82A}">
                    <a16:rowId xmlns:a16="http://schemas.microsoft.com/office/drawing/2014/main" val="10002"/>
                  </a:ext>
                </a:extLst>
              </a:tr>
              <a:tr h="396316">
                <a:tc>
                  <a:txBody>
                    <a:bodyPr/>
                    <a:lstStyle/>
                    <a:p>
                      <a:r>
                        <a:rPr lang="en-US" sz="2000" dirty="0">
                          <a:latin typeface="+mn-lt"/>
                          <a:cs typeface="Arial" panose="020B0604020202020204" pitchFamily="34" charset="0"/>
                        </a:rPr>
                        <a:t>1965 to 80</a:t>
                      </a:r>
                    </a:p>
                  </a:txBody>
                  <a:tcPr marT="45729" marB="45729" anchor="ctr"/>
                </a:tc>
                <a:tc>
                  <a:txBody>
                    <a:bodyPr/>
                    <a:lstStyle/>
                    <a:p>
                      <a:r>
                        <a:rPr lang="en-US" sz="2000" dirty="0">
                          <a:latin typeface="+mn-lt"/>
                          <a:cs typeface="Arial" panose="020B0604020202020204" pitchFamily="34" charset="0"/>
                        </a:rPr>
                        <a:t>Generation X</a:t>
                      </a:r>
                    </a:p>
                  </a:txBody>
                  <a:tcPr marT="45729" marB="45729" anchor="ctr"/>
                </a:tc>
                <a:tc>
                  <a:txBody>
                    <a:bodyPr/>
                    <a:lstStyle/>
                    <a:p>
                      <a:pPr algn="ctr"/>
                      <a:r>
                        <a:rPr lang="en-US" sz="2000" dirty="0">
                          <a:latin typeface="+mn-lt"/>
                          <a:cs typeface="Arial" panose="020B0604020202020204" pitchFamily="34" charset="0"/>
                        </a:rPr>
                        <a:t>41 to 56</a:t>
                      </a:r>
                    </a:p>
                  </a:txBody>
                  <a:tcPr marT="45729" marB="45729" anchor="ctr"/>
                </a:tc>
                <a:extLst>
                  <a:ext uri="{0D108BD9-81ED-4DB2-BD59-A6C34878D82A}">
                    <a16:rowId xmlns:a16="http://schemas.microsoft.com/office/drawing/2014/main" val="10003"/>
                  </a:ext>
                </a:extLst>
              </a:tr>
              <a:tr h="1006035">
                <a:tc>
                  <a:txBody>
                    <a:bodyPr/>
                    <a:lstStyle/>
                    <a:p>
                      <a:r>
                        <a:rPr lang="en-US" sz="2000" dirty="0">
                          <a:latin typeface="+mn-lt"/>
                          <a:cs typeface="Arial" panose="020B0604020202020204" pitchFamily="34" charset="0"/>
                        </a:rPr>
                        <a:t>1981 to 95</a:t>
                      </a:r>
                    </a:p>
                  </a:txBody>
                  <a:tcPr marT="45729" marB="45729" anchor="ctr"/>
                </a:tc>
                <a:tc>
                  <a:txBody>
                    <a:bodyPr/>
                    <a:lstStyle/>
                    <a:p>
                      <a:r>
                        <a:rPr lang="en-US" sz="2000" dirty="0">
                          <a:latin typeface="+mn-lt"/>
                          <a:cs typeface="Arial" panose="020B0604020202020204" pitchFamily="34" charset="0"/>
                        </a:rPr>
                        <a:t>Millennials </a:t>
                      </a:r>
                    </a:p>
                    <a:p>
                      <a:r>
                        <a:rPr lang="en-US" sz="2000" dirty="0">
                          <a:latin typeface="+mn-lt"/>
                          <a:cs typeface="Arial" panose="020B0604020202020204" pitchFamily="34" charset="0"/>
                        </a:rPr>
                        <a:t>Generation Y</a:t>
                      </a:r>
                    </a:p>
                    <a:p>
                      <a:r>
                        <a:rPr lang="en-US" sz="2000" dirty="0">
                          <a:latin typeface="+mn-lt"/>
                          <a:cs typeface="Arial" panose="020B0604020202020204" pitchFamily="34" charset="0"/>
                        </a:rPr>
                        <a:t>Echo Boomers</a:t>
                      </a:r>
                    </a:p>
                  </a:txBody>
                  <a:tcPr marT="45729" marB="45729" anchor="ctr"/>
                </a:tc>
                <a:tc>
                  <a:txBody>
                    <a:bodyPr/>
                    <a:lstStyle/>
                    <a:p>
                      <a:pPr algn="ctr"/>
                      <a:r>
                        <a:rPr lang="en-US" sz="2000" dirty="0">
                          <a:latin typeface="+mn-lt"/>
                          <a:cs typeface="Arial" panose="020B0604020202020204" pitchFamily="34" charset="0"/>
                        </a:rPr>
                        <a:t>26 to 40</a:t>
                      </a:r>
                    </a:p>
                  </a:txBody>
                  <a:tcPr marT="45729" marB="45729" anchor="ctr"/>
                </a:tc>
                <a:extLst>
                  <a:ext uri="{0D108BD9-81ED-4DB2-BD59-A6C34878D82A}">
                    <a16:rowId xmlns:a16="http://schemas.microsoft.com/office/drawing/2014/main" val="10004"/>
                  </a:ext>
                </a:extLst>
              </a:tr>
              <a:tr h="396316">
                <a:tc>
                  <a:txBody>
                    <a:bodyPr/>
                    <a:lstStyle/>
                    <a:p>
                      <a:r>
                        <a:rPr lang="en-US" sz="2000" dirty="0">
                          <a:latin typeface="+mn-lt"/>
                          <a:cs typeface="Arial" panose="020B0604020202020204" pitchFamily="34" charset="0"/>
                        </a:rPr>
                        <a:t>1996</a:t>
                      </a:r>
                    </a:p>
                  </a:txBody>
                  <a:tcPr marT="45729" marB="45729" anchor="ctr"/>
                </a:tc>
                <a:tc>
                  <a:txBody>
                    <a:bodyPr/>
                    <a:lstStyle/>
                    <a:p>
                      <a:r>
                        <a:rPr lang="en-US" sz="2000" dirty="0">
                          <a:latin typeface="+mn-lt"/>
                          <a:cs typeface="Arial" panose="020B0604020202020204" pitchFamily="34" charset="0"/>
                        </a:rPr>
                        <a:t>Generation Z</a:t>
                      </a:r>
                    </a:p>
                  </a:txBody>
                  <a:tcPr marT="45729" marB="45729" anchor="ctr"/>
                </a:tc>
                <a:tc>
                  <a:txBody>
                    <a:bodyPr/>
                    <a:lstStyle/>
                    <a:p>
                      <a:pPr algn="ctr"/>
                      <a:r>
                        <a:rPr lang="en-US" sz="2000" dirty="0">
                          <a:latin typeface="+mn-lt"/>
                          <a:cs typeface="Arial" panose="020B0604020202020204" pitchFamily="34" charset="0"/>
                        </a:rPr>
                        <a:t>&lt;25</a:t>
                      </a:r>
                    </a:p>
                  </a:txBody>
                  <a:tcPr marT="45729" marB="45729" anchor="ctr"/>
                </a:tc>
                <a:extLst>
                  <a:ext uri="{0D108BD9-81ED-4DB2-BD59-A6C34878D82A}">
                    <a16:rowId xmlns:a16="http://schemas.microsoft.com/office/drawing/2014/main" val="10005"/>
                  </a:ext>
                </a:extLst>
              </a:tr>
            </a:tbl>
          </a:graphicData>
        </a:graphic>
      </p:graphicFrame>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EA010F89-6DCE-80A9-D94A-DBEE1B2A48A8}"/>
              </a:ext>
            </a:extLst>
          </p:cNvPr>
          <p:cNvSpPr>
            <a:spLocks noGrp="1"/>
          </p:cNvSpPr>
          <p:nvPr>
            <p:ph type="title"/>
          </p:nvPr>
        </p:nvSpPr>
        <p:spPr>
          <a:xfrm>
            <a:off x="1866900" y="304801"/>
            <a:ext cx="8458200" cy="677863"/>
          </a:xfrm>
        </p:spPr>
        <p:txBody>
          <a:bodyPr/>
          <a:lstStyle/>
          <a:p>
            <a:r>
              <a:rPr lang="en-US" altLang="zh-MO" sz="3200"/>
              <a:t>Competitive Challenges Influencing Human Resource Management </a:t>
            </a:r>
            <a:r>
              <a:rPr lang="en-US" altLang="zh-MO" sz="1000"/>
              <a:t>19</a:t>
            </a:r>
            <a:endParaRPr lang="en-US" altLang="zh-MO"/>
          </a:p>
        </p:txBody>
      </p:sp>
      <p:sp>
        <p:nvSpPr>
          <p:cNvPr id="3" name="Content Placeholder 2">
            <a:extLst>
              <a:ext uri="{FF2B5EF4-FFF2-40B4-BE49-F238E27FC236}">
                <a16:creationId xmlns:a16="http://schemas.microsoft.com/office/drawing/2014/main" id="{070172E4-0145-3D16-7899-CBA211C41F47}"/>
              </a:ext>
            </a:extLst>
          </p:cNvPr>
          <p:cNvSpPr>
            <a:spLocks noGrp="1"/>
          </p:cNvSpPr>
          <p:nvPr>
            <p:ph sz="quarter" idx="11"/>
          </p:nvPr>
        </p:nvSpPr>
        <p:spPr>
          <a:xfrm>
            <a:off x="1866900" y="1276350"/>
            <a:ext cx="8458200" cy="4972050"/>
          </a:xfrm>
        </p:spPr>
        <p:txBody>
          <a:bodyPr/>
          <a:lstStyle/>
          <a:p>
            <a:pPr marL="457200" indent="-457200">
              <a:buFont typeface="+mj-lt"/>
              <a:buAutoNum type="arabicPeriod"/>
              <a:defRPr/>
            </a:pPr>
            <a:r>
              <a:rPr lang="en-US" dirty="0"/>
              <a:t>Legal Issues:</a:t>
            </a:r>
          </a:p>
          <a:p>
            <a:pPr marL="291600" indent="-291600">
              <a:defRPr/>
            </a:pPr>
            <a:r>
              <a:rPr lang="en-US" sz="2200" dirty="0"/>
              <a:t>Employment laws and regulations.</a:t>
            </a:r>
          </a:p>
          <a:p>
            <a:pPr marL="291600" indent="-291600">
              <a:defRPr/>
            </a:pPr>
            <a:r>
              <a:rPr lang="en-US" sz="2200" dirty="0"/>
              <a:t>Eliminating discrimination and harassment.</a:t>
            </a:r>
          </a:p>
          <a:p>
            <a:pPr marL="291600" indent="-291600">
              <a:defRPr/>
            </a:pPr>
            <a:r>
              <a:rPr lang="en-US" sz="2200" dirty="0"/>
              <a:t>Health care coverage.</a:t>
            </a:r>
          </a:p>
          <a:p>
            <a:pPr marL="291600" indent="-291600">
              <a:defRPr/>
            </a:pPr>
            <a:r>
              <a:rPr lang="en-US" sz="2200" dirty="0"/>
              <a:t>Immigration.</a:t>
            </a:r>
          </a:p>
          <a:p>
            <a:pPr marL="291600" indent="-291600">
              <a:defRPr/>
            </a:pPr>
            <a:r>
              <a:rPr lang="en-US" sz="2200" dirty="0"/>
              <a:t>Data security practices and protecting intellectual property.</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entagon 4">
            <a:extLst>
              <a:ext uri="{FF2B5EF4-FFF2-40B4-BE49-F238E27FC236}">
                <a16:creationId xmlns:a16="http://schemas.microsoft.com/office/drawing/2014/main" id="{735BBD3F-0F6A-23E3-F248-787345029332}"/>
              </a:ext>
            </a:extLst>
          </p:cNvPr>
          <p:cNvSpPr/>
          <p:nvPr/>
        </p:nvSpPr>
        <p:spPr bwMode="auto">
          <a:xfrm>
            <a:off x="2413000" y="1905000"/>
            <a:ext cx="7493000" cy="3200400"/>
          </a:xfrm>
          <a:prstGeom prst="rect">
            <a:avLst/>
          </a:prstGeom>
          <a:solidFill>
            <a:srgbClr val="F4F0F6"/>
          </a:solidFill>
        </p:spPr>
        <p:style>
          <a:lnRef idx="1">
            <a:schemeClr val="accent1"/>
          </a:lnRef>
          <a:fillRef idx="2">
            <a:schemeClr val="accent1"/>
          </a:fillRef>
          <a:effectRef idx="1">
            <a:schemeClr val="accent1"/>
          </a:effectRef>
          <a:fontRef idx="minor">
            <a:schemeClr val="dk1"/>
          </a:fontRef>
        </p:style>
        <p:txBody>
          <a:bodyPr lIns="281087" tIns="81280" rIns="1124347" bIns="81280"/>
          <a:lstStyle/>
          <a:p>
            <a:pPr defTabSz="1422400">
              <a:lnSpc>
                <a:spcPct val="90000"/>
              </a:lnSpc>
              <a:spcAft>
                <a:spcPct val="35000"/>
              </a:spcAft>
              <a:defRPr/>
            </a:pPr>
            <a:endParaRPr lang="zh-TW" altLang="zh-TW" sz="2800">
              <a:solidFill>
                <a:srgbClr val="000000"/>
              </a:solidFill>
              <a:ea typeface="ＭＳ Ｐゴシック" pitchFamily="34" charset="-128"/>
              <a:cs typeface="Calibri" pitchFamily="34" charset="0"/>
            </a:endParaRPr>
          </a:p>
        </p:txBody>
      </p:sp>
      <p:sp>
        <p:nvSpPr>
          <p:cNvPr id="5" name="Title 4">
            <a:extLst>
              <a:ext uri="{FF2B5EF4-FFF2-40B4-BE49-F238E27FC236}">
                <a16:creationId xmlns:a16="http://schemas.microsoft.com/office/drawing/2014/main" id="{8D8237F3-E187-F679-698E-300357BD0CB6}"/>
              </a:ext>
            </a:extLst>
          </p:cNvPr>
          <p:cNvSpPr>
            <a:spLocks noGrp="1"/>
          </p:cNvSpPr>
          <p:nvPr>
            <p:ph type="title"/>
          </p:nvPr>
        </p:nvSpPr>
        <p:spPr>
          <a:xfrm>
            <a:off x="1981200" y="533400"/>
            <a:ext cx="8458200" cy="990600"/>
          </a:xfrm>
        </p:spPr>
        <p:txBody>
          <a:bodyPr>
            <a:normAutofit fontScale="90000"/>
          </a:bodyPr>
          <a:lstStyle/>
          <a:p>
            <a:pPr>
              <a:defRPr/>
            </a:pPr>
            <a:r>
              <a:rPr lang="en-US" dirty="0">
                <a:ea typeface="ＭＳ Ｐゴシック" charset="0"/>
              </a:rPr>
              <a:t>Meeting Competitive Challenges Through HRM</a:t>
            </a:r>
            <a:endParaRPr lang="en-US" dirty="0">
              <a:ea typeface="MS PGothic" panose="020B0600070205080204" pitchFamily="34" charset="-128"/>
            </a:endParaRPr>
          </a:p>
        </p:txBody>
      </p:sp>
      <p:sp>
        <p:nvSpPr>
          <p:cNvPr id="70660" name="Content Placeholder 5">
            <a:extLst>
              <a:ext uri="{FF2B5EF4-FFF2-40B4-BE49-F238E27FC236}">
                <a16:creationId xmlns:a16="http://schemas.microsoft.com/office/drawing/2014/main" id="{7B9D2614-DEB8-6771-FD7A-9FB432FED830}"/>
              </a:ext>
            </a:extLst>
          </p:cNvPr>
          <p:cNvSpPr>
            <a:spLocks noGrp="1"/>
          </p:cNvSpPr>
          <p:nvPr>
            <p:ph idx="1"/>
          </p:nvPr>
        </p:nvSpPr>
        <p:spPr>
          <a:xfrm>
            <a:off x="3009900" y="2209800"/>
            <a:ext cx="6743700" cy="3276600"/>
          </a:xfrm>
        </p:spPr>
        <p:txBody>
          <a:bodyPr/>
          <a:lstStyle/>
          <a:p>
            <a:pPr marL="0" indent="0">
              <a:buNone/>
            </a:pPr>
            <a:r>
              <a:rPr lang="en-US" altLang="zh-TW" b="1">
                <a:solidFill>
                  <a:schemeClr val="tx1"/>
                </a:solidFill>
                <a:cs typeface="Calibri" panose="020F0502020204030204" pitchFamily="34" charset="0"/>
              </a:rPr>
              <a:t>Dimensions of HRM Practices</a:t>
            </a:r>
          </a:p>
          <a:p>
            <a:pPr marL="0" indent="0"/>
            <a:r>
              <a:rPr lang="en-US" altLang="zh-TW">
                <a:cs typeface="Calibri" panose="020F0502020204030204" pitchFamily="34" charset="0"/>
              </a:rPr>
              <a:t>Managing the HR environment</a:t>
            </a:r>
          </a:p>
          <a:p>
            <a:pPr marL="0" indent="0"/>
            <a:r>
              <a:rPr lang="en-US" altLang="zh-TW">
                <a:cs typeface="Calibri" panose="020F0502020204030204" pitchFamily="34" charset="0"/>
              </a:rPr>
              <a:t>Acquiring and preparing HR</a:t>
            </a:r>
          </a:p>
          <a:p>
            <a:pPr marL="0" indent="0"/>
            <a:r>
              <a:rPr lang="en-US" altLang="zh-TW">
                <a:cs typeface="Calibri" panose="020F0502020204030204" pitchFamily="34" charset="0"/>
              </a:rPr>
              <a:t>Assessment and development of HR</a:t>
            </a:r>
          </a:p>
          <a:p>
            <a:pPr marL="0" indent="0"/>
            <a:r>
              <a:rPr lang="en-US" altLang="zh-TW">
                <a:cs typeface="Calibri" panose="020F0502020204030204" pitchFamily="34" charset="0"/>
              </a:rPr>
              <a:t>Compensating HR</a:t>
            </a:r>
            <a:endParaRPr lang="en-US" altLang="zh-TW"/>
          </a:p>
        </p:txBody>
      </p:sp>
      <p:sp>
        <p:nvSpPr>
          <p:cNvPr id="70661" name="Slide Number Placeholder 4">
            <a:extLst>
              <a:ext uri="{FF2B5EF4-FFF2-40B4-BE49-F238E27FC236}">
                <a16:creationId xmlns:a16="http://schemas.microsoft.com/office/drawing/2014/main" id="{160A874F-8259-3BE3-22A7-AAD346097A4B}"/>
              </a:ext>
            </a:extLst>
          </p:cNvPr>
          <p:cNvSpPr>
            <a:spLocks noGrp="1"/>
          </p:cNvSpPr>
          <p:nvPr>
            <p:ph type="sldNum" sz="quarter" idx="11"/>
          </p:nvPr>
        </p:nvSpPr>
        <p:spPr bwMode="auto">
          <a:xfrm>
            <a:off x="9144000" y="19051"/>
            <a:ext cx="1066800" cy="32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400">
                <a:solidFill>
                  <a:srgbClr val="FFFFFF"/>
                </a:solidFill>
              </a:rPr>
              <a:t>38</a:t>
            </a:r>
          </a:p>
        </p:txBody>
      </p:sp>
      <p:sp>
        <p:nvSpPr>
          <p:cNvPr id="70662" name="Footer Placeholder 1">
            <a:extLst>
              <a:ext uri="{FF2B5EF4-FFF2-40B4-BE49-F238E27FC236}">
                <a16:creationId xmlns:a16="http://schemas.microsoft.com/office/drawing/2014/main" id="{E3ED12C4-4EF4-2BA3-A898-B61CCDF0CAEE}"/>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70663" name="Slide Number Placeholder 2">
            <a:extLst>
              <a:ext uri="{FF2B5EF4-FFF2-40B4-BE49-F238E27FC236}">
                <a16:creationId xmlns:a16="http://schemas.microsoft.com/office/drawing/2014/main" id="{3DF2133D-C654-8B66-3D3B-3555E793FAE4}"/>
              </a:ext>
            </a:extLst>
          </p:cNvPr>
          <p:cNvSpPr txBox="1">
            <a:spLocks noGrp="1"/>
          </p:cNvSpPr>
          <p:nvPr/>
        </p:nvSpPr>
        <p:spPr bwMode="auto">
          <a:xfrm>
            <a:off x="9601200" y="6356351"/>
            <a:ext cx="609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eaLnBrk="1" hangingPunct="1"/>
            <a:fld id="{D22E9261-2494-4449-9F95-C0EB05C8B07E}" type="slidenum">
              <a:rPr lang="en-US" altLang="en-US" sz="1200"/>
              <a:pPr algn="r" eaLnBrk="1" hangingPunct="1"/>
              <a:t>28</a:t>
            </a:fld>
            <a:endParaRPr lang="en-US" altLang="en-US" sz="12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FD9DE41F-2F37-7779-7B3D-A30C19C7B355}"/>
              </a:ext>
            </a:extLst>
          </p:cNvPr>
          <p:cNvSpPr>
            <a:spLocks noGrp="1"/>
          </p:cNvSpPr>
          <p:nvPr>
            <p:ph type="title"/>
          </p:nvPr>
        </p:nvSpPr>
        <p:spPr/>
        <p:txBody>
          <a:bodyPr/>
          <a:lstStyle/>
          <a:p>
            <a:r>
              <a:rPr lang="en-US" altLang="en-US" sz="4000"/>
              <a:t>Dimensions of HRM Practices</a:t>
            </a:r>
          </a:p>
        </p:txBody>
      </p:sp>
      <p:sp>
        <p:nvSpPr>
          <p:cNvPr id="71683" name="Content Placeholder 2">
            <a:extLst>
              <a:ext uri="{FF2B5EF4-FFF2-40B4-BE49-F238E27FC236}">
                <a16:creationId xmlns:a16="http://schemas.microsoft.com/office/drawing/2014/main" id="{CE205A68-AECB-A5B2-A0AD-A098099A79E8}"/>
              </a:ext>
            </a:extLst>
          </p:cNvPr>
          <p:cNvSpPr>
            <a:spLocks noGrp="1"/>
          </p:cNvSpPr>
          <p:nvPr>
            <p:ph idx="1"/>
          </p:nvPr>
        </p:nvSpPr>
        <p:spPr>
          <a:xfrm>
            <a:off x="1981200" y="1660525"/>
            <a:ext cx="8229600" cy="4724400"/>
          </a:xfrm>
        </p:spPr>
        <p:txBody>
          <a:bodyPr/>
          <a:lstStyle/>
          <a:p>
            <a:r>
              <a:rPr lang="en-US" altLang="en-US" sz="2400">
                <a:solidFill>
                  <a:srgbClr val="376092"/>
                </a:solidFill>
              </a:rPr>
              <a:t>Managing environmental factors allows employees to make a greater contribution to company productivity and competitiveness.</a:t>
            </a:r>
          </a:p>
          <a:p>
            <a:r>
              <a:rPr lang="en-US" altLang="en-US" sz="2400">
                <a:solidFill>
                  <a:srgbClr val="376092"/>
                </a:solidFill>
              </a:rPr>
              <a:t>HRM measures performance, creates an employment relationship and mutually beneficial work environment and designs pay, benefit and reward systems. </a:t>
            </a:r>
          </a:p>
          <a:p>
            <a:r>
              <a:rPr lang="en-US" altLang="en-US" sz="2400">
                <a:solidFill>
                  <a:srgbClr val="376092"/>
                </a:solidFill>
              </a:rPr>
              <a:t>Customers needs for new products or services influence the number and type of employees needed. HRM determines employee requirements and training.</a:t>
            </a:r>
          </a:p>
          <a:p>
            <a:pPr>
              <a:buFont typeface="Arial" panose="020B0604020202020204" pitchFamily="34" charset="0"/>
              <a:buNone/>
            </a:pPr>
            <a:endParaRPr lang="en-US" altLang="en-US" sz="2400">
              <a:solidFill>
                <a:srgbClr val="376092"/>
              </a:solidFill>
            </a:endParaRPr>
          </a:p>
        </p:txBody>
      </p:sp>
      <p:sp>
        <p:nvSpPr>
          <p:cNvPr id="71684" name="Slide Number Placeholder 4">
            <a:extLst>
              <a:ext uri="{FF2B5EF4-FFF2-40B4-BE49-F238E27FC236}">
                <a16:creationId xmlns:a16="http://schemas.microsoft.com/office/drawing/2014/main" id="{45CBDFFF-012A-E1EB-3AB6-261ADC249080}"/>
              </a:ext>
            </a:extLst>
          </p:cNvPr>
          <p:cNvSpPr>
            <a:spLocks noGrp="1"/>
          </p:cNvSpPr>
          <p:nvPr>
            <p:ph type="sldNum" sz="quarter" idx="11"/>
          </p:nvPr>
        </p:nvSpPr>
        <p:spPr bwMode="auto">
          <a:xfrm>
            <a:off x="9144000" y="19051"/>
            <a:ext cx="1066800" cy="32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CF01F62-B858-4528-934C-075C27EB67CB}" type="slidenum">
              <a:rPr lang="en-US" altLang="en-US" sz="1400">
                <a:solidFill>
                  <a:srgbClr val="FFFFFF"/>
                </a:solidFill>
              </a:rPr>
              <a:pPr/>
              <a:t>29</a:t>
            </a:fld>
            <a:endParaRPr lang="en-US" altLang="en-US" sz="1400">
              <a:solidFill>
                <a:srgbClr val="FFFFFF"/>
              </a:solidFill>
            </a:endParaRPr>
          </a:p>
        </p:txBody>
      </p:sp>
      <p:sp>
        <p:nvSpPr>
          <p:cNvPr id="71685" name="Footer Placeholder 1">
            <a:extLst>
              <a:ext uri="{FF2B5EF4-FFF2-40B4-BE49-F238E27FC236}">
                <a16:creationId xmlns:a16="http://schemas.microsoft.com/office/drawing/2014/main" id="{E491B01C-A436-7508-05FB-FB0FC2C41653}"/>
              </a:ext>
            </a:extLst>
          </p:cNvPr>
          <p:cNvSpPr>
            <a:spLocks noGrp="1"/>
          </p:cNvSpPr>
          <p:nvPr>
            <p:ph type="ftr"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en-US" sz="1200"/>
              <a:t>McGraw-Hill/Irwin  ©2017 The McGraw-Hill Companies, All Rights Reserved </a:t>
            </a:r>
          </a:p>
        </p:txBody>
      </p:sp>
      <p:sp>
        <p:nvSpPr>
          <p:cNvPr id="71686" name="Slide Number Placeholder 2">
            <a:extLst>
              <a:ext uri="{FF2B5EF4-FFF2-40B4-BE49-F238E27FC236}">
                <a16:creationId xmlns:a16="http://schemas.microsoft.com/office/drawing/2014/main" id="{369E35EC-7F3F-03FC-C968-8BD934E99153}"/>
              </a:ext>
            </a:extLst>
          </p:cNvPr>
          <p:cNvSpPr txBox="1">
            <a:spLocks noGrp="1"/>
          </p:cNvSpPr>
          <p:nvPr/>
        </p:nvSpPr>
        <p:spPr bwMode="auto">
          <a:xfrm>
            <a:off x="9601200" y="6356351"/>
            <a:ext cx="609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eaLnBrk="1" hangingPunct="1"/>
            <a:fld id="{9C506034-B16A-4F8E-975B-CF21A37FC4B8}" type="slidenum">
              <a:rPr lang="en-US" altLang="en-US" sz="1200"/>
              <a:pPr algn="r" eaLnBrk="1" hangingPunct="1"/>
              <a:t>29</a:t>
            </a:fld>
            <a:endParaRPr lang="en-US" altLang="en-US" sz="12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46E7C-4F26-71D2-72F1-24E07902A42A}"/>
              </a:ext>
            </a:extLst>
          </p:cNvPr>
          <p:cNvSpPr>
            <a:spLocks noGrp="1"/>
          </p:cNvSpPr>
          <p:nvPr>
            <p:ph type="title"/>
          </p:nvPr>
        </p:nvSpPr>
        <p:spPr/>
        <p:txBody>
          <a:bodyPr/>
          <a:lstStyle/>
          <a:p>
            <a:r>
              <a:rPr lang="en-GB" dirty="0"/>
              <a:t>PESTLE Analysis </a:t>
            </a:r>
          </a:p>
        </p:txBody>
      </p:sp>
      <p:sp>
        <p:nvSpPr>
          <p:cNvPr id="3" name="Content Placeholder 2">
            <a:extLst>
              <a:ext uri="{FF2B5EF4-FFF2-40B4-BE49-F238E27FC236}">
                <a16:creationId xmlns:a16="http://schemas.microsoft.com/office/drawing/2014/main" id="{E8C74B22-2294-DBC9-C409-69D4DCCA574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890797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94487" y="276761"/>
            <a:ext cx="8698208" cy="872418"/>
          </a:xfrm>
          <a:prstGeom prst="rect">
            <a:avLst/>
          </a:prstGeom>
        </p:spPr>
        <p:txBody>
          <a:bodyPr vert="horz" wrap="square" lIns="0" tIns="315341" rIns="0" bIns="0" rtlCol="0" anchor="ctr">
            <a:spAutoFit/>
          </a:bodyPr>
          <a:lstStyle/>
          <a:p>
            <a:pPr marL="224154">
              <a:lnSpc>
                <a:spcPct val="100000"/>
              </a:lnSpc>
              <a:spcBef>
                <a:spcPts val="100"/>
              </a:spcBef>
            </a:pPr>
            <a:r>
              <a:rPr sz="3600" b="1" dirty="0">
                <a:solidFill>
                  <a:srgbClr val="007EA2"/>
                </a:solidFill>
                <a:latin typeface="Arial"/>
                <a:cs typeface="Arial"/>
              </a:rPr>
              <a:t>Layers</a:t>
            </a:r>
            <a:r>
              <a:rPr sz="3600" b="1" spc="10" dirty="0">
                <a:solidFill>
                  <a:srgbClr val="007EA2"/>
                </a:solidFill>
                <a:latin typeface="Arial"/>
                <a:cs typeface="Arial"/>
              </a:rPr>
              <a:t> </a:t>
            </a:r>
            <a:r>
              <a:rPr sz="3600" b="1" dirty="0">
                <a:solidFill>
                  <a:srgbClr val="007EA2"/>
                </a:solidFill>
                <a:latin typeface="Arial"/>
                <a:cs typeface="Arial"/>
              </a:rPr>
              <a:t>of</a:t>
            </a:r>
            <a:r>
              <a:rPr sz="3600" b="1" spc="-25" dirty="0">
                <a:solidFill>
                  <a:srgbClr val="007EA2"/>
                </a:solidFill>
                <a:latin typeface="Arial"/>
                <a:cs typeface="Arial"/>
              </a:rPr>
              <a:t> </a:t>
            </a:r>
            <a:r>
              <a:rPr sz="3600" b="1" dirty="0">
                <a:solidFill>
                  <a:srgbClr val="007EA2"/>
                </a:solidFill>
                <a:latin typeface="Arial"/>
                <a:cs typeface="Arial"/>
              </a:rPr>
              <a:t>the</a:t>
            </a:r>
            <a:r>
              <a:rPr sz="3600" b="1" spc="-15" dirty="0">
                <a:solidFill>
                  <a:srgbClr val="007EA2"/>
                </a:solidFill>
                <a:latin typeface="Arial"/>
                <a:cs typeface="Arial"/>
              </a:rPr>
              <a:t> </a:t>
            </a:r>
            <a:r>
              <a:rPr sz="3600" b="1" dirty="0">
                <a:solidFill>
                  <a:srgbClr val="007EA2"/>
                </a:solidFill>
                <a:latin typeface="Arial"/>
                <a:cs typeface="Arial"/>
              </a:rPr>
              <a:t>business</a:t>
            </a:r>
            <a:r>
              <a:rPr sz="3600" b="1" spc="-30" dirty="0">
                <a:solidFill>
                  <a:srgbClr val="007EA2"/>
                </a:solidFill>
                <a:latin typeface="Arial"/>
                <a:cs typeface="Arial"/>
              </a:rPr>
              <a:t> </a:t>
            </a:r>
            <a:r>
              <a:rPr sz="3600" b="1" spc="-10" dirty="0">
                <a:solidFill>
                  <a:srgbClr val="007EA2"/>
                </a:solidFill>
                <a:latin typeface="Arial"/>
                <a:cs typeface="Arial"/>
              </a:rPr>
              <a:t>environment</a:t>
            </a:r>
            <a:endParaRPr sz="3600" dirty="0">
              <a:latin typeface="Arial"/>
              <a:cs typeface="Arial"/>
            </a:endParaRPr>
          </a:p>
        </p:txBody>
      </p:sp>
      <p:pic>
        <p:nvPicPr>
          <p:cNvPr id="3" name="object 3"/>
          <p:cNvPicPr/>
          <p:nvPr/>
        </p:nvPicPr>
        <p:blipFill>
          <a:blip r:embed="rId2" cstate="print"/>
          <a:stretch>
            <a:fillRect/>
          </a:stretch>
        </p:blipFill>
        <p:spPr>
          <a:xfrm>
            <a:off x="1646828" y="1256012"/>
            <a:ext cx="6308557" cy="4438454"/>
          </a:xfrm>
          <a:prstGeom prst="rect">
            <a:avLst/>
          </a:prstGeom>
        </p:spPr>
      </p:pic>
      <p:grpSp>
        <p:nvGrpSpPr>
          <p:cNvPr id="4" name="object 4"/>
          <p:cNvGrpSpPr/>
          <p:nvPr/>
        </p:nvGrpSpPr>
        <p:grpSpPr>
          <a:xfrm>
            <a:off x="1981374" y="6378443"/>
            <a:ext cx="913765" cy="276225"/>
            <a:chOff x="457373" y="6378442"/>
            <a:chExt cx="913765" cy="276225"/>
          </a:xfrm>
        </p:grpSpPr>
        <p:sp>
          <p:nvSpPr>
            <p:cNvPr id="5" name="object 5"/>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6" name="object 6"/>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7" name="object 7"/>
            <p:cNvPicPr/>
            <p:nvPr/>
          </p:nvPicPr>
          <p:blipFill>
            <a:blip r:embed="rId3" cstate="print"/>
            <a:stretch>
              <a:fillRect/>
            </a:stretch>
          </p:blipFill>
          <p:spPr>
            <a:xfrm>
              <a:off x="499313" y="6426606"/>
              <a:ext cx="166802" cy="187988"/>
            </a:xfrm>
            <a:prstGeom prst="rect">
              <a:avLst/>
            </a:prstGeom>
          </p:spPr>
        </p:pic>
      </p:grpSp>
      <p:sp>
        <p:nvSpPr>
          <p:cNvPr id="8" name="object 8"/>
          <p:cNvSpPr txBox="1"/>
          <p:nvPr/>
        </p:nvSpPr>
        <p:spPr>
          <a:xfrm>
            <a:off x="5188459" y="6449364"/>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a:latin typeface="Arial"/>
              <a:cs typeface="Arial"/>
            </a:endParaRPr>
          </a:p>
        </p:txBody>
      </p:sp>
      <p:sp>
        <p:nvSpPr>
          <p:cNvPr id="9" name="object 9"/>
          <p:cNvSpPr txBox="1"/>
          <p:nvPr/>
        </p:nvSpPr>
        <p:spPr>
          <a:xfrm>
            <a:off x="3386327" y="3279648"/>
            <a:ext cx="1414780" cy="587981"/>
          </a:xfrm>
          <a:prstGeom prst="rect">
            <a:avLst/>
          </a:prstGeom>
          <a:solidFill>
            <a:srgbClr val="FFFFFF"/>
          </a:solidFill>
        </p:spPr>
        <p:txBody>
          <a:bodyPr vert="horz" wrap="square" lIns="0" tIns="33655" rIns="0" bIns="0" rtlCol="0">
            <a:spAutoFit/>
          </a:bodyPr>
          <a:lstStyle/>
          <a:p>
            <a:pPr marL="92075">
              <a:spcBef>
                <a:spcPts val="265"/>
              </a:spcBef>
            </a:pPr>
            <a:r>
              <a:rPr spc="-10" dirty="0">
                <a:latin typeface="Calibri Light"/>
                <a:cs typeface="Calibri Light"/>
              </a:rPr>
              <a:t>Micro-</a:t>
            </a:r>
            <a:endParaRPr>
              <a:latin typeface="Calibri Light"/>
              <a:cs typeface="Calibri Light"/>
            </a:endParaRPr>
          </a:p>
          <a:p>
            <a:pPr marL="92075"/>
            <a:r>
              <a:rPr spc="-10" dirty="0">
                <a:latin typeface="Calibri Light"/>
                <a:cs typeface="Calibri Light"/>
              </a:rPr>
              <a:t>environment</a:t>
            </a:r>
            <a:endParaRPr>
              <a:latin typeface="Calibri Light"/>
              <a:cs typeface="Calibri Light"/>
            </a:endParaRPr>
          </a:p>
        </p:txBody>
      </p:sp>
      <p:sp>
        <p:nvSpPr>
          <p:cNvPr id="10" name="object 8">
            <a:extLst>
              <a:ext uri="{FF2B5EF4-FFF2-40B4-BE49-F238E27FC236}">
                <a16:creationId xmlns:a16="http://schemas.microsoft.com/office/drawing/2014/main" id="{2E8995D9-B2DB-7BC8-A9A8-2A0AE1B2A95E}"/>
              </a:ext>
            </a:extLst>
          </p:cNvPr>
          <p:cNvSpPr txBox="1"/>
          <p:nvPr/>
        </p:nvSpPr>
        <p:spPr>
          <a:xfrm>
            <a:off x="6769037" y="5304862"/>
            <a:ext cx="5081905" cy="208915"/>
          </a:xfrm>
          <a:prstGeom prst="rect">
            <a:avLst/>
          </a:prstGeom>
        </p:spPr>
        <p:txBody>
          <a:bodyPr vert="horz" wrap="square" lIns="0" tIns="12700" rIns="0" bIns="0" rtlCol="0">
            <a:spAutoFit/>
          </a:bodyPr>
          <a:lstStyle/>
          <a:p>
            <a:pPr marL="12700">
              <a:lnSpc>
                <a:spcPct val="100000"/>
              </a:lnSpc>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dirty="0">
              <a:latin typeface="Arial"/>
              <a:cs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LE analysis">
            <a:hlinkClick r:id="" action="ppaction://media"/>
            <a:extLst>
              <a:ext uri="{FF2B5EF4-FFF2-40B4-BE49-F238E27FC236}">
                <a16:creationId xmlns:a16="http://schemas.microsoft.com/office/drawing/2014/main" id="{74AC9CA4-7661-4336-8265-FA0CA106F33B}"/>
              </a:ext>
            </a:extLst>
          </p:cNvPr>
          <p:cNvPicPr>
            <a:picLocks noGrp="1" noRot="1" noChangeAspect="1"/>
          </p:cNvPicPr>
          <p:nvPr>
            <p:ph idx="1"/>
            <a:videoFile r:link="rId1"/>
          </p:nvPr>
        </p:nvPicPr>
        <p:blipFill>
          <a:blip r:embed="rId4"/>
          <a:stretch>
            <a:fillRect/>
          </a:stretch>
        </p:blipFill>
        <p:spPr>
          <a:xfrm>
            <a:off x="1436393" y="251870"/>
            <a:ext cx="9144000" cy="5431646"/>
          </a:xfrm>
          <a:prstGeom prst="rect">
            <a:avLst/>
          </a:prstGeom>
        </p:spPr>
      </p:pic>
    </p:spTree>
    <p:extLst>
      <p:ext uri="{BB962C8B-B14F-4D97-AF65-F5344CB8AC3E}">
        <p14:creationId xmlns:p14="http://schemas.microsoft.com/office/powerpoint/2010/main" val="336258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746605" y="1170560"/>
            <a:ext cx="8514080" cy="757555"/>
          </a:xfrm>
          <a:prstGeom prst="rect">
            <a:avLst/>
          </a:prstGeom>
        </p:spPr>
        <p:txBody>
          <a:bodyPr vert="horz" wrap="square" lIns="0" tIns="12700" rIns="0" bIns="0" rtlCol="0">
            <a:spAutoFit/>
          </a:bodyPr>
          <a:lstStyle/>
          <a:p>
            <a:pPr marL="12700" marR="5080">
              <a:spcBef>
                <a:spcPts val="100"/>
              </a:spcBef>
            </a:pPr>
            <a:r>
              <a:rPr sz="2400" dirty="0">
                <a:solidFill>
                  <a:srgbClr val="252525"/>
                </a:solidFill>
                <a:latin typeface="Arial"/>
                <a:cs typeface="Arial"/>
              </a:rPr>
              <a:t>The</a:t>
            </a:r>
            <a:r>
              <a:rPr sz="2400" spc="-30" dirty="0">
                <a:solidFill>
                  <a:srgbClr val="252525"/>
                </a:solidFill>
                <a:latin typeface="Arial"/>
                <a:cs typeface="Arial"/>
              </a:rPr>
              <a:t> </a:t>
            </a:r>
            <a:r>
              <a:rPr sz="2400" dirty="0">
                <a:solidFill>
                  <a:srgbClr val="252525"/>
                </a:solidFill>
                <a:latin typeface="Arial"/>
                <a:cs typeface="Arial"/>
              </a:rPr>
              <a:t>PESTEL</a:t>
            </a:r>
            <a:r>
              <a:rPr sz="2400" spc="-140" dirty="0">
                <a:solidFill>
                  <a:srgbClr val="252525"/>
                </a:solidFill>
                <a:latin typeface="Arial"/>
                <a:cs typeface="Arial"/>
              </a:rPr>
              <a:t> </a:t>
            </a:r>
            <a:r>
              <a:rPr sz="2400" dirty="0">
                <a:solidFill>
                  <a:srgbClr val="252525"/>
                </a:solidFill>
                <a:latin typeface="Arial"/>
                <a:cs typeface="Arial"/>
              </a:rPr>
              <a:t>framework</a:t>
            </a:r>
            <a:r>
              <a:rPr sz="2400" spc="-15" dirty="0">
                <a:solidFill>
                  <a:srgbClr val="252525"/>
                </a:solidFill>
                <a:latin typeface="Arial"/>
                <a:cs typeface="Arial"/>
              </a:rPr>
              <a:t> </a:t>
            </a:r>
            <a:r>
              <a:rPr sz="2400" dirty="0">
                <a:solidFill>
                  <a:srgbClr val="252525"/>
                </a:solidFill>
                <a:latin typeface="Arial"/>
                <a:cs typeface="Arial"/>
              </a:rPr>
              <a:t>categorises</a:t>
            </a:r>
            <a:r>
              <a:rPr sz="2400" spc="15" dirty="0">
                <a:solidFill>
                  <a:srgbClr val="252525"/>
                </a:solidFill>
                <a:latin typeface="Arial"/>
                <a:cs typeface="Arial"/>
              </a:rPr>
              <a:t> </a:t>
            </a:r>
            <a:r>
              <a:rPr sz="2400" dirty="0">
                <a:solidFill>
                  <a:srgbClr val="252525"/>
                </a:solidFill>
                <a:latin typeface="Arial"/>
                <a:cs typeface="Arial"/>
              </a:rPr>
              <a:t>environmental</a:t>
            </a:r>
            <a:r>
              <a:rPr sz="2400" spc="-35" dirty="0">
                <a:solidFill>
                  <a:srgbClr val="252525"/>
                </a:solidFill>
                <a:latin typeface="Arial"/>
                <a:cs typeface="Arial"/>
              </a:rPr>
              <a:t> </a:t>
            </a:r>
            <a:r>
              <a:rPr sz="2400" dirty="0">
                <a:solidFill>
                  <a:srgbClr val="252525"/>
                </a:solidFill>
                <a:latin typeface="Arial"/>
                <a:cs typeface="Arial"/>
              </a:rPr>
              <a:t>factors</a:t>
            </a:r>
            <a:r>
              <a:rPr sz="2400" spc="-35" dirty="0">
                <a:solidFill>
                  <a:srgbClr val="252525"/>
                </a:solidFill>
                <a:latin typeface="Arial"/>
                <a:cs typeface="Arial"/>
              </a:rPr>
              <a:t> </a:t>
            </a:r>
            <a:r>
              <a:rPr sz="2400" spc="-20" dirty="0">
                <a:solidFill>
                  <a:srgbClr val="252525"/>
                </a:solidFill>
                <a:latin typeface="Arial"/>
                <a:cs typeface="Arial"/>
              </a:rPr>
              <a:t>into </a:t>
            </a:r>
            <a:r>
              <a:rPr sz="2400" dirty="0">
                <a:solidFill>
                  <a:srgbClr val="252525"/>
                </a:solidFill>
                <a:latin typeface="Arial"/>
                <a:cs typeface="Arial"/>
              </a:rPr>
              <a:t>six</a:t>
            </a:r>
            <a:r>
              <a:rPr sz="2400" spc="-5" dirty="0">
                <a:solidFill>
                  <a:srgbClr val="252525"/>
                </a:solidFill>
                <a:latin typeface="Arial"/>
                <a:cs typeface="Arial"/>
              </a:rPr>
              <a:t> </a:t>
            </a:r>
            <a:r>
              <a:rPr sz="2400" dirty="0">
                <a:solidFill>
                  <a:srgbClr val="252525"/>
                </a:solidFill>
                <a:latin typeface="Arial"/>
                <a:cs typeface="Arial"/>
              </a:rPr>
              <a:t>key</a:t>
            </a:r>
            <a:r>
              <a:rPr sz="2400" spc="-20" dirty="0">
                <a:solidFill>
                  <a:srgbClr val="252525"/>
                </a:solidFill>
                <a:latin typeface="Arial"/>
                <a:cs typeface="Arial"/>
              </a:rPr>
              <a:t> </a:t>
            </a:r>
            <a:r>
              <a:rPr sz="2400" spc="-10" dirty="0">
                <a:solidFill>
                  <a:srgbClr val="252525"/>
                </a:solidFill>
                <a:latin typeface="Arial"/>
                <a:cs typeface="Arial"/>
              </a:rPr>
              <a:t>types:</a:t>
            </a:r>
            <a:endParaRPr sz="2400">
              <a:latin typeface="Arial"/>
              <a:cs typeface="Arial"/>
            </a:endParaRPr>
          </a:p>
        </p:txBody>
      </p:sp>
      <p:sp>
        <p:nvSpPr>
          <p:cNvPr id="4" name="object 4"/>
          <p:cNvSpPr txBox="1">
            <a:spLocks noGrp="1"/>
          </p:cNvSpPr>
          <p:nvPr>
            <p:ph type="title"/>
          </p:nvPr>
        </p:nvSpPr>
        <p:spPr>
          <a:xfrm>
            <a:off x="602018" y="170684"/>
            <a:ext cx="10515600" cy="863236"/>
          </a:xfrm>
          <a:prstGeom prst="rect">
            <a:avLst/>
          </a:prstGeom>
        </p:spPr>
        <p:txBody>
          <a:bodyPr vert="horz" wrap="square" lIns="0" tIns="306247" rIns="0" bIns="0" rtlCol="0" anchor="ctr">
            <a:spAutoFit/>
          </a:bodyPr>
          <a:lstStyle/>
          <a:p>
            <a:pPr marL="1557655">
              <a:lnSpc>
                <a:spcPct val="100000"/>
              </a:lnSpc>
              <a:spcBef>
                <a:spcPts val="100"/>
              </a:spcBef>
            </a:pPr>
            <a:r>
              <a:rPr sz="3600" b="1" dirty="0">
                <a:solidFill>
                  <a:srgbClr val="007EA2"/>
                </a:solidFill>
                <a:latin typeface="Arial"/>
                <a:cs typeface="Arial"/>
              </a:rPr>
              <a:t>The</a:t>
            </a:r>
            <a:r>
              <a:rPr sz="3600" b="1" spc="-30" dirty="0">
                <a:solidFill>
                  <a:srgbClr val="007EA2"/>
                </a:solidFill>
                <a:latin typeface="Arial"/>
                <a:cs typeface="Arial"/>
              </a:rPr>
              <a:t> </a:t>
            </a:r>
            <a:r>
              <a:rPr sz="3600" b="1" dirty="0">
                <a:solidFill>
                  <a:srgbClr val="007EA2"/>
                </a:solidFill>
                <a:latin typeface="Arial"/>
                <a:cs typeface="Arial"/>
              </a:rPr>
              <a:t>PESTEL</a:t>
            </a:r>
            <a:r>
              <a:rPr sz="3600" b="1" spc="-55" dirty="0">
                <a:solidFill>
                  <a:srgbClr val="007EA2"/>
                </a:solidFill>
                <a:latin typeface="Arial"/>
                <a:cs typeface="Arial"/>
              </a:rPr>
              <a:t> </a:t>
            </a:r>
            <a:r>
              <a:rPr sz="3600" b="1" spc="-10" dirty="0">
                <a:solidFill>
                  <a:srgbClr val="007EA2"/>
                </a:solidFill>
                <a:latin typeface="Arial"/>
                <a:cs typeface="Arial"/>
              </a:rPr>
              <a:t>framework</a:t>
            </a:r>
            <a:endParaRPr sz="3600" dirty="0">
              <a:latin typeface="Arial"/>
              <a:cs typeface="Arial"/>
            </a:endParaRPr>
          </a:p>
        </p:txBody>
      </p:sp>
      <p:pic>
        <p:nvPicPr>
          <p:cNvPr id="5" name="object 5"/>
          <p:cNvPicPr/>
          <p:nvPr/>
        </p:nvPicPr>
        <p:blipFill>
          <a:blip r:embed="rId2" cstate="print"/>
          <a:stretch>
            <a:fillRect/>
          </a:stretch>
        </p:blipFill>
        <p:spPr>
          <a:xfrm>
            <a:off x="2786557" y="2064755"/>
            <a:ext cx="5766170" cy="3163252"/>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406790C-6A0C-46C8-A585-9770D16476F4}"/>
              </a:ext>
            </a:extLst>
          </p:cNvPr>
          <p:cNvSpPr txBox="1"/>
          <p:nvPr/>
        </p:nvSpPr>
        <p:spPr>
          <a:xfrm>
            <a:off x="2152650" y="365126"/>
            <a:ext cx="78867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solidFill>
                  <a:srgbClr val="FFFFFF"/>
                </a:solidFill>
                <a:latin typeface="+mj-lt"/>
                <a:ea typeface="+mj-ea"/>
                <a:cs typeface="+mj-cs"/>
              </a:rPr>
              <a:t>PESTLE</a:t>
            </a:r>
          </a:p>
        </p:txBody>
      </p:sp>
      <p:sp>
        <p:nvSpPr>
          <p:cNvPr id="3" name="Content Placeholder 2">
            <a:extLst>
              <a:ext uri="{FF2B5EF4-FFF2-40B4-BE49-F238E27FC236}">
                <a16:creationId xmlns:a16="http://schemas.microsoft.com/office/drawing/2014/main" id="{1EF55C32-4093-439C-87EB-EE0B2E8D8994}"/>
              </a:ext>
            </a:extLst>
          </p:cNvPr>
          <p:cNvSpPr>
            <a:spLocks noGrp="1"/>
          </p:cNvSpPr>
          <p:nvPr>
            <p:ph idx="1"/>
          </p:nvPr>
        </p:nvSpPr>
        <p:spPr>
          <a:xfrm>
            <a:off x="1232773" y="413178"/>
            <a:ext cx="9115825" cy="4991090"/>
          </a:xfrm>
        </p:spPr>
        <p:txBody>
          <a:bodyPr vert="horz" lIns="91440" tIns="45720" rIns="91440" bIns="45720" rtlCol="0">
            <a:noAutofit/>
          </a:bodyPr>
          <a:lstStyle/>
          <a:p>
            <a:r>
              <a:rPr lang="en-US" sz="1800" b="1" dirty="0"/>
              <a:t>Political: </a:t>
            </a:r>
            <a:r>
              <a:rPr lang="en-US" sz="1800" dirty="0"/>
              <a:t>Tax policy; environmental regulations; trade restrictions and reform; tariffs; political stability </a:t>
            </a:r>
          </a:p>
          <a:p>
            <a:r>
              <a:rPr lang="en-US" sz="1800" b="1" dirty="0"/>
              <a:t>Economic: </a:t>
            </a:r>
            <a:r>
              <a:rPr lang="en-US" sz="1800" dirty="0"/>
              <a:t>Economic growth/decline; interest, exchange, inflation and wage rates; minimum wage; working hours; unemployment (local and national); credit availability; cost of living</a:t>
            </a:r>
          </a:p>
          <a:p>
            <a:r>
              <a:rPr lang="en-US" sz="1800" b="1" dirty="0"/>
              <a:t>Sociological: </a:t>
            </a:r>
            <a:r>
              <a:rPr lang="en-US" sz="1800" dirty="0"/>
              <a:t>Cultural norms and expectations; health consciousness; population growth rates; age distribution; career attitudes; health and safety</a:t>
            </a:r>
          </a:p>
          <a:p>
            <a:r>
              <a:rPr lang="en-US" sz="1800" b="1" dirty="0"/>
              <a:t>Technological: </a:t>
            </a:r>
            <a:r>
              <a:rPr lang="en-US" sz="1800" dirty="0"/>
              <a:t>New technologies are continually emerging (for example, in the fields of robotics and artificial intelligence), and the rate of change itself is increasing. How will this affect the </a:t>
            </a:r>
            <a:r>
              <a:rPr lang="en-US" sz="1800" dirty="0" err="1"/>
              <a:t>organisation’s</a:t>
            </a:r>
            <a:r>
              <a:rPr lang="en-US" sz="1800" dirty="0"/>
              <a:t> products or services? </a:t>
            </a:r>
          </a:p>
          <a:p>
            <a:r>
              <a:rPr lang="en-US" sz="1800" b="1" dirty="0"/>
              <a:t>Legal: </a:t>
            </a:r>
            <a:r>
              <a:rPr lang="en-US" sz="1800" dirty="0"/>
              <a:t>Changes to legislation impacting employment, access to materials, quotas, resources, imports/exports, and taxation </a:t>
            </a:r>
          </a:p>
          <a:p>
            <a:r>
              <a:rPr lang="en-US" sz="1800" b="1" dirty="0"/>
              <a:t>Environmental: </a:t>
            </a:r>
            <a:r>
              <a:rPr lang="en-US" sz="1800" dirty="0"/>
              <a:t>Global warming and the increased need to switch to sustainable resources; ethical sourcing (both locally and nationally), including supply chain intelligence. Pandemics and other emergencies.</a:t>
            </a:r>
          </a:p>
          <a:p>
            <a:endParaRPr lang="en-US" sz="1800" dirty="0"/>
          </a:p>
          <a:p>
            <a:pPr marL="0"/>
            <a:r>
              <a:rPr lang="en-US" sz="1800" b="1" dirty="0"/>
              <a:t>By analysing those factors, organisations can gain insight into the external influences which may impact their strategy and business decisions</a:t>
            </a:r>
          </a:p>
        </p:txBody>
      </p:sp>
    </p:spTree>
    <p:extLst>
      <p:ext uri="{BB962C8B-B14F-4D97-AF65-F5344CB8AC3E}">
        <p14:creationId xmlns:p14="http://schemas.microsoft.com/office/powerpoint/2010/main" val="425739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D09F-4A73-432A-9961-778AC67324C4}"/>
              </a:ext>
            </a:extLst>
          </p:cNvPr>
          <p:cNvSpPr>
            <a:spLocks noGrp="1"/>
          </p:cNvSpPr>
          <p:nvPr>
            <p:ph type="title"/>
          </p:nvPr>
        </p:nvSpPr>
        <p:spPr>
          <a:xfrm>
            <a:off x="1981200" y="274638"/>
            <a:ext cx="2458616" cy="778098"/>
          </a:xfrm>
        </p:spPr>
        <p:txBody>
          <a:bodyPr anchor="ctr">
            <a:normAutofit/>
          </a:bodyPr>
          <a:lstStyle/>
          <a:p>
            <a:r>
              <a:rPr lang="en-GB" sz="3200" b="1" dirty="0">
                <a:solidFill>
                  <a:srgbClr val="0070C0"/>
                </a:solidFill>
              </a:rPr>
              <a:t>Political</a:t>
            </a:r>
          </a:p>
        </p:txBody>
      </p:sp>
      <p:sp>
        <p:nvSpPr>
          <p:cNvPr id="4" name="Content Placeholder 2">
            <a:extLst>
              <a:ext uri="{FF2B5EF4-FFF2-40B4-BE49-F238E27FC236}">
                <a16:creationId xmlns:a16="http://schemas.microsoft.com/office/drawing/2014/main" id="{6FB99ACF-C9BC-465B-90AA-020800E1812B}"/>
              </a:ext>
            </a:extLst>
          </p:cNvPr>
          <p:cNvSpPr>
            <a:spLocks noGrp="1"/>
          </p:cNvSpPr>
          <p:nvPr>
            <p:ph sz="half" idx="1"/>
          </p:nvPr>
        </p:nvSpPr>
        <p:spPr>
          <a:xfrm>
            <a:off x="1981200" y="1600201"/>
            <a:ext cx="4038600" cy="3989040"/>
          </a:xfrm>
        </p:spPr>
        <p:txBody>
          <a:bodyPr>
            <a:normAutofit/>
          </a:bodyPr>
          <a:lstStyle/>
          <a:p>
            <a:pPr fontAlgn="b"/>
            <a:r>
              <a:rPr lang="en-GB" sz="1500" dirty="0"/>
              <a:t>These are all about how and to what degree a government intervenes in the economy. </a:t>
            </a:r>
          </a:p>
          <a:p>
            <a:pPr marL="0" indent="0" fontAlgn="b">
              <a:buNone/>
            </a:pPr>
            <a:endParaRPr lang="en-GB" sz="1500" dirty="0"/>
          </a:p>
          <a:p>
            <a:pPr fontAlgn="b"/>
            <a:r>
              <a:rPr lang="en-GB" sz="1500" dirty="0"/>
              <a:t>This can include – government policy, political stability or instability in overseas markets, foreign trade policy, tax policy, labour law, environmental law, trade restrictions and so on. (COVID-19 for example)</a:t>
            </a:r>
          </a:p>
          <a:p>
            <a:pPr marL="0" indent="0" fontAlgn="b">
              <a:buNone/>
            </a:pPr>
            <a:endParaRPr lang="en-GB" sz="1500" dirty="0"/>
          </a:p>
          <a:p>
            <a:pPr fontAlgn="b"/>
            <a:r>
              <a:rPr lang="en-GB" sz="1500" dirty="0"/>
              <a:t>Organisations need to be able to respond to the current and anticipated future legislation and adjust their HRM policies accordingly.</a:t>
            </a:r>
          </a:p>
          <a:p>
            <a:pPr>
              <a:lnSpc>
                <a:spcPct val="90000"/>
              </a:lnSpc>
            </a:pPr>
            <a:endParaRPr lang="en-GB" sz="1500" dirty="0"/>
          </a:p>
        </p:txBody>
      </p:sp>
      <p:pic>
        <p:nvPicPr>
          <p:cNvPr id="5" name="Picture 4">
            <a:extLst>
              <a:ext uri="{FF2B5EF4-FFF2-40B4-BE49-F238E27FC236}">
                <a16:creationId xmlns:a16="http://schemas.microsoft.com/office/drawing/2014/main" id="{243C842C-C5DC-4E56-8F6E-9D2C1FC0D79D}"/>
              </a:ext>
            </a:extLst>
          </p:cNvPr>
          <p:cNvPicPr>
            <a:picLocks noChangeAspect="1"/>
          </p:cNvPicPr>
          <p:nvPr/>
        </p:nvPicPr>
        <p:blipFill>
          <a:blip r:embed="rId3"/>
          <a:stretch>
            <a:fillRect/>
          </a:stretch>
        </p:blipFill>
        <p:spPr>
          <a:xfrm>
            <a:off x="6192563" y="1772816"/>
            <a:ext cx="4038600" cy="2837116"/>
          </a:xfrm>
          <a:prstGeom prst="rect">
            <a:avLst/>
          </a:prstGeom>
          <a:noFill/>
        </p:spPr>
      </p:pic>
    </p:spTree>
    <p:extLst>
      <p:ext uri="{BB962C8B-B14F-4D97-AF65-F5344CB8AC3E}">
        <p14:creationId xmlns:p14="http://schemas.microsoft.com/office/powerpoint/2010/main" val="29915710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04622" y="116390"/>
            <a:ext cx="7367674" cy="927304"/>
          </a:xfrm>
          <a:prstGeom prst="rect">
            <a:avLst/>
          </a:prstGeom>
        </p:spPr>
        <p:txBody>
          <a:bodyPr vert="horz" wrap="square" lIns="0" tIns="247776" rIns="0" bIns="0" rtlCol="0" anchor="ctr">
            <a:spAutoFit/>
          </a:bodyPr>
          <a:lstStyle/>
          <a:p>
            <a:pPr marL="110489">
              <a:lnSpc>
                <a:spcPct val="100000"/>
              </a:lnSpc>
              <a:spcBef>
                <a:spcPts val="110"/>
              </a:spcBef>
            </a:pPr>
            <a:r>
              <a:rPr b="1" spc="-120" dirty="0">
                <a:latin typeface="Arial"/>
                <a:cs typeface="Arial"/>
              </a:rPr>
              <a:t>Political</a:t>
            </a:r>
            <a:r>
              <a:rPr b="1" spc="-229" dirty="0">
                <a:latin typeface="Arial"/>
                <a:cs typeface="Arial"/>
              </a:rPr>
              <a:t> </a:t>
            </a:r>
            <a:r>
              <a:rPr b="1" spc="-105" dirty="0">
                <a:latin typeface="Arial"/>
                <a:cs typeface="Arial"/>
              </a:rPr>
              <a:t>factors</a:t>
            </a:r>
            <a:r>
              <a:rPr b="1" spc="-215" dirty="0">
                <a:latin typeface="Arial"/>
                <a:cs typeface="Arial"/>
              </a:rPr>
              <a:t> </a:t>
            </a:r>
            <a:r>
              <a:rPr spc="-90" dirty="0"/>
              <a:t>(example)</a:t>
            </a:r>
          </a:p>
        </p:txBody>
      </p:sp>
      <p:grpSp>
        <p:nvGrpSpPr>
          <p:cNvPr id="3" name="object 3"/>
          <p:cNvGrpSpPr/>
          <p:nvPr/>
        </p:nvGrpSpPr>
        <p:grpSpPr>
          <a:xfrm>
            <a:off x="1981374" y="6378443"/>
            <a:ext cx="913765" cy="276225"/>
            <a:chOff x="457373" y="6378442"/>
            <a:chExt cx="913765" cy="276225"/>
          </a:xfrm>
        </p:grpSpPr>
        <p:sp>
          <p:nvSpPr>
            <p:cNvPr id="4" name="object 4"/>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5" name="object 5"/>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6" name="object 6"/>
            <p:cNvPicPr/>
            <p:nvPr/>
          </p:nvPicPr>
          <p:blipFill>
            <a:blip r:embed="rId2" cstate="print"/>
            <a:stretch>
              <a:fillRect/>
            </a:stretch>
          </p:blipFill>
          <p:spPr>
            <a:xfrm>
              <a:off x="499313" y="6426606"/>
              <a:ext cx="166802" cy="187988"/>
            </a:xfrm>
            <a:prstGeom prst="rect">
              <a:avLst/>
            </a:prstGeom>
          </p:spPr>
        </p:pic>
      </p:grpSp>
      <p:sp>
        <p:nvSpPr>
          <p:cNvPr id="7" name="object 7"/>
          <p:cNvSpPr txBox="1"/>
          <p:nvPr/>
        </p:nvSpPr>
        <p:spPr>
          <a:xfrm>
            <a:off x="5188459" y="6449364"/>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a:latin typeface="Arial"/>
              <a:cs typeface="Arial"/>
            </a:endParaRPr>
          </a:p>
        </p:txBody>
      </p:sp>
      <p:pic>
        <p:nvPicPr>
          <p:cNvPr id="8" name="object 8"/>
          <p:cNvPicPr/>
          <p:nvPr/>
        </p:nvPicPr>
        <p:blipFill>
          <a:blip r:embed="rId3" cstate="print"/>
          <a:stretch>
            <a:fillRect/>
          </a:stretch>
        </p:blipFill>
        <p:spPr>
          <a:xfrm>
            <a:off x="2710346" y="1246118"/>
            <a:ext cx="6654505" cy="4147199"/>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62219" y="282099"/>
            <a:ext cx="4378078" cy="923842"/>
          </a:xfrm>
          <a:prstGeom prst="rect">
            <a:avLst/>
          </a:prstGeom>
        </p:spPr>
        <p:txBody>
          <a:bodyPr vert="horz" wrap="square" lIns="0" tIns="244347" rIns="0" bIns="0" rtlCol="0" anchor="ctr">
            <a:spAutoFit/>
          </a:bodyPr>
          <a:lstStyle/>
          <a:p>
            <a:pPr marL="110489">
              <a:lnSpc>
                <a:spcPct val="100000"/>
              </a:lnSpc>
              <a:spcBef>
                <a:spcPts val="110"/>
              </a:spcBef>
            </a:pPr>
            <a:r>
              <a:rPr spc="-114" dirty="0"/>
              <a:t>Economic</a:t>
            </a:r>
            <a:r>
              <a:rPr spc="-225" dirty="0"/>
              <a:t> </a:t>
            </a:r>
            <a:r>
              <a:rPr spc="-90" dirty="0"/>
              <a:t>factors</a:t>
            </a:r>
          </a:p>
        </p:txBody>
      </p:sp>
      <p:sp>
        <p:nvSpPr>
          <p:cNvPr id="3" name="object 3"/>
          <p:cNvSpPr txBox="1"/>
          <p:nvPr/>
        </p:nvSpPr>
        <p:spPr>
          <a:xfrm>
            <a:off x="2061769" y="1205941"/>
            <a:ext cx="6802755" cy="3724910"/>
          </a:xfrm>
          <a:prstGeom prst="rect">
            <a:avLst/>
          </a:prstGeom>
        </p:spPr>
        <p:txBody>
          <a:bodyPr vert="horz" wrap="square" lIns="0" tIns="116205" rIns="0" bIns="0" rtlCol="0">
            <a:spAutoFit/>
          </a:bodyPr>
          <a:lstStyle/>
          <a:p>
            <a:pPr marL="40005">
              <a:spcBef>
                <a:spcPts val="915"/>
              </a:spcBef>
            </a:pPr>
            <a:r>
              <a:rPr sz="2800" b="1" i="1" dirty="0">
                <a:solidFill>
                  <a:srgbClr val="252525"/>
                </a:solidFill>
                <a:latin typeface="Arial"/>
                <a:cs typeface="Arial"/>
              </a:rPr>
              <a:t>Economic</a:t>
            </a:r>
            <a:r>
              <a:rPr sz="2800" b="1" i="1" spc="-45" dirty="0">
                <a:solidFill>
                  <a:srgbClr val="252525"/>
                </a:solidFill>
                <a:latin typeface="Arial"/>
                <a:cs typeface="Arial"/>
              </a:rPr>
              <a:t> </a:t>
            </a:r>
            <a:r>
              <a:rPr sz="2800" b="1" i="1" dirty="0">
                <a:solidFill>
                  <a:srgbClr val="252525"/>
                </a:solidFill>
                <a:latin typeface="Arial"/>
                <a:cs typeface="Arial"/>
              </a:rPr>
              <a:t>factors </a:t>
            </a:r>
            <a:r>
              <a:rPr sz="2800" spc="-10" dirty="0">
                <a:solidFill>
                  <a:srgbClr val="252525"/>
                </a:solidFill>
                <a:latin typeface="Arial"/>
                <a:cs typeface="Arial"/>
              </a:rPr>
              <a:t>include:</a:t>
            </a:r>
            <a:endParaRPr sz="2800" dirty="0">
              <a:latin typeface="Arial"/>
              <a:cs typeface="Arial"/>
            </a:endParaRPr>
          </a:p>
          <a:p>
            <a:pPr marL="190500" indent="-178435">
              <a:spcBef>
                <a:spcPts val="820"/>
              </a:spcBef>
              <a:buSzPct val="96428"/>
              <a:buFont typeface="Calibri"/>
              <a:buChar char="•"/>
              <a:tabLst>
                <a:tab pos="191135" algn="l"/>
              </a:tabLst>
            </a:pPr>
            <a:r>
              <a:rPr sz="2800" dirty="0">
                <a:solidFill>
                  <a:srgbClr val="252525"/>
                </a:solidFill>
                <a:latin typeface="Arial"/>
                <a:cs typeface="Arial"/>
              </a:rPr>
              <a:t>Business</a:t>
            </a:r>
            <a:r>
              <a:rPr sz="2800" spc="-60" dirty="0">
                <a:solidFill>
                  <a:srgbClr val="252525"/>
                </a:solidFill>
                <a:latin typeface="Arial"/>
                <a:cs typeface="Arial"/>
              </a:rPr>
              <a:t> </a:t>
            </a:r>
            <a:r>
              <a:rPr sz="2800" spc="-10" dirty="0">
                <a:solidFill>
                  <a:srgbClr val="252525"/>
                </a:solidFill>
                <a:latin typeface="Arial"/>
                <a:cs typeface="Arial"/>
              </a:rPr>
              <a:t>cycles.</a:t>
            </a:r>
            <a:endParaRPr sz="2800" dirty="0">
              <a:latin typeface="Arial"/>
              <a:cs typeface="Arial"/>
            </a:endParaRPr>
          </a:p>
          <a:p>
            <a:pPr marL="190500" indent="-178435">
              <a:spcBef>
                <a:spcPts val="795"/>
              </a:spcBef>
              <a:buSzPct val="96428"/>
              <a:buFont typeface="Calibri"/>
              <a:buChar char="•"/>
              <a:tabLst>
                <a:tab pos="191135" algn="l"/>
              </a:tabLst>
            </a:pPr>
            <a:r>
              <a:rPr sz="2800" dirty="0">
                <a:solidFill>
                  <a:srgbClr val="252525"/>
                </a:solidFill>
                <a:latin typeface="Arial"/>
                <a:cs typeface="Arial"/>
              </a:rPr>
              <a:t>Interest</a:t>
            </a:r>
            <a:r>
              <a:rPr sz="2800" spc="-60" dirty="0">
                <a:solidFill>
                  <a:srgbClr val="252525"/>
                </a:solidFill>
                <a:latin typeface="Arial"/>
                <a:cs typeface="Arial"/>
              </a:rPr>
              <a:t> </a:t>
            </a:r>
            <a:r>
              <a:rPr sz="2800" spc="-10" dirty="0">
                <a:solidFill>
                  <a:srgbClr val="252525"/>
                </a:solidFill>
                <a:latin typeface="Arial"/>
                <a:cs typeface="Arial"/>
              </a:rPr>
              <a:t>rates.</a:t>
            </a:r>
            <a:endParaRPr sz="2800" dirty="0">
              <a:latin typeface="Arial"/>
              <a:cs typeface="Arial"/>
            </a:endParaRPr>
          </a:p>
          <a:p>
            <a:pPr marL="190500" indent="-178435">
              <a:spcBef>
                <a:spcPts val="790"/>
              </a:spcBef>
              <a:buSzPct val="96428"/>
              <a:buFont typeface="Calibri"/>
              <a:buChar char="•"/>
              <a:tabLst>
                <a:tab pos="191135" algn="l"/>
              </a:tabLst>
            </a:pPr>
            <a:r>
              <a:rPr sz="2800" dirty="0">
                <a:solidFill>
                  <a:srgbClr val="252525"/>
                </a:solidFill>
                <a:latin typeface="Arial"/>
                <a:cs typeface="Arial"/>
              </a:rPr>
              <a:t>Personal</a:t>
            </a:r>
            <a:r>
              <a:rPr sz="2800" spc="-45" dirty="0">
                <a:solidFill>
                  <a:srgbClr val="252525"/>
                </a:solidFill>
                <a:latin typeface="Arial"/>
                <a:cs typeface="Arial"/>
              </a:rPr>
              <a:t> </a:t>
            </a:r>
            <a:r>
              <a:rPr sz="2800" dirty="0">
                <a:solidFill>
                  <a:srgbClr val="252525"/>
                </a:solidFill>
                <a:latin typeface="Arial"/>
                <a:cs typeface="Arial"/>
              </a:rPr>
              <a:t>disposable</a:t>
            </a:r>
            <a:r>
              <a:rPr sz="2800" spc="-55" dirty="0">
                <a:solidFill>
                  <a:srgbClr val="252525"/>
                </a:solidFill>
                <a:latin typeface="Arial"/>
                <a:cs typeface="Arial"/>
              </a:rPr>
              <a:t> </a:t>
            </a:r>
            <a:r>
              <a:rPr sz="2800" spc="-10" dirty="0">
                <a:solidFill>
                  <a:srgbClr val="252525"/>
                </a:solidFill>
                <a:latin typeface="Arial"/>
                <a:cs typeface="Arial"/>
              </a:rPr>
              <a:t>income.</a:t>
            </a:r>
            <a:endParaRPr sz="2800" dirty="0">
              <a:latin typeface="Arial"/>
              <a:cs typeface="Arial"/>
            </a:endParaRPr>
          </a:p>
          <a:p>
            <a:pPr marL="190500" indent="-178435">
              <a:spcBef>
                <a:spcPts val="795"/>
              </a:spcBef>
              <a:buSzPct val="96428"/>
              <a:buFont typeface="Calibri"/>
              <a:buChar char="•"/>
              <a:tabLst>
                <a:tab pos="191135" algn="l"/>
              </a:tabLst>
            </a:pPr>
            <a:r>
              <a:rPr sz="2800" dirty="0">
                <a:solidFill>
                  <a:srgbClr val="252525"/>
                </a:solidFill>
                <a:latin typeface="Arial"/>
                <a:cs typeface="Arial"/>
              </a:rPr>
              <a:t>Exchange</a:t>
            </a:r>
            <a:r>
              <a:rPr sz="2800" spc="-65" dirty="0">
                <a:solidFill>
                  <a:srgbClr val="252525"/>
                </a:solidFill>
                <a:latin typeface="Arial"/>
                <a:cs typeface="Arial"/>
              </a:rPr>
              <a:t> </a:t>
            </a:r>
            <a:r>
              <a:rPr sz="2800" spc="-10" dirty="0">
                <a:solidFill>
                  <a:srgbClr val="252525"/>
                </a:solidFill>
                <a:latin typeface="Arial"/>
                <a:cs typeface="Arial"/>
              </a:rPr>
              <a:t>rates.</a:t>
            </a:r>
            <a:endParaRPr sz="2800" dirty="0">
              <a:latin typeface="Arial"/>
              <a:cs typeface="Arial"/>
            </a:endParaRPr>
          </a:p>
          <a:p>
            <a:pPr marL="190500" indent="-178435">
              <a:spcBef>
                <a:spcPts val="795"/>
              </a:spcBef>
              <a:buSzPct val="96428"/>
              <a:buFont typeface="Calibri"/>
              <a:buChar char="•"/>
              <a:tabLst>
                <a:tab pos="191135" algn="l"/>
              </a:tabLst>
            </a:pPr>
            <a:r>
              <a:rPr sz="2800" dirty="0">
                <a:solidFill>
                  <a:srgbClr val="252525"/>
                </a:solidFill>
                <a:latin typeface="Arial"/>
                <a:cs typeface="Arial"/>
              </a:rPr>
              <a:t>Unemployment</a:t>
            </a:r>
            <a:r>
              <a:rPr sz="2800" spc="-80" dirty="0">
                <a:solidFill>
                  <a:srgbClr val="252525"/>
                </a:solidFill>
                <a:latin typeface="Arial"/>
                <a:cs typeface="Arial"/>
              </a:rPr>
              <a:t> </a:t>
            </a:r>
            <a:r>
              <a:rPr sz="2800" spc="-10" dirty="0">
                <a:solidFill>
                  <a:srgbClr val="252525"/>
                </a:solidFill>
                <a:latin typeface="Arial"/>
                <a:cs typeface="Arial"/>
              </a:rPr>
              <a:t>rates.</a:t>
            </a:r>
            <a:endParaRPr sz="2800" dirty="0">
              <a:latin typeface="Arial"/>
              <a:cs typeface="Arial"/>
            </a:endParaRPr>
          </a:p>
          <a:p>
            <a:pPr marL="190500" indent="-178435">
              <a:spcBef>
                <a:spcPts val="795"/>
              </a:spcBef>
              <a:buSzPct val="96428"/>
              <a:buFont typeface="Calibri"/>
              <a:buChar char="•"/>
              <a:tabLst>
                <a:tab pos="191135" algn="l"/>
              </a:tabLst>
            </a:pPr>
            <a:r>
              <a:rPr sz="2800" dirty="0">
                <a:solidFill>
                  <a:srgbClr val="252525"/>
                </a:solidFill>
                <a:latin typeface="Arial"/>
                <a:cs typeface="Arial"/>
              </a:rPr>
              <a:t>Differential</a:t>
            </a:r>
            <a:r>
              <a:rPr sz="2800" spc="-70" dirty="0">
                <a:solidFill>
                  <a:srgbClr val="252525"/>
                </a:solidFill>
                <a:latin typeface="Arial"/>
                <a:cs typeface="Arial"/>
              </a:rPr>
              <a:t> </a:t>
            </a:r>
            <a:r>
              <a:rPr sz="2800" dirty="0">
                <a:solidFill>
                  <a:srgbClr val="252525"/>
                </a:solidFill>
                <a:latin typeface="Arial"/>
                <a:cs typeface="Arial"/>
              </a:rPr>
              <a:t>growth</a:t>
            </a:r>
            <a:r>
              <a:rPr sz="2800" spc="-20" dirty="0">
                <a:solidFill>
                  <a:srgbClr val="252525"/>
                </a:solidFill>
                <a:latin typeface="Arial"/>
                <a:cs typeface="Arial"/>
              </a:rPr>
              <a:t> </a:t>
            </a:r>
            <a:r>
              <a:rPr sz="2800" dirty="0">
                <a:solidFill>
                  <a:srgbClr val="252525"/>
                </a:solidFill>
                <a:latin typeface="Arial"/>
                <a:cs typeface="Arial"/>
              </a:rPr>
              <a:t>rates</a:t>
            </a:r>
            <a:r>
              <a:rPr sz="2800" spc="-35" dirty="0">
                <a:solidFill>
                  <a:srgbClr val="252525"/>
                </a:solidFill>
                <a:latin typeface="Arial"/>
                <a:cs typeface="Arial"/>
              </a:rPr>
              <a:t> </a:t>
            </a:r>
            <a:r>
              <a:rPr sz="2800" dirty="0">
                <a:solidFill>
                  <a:srgbClr val="252525"/>
                </a:solidFill>
                <a:latin typeface="Arial"/>
                <a:cs typeface="Arial"/>
              </a:rPr>
              <a:t>around</a:t>
            </a:r>
            <a:r>
              <a:rPr sz="2800" spc="-45" dirty="0">
                <a:solidFill>
                  <a:srgbClr val="252525"/>
                </a:solidFill>
                <a:latin typeface="Arial"/>
                <a:cs typeface="Arial"/>
              </a:rPr>
              <a:t> </a:t>
            </a:r>
            <a:r>
              <a:rPr sz="2800" dirty="0">
                <a:solidFill>
                  <a:srgbClr val="252525"/>
                </a:solidFill>
                <a:latin typeface="Arial"/>
                <a:cs typeface="Arial"/>
              </a:rPr>
              <a:t>the</a:t>
            </a:r>
            <a:r>
              <a:rPr sz="2800" spc="-45" dirty="0">
                <a:solidFill>
                  <a:srgbClr val="252525"/>
                </a:solidFill>
                <a:latin typeface="Arial"/>
                <a:cs typeface="Arial"/>
              </a:rPr>
              <a:t> </a:t>
            </a:r>
            <a:r>
              <a:rPr sz="2800" spc="-10" dirty="0">
                <a:solidFill>
                  <a:srgbClr val="252525"/>
                </a:solidFill>
                <a:latin typeface="Arial"/>
                <a:cs typeface="Arial"/>
              </a:rPr>
              <a:t>world.</a:t>
            </a:r>
            <a:endParaRPr sz="2800" dirty="0">
              <a:latin typeface="Arial"/>
              <a:cs typeface="Aria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1244735" y="230967"/>
            <a:ext cx="7081520" cy="629018"/>
          </a:xfrm>
          <a:prstGeom prst="rect">
            <a:avLst/>
          </a:prstGeom>
        </p:spPr>
        <p:txBody>
          <a:bodyPr vert="horz" wrap="square" lIns="0" tIns="13335" rIns="0" bIns="0" rtlCol="0" anchor="ctr">
            <a:spAutoFit/>
          </a:bodyPr>
          <a:lstStyle/>
          <a:p>
            <a:pPr marL="12700">
              <a:lnSpc>
                <a:spcPct val="100000"/>
              </a:lnSpc>
              <a:spcBef>
                <a:spcPts val="105"/>
              </a:spcBef>
            </a:pPr>
            <a:r>
              <a:rPr spc="-114" dirty="0"/>
              <a:t>Economic</a:t>
            </a:r>
            <a:r>
              <a:rPr spc="-254" dirty="0"/>
              <a:t> </a:t>
            </a:r>
            <a:r>
              <a:rPr spc="-110" dirty="0"/>
              <a:t>factors</a:t>
            </a:r>
            <a:r>
              <a:rPr spc="-229" dirty="0"/>
              <a:t> </a:t>
            </a:r>
            <a:r>
              <a:rPr spc="-65" dirty="0"/>
              <a:t>(2</a:t>
            </a:r>
            <a:r>
              <a:rPr spc="-210" dirty="0"/>
              <a:t> </a:t>
            </a:r>
            <a:r>
              <a:rPr spc="-60" dirty="0"/>
              <a:t>of</a:t>
            </a:r>
            <a:r>
              <a:rPr spc="-220" dirty="0"/>
              <a:t> </a:t>
            </a:r>
            <a:r>
              <a:rPr spc="-25" dirty="0"/>
              <a:t>3)</a:t>
            </a:r>
          </a:p>
        </p:txBody>
      </p:sp>
      <p:sp>
        <p:nvSpPr>
          <p:cNvPr id="3" name="object 3"/>
          <p:cNvSpPr txBox="1"/>
          <p:nvPr/>
        </p:nvSpPr>
        <p:spPr>
          <a:xfrm>
            <a:off x="1848409" y="1198575"/>
            <a:ext cx="7724775" cy="817244"/>
          </a:xfrm>
          <a:prstGeom prst="rect">
            <a:avLst/>
          </a:prstGeom>
        </p:spPr>
        <p:txBody>
          <a:bodyPr vert="horz" wrap="square" lIns="0" tIns="12065" rIns="0" bIns="0" rtlCol="0">
            <a:spAutoFit/>
          </a:bodyPr>
          <a:lstStyle/>
          <a:p>
            <a:pPr marL="12700" marR="5080">
              <a:spcBef>
                <a:spcPts val="95"/>
              </a:spcBef>
            </a:pPr>
            <a:r>
              <a:rPr sz="2600" b="1" i="1" dirty="0">
                <a:solidFill>
                  <a:srgbClr val="252525"/>
                </a:solidFill>
                <a:latin typeface="Arial"/>
                <a:cs typeface="Arial"/>
              </a:rPr>
              <a:t>Economic</a:t>
            </a:r>
            <a:r>
              <a:rPr sz="2600" b="1" i="1" spc="-65" dirty="0">
                <a:solidFill>
                  <a:srgbClr val="252525"/>
                </a:solidFill>
                <a:latin typeface="Arial"/>
                <a:cs typeface="Arial"/>
              </a:rPr>
              <a:t> </a:t>
            </a:r>
            <a:r>
              <a:rPr sz="2600" b="1" i="1" dirty="0">
                <a:solidFill>
                  <a:srgbClr val="252525"/>
                </a:solidFill>
                <a:latin typeface="Arial"/>
                <a:cs typeface="Arial"/>
              </a:rPr>
              <a:t>Cycles</a:t>
            </a:r>
            <a:r>
              <a:rPr sz="2600" b="1" i="1" spc="-30" dirty="0">
                <a:solidFill>
                  <a:srgbClr val="252525"/>
                </a:solidFill>
                <a:latin typeface="Arial"/>
                <a:cs typeface="Arial"/>
              </a:rPr>
              <a:t> </a:t>
            </a:r>
            <a:r>
              <a:rPr sz="2600" b="1" i="1" dirty="0">
                <a:solidFill>
                  <a:srgbClr val="252525"/>
                </a:solidFill>
                <a:latin typeface="Arial"/>
                <a:cs typeface="Arial"/>
              </a:rPr>
              <a:t>–</a:t>
            </a:r>
            <a:r>
              <a:rPr sz="2600" b="1" i="1" spc="-105" dirty="0">
                <a:solidFill>
                  <a:srgbClr val="252525"/>
                </a:solidFill>
                <a:latin typeface="Arial"/>
                <a:cs typeface="Arial"/>
              </a:rPr>
              <a:t> </a:t>
            </a:r>
            <a:r>
              <a:rPr sz="2600" dirty="0">
                <a:solidFill>
                  <a:srgbClr val="252525"/>
                </a:solidFill>
                <a:latin typeface="Arial"/>
                <a:cs typeface="Arial"/>
              </a:rPr>
              <a:t>economic</a:t>
            </a:r>
            <a:r>
              <a:rPr sz="2600" spc="-40" dirty="0">
                <a:solidFill>
                  <a:srgbClr val="252525"/>
                </a:solidFill>
                <a:latin typeface="Arial"/>
                <a:cs typeface="Arial"/>
              </a:rPr>
              <a:t> </a:t>
            </a:r>
            <a:r>
              <a:rPr sz="2600" dirty="0">
                <a:solidFill>
                  <a:srgbClr val="252525"/>
                </a:solidFill>
                <a:latin typeface="Arial"/>
                <a:cs typeface="Arial"/>
              </a:rPr>
              <a:t>growth</a:t>
            </a:r>
            <a:r>
              <a:rPr sz="2600" spc="-60" dirty="0">
                <a:solidFill>
                  <a:srgbClr val="252525"/>
                </a:solidFill>
                <a:latin typeface="Arial"/>
                <a:cs typeface="Arial"/>
              </a:rPr>
              <a:t> </a:t>
            </a:r>
            <a:r>
              <a:rPr sz="2600" dirty="0">
                <a:solidFill>
                  <a:srgbClr val="252525"/>
                </a:solidFill>
                <a:latin typeface="Arial"/>
                <a:cs typeface="Arial"/>
              </a:rPr>
              <a:t>rates</a:t>
            </a:r>
            <a:r>
              <a:rPr sz="2600" spc="-65" dirty="0">
                <a:solidFill>
                  <a:srgbClr val="252525"/>
                </a:solidFill>
                <a:latin typeface="Arial"/>
                <a:cs typeface="Arial"/>
              </a:rPr>
              <a:t> </a:t>
            </a:r>
            <a:r>
              <a:rPr sz="2600" dirty="0">
                <a:solidFill>
                  <a:srgbClr val="252525"/>
                </a:solidFill>
                <a:latin typeface="Arial"/>
                <a:cs typeface="Arial"/>
              </a:rPr>
              <a:t>have</a:t>
            </a:r>
            <a:r>
              <a:rPr sz="2600" spc="-65" dirty="0">
                <a:solidFill>
                  <a:srgbClr val="252525"/>
                </a:solidFill>
                <a:latin typeface="Arial"/>
                <a:cs typeface="Arial"/>
              </a:rPr>
              <a:t> </a:t>
            </a:r>
            <a:r>
              <a:rPr sz="2600" spc="-25" dirty="0">
                <a:solidFill>
                  <a:srgbClr val="252525"/>
                </a:solidFill>
                <a:latin typeface="Arial"/>
                <a:cs typeface="Arial"/>
              </a:rPr>
              <a:t>an </a:t>
            </a:r>
            <a:r>
              <a:rPr sz="2600" dirty="0">
                <a:solidFill>
                  <a:srgbClr val="252525"/>
                </a:solidFill>
                <a:latin typeface="Arial"/>
                <a:cs typeface="Arial"/>
              </a:rPr>
              <a:t>underlying</a:t>
            </a:r>
            <a:r>
              <a:rPr sz="2600" spc="10" dirty="0">
                <a:solidFill>
                  <a:srgbClr val="252525"/>
                </a:solidFill>
                <a:latin typeface="Arial"/>
                <a:cs typeface="Arial"/>
              </a:rPr>
              <a:t> </a:t>
            </a:r>
            <a:r>
              <a:rPr sz="2600" dirty="0">
                <a:solidFill>
                  <a:srgbClr val="252525"/>
                </a:solidFill>
                <a:latin typeface="Arial"/>
                <a:cs typeface="Arial"/>
              </a:rPr>
              <a:t>tendency</a:t>
            </a:r>
            <a:r>
              <a:rPr sz="2600" spc="-15" dirty="0">
                <a:solidFill>
                  <a:srgbClr val="252525"/>
                </a:solidFill>
                <a:latin typeface="Arial"/>
                <a:cs typeface="Arial"/>
              </a:rPr>
              <a:t> </a:t>
            </a:r>
            <a:r>
              <a:rPr sz="2600" dirty="0">
                <a:solidFill>
                  <a:srgbClr val="252525"/>
                </a:solidFill>
                <a:latin typeface="Arial"/>
                <a:cs typeface="Arial"/>
              </a:rPr>
              <a:t>to</a:t>
            </a:r>
            <a:r>
              <a:rPr sz="2600" spc="-70" dirty="0">
                <a:solidFill>
                  <a:srgbClr val="252525"/>
                </a:solidFill>
                <a:latin typeface="Arial"/>
                <a:cs typeface="Arial"/>
              </a:rPr>
              <a:t> </a:t>
            </a:r>
            <a:r>
              <a:rPr sz="2600" dirty="0">
                <a:solidFill>
                  <a:srgbClr val="252525"/>
                </a:solidFill>
                <a:latin typeface="Arial"/>
                <a:cs typeface="Arial"/>
              </a:rPr>
              <a:t>rise</a:t>
            </a:r>
            <a:r>
              <a:rPr sz="2600" spc="-50" dirty="0">
                <a:solidFill>
                  <a:srgbClr val="252525"/>
                </a:solidFill>
                <a:latin typeface="Arial"/>
                <a:cs typeface="Arial"/>
              </a:rPr>
              <a:t> </a:t>
            </a:r>
            <a:r>
              <a:rPr sz="2600" dirty="0">
                <a:solidFill>
                  <a:srgbClr val="252525"/>
                </a:solidFill>
                <a:latin typeface="Arial"/>
                <a:cs typeface="Arial"/>
              </a:rPr>
              <a:t>and</a:t>
            </a:r>
            <a:r>
              <a:rPr sz="2600" spc="-35" dirty="0">
                <a:solidFill>
                  <a:srgbClr val="252525"/>
                </a:solidFill>
                <a:latin typeface="Arial"/>
                <a:cs typeface="Arial"/>
              </a:rPr>
              <a:t> </a:t>
            </a:r>
            <a:r>
              <a:rPr sz="2600" dirty="0">
                <a:solidFill>
                  <a:srgbClr val="252525"/>
                </a:solidFill>
                <a:latin typeface="Arial"/>
                <a:cs typeface="Arial"/>
              </a:rPr>
              <a:t>fall</a:t>
            </a:r>
            <a:r>
              <a:rPr sz="2600" spc="-70" dirty="0">
                <a:solidFill>
                  <a:srgbClr val="252525"/>
                </a:solidFill>
                <a:latin typeface="Arial"/>
                <a:cs typeface="Arial"/>
              </a:rPr>
              <a:t> </a:t>
            </a:r>
            <a:r>
              <a:rPr sz="2600" dirty="0">
                <a:solidFill>
                  <a:srgbClr val="252525"/>
                </a:solidFill>
                <a:latin typeface="Arial"/>
                <a:cs typeface="Arial"/>
              </a:rPr>
              <a:t>in</a:t>
            </a:r>
            <a:r>
              <a:rPr sz="2600" spc="-55" dirty="0">
                <a:solidFill>
                  <a:srgbClr val="252525"/>
                </a:solidFill>
                <a:latin typeface="Arial"/>
                <a:cs typeface="Arial"/>
              </a:rPr>
              <a:t> </a:t>
            </a:r>
            <a:r>
              <a:rPr sz="2600" dirty="0">
                <a:solidFill>
                  <a:srgbClr val="252525"/>
                </a:solidFill>
                <a:latin typeface="Arial"/>
                <a:cs typeface="Arial"/>
              </a:rPr>
              <a:t>regular</a:t>
            </a:r>
            <a:r>
              <a:rPr sz="2600" spc="-35" dirty="0">
                <a:solidFill>
                  <a:srgbClr val="252525"/>
                </a:solidFill>
                <a:latin typeface="Arial"/>
                <a:cs typeface="Arial"/>
              </a:rPr>
              <a:t> </a:t>
            </a:r>
            <a:r>
              <a:rPr sz="2600" spc="-10" dirty="0">
                <a:solidFill>
                  <a:srgbClr val="252525"/>
                </a:solidFill>
                <a:latin typeface="Arial"/>
                <a:cs typeface="Arial"/>
              </a:rPr>
              <a:t>cycles.</a:t>
            </a:r>
            <a:endParaRPr sz="2600" dirty="0">
              <a:latin typeface="Arial"/>
              <a:cs typeface="Arial"/>
            </a:endParaRPr>
          </a:p>
        </p:txBody>
      </p:sp>
      <p:grpSp>
        <p:nvGrpSpPr>
          <p:cNvPr id="4" name="object 4"/>
          <p:cNvGrpSpPr/>
          <p:nvPr/>
        </p:nvGrpSpPr>
        <p:grpSpPr>
          <a:xfrm>
            <a:off x="3159334" y="2264664"/>
            <a:ext cx="6758905" cy="3249113"/>
            <a:chOff x="457373" y="2264664"/>
            <a:chExt cx="7936865" cy="4390390"/>
          </a:xfrm>
        </p:grpSpPr>
        <p:pic>
          <p:nvPicPr>
            <p:cNvPr id="5" name="object 5"/>
            <p:cNvPicPr/>
            <p:nvPr/>
          </p:nvPicPr>
          <p:blipFill>
            <a:blip r:embed="rId2" cstate="print"/>
            <a:stretch>
              <a:fillRect/>
            </a:stretch>
          </p:blipFill>
          <p:spPr>
            <a:xfrm>
              <a:off x="576071" y="2264664"/>
              <a:ext cx="7818120" cy="4111752"/>
            </a:xfrm>
            <a:prstGeom prst="rect">
              <a:avLst/>
            </a:prstGeom>
          </p:spPr>
        </p:pic>
        <p:sp>
          <p:nvSpPr>
            <p:cNvPr id="6" name="object 6"/>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7" name="object 7"/>
            <p:cNvSpPr/>
            <p:nvPr/>
          </p:nvSpPr>
          <p:spPr>
            <a:xfrm>
              <a:off x="457373" y="6378443"/>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8" name="object 8"/>
            <p:cNvPicPr/>
            <p:nvPr/>
          </p:nvPicPr>
          <p:blipFill>
            <a:blip r:embed="rId3" cstate="print"/>
            <a:stretch>
              <a:fillRect/>
            </a:stretch>
          </p:blipFill>
          <p:spPr>
            <a:xfrm>
              <a:off x="499313" y="6426606"/>
              <a:ext cx="166802" cy="187988"/>
            </a:xfrm>
            <a:prstGeom prst="rect">
              <a:avLst/>
            </a:prstGeom>
          </p:spPr>
        </p:pic>
      </p:grpSp>
      <p:sp>
        <p:nvSpPr>
          <p:cNvPr id="9" name="object 9"/>
          <p:cNvSpPr txBox="1"/>
          <p:nvPr/>
        </p:nvSpPr>
        <p:spPr>
          <a:xfrm>
            <a:off x="6705158" y="5461935"/>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dirty="0">
              <a:latin typeface="Arial"/>
              <a:cs typeface="Aria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8A24-8878-465D-85AF-386447B554CC}"/>
              </a:ext>
            </a:extLst>
          </p:cNvPr>
          <p:cNvSpPr>
            <a:spLocks noGrp="1"/>
          </p:cNvSpPr>
          <p:nvPr>
            <p:ph type="title"/>
          </p:nvPr>
        </p:nvSpPr>
        <p:spPr>
          <a:xfrm>
            <a:off x="1981200" y="274638"/>
            <a:ext cx="2962672" cy="706090"/>
          </a:xfrm>
        </p:spPr>
        <p:txBody>
          <a:bodyPr anchor="ctr">
            <a:normAutofit/>
          </a:bodyPr>
          <a:lstStyle/>
          <a:p>
            <a:r>
              <a:rPr lang="en-GB" sz="3200" b="1" dirty="0">
                <a:solidFill>
                  <a:srgbClr val="0070C0"/>
                </a:solidFill>
              </a:rPr>
              <a:t>Economic</a:t>
            </a:r>
          </a:p>
        </p:txBody>
      </p:sp>
      <p:sp>
        <p:nvSpPr>
          <p:cNvPr id="3" name="Content Placeholder 2">
            <a:extLst>
              <a:ext uri="{FF2B5EF4-FFF2-40B4-BE49-F238E27FC236}">
                <a16:creationId xmlns:a16="http://schemas.microsoft.com/office/drawing/2014/main" id="{3E2BD90E-F754-4F52-B2A3-E92B982AB7DB}"/>
              </a:ext>
            </a:extLst>
          </p:cNvPr>
          <p:cNvSpPr>
            <a:spLocks noGrp="1"/>
          </p:cNvSpPr>
          <p:nvPr>
            <p:ph sz="half" idx="1"/>
          </p:nvPr>
        </p:nvSpPr>
        <p:spPr>
          <a:xfrm>
            <a:off x="1769368" y="1340768"/>
            <a:ext cx="4618856" cy="3485188"/>
          </a:xfrm>
        </p:spPr>
        <p:txBody>
          <a:bodyPr>
            <a:normAutofit fontScale="92500" lnSpcReduction="10000"/>
          </a:bodyPr>
          <a:lstStyle/>
          <a:p>
            <a:pPr fontAlgn="b"/>
            <a:r>
              <a:rPr lang="en-GB" sz="1300" dirty="0"/>
              <a:t>Factors include – economic growth, interest rates, exchange rates, inflation, disposable income of consumers and businesses.</a:t>
            </a:r>
          </a:p>
          <a:p>
            <a:pPr marL="0" indent="0" fontAlgn="b">
              <a:buNone/>
            </a:pPr>
            <a:endParaRPr lang="en-GB" sz="1300" dirty="0"/>
          </a:p>
          <a:p>
            <a:pPr fontAlgn="b"/>
            <a:r>
              <a:rPr lang="en-GB" sz="1300" dirty="0"/>
              <a:t>(Consider how the economy is being affected now by COVID-19)</a:t>
            </a:r>
          </a:p>
          <a:p>
            <a:pPr marL="0" indent="0" fontAlgn="b">
              <a:buNone/>
            </a:pPr>
            <a:endParaRPr lang="en-GB" sz="1300" dirty="0"/>
          </a:p>
          <a:p>
            <a:pPr fontAlgn="b"/>
            <a:r>
              <a:rPr lang="en-GB" sz="1300" dirty="0"/>
              <a:t>These factors can be further broken down into macro-economical and micro-economical factors. </a:t>
            </a:r>
          </a:p>
          <a:p>
            <a:pPr marL="0" indent="0" fontAlgn="b">
              <a:buNone/>
            </a:pPr>
            <a:endParaRPr lang="en-GB" sz="1300" dirty="0"/>
          </a:p>
          <a:p>
            <a:pPr fontAlgn="b"/>
            <a:r>
              <a:rPr lang="en-GB" sz="1600" b="1" dirty="0">
                <a:solidFill>
                  <a:srgbClr val="0070C0"/>
                </a:solidFill>
              </a:rPr>
              <a:t>Macro-economical  factors </a:t>
            </a:r>
            <a:r>
              <a:rPr lang="en-GB" sz="1300" dirty="0"/>
              <a:t>deal with the management of demand in any given economy. Governments use interest rate control, taxation policy and government expenditure as their main mechanisms they use for this.</a:t>
            </a:r>
          </a:p>
          <a:p>
            <a:pPr marL="0" indent="0" fontAlgn="b">
              <a:buNone/>
            </a:pPr>
            <a:endParaRPr lang="en-GB" sz="1300" dirty="0"/>
          </a:p>
          <a:p>
            <a:pPr fontAlgn="b"/>
            <a:r>
              <a:rPr lang="en-GB" sz="1800" b="1" dirty="0">
                <a:solidFill>
                  <a:srgbClr val="0070C0"/>
                </a:solidFill>
              </a:rPr>
              <a:t>Micro-economic factors </a:t>
            </a:r>
            <a:r>
              <a:rPr lang="en-GB" sz="1300" dirty="0"/>
              <a:t>are all about the way people spend their incomes. </a:t>
            </a:r>
          </a:p>
          <a:p>
            <a:pPr>
              <a:lnSpc>
                <a:spcPct val="90000"/>
              </a:lnSpc>
            </a:pPr>
            <a:endParaRPr lang="en-GB" sz="1300" dirty="0"/>
          </a:p>
        </p:txBody>
      </p:sp>
      <p:pic>
        <p:nvPicPr>
          <p:cNvPr id="4" name="Picture 3">
            <a:extLst>
              <a:ext uri="{FF2B5EF4-FFF2-40B4-BE49-F238E27FC236}">
                <a16:creationId xmlns:a16="http://schemas.microsoft.com/office/drawing/2014/main" id="{241BEEFE-CA83-44DE-B78A-55B782156BE5}"/>
              </a:ext>
            </a:extLst>
          </p:cNvPr>
          <p:cNvPicPr>
            <a:picLocks noChangeAspect="1"/>
          </p:cNvPicPr>
          <p:nvPr/>
        </p:nvPicPr>
        <p:blipFill>
          <a:blip r:embed="rId3"/>
          <a:stretch>
            <a:fillRect/>
          </a:stretch>
        </p:blipFill>
        <p:spPr>
          <a:xfrm>
            <a:off x="6384032" y="1700808"/>
            <a:ext cx="4038600" cy="2837116"/>
          </a:xfrm>
          <a:prstGeom prst="rect">
            <a:avLst/>
          </a:prstGeom>
          <a:noFill/>
        </p:spPr>
      </p:pic>
    </p:spTree>
    <p:extLst>
      <p:ext uri="{BB962C8B-B14F-4D97-AF65-F5344CB8AC3E}">
        <p14:creationId xmlns:p14="http://schemas.microsoft.com/office/powerpoint/2010/main" val="22141742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2DE5-36B5-4EBC-A29F-3F32F7D0B500}"/>
              </a:ext>
            </a:extLst>
          </p:cNvPr>
          <p:cNvSpPr>
            <a:spLocks noGrp="1"/>
          </p:cNvSpPr>
          <p:nvPr>
            <p:ph type="title"/>
          </p:nvPr>
        </p:nvSpPr>
        <p:spPr>
          <a:xfrm>
            <a:off x="1981200" y="274638"/>
            <a:ext cx="2962672" cy="562074"/>
          </a:xfrm>
        </p:spPr>
        <p:txBody>
          <a:bodyPr anchor="ctr">
            <a:normAutofit/>
          </a:bodyPr>
          <a:lstStyle/>
          <a:p>
            <a:r>
              <a:rPr lang="en-GB" sz="3200" b="1" dirty="0">
                <a:solidFill>
                  <a:srgbClr val="0070C0"/>
                </a:solidFill>
              </a:rPr>
              <a:t>Social</a:t>
            </a:r>
          </a:p>
        </p:txBody>
      </p:sp>
      <p:sp>
        <p:nvSpPr>
          <p:cNvPr id="3" name="Content Placeholder 2">
            <a:extLst>
              <a:ext uri="{FF2B5EF4-FFF2-40B4-BE49-F238E27FC236}">
                <a16:creationId xmlns:a16="http://schemas.microsoft.com/office/drawing/2014/main" id="{A863665D-11CF-471F-80ED-3ED27754C971}"/>
              </a:ext>
            </a:extLst>
          </p:cNvPr>
          <p:cNvSpPr>
            <a:spLocks noGrp="1"/>
          </p:cNvSpPr>
          <p:nvPr>
            <p:ph sz="half" idx="1"/>
          </p:nvPr>
        </p:nvSpPr>
        <p:spPr>
          <a:xfrm>
            <a:off x="1769368" y="1412776"/>
            <a:ext cx="4474840" cy="3557196"/>
          </a:xfrm>
        </p:spPr>
        <p:txBody>
          <a:bodyPr>
            <a:normAutofit/>
          </a:bodyPr>
          <a:lstStyle/>
          <a:p>
            <a:r>
              <a:rPr lang="en-GB" sz="1500" dirty="0"/>
              <a:t>Also known as socio-cultural factors, are the areas that involve the shared belief and attitudes of the population. </a:t>
            </a:r>
          </a:p>
          <a:p>
            <a:pPr marL="0" indent="0">
              <a:buNone/>
            </a:pPr>
            <a:endParaRPr lang="en-GB" sz="1500" dirty="0"/>
          </a:p>
          <a:p>
            <a:r>
              <a:rPr lang="en-GB" sz="1500" dirty="0"/>
              <a:t>These factors include –age distribution, health consciousness/flexible working, career attitudes and so on. </a:t>
            </a:r>
          </a:p>
          <a:p>
            <a:pPr marL="0" indent="0">
              <a:buNone/>
            </a:pPr>
            <a:endParaRPr lang="en-GB" sz="1500" dirty="0"/>
          </a:p>
          <a:p>
            <a:r>
              <a:rPr lang="en-GB" sz="1500" dirty="0"/>
              <a:t>It is important that HRM keep up with changing behaviours such as the increase in social media usage for effective recruitment channels to target the right demographic . </a:t>
            </a:r>
          </a:p>
          <a:p>
            <a:pPr>
              <a:lnSpc>
                <a:spcPct val="90000"/>
              </a:lnSpc>
            </a:pPr>
            <a:endParaRPr lang="en-GB" sz="1500" dirty="0"/>
          </a:p>
        </p:txBody>
      </p:sp>
      <p:pic>
        <p:nvPicPr>
          <p:cNvPr id="4" name="Picture 3">
            <a:extLst>
              <a:ext uri="{FF2B5EF4-FFF2-40B4-BE49-F238E27FC236}">
                <a16:creationId xmlns:a16="http://schemas.microsoft.com/office/drawing/2014/main" id="{965D8A33-9A3B-4C1D-B386-BDD820AF0AA8}"/>
              </a:ext>
            </a:extLst>
          </p:cNvPr>
          <p:cNvPicPr>
            <a:picLocks noChangeAspect="1"/>
          </p:cNvPicPr>
          <p:nvPr/>
        </p:nvPicPr>
        <p:blipFill>
          <a:blip r:embed="rId3"/>
          <a:stretch>
            <a:fillRect/>
          </a:stretch>
        </p:blipFill>
        <p:spPr>
          <a:xfrm>
            <a:off x="6384032" y="1772816"/>
            <a:ext cx="4038600" cy="2837116"/>
          </a:xfrm>
          <a:prstGeom prst="rect">
            <a:avLst/>
          </a:prstGeom>
          <a:noFill/>
        </p:spPr>
      </p:pic>
    </p:spTree>
    <p:extLst>
      <p:ext uri="{BB962C8B-B14F-4D97-AF65-F5344CB8AC3E}">
        <p14:creationId xmlns:p14="http://schemas.microsoft.com/office/powerpoint/2010/main" val="25208058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55EA5-3919-49BF-8D15-23BDF38EEB75}"/>
              </a:ext>
            </a:extLst>
          </p:cNvPr>
          <p:cNvSpPr>
            <a:spLocks noGrp="1"/>
          </p:cNvSpPr>
          <p:nvPr>
            <p:ph type="title"/>
          </p:nvPr>
        </p:nvSpPr>
        <p:spPr>
          <a:xfrm>
            <a:off x="1981200" y="274638"/>
            <a:ext cx="3106688" cy="706090"/>
          </a:xfrm>
        </p:spPr>
        <p:txBody>
          <a:bodyPr anchor="ctr">
            <a:normAutofit/>
          </a:bodyPr>
          <a:lstStyle/>
          <a:p>
            <a:r>
              <a:rPr lang="en-GB" sz="3200" b="1">
                <a:solidFill>
                  <a:srgbClr val="0070C0"/>
                </a:solidFill>
              </a:rPr>
              <a:t>Technological</a:t>
            </a:r>
            <a:endParaRPr lang="en-GB" sz="3200" b="1" dirty="0">
              <a:solidFill>
                <a:srgbClr val="0070C0"/>
              </a:solidFill>
            </a:endParaRPr>
          </a:p>
        </p:txBody>
      </p:sp>
      <p:sp>
        <p:nvSpPr>
          <p:cNvPr id="3" name="Content Placeholder 2">
            <a:extLst>
              <a:ext uri="{FF2B5EF4-FFF2-40B4-BE49-F238E27FC236}">
                <a16:creationId xmlns:a16="http://schemas.microsoft.com/office/drawing/2014/main" id="{58F6CAB6-9E29-4070-A1DE-DD3E4DDCC238}"/>
              </a:ext>
            </a:extLst>
          </p:cNvPr>
          <p:cNvSpPr>
            <a:spLocks noGrp="1"/>
          </p:cNvSpPr>
          <p:nvPr>
            <p:ph sz="half" idx="1"/>
          </p:nvPr>
        </p:nvSpPr>
        <p:spPr>
          <a:xfrm>
            <a:off x="1775520" y="1412776"/>
            <a:ext cx="4721522" cy="4536504"/>
          </a:xfrm>
        </p:spPr>
        <p:txBody>
          <a:bodyPr>
            <a:normAutofit/>
          </a:bodyPr>
          <a:lstStyle/>
          <a:p>
            <a:pPr marL="0" indent="0" fontAlgn="b">
              <a:buNone/>
            </a:pPr>
            <a:r>
              <a:rPr lang="en-GB" sz="1500" dirty="0"/>
              <a:t>Over the last 10 years, changes in technology have massively impacted every industry and the degree and speed that this will occur in the future is only going to increase.</a:t>
            </a:r>
          </a:p>
          <a:p>
            <a:pPr>
              <a:lnSpc>
                <a:spcPct val="90000"/>
              </a:lnSpc>
            </a:pPr>
            <a:r>
              <a:rPr lang="en-GB" sz="1500" dirty="0"/>
              <a:t>Examples of how technology is used in human resource management. - </a:t>
            </a:r>
          </a:p>
          <a:p>
            <a:pPr marL="457200" lvl="1" indent="0">
              <a:buNone/>
            </a:pPr>
            <a:r>
              <a:rPr lang="en-GB" sz="1100" dirty="0"/>
              <a:t>1</a:t>
            </a:r>
            <a:r>
              <a:rPr lang="en-GB" sz="1400" dirty="0"/>
              <a:t>. Employee Management &amp; Talent Management</a:t>
            </a:r>
          </a:p>
          <a:p>
            <a:pPr marL="457200" lvl="1" indent="0">
              <a:buNone/>
            </a:pPr>
            <a:r>
              <a:rPr lang="en-GB" sz="1400" dirty="0"/>
              <a:t>2. Employee Engagement &amp; Employee Management </a:t>
            </a:r>
          </a:p>
          <a:p>
            <a:pPr marL="457200" lvl="1" indent="0">
              <a:buNone/>
            </a:pPr>
            <a:r>
              <a:rPr lang="en-GB" sz="1400" dirty="0"/>
              <a:t>3. Training and Development</a:t>
            </a:r>
          </a:p>
          <a:p>
            <a:pPr marL="457200" lvl="1" indent="0">
              <a:buNone/>
            </a:pPr>
            <a:r>
              <a:rPr lang="en-GB" sz="1400" dirty="0"/>
              <a:t>4. Recruitment &amp; Selection </a:t>
            </a:r>
          </a:p>
          <a:p>
            <a:pPr marL="457200" lvl="1" indent="0">
              <a:buNone/>
            </a:pPr>
            <a:r>
              <a:rPr lang="en-GB" sz="1400" dirty="0"/>
              <a:t>5. Employee Scheduling and Tracking</a:t>
            </a:r>
          </a:p>
          <a:p>
            <a:pPr marL="457200" lvl="1" indent="0">
              <a:buNone/>
            </a:pPr>
            <a:r>
              <a:rPr lang="en-GB" sz="1400" dirty="0"/>
              <a:t>6. Documentation</a:t>
            </a:r>
          </a:p>
          <a:p>
            <a:pPr marL="0" indent="0">
              <a:buNone/>
            </a:pPr>
            <a:r>
              <a:rPr lang="en-GB" sz="1500" dirty="0"/>
              <a:t>However, you should keep in mind that technological breakthroughs can’t compete with humans. Some roles and tasks are better off done by humans. While this is true, technology is still important to businesses.</a:t>
            </a:r>
          </a:p>
          <a:p>
            <a:pPr>
              <a:lnSpc>
                <a:spcPct val="90000"/>
              </a:lnSpc>
            </a:pPr>
            <a:endParaRPr lang="en-GB" sz="1500" dirty="0"/>
          </a:p>
        </p:txBody>
      </p:sp>
      <p:pic>
        <p:nvPicPr>
          <p:cNvPr id="4" name="Picture 3">
            <a:extLst>
              <a:ext uri="{FF2B5EF4-FFF2-40B4-BE49-F238E27FC236}">
                <a16:creationId xmlns:a16="http://schemas.microsoft.com/office/drawing/2014/main" id="{4254D320-58E1-4CC9-9214-0709995FA468}"/>
              </a:ext>
            </a:extLst>
          </p:cNvPr>
          <p:cNvPicPr>
            <a:picLocks noChangeAspect="1"/>
          </p:cNvPicPr>
          <p:nvPr/>
        </p:nvPicPr>
        <p:blipFill>
          <a:blip r:embed="rId3"/>
          <a:stretch>
            <a:fillRect/>
          </a:stretch>
        </p:blipFill>
        <p:spPr>
          <a:xfrm>
            <a:off x="6497042" y="1916832"/>
            <a:ext cx="3997598" cy="2808312"/>
          </a:xfrm>
          <a:prstGeom prst="rect">
            <a:avLst/>
          </a:prstGeom>
          <a:noFill/>
        </p:spPr>
      </p:pic>
    </p:spTree>
    <p:extLst>
      <p:ext uri="{BB962C8B-B14F-4D97-AF65-F5344CB8AC3E}">
        <p14:creationId xmlns:p14="http://schemas.microsoft.com/office/powerpoint/2010/main" val="1859808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524000" y="0"/>
            <a:ext cx="9144000" cy="6858000"/>
            <a:chOff x="0" y="0"/>
            <a:chExt cx="9144000" cy="6858000"/>
          </a:xfrm>
        </p:grpSpPr>
        <p:pic>
          <p:nvPicPr>
            <p:cNvPr id="3" name="object 3"/>
            <p:cNvPicPr/>
            <p:nvPr/>
          </p:nvPicPr>
          <p:blipFill>
            <a:blip r:embed="rId2" cstate="print"/>
            <a:stretch>
              <a:fillRect/>
            </a:stretch>
          </p:blipFill>
          <p:spPr>
            <a:xfrm>
              <a:off x="0" y="0"/>
              <a:ext cx="9144000" cy="4212336"/>
            </a:xfrm>
            <a:prstGeom prst="rect">
              <a:avLst/>
            </a:prstGeom>
          </p:spPr>
        </p:pic>
        <p:sp>
          <p:nvSpPr>
            <p:cNvPr id="4" name="object 4"/>
            <p:cNvSpPr/>
            <p:nvPr/>
          </p:nvSpPr>
          <p:spPr>
            <a:xfrm>
              <a:off x="0" y="4212335"/>
              <a:ext cx="9144000" cy="2646045"/>
            </a:xfrm>
            <a:custGeom>
              <a:avLst/>
              <a:gdLst/>
              <a:ahLst/>
              <a:cxnLst/>
              <a:rect l="l" t="t" r="r" b="b"/>
              <a:pathLst>
                <a:path w="9144000" h="2646045">
                  <a:moveTo>
                    <a:pt x="9144000" y="0"/>
                  </a:moveTo>
                  <a:lnTo>
                    <a:pt x="0" y="0"/>
                  </a:lnTo>
                  <a:lnTo>
                    <a:pt x="0" y="2645664"/>
                  </a:lnTo>
                  <a:lnTo>
                    <a:pt x="9144000" y="2645664"/>
                  </a:lnTo>
                  <a:lnTo>
                    <a:pt x="9144000" y="0"/>
                  </a:lnTo>
                  <a:close/>
                </a:path>
              </a:pathLst>
            </a:custGeom>
            <a:solidFill>
              <a:srgbClr val="2D5239"/>
            </a:solidFill>
          </p:spPr>
          <p:txBody>
            <a:bodyPr wrap="square" lIns="0" tIns="0" rIns="0" bIns="0" rtlCol="0"/>
            <a:lstStyle/>
            <a:p>
              <a:endParaRPr/>
            </a:p>
          </p:txBody>
        </p:sp>
      </p:grpSp>
      <p:sp>
        <p:nvSpPr>
          <p:cNvPr id="5" name="object 5"/>
          <p:cNvSpPr txBox="1"/>
          <p:nvPr/>
        </p:nvSpPr>
        <p:spPr>
          <a:xfrm>
            <a:off x="2513482" y="4782770"/>
            <a:ext cx="3077210" cy="1242695"/>
          </a:xfrm>
          <a:prstGeom prst="rect">
            <a:avLst/>
          </a:prstGeom>
        </p:spPr>
        <p:txBody>
          <a:bodyPr vert="horz" wrap="square" lIns="0" tIns="12700" rIns="0" bIns="0" rtlCol="0">
            <a:spAutoFit/>
          </a:bodyPr>
          <a:lstStyle/>
          <a:p>
            <a:pPr marR="5080" algn="r">
              <a:lnSpc>
                <a:spcPts val="4790"/>
              </a:lnSpc>
              <a:spcBef>
                <a:spcPts val="100"/>
              </a:spcBef>
            </a:pPr>
            <a:r>
              <a:rPr sz="4200" spc="-575" dirty="0">
                <a:solidFill>
                  <a:srgbClr val="FFFFFF"/>
                </a:solidFill>
                <a:latin typeface="Arial"/>
                <a:cs typeface="Arial"/>
              </a:rPr>
              <a:t>T</a:t>
            </a:r>
            <a:r>
              <a:rPr sz="4200" spc="-130" dirty="0">
                <a:solidFill>
                  <a:srgbClr val="FFFFFF"/>
                </a:solidFill>
                <a:latin typeface="Arial"/>
                <a:cs typeface="Arial"/>
              </a:rPr>
              <a:t>e</a:t>
            </a:r>
            <a:r>
              <a:rPr sz="4200" spc="-110" dirty="0">
                <a:solidFill>
                  <a:srgbClr val="FFFFFF"/>
                </a:solidFill>
                <a:latin typeface="Arial"/>
                <a:cs typeface="Arial"/>
              </a:rPr>
              <a:t>c</a:t>
            </a:r>
            <a:r>
              <a:rPr sz="4200" spc="-130" dirty="0">
                <a:solidFill>
                  <a:srgbClr val="FFFFFF"/>
                </a:solidFill>
                <a:latin typeface="Arial"/>
                <a:cs typeface="Arial"/>
              </a:rPr>
              <a:t>hno</a:t>
            </a:r>
            <a:r>
              <a:rPr sz="4200" spc="-120" dirty="0">
                <a:solidFill>
                  <a:srgbClr val="FFFFFF"/>
                </a:solidFill>
                <a:latin typeface="Arial"/>
                <a:cs typeface="Arial"/>
              </a:rPr>
              <a:t>l</a:t>
            </a:r>
            <a:r>
              <a:rPr sz="4200" spc="-130" dirty="0">
                <a:solidFill>
                  <a:srgbClr val="FFFFFF"/>
                </a:solidFill>
                <a:latin typeface="Arial"/>
                <a:cs typeface="Arial"/>
              </a:rPr>
              <a:t>og</a:t>
            </a:r>
            <a:r>
              <a:rPr sz="4200" spc="-120" dirty="0">
                <a:solidFill>
                  <a:srgbClr val="FFFFFF"/>
                </a:solidFill>
                <a:latin typeface="Arial"/>
                <a:cs typeface="Arial"/>
              </a:rPr>
              <a:t>i</a:t>
            </a:r>
            <a:r>
              <a:rPr sz="4200" spc="-110" dirty="0">
                <a:solidFill>
                  <a:srgbClr val="FFFFFF"/>
                </a:solidFill>
                <a:latin typeface="Arial"/>
                <a:cs typeface="Arial"/>
              </a:rPr>
              <a:t>c</a:t>
            </a:r>
            <a:r>
              <a:rPr sz="4200" spc="-130" dirty="0">
                <a:solidFill>
                  <a:srgbClr val="FFFFFF"/>
                </a:solidFill>
                <a:latin typeface="Arial"/>
                <a:cs typeface="Arial"/>
              </a:rPr>
              <a:t>a</a:t>
            </a:r>
            <a:r>
              <a:rPr sz="4200" dirty="0">
                <a:solidFill>
                  <a:srgbClr val="FFFFFF"/>
                </a:solidFill>
                <a:latin typeface="Arial"/>
                <a:cs typeface="Arial"/>
              </a:rPr>
              <a:t>l</a:t>
            </a:r>
            <a:endParaRPr sz="4200">
              <a:latin typeface="Arial"/>
              <a:cs typeface="Arial"/>
            </a:endParaRPr>
          </a:p>
          <a:p>
            <a:pPr marR="9525" algn="r">
              <a:lnSpc>
                <a:spcPts val="4790"/>
              </a:lnSpc>
            </a:pPr>
            <a:r>
              <a:rPr sz="4200" spc="-10" dirty="0">
                <a:solidFill>
                  <a:srgbClr val="FFFFFF"/>
                </a:solidFill>
                <a:latin typeface="Arial"/>
                <a:cs typeface="Arial"/>
              </a:rPr>
              <a:t>factors</a:t>
            </a:r>
            <a:endParaRPr sz="4200">
              <a:latin typeface="Arial"/>
              <a:cs typeface="Arial"/>
            </a:endParaRPr>
          </a:p>
        </p:txBody>
      </p:sp>
      <p:sp>
        <p:nvSpPr>
          <p:cNvPr id="6" name="object 6"/>
          <p:cNvSpPr/>
          <p:nvPr/>
        </p:nvSpPr>
        <p:spPr>
          <a:xfrm>
            <a:off x="5856732" y="4902708"/>
            <a:ext cx="0" cy="1097280"/>
          </a:xfrm>
          <a:custGeom>
            <a:avLst/>
            <a:gdLst/>
            <a:ahLst/>
            <a:cxnLst/>
            <a:rect l="l" t="t" r="r" b="b"/>
            <a:pathLst>
              <a:path h="1097279">
                <a:moveTo>
                  <a:pt x="0" y="0"/>
                </a:moveTo>
                <a:lnTo>
                  <a:pt x="0" y="1097280"/>
                </a:lnTo>
              </a:path>
            </a:pathLst>
          </a:custGeom>
          <a:ln w="15875">
            <a:solidFill>
              <a:srgbClr val="FFFFFF"/>
            </a:solidFill>
          </a:ln>
        </p:spPr>
        <p:txBody>
          <a:bodyPr wrap="square" lIns="0" tIns="0" rIns="0" bIns="0" rtlCol="0"/>
          <a:lstStyle/>
          <a:p>
            <a:endParaRPr/>
          </a:p>
        </p:txBody>
      </p:sp>
      <p:sp>
        <p:nvSpPr>
          <p:cNvPr id="7" name="object 7"/>
          <p:cNvSpPr txBox="1"/>
          <p:nvPr/>
        </p:nvSpPr>
        <p:spPr>
          <a:xfrm>
            <a:off x="6267703" y="4514470"/>
            <a:ext cx="3572510" cy="710451"/>
          </a:xfrm>
          <a:prstGeom prst="rect">
            <a:avLst/>
          </a:prstGeom>
        </p:spPr>
        <p:txBody>
          <a:bodyPr vert="horz" wrap="square" lIns="0" tIns="68580" rIns="0" bIns="0" rtlCol="0">
            <a:spAutoFit/>
          </a:bodyPr>
          <a:lstStyle/>
          <a:p>
            <a:pPr marL="12700" marR="5080">
              <a:lnSpc>
                <a:spcPts val="2450"/>
              </a:lnSpc>
              <a:spcBef>
                <a:spcPts val="540"/>
              </a:spcBef>
            </a:pPr>
            <a:r>
              <a:rPr sz="2400" dirty="0">
                <a:solidFill>
                  <a:srgbClr val="FFFFFF"/>
                </a:solidFill>
                <a:latin typeface="Arial"/>
                <a:cs typeface="Arial"/>
              </a:rPr>
              <a:t>New</a:t>
            </a:r>
            <a:r>
              <a:rPr sz="2400" spc="-110" dirty="0">
                <a:solidFill>
                  <a:srgbClr val="FFFFFF"/>
                </a:solidFill>
                <a:latin typeface="Arial"/>
                <a:cs typeface="Arial"/>
              </a:rPr>
              <a:t> </a:t>
            </a:r>
            <a:r>
              <a:rPr sz="2400" dirty="0">
                <a:solidFill>
                  <a:srgbClr val="FFFFFF"/>
                </a:solidFill>
                <a:latin typeface="Arial"/>
                <a:cs typeface="Arial"/>
              </a:rPr>
              <a:t>discoveries</a:t>
            </a:r>
            <a:r>
              <a:rPr sz="2400" spc="-90" dirty="0">
                <a:solidFill>
                  <a:srgbClr val="FFFFFF"/>
                </a:solidFill>
                <a:latin typeface="Arial"/>
                <a:cs typeface="Arial"/>
              </a:rPr>
              <a:t> </a:t>
            </a:r>
            <a:r>
              <a:rPr sz="2400" spc="-25" dirty="0">
                <a:solidFill>
                  <a:srgbClr val="FFFFFF"/>
                </a:solidFill>
                <a:latin typeface="Arial"/>
                <a:cs typeface="Arial"/>
              </a:rPr>
              <a:t>and </a:t>
            </a:r>
            <a:r>
              <a:rPr sz="2400" dirty="0">
                <a:solidFill>
                  <a:srgbClr val="FFFFFF"/>
                </a:solidFill>
                <a:latin typeface="Arial"/>
                <a:cs typeface="Arial"/>
              </a:rPr>
              <a:t>technology</a:t>
            </a:r>
            <a:r>
              <a:rPr sz="2400" spc="-30" dirty="0">
                <a:solidFill>
                  <a:srgbClr val="FFFFFF"/>
                </a:solidFill>
                <a:latin typeface="Arial"/>
                <a:cs typeface="Arial"/>
              </a:rPr>
              <a:t> </a:t>
            </a:r>
            <a:r>
              <a:rPr sz="2400" spc="-10" dirty="0">
                <a:solidFill>
                  <a:srgbClr val="FFFFFF"/>
                </a:solidFill>
                <a:latin typeface="Arial"/>
                <a:cs typeface="Arial"/>
              </a:rPr>
              <a:t>developments.</a:t>
            </a:r>
            <a:endParaRPr sz="2400">
              <a:latin typeface="Arial"/>
              <a:cs typeface="Arial"/>
            </a:endParaRPr>
          </a:p>
        </p:txBody>
      </p:sp>
      <p:sp>
        <p:nvSpPr>
          <p:cNvPr id="8" name="object 8"/>
          <p:cNvSpPr txBox="1"/>
          <p:nvPr/>
        </p:nvSpPr>
        <p:spPr>
          <a:xfrm>
            <a:off x="6267704" y="5301183"/>
            <a:ext cx="3484245" cy="1013460"/>
          </a:xfrm>
          <a:prstGeom prst="rect">
            <a:avLst/>
          </a:prstGeom>
        </p:spPr>
        <p:txBody>
          <a:bodyPr vert="horz" wrap="square" lIns="0" tIns="67310" rIns="0" bIns="0" rtlCol="0">
            <a:spAutoFit/>
          </a:bodyPr>
          <a:lstStyle/>
          <a:p>
            <a:pPr marL="12700" marR="5080">
              <a:lnSpc>
                <a:spcPct val="85000"/>
              </a:lnSpc>
              <a:spcBef>
                <a:spcPts val="530"/>
              </a:spcBef>
            </a:pPr>
            <a:r>
              <a:rPr sz="2400" dirty="0">
                <a:solidFill>
                  <a:srgbClr val="FFFFFF"/>
                </a:solidFill>
                <a:latin typeface="Arial"/>
                <a:cs typeface="Arial"/>
              </a:rPr>
              <a:t>E.g.</a:t>
            </a:r>
            <a:r>
              <a:rPr sz="2400" spc="-5" dirty="0">
                <a:solidFill>
                  <a:srgbClr val="FFFFFF"/>
                </a:solidFill>
                <a:latin typeface="Arial"/>
                <a:cs typeface="Arial"/>
              </a:rPr>
              <a:t> </a:t>
            </a:r>
            <a:r>
              <a:rPr sz="2400" dirty="0">
                <a:solidFill>
                  <a:srgbClr val="FFFFFF"/>
                </a:solidFill>
                <a:latin typeface="Arial"/>
                <a:cs typeface="Arial"/>
              </a:rPr>
              <a:t>nano-technology</a:t>
            </a:r>
            <a:r>
              <a:rPr sz="2400" spc="-35" dirty="0">
                <a:solidFill>
                  <a:srgbClr val="FFFFFF"/>
                </a:solidFill>
                <a:latin typeface="Arial"/>
                <a:cs typeface="Arial"/>
              </a:rPr>
              <a:t> </a:t>
            </a:r>
            <a:r>
              <a:rPr sz="2400" spc="-25" dirty="0">
                <a:solidFill>
                  <a:srgbClr val="FFFFFF"/>
                </a:solidFill>
                <a:latin typeface="Arial"/>
                <a:cs typeface="Arial"/>
              </a:rPr>
              <a:t>or </a:t>
            </a:r>
            <a:r>
              <a:rPr sz="2400" dirty="0">
                <a:solidFill>
                  <a:srgbClr val="FFFFFF"/>
                </a:solidFill>
                <a:latin typeface="Arial"/>
                <a:cs typeface="Arial"/>
              </a:rPr>
              <a:t>the</a:t>
            </a:r>
            <a:r>
              <a:rPr sz="2400" spc="-15" dirty="0">
                <a:solidFill>
                  <a:srgbClr val="FFFFFF"/>
                </a:solidFill>
                <a:latin typeface="Arial"/>
                <a:cs typeface="Arial"/>
              </a:rPr>
              <a:t> </a:t>
            </a:r>
            <a:r>
              <a:rPr sz="2400" dirty="0">
                <a:solidFill>
                  <a:srgbClr val="FFFFFF"/>
                </a:solidFill>
                <a:latin typeface="Arial"/>
                <a:cs typeface="Arial"/>
              </a:rPr>
              <a:t>rise of</a:t>
            </a:r>
            <a:r>
              <a:rPr sz="2400" spc="-20" dirty="0">
                <a:solidFill>
                  <a:srgbClr val="FFFFFF"/>
                </a:solidFill>
                <a:latin typeface="Arial"/>
                <a:cs typeface="Arial"/>
              </a:rPr>
              <a:t> </a:t>
            </a:r>
            <a:r>
              <a:rPr sz="2400" dirty="0">
                <a:solidFill>
                  <a:srgbClr val="FFFFFF"/>
                </a:solidFill>
                <a:latin typeface="Arial"/>
                <a:cs typeface="Arial"/>
              </a:rPr>
              <a:t>new</a:t>
            </a:r>
            <a:r>
              <a:rPr sz="2400" spc="-35" dirty="0">
                <a:solidFill>
                  <a:srgbClr val="FFFFFF"/>
                </a:solidFill>
                <a:latin typeface="Arial"/>
                <a:cs typeface="Arial"/>
              </a:rPr>
              <a:t> </a:t>
            </a:r>
            <a:r>
              <a:rPr sz="2400" spc="-10" dirty="0">
                <a:solidFill>
                  <a:srgbClr val="FFFFFF"/>
                </a:solidFill>
                <a:latin typeface="Arial"/>
                <a:cs typeface="Arial"/>
              </a:rPr>
              <a:t>composite materials.</a:t>
            </a:r>
            <a:endParaRPr sz="2400">
              <a:latin typeface="Arial"/>
              <a:cs typeface="Arial"/>
            </a:endParaRPr>
          </a:p>
        </p:txBody>
      </p:sp>
      <p:sp>
        <p:nvSpPr>
          <p:cNvPr id="9" name="object 9"/>
          <p:cNvSpPr txBox="1"/>
          <p:nvPr/>
        </p:nvSpPr>
        <p:spPr>
          <a:xfrm>
            <a:off x="6659880" y="3148584"/>
            <a:ext cx="1984375" cy="309059"/>
          </a:xfrm>
          <a:prstGeom prst="rect">
            <a:avLst/>
          </a:prstGeom>
          <a:solidFill>
            <a:srgbClr val="EAEFDF"/>
          </a:solidFill>
        </p:spPr>
        <p:txBody>
          <a:bodyPr vert="horz" wrap="square" lIns="0" tIns="31750" rIns="0" bIns="0" rtlCol="0">
            <a:spAutoFit/>
          </a:bodyPr>
          <a:lstStyle/>
          <a:p>
            <a:pPr marL="144780">
              <a:spcBef>
                <a:spcPts val="250"/>
              </a:spcBef>
            </a:pPr>
            <a:r>
              <a:rPr spc="-20" dirty="0">
                <a:latin typeface="Calibri Light"/>
                <a:cs typeface="Calibri Light"/>
              </a:rPr>
              <a:t>ThinkPad</a:t>
            </a:r>
            <a:r>
              <a:rPr spc="-70" dirty="0">
                <a:latin typeface="Calibri Light"/>
                <a:cs typeface="Calibri Light"/>
              </a:rPr>
              <a:t> </a:t>
            </a:r>
            <a:r>
              <a:rPr dirty="0">
                <a:latin typeface="Calibri Light"/>
                <a:cs typeface="Calibri Light"/>
              </a:rPr>
              <a:t>X1</a:t>
            </a:r>
            <a:r>
              <a:rPr spc="-20" dirty="0">
                <a:latin typeface="Calibri Light"/>
                <a:cs typeface="Calibri Light"/>
              </a:rPr>
              <a:t> Fold</a:t>
            </a:r>
            <a:endParaRPr>
              <a:latin typeface="Calibri Light"/>
              <a:cs typeface="Calibri Light"/>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2200" y="580157"/>
            <a:ext cx="10515600" cy="895501"/>
          </a:xfrm>
          <a:prstGeom prst="rect">
            <a:avLst/>
          </a:prstGeom>
        </p:spPr>
        <p:txBody>
          <a:bodyPr vert="horz" wrap="square" lIns="0" tIns="216280" rIns="0" bIns="0" rtlCol="0" anchor="ctr">
            <a:spAutoFit/>
          </a:bodyPr>
          <a:lstStyle/>
          <a:p>
            <a:pPr marL="128905">
              <a:lnSpc>
                <a:spcPct val="100000"/>
              </a:lnSpc>
              <a:spcBef>
                <a:spcPts val="95"/>
              </a:spcBef>
            </a:pPr>
            <a:r>
              <a:rPr spc="-630" dirty="0"/>
              <a:t>T</a:t>
            </a:r>
            <a:r>
              <a:rPr spc="-140" dirty="0"/>
              <a:t>e</a:t>
            </a:r>
            <a:r>
              <a:rPr spc="-135" dirty="0"/>
              <a:t>c</a:t>
            </a:r>
            <a:r>
              <a:rPr spc="-140" dirty="0"/>
              <a:t>hnologi</a:t>
            </a:r>
            <a:r>
              <a:rPr spc="-135" dirty="0"/>
              <a:t>c</a:t>
            </a:r>
            <a:r>
              <a:rPr spc="-140" dirty="0"/>
              <a:t>a</a:t>
            </a:r>
            <a:r>
              <a:rPr spc="-20" dirty="0"/>
              <a:t>l</a:t>
            </a:r>
            <a:r>
              <a:rPr spc="-210" dirty="0"/>
              <a:t> </a:t>
            </a:r>
            <a:r>
              <a:rPr spc="-65" dirty="0"/>
              <a:t>factors</a:t>
            </a:r>
            <a:endParaRPr/>
          </a:p>
        </p:txBody>
      </p:sp>
      <p:sp>
        <p:nvSpPr>
          <p:cNvPr id="3" name="object 3"/>
          <p:cNvSpPr txBox="1"/>
          <p:nvPr/>
        </p:nvSpPr>
        <p:spPr>
          <a:xfrm>
            <a:off x="2071217" y="1320801"/>
            <a:ext cx="7284720" cy="3306033"/>
          </a:xfrm>
          <a:prstGeom prst="rect">
            <a:avLst/>
          </a:prstGeom>
        </p:spPr>
        <p:txBody>
          <a:bodyPr vert="horz" wrap="square" lIns="0" tIns="12700" rIns="0" bIns="0" rtlCol="0">
            <a:spAutoFit/>
          </a:bodyPr>
          <a:lstStyle/>
          <a:p>
            <a:pPr marL="12700">
              <a:spcBef>
                <a:spcPts val="100"/>
              </a:spcBef>
            </a:pPr>
            <a:r>
              <a:rPr sz="2400" dirty="0">
                <a:solidFill>
                  <a:srgbClr val="252525"/>
                </a:solidFill>
                <a:latin typeface="Arial"/>
                <a:cs typeface="Arial"/>
              </a:rPr>
              <a:t>There</a:t>
            </a:r>
            <a:r>
              <a:rPr sz="2400" spc="-50" dirty="0">
                <a:solidFill>
                  <a:srgbClr val="252525"/>
                </a:solidFill>
                <a:latin typeface="Arial"/>
                <a:cs typeface="Arial"/>
              </a:rPr>
              <a:t> </a:t>
            </a:r>
            <a:r>
              <a:rPr sz="2400" dirty="0">
                <a:solidFill>
                  <a:srgbClr val="252525"/>
                </a:solidFill>
                <a:latin typeface="Arial"/>
                <a:cs typeface="Arial"/>
              </a:rPr>
              <a:t>are</a:t>
            </a:r>
            <a:r>
              <a:rPr sz="2400" spc="-20" dirty="0">
                <a:solidFill>
                  <a:srgbClr val="252525"/>
                </a:solidFill>
                <a:latin typeface="Arial"/>
                <a:cs typeface="Arial"/>
              </a:rPr>
              <a:t> </a:t>
            </a:r>
            <a:r>
              <a:rPr sz="2400" dirty="0">
                <a:solidFill>
                  <a:srgbClr val="252525"/>
                </a:solidFill>
                <a:latin typeface="Arial"/>
                <a:cs typeface="Arial"/>
              </a:rPr>
              <a:t>five</a:t>
            </a:r>
            <a:r>
              <a:rPr sz="2400" spc="5" dirty="0">
                <a:solidFill>
                  <a:srgbClr val="252525"/>
                </a:solidFill>
                <a:latin typeface="Arial"/>
                <a:cs typeface="Arial"/>
              </a:rPr>
              <a:t> </a:t>
            </a:r>
            <a:r>
              <a:rPr sz="2400" dirty="0">
                <a:solidFill>
                  <a:srgbClr val="252525"/>
                </a:solidFill>
                <a:latin typeface="Arial"/>
                <a:cs typeface="Arial"/>
              </a:rPr>
              <a:t>primary</a:t>
            </a:r>
            <a:r>
              <a:rPr sz="2400" spc="-40" dirty="0">
                <a:solidFill>
                  <a:srgbClr val="252525"/>
                </a:solidFill>
                <a:latin typeface="Arial"/>
                <a:cs typeface="Arial"/>
              </a:rPr>
              <a:t> </a:t>
            </a:r>
            <a:r>
              <a:rPr sz="2400" dirty="0">
                <a:solidFill>
                  <a:srgbClr val="252525"/>
                </a:solidFill>
                <a:latin typeface="Arial"/>
                <a:cs typeface="Arial"/>
              </a:rPr>
              <a:t>indicators of</a:t>
            </a:r>
            <a:r>
              <a:rPr sz="2400" spc="-40" dirty="0">
                <a:solidFill>
                  <a:srgbClr val="252525"/>
                </a:solidFill>
                <a:latin typeface="Arial"/>
                <a:cs typeface="Arial"/>
              </a:rPr>
              <a:t> </a:t>
            </a:r>
            <a:r>
              <a:rPr sz="2400" dirty="0">
                <a:solidFill>
                  <a:srgbClr val="252525"/>
                </a:solidFill>
                <a:latin typeface="Arial"/>
                <a:cs typeface="Arial"/>
              </a:rPr>
              <a:t>innovative</a:t>
            </a:r>
            <a:r>
              <a:rPr sz="2400" spc="30" dirty="0">
                <a:solidFill>
                  <a:srgbClr val="252525"/>
                </a:solidFill>
                <a:latin typeface="Arial"/>
                <a:cs typeface="Arial"/>
              </a:rPr>
              <a:t> </a:t>
            </a:r>
            <a:r>
              <a:rPr sz="2400" spc="-10" dirty="0">
                <a:solidFill>
                  <a:srgbClr val="252525"/>
                </a:solidFill>
                <a:latin typeface="Arial"/>
                <a:cs typeface="Arial"/>
              </a:rPr>
              <a:t>activity:</a:t>
            </a:r>
            <a:endParaRPr sz="2400">
              <a:latin typeface="Arial"/>
              <a:cs typeface="Arial"/>
            </a:endParaRPr>
          </a:p>
          <a:p>
            <a:pPr>
              <a:spcBef>
                <a:spcPts val="30"/>
              </a:spcBef>
            </a:pPr>
            <a:endParaRPr sz="4000">
              <a:latin typeface="Arial"/>
              <a:cs typeface="Arial"/>
            </a:endParaRPr>
          </a:p>
          <a:p>
            <a:pPr marL="165100" indent="-153035">
              <a:spcBef>
                <a:spcPts val="5"/>
              </a:spcBef>
              <a:buSzPct val="95833"/>
              <a:buFont typeface="Calibri"/>
              <a:buChar char="•"/>
              <a:tabLst>
                <a:tab pos="165735" algn="l"/>
              </a:tabLst>
            </a:pPr>
            <a:r>
              <a:rPr sz="2400" b="1" i="1" dirty="0">
                <a:solidFill>
                  <a:srgbClr val="252525"/>
                </a:solidFill>
                <a:latin typeface="Arial"/>
                <a:cs typeface="Arial"/>
              </a:rPr>
              <a:t>Research</a:t>
            </a:r>
            <a:r>
              <a:rPr sz="2400" b="1" i="1" spc="-30" dirty="0">
                <a:solidFill>
                  <a:srgbClr val="252525"/>
                </a:solidFill>
                <a:latin typeface="Arial"/>
                <a:cs typeface="Arial"/>
              </a:rPr>
              <a:t> </a:t>
            </a:r>
            <a:r>
              <a:rPr sz="2400" b="1" i="1" dirty="0">
                <a:solidFill>
                  <a:srgbClr val="252525"/>
                </a:solidFill>
                <a:latin typeface="Arial"/>
                <a:cs typeface="Arial"/>
              </a:rPr>
              <a:t>and</a:t>
            </a:r>
            <a:r>
              <a:rPr sz="2400" b="1" i="1" spc="-20" dirty="0">
                <a:solidFill>
                  <a:srgbClr val="252525"/>
                </a:solidFill>
                <a:latin typeface="Arial"/>
                <a:cs typeface="Arial"/>
              </a:rPr>
              <a:t> </a:t>
            </a:r>
            <a:r>
              <a:rPr sz="2400" b="1" i="1" dirty="0">
                <a:solidFill>
                  <a:srgbClr val="252525"/>
                </a:solidFill>
                <a:latin typeface="Arial"/>
                <a:cs typeface="Arial"/>
              </a:rPr>
              <a:t>development</a:t>
            </a:r>
            <a:r>
              <a:rPr sz="2400" b="1" i="1" spc="-45" dirty="0">
                <a:solidFill>
                  <a:srgbClr val="252525"/>
                </a:solidFill>
                <a:latin typeface="Arial"/>
                <a:cs typeface="Arial"/>
              </a:rPr>
              <a:t> </a:t>
            </a:r>
            <a:r>
              <a:rPr sz="2400" b="1" i="1" spc="-10" dirty="0">
                <a:solidFill>
                  <a:srgbClr val="252525"/>
                </a:solidFill>
                <a:latin typeface="Arial"/>
                <a:cs typeface="Arial"/>
              </a:rPr>
              <a:t>budgets.</a:t>
            </a:r>
            <a:endParaRPr sz="2400">
              <a:latin typeface="Arial"/>
              <a:cs typeface="Arial"/>
            </a:endParaRPr>
          </a:p>
          <a:p>
            <a:pPr marL="165100" indent="-153035">
              <a:spcBef>
                <a:spcPts val="865"/>
              </a:spcBef>
              <a:buSzPct val="95833"/>
              <a:buFont typeface="Calibri"/>
              <a:buChar char="•"/>
              <a:tabLst>
                <a:tab pos="165735" algn="l"/>
              </a:tabLst>
            </a:pPr>
            <a:r>
              <a:rPr sz="2400" b="1" i="1" dirty="0">
                <a:solidFill>
                  <a:srgbClr val="252525"/>
                </a:solidFill>
                <a:latin typeface="Arial"/>
                <a:cs typeface="Arial"/>
              </a:rPr>
              <a:t>Patenting</a:t>
            </a:r>
            <a:r>
              <a:rPr sz="2400" b="1" i="1" spc="-50" dirty="0">
                <a:solidFill>
                  <a:srgbClr val="252525"/>
                </a:solidFill>
                <a:latin typeface="Arial"/>
                <a:cs typeface="Arial"/>
              </a:rPr>
              <a:t> </a:t>
            </a:r>
            <a:r>
              <a:rPr sz="2400" b="1" i="1" spc="-10" dirty="0">
                <a:solidFill>
                  <a:srgbClr val="252525"/>
                </a:solidFill>
                <a:latin typeface="Arial"/>
                <a:cs typeface="Arial"/>
              </a:rPr>
              <a:t>activity.</a:t>
            </a:r>
            <a:endParaRPr sz="2400">
              <a:latin typeface="Arial"/>
              <a:cs typeface="Arial"/>
            </a:endParaRPr>
          </a:p>
          <a:p>
            <a:pPr marL="165100" indent="-153035">
              <a:spcBef>
                <a:spcPts val="865"/>
              </a:spcBef>
              <a:buSzPct val="95833"/>
              <a:buFont typeface="Calibri"/>
              <a:buChar char="•"/>
              <a:tabLst>
                <a:tab pos="165735" algn="l"/>
              </a:tabLst>
            </a:pPr>
            <a:r>
              <a:rPr sz="2400" b="1" i="1" dirty="0">
                <a:solidFill>
                  <a:srgbClr val="252525"/>
                </a:solidFill>
                <a:latin typeface="Arial"/>
                <a:cs typeface="Arial"/>
              </a:rPr>
              <a:t>Citation</a:t>
            </a:r>
            <a:r>
              <a:rPr sz="2400" b="1" i="1" spc="-25" dirty="0">
                <a:solidFill>
                  <a:srgbClr val="252525"/>
                </a:solidFill>
                <a:latin typeface="Arial"/>
                <a:cs typeface="Arial"/>
              </a:rPr>
              <a:t> </a:t>
            </a:r>
            <a:r>
              <a:rPr sz="2400" b="1" i="1" spc="-10" dirty="0">
                <a:solidFill>
                  <a:srgbClr val="252525"/>
                </a:solidFill>
                <a:latin typeface="Arial"/>
                <a:cs typeface="Arial"/>
              </a:rPr>
              <a:t>analysis.</a:t>
            </a:r>
            <a:endParaRPr sz="2400">
              <a:latin typeface="Arial"/>
              <a:cs typeface="Arial"/>
            </a:endParaRPr>
          </a:p>
          <a:p>
            <a:pPr marL="165100" indent="-153035">
              <a:spcBef>
                <a:spcPts val="870"/>
              </a:spcBef>
              <a:buSzPct val="95833"/>
              <a:buFont typeface="Calibri"/>
              <a:buChar char="•"/>
              <a:tabLst>
                <a:tab pos="165735" algn="l"/>
              </a:tabLst>
            </a:pPr>
            <a:r>
              <a:rPr sz="2400" b="1" i="1" dirty="0">
                <a:solidFill>
                  <a:srgbClr val="252525"/>
                </a:solidFill>
                <a:latin typeface="Arial"/>
                <a:cs typeface="Arial"/>
              </a:rPr>
              <a:t>New</a:t>
            </a:r>
            <a:r>
              <a:rPr sz="2400" b="1" i="1" spc="-35" dirty="0">
                <a:solidFill>
                  <a:srgbClr val="252525"/>
                </a:solidFill>
                <a:latin typeface="Arial"/>
                <a:cs typeface="Arial"/>
              </a:rPr>
              <a:t> </a:t>
            </a:r>
            <a:r>
              <a:rPr sz="2400" b="1" i="1" dirty="0">
                <a:solidFill>
                  <a:srgbClr val="252525"/>
                </a:solidFill>
                <a:latin typeface="Arial"/>
                <a:cs typeface="Arial"/>
              </a:rPr>
              <a:t>product</a:t>
            </a:r>
            <a:r>
              <a:rPr sz="2400" b="1" i="1" spc="-20" dirty="0">
                <a:solidFill>
                  <a:srgbClr val="252525"/>
                </a:solidFill>
                <a:latin typeface="Arial"/>
                <a:cs typeface="Arial"/>
              </a:rPr>
              <a:t> </a:t>
            </a:r>
            <a:r>
              <a:rPr sz="2400" b="1" i="1" spc="-10" dirty="0">
                <a:solidFill>
                  <a:srgbClr val="252525"/>
                </a:solidFill>
                <a:latin typeface="Arial"/>
                <a:cs typeface="Arial"/>
              </a:rPr>
              <a:t>announcements.</a:t>
            </a:r>
            <a:endParaRPr sz="2400">
              <a:latin typeface="Arial"/>
              <a:cs typeface="Arial"/>
            </a:endParaRPr>
          </a:p>
          <a:p>
            <a:pPr marL="165100" indent="-153035">
              <a:spcBef>
                <a:spcPts val="860"/>
              </a:spcBef>
              <a:buSzPct val="95833"/>
              <a:buFont typeface="Calibri"/>
              <a:buChar char="•"/>
              <a:tabLst>
                <a:tab pos="165735" algn="l"/>
              </a:tabLst>
            </a:pPr>
            <a:r>
              <a:rPr sz="2400" b="1" i="1" dirty="0">
                <a:solidFill>
                  <a:srgbClr val="252525"/>
                </a:solidFill>
                <a:latin typeface="Arial"/>
                <a:cs typeface="Arial"/>
              </a:rPr>
              <a:t>Media</a:t>
            </a:r>
            <a:r>
              <a:rPr sz="2400" b="1" i="1" spc="-15" dirty="0">
                <a:solidFill>
                  <a:srgbClr val="252525"/>
                </a:solidFill>
                <a:latin typeface="Arial"/>
                <a:cs typeface="Arial"/>
              </a:rPr>
              <a:t> </a:t>
            </a:r>
            <a:r>
              <a:rPr sz="2400" b="1" i="1" spc="-10" dirty="0">
                <a:solidFill>
                  <a:srgbClr val="252525"/>
                </a:solidFill>
                <a:latin typeface="Arial"/>
                <a:cs typeface="Arial"/>
              </a:rPr>
              <a:t>coverage.</a:t>
            </a:r>
            <a:endParaRPr sz="2400">
              <a:latin typeface="Arial"/>
              <a:cs typeface="Aria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6FB48-E5F0-4DA2-97C3-962E7AC77692}"/>
              </a:ext>
            </a:extLst>
          </p:cNvPr>
          <p:cNvSpPr>
            <a:spLocks noGrp="1"/>
          </p:cNvSpPr>
          <p:nvPr>
            <p:ph type="title"/>
          </p:nvPr>
        </p:nvSpPr>
        <p:spPr>
          <a:xfrm>
            <a:off x="1981200" y="274638"/>
            <a:ext cx="3322712" cy="634082"/>
          </a:xfrm>
        </p:spPr>
        <p:txBody>
          <a:bodyPr anchor="ctr">
            <a:normAutofit/>
          </a:bodyPr>
          <a:lstStyle/>
          <a:p>
            <a:r>
              <a:rPr lang="en-GB" sz="3200" b="1" dirty="0">
                <a:solidFill>
                  <a:srgbClr val="0070C0"/>
                </a:solidFill>
              </a:rPr>
              <a:t>Environmental</a:t>
            </a:r>
          </a:p>
        </p:txBody>
      </p:sp>
      <p:sp>
        <p:nvSpPr>
          <p:cNvPr id="3" name="Content Placeholder 2">
            <a:extLst>
              <a:ext uri="{FF2B5EF4-FFF2-40B4-BE49-F238E27FC236}">
                <a16:creationId xmlns:a16="http://schemas.microsoft.com/office/drawing/2014/main" id="{65D5EF85-AD2B-4583-A5D7-A773477CE1DA}"/>
              </a:ext>
            </a:extLst>
          </p:cNvPr>
          <p:cNvSpPr>
            <a:spLocks noGrp="1"/>
          </p:cNvSpPr>
          <p:nvPr>
            <p:ph sz="half" idx="1"/>
          </p:nvPr>
        </p:nvSpPr>
        <p:spPr>
          <a:xfrm>
            <a:off x="1981200" y="1600202"/>
            <a:ext cx="4690864" cy="3628999"/>
          </a:xfrm>
        </p:spPr>
        <p:txBody>
          <a:bodyPr>
            <a:normAutofit lnSpcReduction="10000"/>
          </a:bodyPr>
          <a:lstStyle/>
          <a:p>
            <a:r>
              <a:rPr lang="en-GB" sz="1500" dirty="0"/>
              <a:t>The environment has become important due to the increasing scarcity of raw materials, pollution targets, doing business as an ethical and sustainable company, carbon footprint targets set by governments </a:t>
            </a:r>
            <a:r>
              <a:rPr lang="en-GB" sz="1500" i="1" dirty="0">
                <a:solidFill>
                  <a:srgbClr val="0070C0"/>
                </a:solidFill>
              </a:rPr>
              <a:t>(this is a good example where one factor could be classed as political and environmental at the same time). </a:t>
            </a:r>
            <a:endParaRPr lang="en-GB" sz="1500" dirty="0"/>
          </a:p>
          <a:p>
            <a:r>
              <a:rPr lang="en-GB" sz="1500" dirty="0"/>
              <a:t>More and more consumers are demanding that the products they buy are sourced ethically, and if possible, from a sustainable source.</a:t>
            </a:r>
          </a:p>
          <a:p>
            <a:r>
              <a:rPr lang="en-GB" sz="1500" dirty="0">
                <a:solidFill>
                  <a:srgbClr val="0070C0"/>
                </a:solidFill>
              </a:rPr>
              <a:t>(</a:t>
            </a:r>
            <a:r>
              <a:rPr lang="en-GB" sz="1500" i="1" dirty="0">
                <a:solidFill>
                  <a:srgbClr val="0070C0"/>
                </a:solidFill>
              </a:rPr>
              <a:t>Marriott and their sustainable agenda with the Serve 360 programme)</a:t>
            </a:r>
          </a:p>
          <a:p>
            <a:r>
              <a:rPr lang="en-GB" sz="1500" dirty="0"/>
              <a:t>Hotels are -</a:t>
            </a:r>
          </a:p>
          <a:p>
            <a:pPr lvl="1"/>
            <a:r>
              <a:rPr lang="en-GB" sz="1400" dirty="0"/>
              <a:t>Reducing carbon footprint</a:t>
            </a:r>
          </a:p>
          <a:p>
            <a:pPr lvl="1"/>
            <a:r>
              <a:rPr lang="en-GB" sz="1400" dirty="0"/>
              <a:t>Saving money on operational expenses</a:t>
            </a:r>
          </a:p>
          <a:p>
            <a:pPr lvl="1"/>
            <a:r>
              <a:rPr lang="en-GB" sz="1400" dirty="0"/>
              <a:t>Protecting the environment</a:t>
            </a:r>
          </a:p>
          <a:p>
            <a:pPr>
              <a:lnSpc>
                <a:spcPct val="90000"/>
              </a:lnSpc>
            </a:pPr>
            <a:endParaRPr lang="en-GB" sz="1500" dirty="0"/>
          </a:p>
        </p:txBody>
      </p:sp>
      <p:pic>
        <p:nvPicPr>
          <p:cNvPr id="4" name="Picture 3" descr="Graphical user interface, application&#10;&#10;Description automatically generated">
            <a:extLst>
              <a:ext uri="{FF2B5EF4-FFF2-40B4-BE49-F238E27FC236}">
                <a16:creationId xmlns:a16="http://schemas.microsoft.com/office/drawing/2014/main" id="{A2D87B58-AECC-49D3-8360-12AABBF5E26D}"/>
              </a:ext>
            </a:extLst>
          </p:cNvPr>
          <p:cNvPicPr>
            <a:picLocks noChangeAspect="1"/>
          </p:cNvPicPr>
          <p:nvPr/>
        </p:nvPicPr>
        <p:blipFill>
          <a:blip r:embed="rId3"/>
          <a:stretch>
            <a:fillRect/>
          </a:stretch>
        </p:blipFill>
        <p:spPr>
          <a:xfrm>
            <a:off x="6600056" y="2010442"/>
            <a:ext cx="4038600" cy="2837116"/>
          </a:xfrm>
          <a:prstGeom prst="rect">
            <a:avLst/>
          </a:prstGeom>
          <a:noFill/>
        </p:spPr>
      </p:pic>
    </p:spTree>
    <p:extLst>
      <p:ext uri="{BB962C8B-B14F-4D97-AF65-F5344CB8AC3E}">
        <p14:creationId xmlns:p14="http://schemas.microsoft.com/office/powerpoint/2010/main" val="34660131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46136" y="122135"/>
            <a:ext cx="10275943" cy="1197957"/>
          </a:xfrm>
          <a:prstGeom prst="rect">
            <a:avLst/>
          </a:prstGeom>
        </p:spPr>
        <p:txBody>
          <a:bodyPr vert="horz" wrap="square" lIns="0" tIns="83185" rIns="0" bIns="0" rtlCol="0" anchor="ctr">
            <a:spAutoFit/>
          </a:bodyPr>
          <a:lstStyle/>
          <a:p>
            <a:pPr marL="12700" marR="5080">
              <a:lnSpc>
                <a:spcPts val="4320"/>
              </a:lnSpc>
              <a:spcBef>
                <a:spcPts val="655"/>
              </a:spcBef>
            </a:pPr>
            <a:r>
              <a:rPr spc="-114" dirty="0"/>
              <a:t>Contexts</a:t>
            </a:r>
            <a:r>
              <a:rPr spc="-240" dirty="0"/>
              <a:t> </a:t>
            </a:r>
            <a:r>
              <a:rPr spc="-80" dirty="0"/>
              <a:t>and</a:t>
            </a:r>
            <a:r>
              <a:rPr spc="-220" dirty="0"/>
              <a:t> </a:t>
            </a:r>
            <a:r>
              <a:rPr spc="-114" dirty="0"/>
              <a:t>motives</a:t>
            </a:r>
            <a:r>
              <a:rPr spc="-235" dirty="0"/>
              <a:t> </a:t>
            </a:r>
            <a:r>
              <a:rPr spc="-50" dirty="0"/>
              <a:t>for </a:t>
            </a:r>
            <a:r>
              <a:rPr spc="-114" dirty="0"/>
              <a:t>ecological</a:t>
            </a:r>
            <a:r>
              <a:rPr spc="-229" dirty="0"/>
              <a:t> </a:t>
            </a:r>
            <a:r>
              <a:rPr lang="en-GB" spc="-229" dirty="0"/>
              <a:t>(environmental) </a:t>
            </a:r>
            <a:r>
              <a:rPr spc="-10" dirty="0"/>
              <a:t>issues</a:t>
            </a:r>
          </a:p>
        </p:txBody>
      </p:sp>
      <p:sp>
        <p:nvSpPr>
          <p:cNvPr id="3" name="object 3"/>
          <p:cNvSpPr txBox="1"/>
          <p:nvPr/>
        </p:nvSpPr>
        <p:spPr>
          <a:xfrm>
            <a:off x="2115719" y="5957495"/>
            <a:ext cx="5714365" cy="318135"/>
          </a:xfrm>
          <a:prstGeom prst="rect">
            <a:avLst/>
          </a:prstGeom>
        </p:spPr>
        <p:txBody>
          <a:bodyPr vert="horz" wrap="square" lIns="0" tIns="36830" rIns="0" bIns="0" rtlCol="0">
            <a:spAutoFit/>
          </a:bodyPr>
          <a:lstStyle/>
          <a:p>
            <a:pPr marL="12700">
              <a:spcBef>
                <a:spcPts val="290"/>
              </a:spcBef>
            </a:pPr>
            <a:r>
              <a:rPr sz="800" dirty="0">
                <a:latin typeface="Arial"/>
                <a:cs typeface="Arial"/>
              </a:rPr>
              <a:t>Substantially</a:t>
            </a:r>
            <a:r>
              <a:rPr sz="800" spc="10" dirty="0">
                <a:latin typeface="Arial"/>
                <a:cs typeface="Arial"/>
              </a:rPr>
              <a:t> </a:t>
            </a:r>
            <a:r>
              <a:rPr sz="800" dirty="0">
                <a:latin typeface="Arial"/>
                <a:cs typeface="Arial"/>
              </a:rPr>
              <a:t>adapted</a:t>
            </a:r>
            <a:r>
              <a:rPr sz="800" spc="55" dirty="0">
                <a:latin typeface="Arial"/>
                <a:cs typeface="Arial"/>
              </a:rPr>
              <a:t> </a:t>
            </a:r>
            <a:r>
              <a:rPr sz="800" dirty="0">
                <a:latin typeface="Arial"/>
                <a:cs typeface="Arial"/>
              </a:rPr>
              <a:t>from:</a:t>
            </a:r>
            <a:r>
              <a:rPr sz="800" spc="-15" dirty="0">
                <a:latin typeface="Arial"/>
                <a:cs typeface="Arial"/>
              </a:rPr>
              <a:t> </a:t>
            </a:r>
            <a:r>
              <a:rPr sz="800" dirty="0">
                <a:latin typeface="Arial"/>
                <a:cs typeface="Arial"/>
              </a:rPr>
              <a:t>Bansal,</a:t>
            </a:r>
            <a:r>
              <a:rPr sz="800" spc="60" dirty="0">
                <a:latin typeface="Arial"/>
                <a:cs typeface="Arial"/>
              </a:rPr>
              <a:t> </a:t>
            </a:r>
            <a:r>
              <a:rPr sz="800" dirty="0">
                <a:latin typeface="Arial"/>
                <a:cs typeface="Arial"/>
              </a:rPr>
              <a:t>P.</a:t>
            </a:r>
            <a:r>
              <a:rPr sz="800" spc="-40" dirty="0">
                <a:latin typeface="Arial"/>
                <a:cs typeface="Arial"/>
              </a:rPr>
              <a:t> </a:t>
            </a:r>
            <a:r>
              <a:rPr sz="800" dirty="0">
                <a:latin typeface="Arial"/>
                <a:cs typeface="Arial"/>
              </a:rPr>
              <a:t>and Roth,</a:t>
            </a:r>
            <a:r>
              <a:rPr sz="800" spc="25" dirty="0">
                <a:latin typeface="Arial"/>
                <a:cs typeface="Arial"/>
              </a:rPr>
              <a:t> </a:t>
            </a:r>
            <a:r>
              <a:rPr sz="800" dirty="0">
                <a:latin typeface="Arial"/>
                <a:cs typeface="Arial"/>
              </a:rPr>
              <a:t>K.</a:t>
            </a:r>
            <a:r>
              <a:rPr sz="800" spc="-35" dirty="0">
                <a:latin typeface="Arial"/>
                <a:cs typeface="Arial"/>
              </a:rPr>
              <a:t> </a:t>
            </a:r>
            <a:r>
              <a:rPr sz="800" dirty="0">
                <a:latin typeface="Arial"/>
                <a:cs typeface="Arial"/>
              </a:rPr>
              <a:t>(2000),</a:t>
            </a:r>
            <a:r>
              <a:rPr sz="800" spc="25" dirty="0">
                <a:latin typeface="Arial"/>
                <a:cs typeface="Arial"/>
              </a:rPr>
              <a:t> </a:t>
            </a:r>
            <a:r>
              <a:rPr sz="800" dirty="0">
                <a:latin typeface="Arial"/>
                <a:cs typeface="Arial"/>
              </a:rPr>
              <a:t>‘Why</a:t>
            </a:r>
            <a:r>
              <a:rPr sz="800" spc="-60" dirty="0">
                <a:latin typeface="Arial"/>
                <a:cs typeface="Arial"/>
              </a:rPr>
              <a:t> </a:t>
            </a:r>
            <a:r>
              <a:rPr sz="800" spc="-10" dirty="0">
                <a:latin typeface="Arial"/>
                <a:cs typeface="Arial"/>
              </a:rPr>
              <a:t>companies</a:t>
            </a:r>
            <a:r>
              <a:rPr sz="800" spc="55" dirty="0">
                <a:latin typeface="Arial"/>
                <a:cs typeface="Arial"/>
              </a:rPr>
              <a:t> </a:t>
            </a:r>
            <a:r>
              <a:rPr sz="800" dirty="0">
                <a:latin typeface="Arial"/>
                <a:cs typeface="Arial"/>
              </a:rPr>
              <a:t>go</a:t>
            </a:r>
            <a:r>
              <a:rPr sz="800" spc="-20" dirty="0">
                <a:latin typeface="Arial"/>
                <a:cs typeface="Arial"/>
              </a:rPr>
              <a:t> </a:t>
            </a:r>
            <a:r>
              <a:rPr sz="800" dirty="0">
                <a:latin typeface="Arial"/>
                <a:cs typeface="Arial"/>
              </a:rPr>
              <a:t>green:</a:t>
            </a:r>
            <a:r>
              <a:rPr sz="800" spc="40" dirty="0">
                <a:latin typeface="Arial"/>
                <a:cs typeface="Arial"/>
              </a:rPr>
              <a:t> </a:t>
            </a:r>
            <a:r>
              <a:rPr sz="800" dirty="0">
                <a:latin typeface="Arial"/>
                <a:cs typeface="Arial"/>
              </a:rPr>
              <a:t>a</a:t>
            </a:r>
            <a:r>
              <a:rPr sz="800" spc="-40" dirty="0">
                <a:latin typeface="Arial"/>
                <a:cs typeface="Arial"/>
              </a:rPr>
              <a:t> </a:t>
            </a:r>
            <a:r>
              <a:rPr sz="800" dirty="0">
                <a:latin typeface="Arial"/>
                <a:cs typeface="Arial"/>
              </a:rPr>
              <a:t>model</a:t>
            </a:r>
            <a:r>
              <a:rPr sz="800" spc="55" dirty="0">
                <a:latin typeface="Arial"/>
                <a:cs typeface="Arial"/>
              </a:rPr>
              <a:t> </a:t>
            </a:r>
            <a:r>
              <a:rPr sz="800" dirty="0">
                <a:latin typeface="Arial"/>
                <a:cs typeface="Arial"/>
              </a:rPr>
              <a:t>of</a:t>
            </a:r>
            <a:r>
              <a:rPr sz="800" spc="-15" dirty="0">
                <a:latin typeface="Arial"/>
                <a:cs typeface="Arial"/>
              </a:rPr>
              <a:t> </a:t>
            </a:r>
            <a:r>
              <a:rPr sz="800" dirty="0">
                <a:latin typeface="Arial"/>
                <a:cs typeface="Arial"/>
              </a:rPr>
              <a:t>ecological</a:t>
            </a:r>
            <a:r>
              <a:rPr sz="800" spc="75" dirty="0">
                <a:latin typeface="Arial"/>
                <a:cs typeface="Arial"/>
              </a:rPr>
              <a:t> </a:t>
            </a:r>
            <a:r>
              <a:rPr sz="800" spc="-10" dirty="0">
                <a:latin typeface="Arial"/>
                <a:cs typeface="Arial"/>
              </a:rPr>
              <a:t>responsiveness’,</a:t>
            </a:r>
            <a:endParaRPr sz="800">
              <a:latin typeface="Arial"/>
              <a:cs typeface="Arial"/>
            </a:endParaRPr>
          </a:p>
          <a:p>
            <a:pPr marL="12700">
              <a:spcBef>
                <a:spcPts val="190"/>
              </a:spcBef>
            </a:pPr>
            <a:r>
              <a:rPr sz="800" i="1" dirty="0">
                <a:latin typeface="Arial"/>
                <a:cs typeface="Arial"/>
              </a:rPr>
              <a:t>Academy</a:t>
            </a:r>
            <a:r>
              <a:rPr sz="800" i="1" spc="10" dirty="0">
                <a:latin typeface="Arial"/>
                <a:cs typeface="Arial"/>
              </a:rPr>
              <a:t> </a:t>
            </a:r>
            <a:r>
              <a:rPr sz="800" i="1" dirty="0">
                <a:latin typeface="Arial"/>
                <a:cs typeface="Arial"/>
              </a:rPr>
              <a:t>of</a:t>
            </a:r>
            <a:r>
              <a:rPr sz="800" i="1" spc="-35" dirty="0">
                <a:latin typeface="Arial"/>
                <a:cs typeface="Arial"/>
              </a:rPr>
              <a:t> </a:t>
            </a:r>
            <a:r>
              <a:rPr sz="800" i="1" dirty="0">
                <a:latin typeface="Arial"/>
                <a:cs typeface="Arial"/>
              </a:rPr>
              <a:t>Management</a:t>
            </a:r>
            <a:r>
              <a:rPr sz="800" i="1" spc="55" dirty="0">
                <a:latin typeface="Arial"/>
                <a:cs typeface="Arial"/>
              </a:rPr>
              <a:t> </a:t>
            </a:r>
            <a:r>
              <a:rPr sz="800" i="1" dirty="0">
                <a:latin typeface="Arial"/>
                <a:cs typeface="Arial"/>
              </a:rPr>
              <a:t>Journal</a:t>
            </a:r>
            <a:r>
              <a:rPr sz="800" dirty="0">
                <a:latin typeface="Arial"/>
                <a:cs typeface="Arial"/>
              </a:rPr>
              <a:t>,</a:t>
            </a:r>
            <a:r>
              <a:rPr sz="800" spc="20" dirty="0">
                <a:latin typeface="Arial"/>
                <a:cs typeface="Arial"/>
              </a:rPr>
              <a:t> </a:t>
            </a:r>
            <a:r>
              <a:rPr sz="800" dirty="0">
                <a:latin typeface="Arial"/>
                <a:cs typeface="Arial"/>
              </a:rPr>
              <a:t>43(4),</a:t>
            </a:r>
            <a:r>
              <a:rPr sz="800" spc="-5" dirty="0">
                <a:latin typeface="Arial"/>
                <a:cs typeface="Arial"/>
              </a:rPr>
              <a:t> </a:t>
            </a:r>
            <a:r>
              <a:rPr sz="800" dirty="0">
                <a:latin typeface="Arial"/>
                <a:cs typeface="Arial"/>
              </a:rPr>
              <a:t>717–36</a:t>
            </a:r>
            <a:r>
              <a:rPr sz="800" spc="35" dirty="0">
                <a:latin typeface="Arial"/>
                <a:cs typeface="Arial"/>
              </a:rPr>
              <a:t> </a:t>
            </a:r>
            <a:r>
              <a:rPr sz="800" dirty="0">
                <a:latin typeface="Arial"/>
                <a:cs typeface="Arial"/>
              </a:rPr>
              <a:t>(Figure 2,</a:t>
            </a:r>
            <a:r>
              <a:rPr sz="800" spc="-15" dirty="0">
                <a:latin typeface="Arial"/>
                <a:cs typeface="Arial"/>
              </a:rPr>
              <a:t> </a:t>
            </a:r>
            <a:r>
              <a:rPr sz="800" dirty="0">
                <a:latin typeface="Arial"/>
                <a:cs typeface="Arial"/>
              </a:rPr>
              <a:t>p.</a:t>
            </a:r>
            <a:r>
              <a:rPr sz="800" spc="-40" dirty="0">
                <a:latin typeface="Arial"/>
                <a:cs typeface="Arial"/>
              </a:rPr>
              <a:t> </a:t>
            </a:r>
            <a:r>
              <a:rPr sz="800" spc="-10" dirty="0">
                <a:latin typeface="Arial"/>
                <a:cs typeface="Arial"/>
              </a:rPr>
              <a:t>729.)</a:t>
            </a:r>
            <a:endParaRPr sz="800">
              <a:latin typeface="Arial"/>
              <a:cs typeface="Arial"/>
            </a:endParaRPr>
          </a:p>
        </p:txBody>
      </p:sp>
      <p:pic>
        <p:nvPicPr>
          <p:cNvPr id="4" name="object 4"/>
          <p:cNvPicPr/>
          <p:nvPr/>
        </p:nvPicPr>
        <p:blipFill>
          <a:blip r:embed="rId2" cstate="print"/>
          <a:stretch>
            <a:fillRect/>
          </a:stretch>
        </p:blipFill>
        <p:spPr>
          <a:xfrm>
            <a:off x="2157983" y="1533145"/>
            <a:ext cx="7876032" cy="4325111"/>
          </a:xfrm>
          <a:prstGeom prst="rect">
            <a:avLst/>
          </a:prstGeom>
        </p:spPr>
      </p:pic>
      <p:grpSp>
        <p:nvGrpSpPr>
          <p:cNvPr id="5" name="object 5"/>
          <p:cNvGrpSpPr/>
          <p:nvPr/>
        </p:nvGrpSpPr>
        <p:grpSpPr>
          <a:xfrm>
            <a:off x="1981374" y="6378443"/>
            <a:ext cx="913765" cy="276225"/>
            <a:chOff x="457373" y="6378442"/>
            <a:chExt cx="913765" cy="276225"/>
          </a:xfrm>
        </p:grpSpPr>
        <p:sp>
          <p:nvSpPr>
            <p:cNvPr id="6" name="object 6"/>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7" name="object 7"/>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8" name="object 8"/>
            <p:cNvPicPr/>
            <p:nvPr/>
          </p:nvPicPr>
          <p:blipFill>
            <a:blip r:embed="rId3" cstate="print"/>
            <a:stretch>
              <a:fillRect/>
            </a:stretch>
          </p:blipFill>
          <p:spPr>
            <a:xfrm>
              <a:off x="499313" y="6426606"/>
              <a:ext cx="166802" cy="187988"/>
            </a:xfrm>
            <a:prstGeom prst="rect">
              <a:avLst/>
            </a:prstGeom>
          </p:spPr>
        </p:pic>
      </p:grpSp>
      <p:sp>
        <p:nvSpPr>
          <p:cNvPr id="9" name="object 9"/>
          <p:cNvSpPr txBox="1"/>
          <p:nvPr/>
        </p:nvSpPr>
        <p:spPr>
          <a:xfrm>
            <a:off x="5188459" y="6449364"/>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a:latin typeface="Arial"/>
              <a:cs typeface="Arial"/>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FEBDC-FD3A-4BC8-AE2F-312D10EF941B}"/>
              </a:ext>
            </a:extLst>
          </p:cNvPr>
          <p:cNvSpPr>
            <a:spLocks noGrp="1"/>
          </p:cNvSpPr>
          <p:nvPr>
            <p:ph type="title"/>
          </p:nvPr>
        </p:nvSpPr>
        <p:spPr>
          <a:xfrm>
            <a:off x="1981200" y="274638"/>
            <a:ext cx="2746648" cy="562074"/>
          </a:xfrm>
        </p:spPr>
        <p:txBody>
          <a:bodyPr anchor="ctr">
            <a:normAutofit fontScale="90000"/>
          </a:bodyPr>
          <a:lstStyle/>
          <a:p>
            <a:r>
              <a:rPr lang="en-GB" dirty="0"/>
              <a:t> </a:t>
            </a:r>
            <a:r>
              <a:rPr lang="en-GB" sz="3200" b="1" dirty="0">
                <a:solidFill>
                  <a:srgbClr val="0070C0"/>
                </a:solidFill>
              </a:rPr>
              <a:t>Legal </a:t>
            </a:r>
          </a:p>
        </p:txBody>
      </p:sp>
      <p:sp>
        <p:nvSpPr>
          <p:cNvPr id="3" name="Content Placeholder 2">
            <a:extLst>
              <a:ext uri="{FF2B5EF4-FFF2-40B4-BE49-F238E27FC236}">
                <a16:creationId xmlns:a16="http://schemas.microsoft.com/office/drawing/2014/main" id="{089A6CEF-C55D-4212-96FD-0164AF6DCA7D}"/>
              </a:ext>
            </a:extLst>
          </p:cNvPr>
          <p:cNvSpPr>
            <a:spLocks noGrp="1"/>
          </p:cNvSpPr>
          <p:nvPr>
            <p:ph sz="half" idx="1"/>
          </p:nvPr>
        </p:nvSpPr>
        <p:spPr>
          <a:xfrm>
            <a:off x="1837184" y="1628801"/>
            <a:ext cx="4618856" cy="2980927"/>
          </a:xfrm>
        </p:spPr>
        <p:txBody>
          <a:bodyPr>
            <a:normAutofit fontScale="92500" lnSpcReduction="20000"/>
          </a:bodyPr>
          <a:lstStyle/>
          <a:p>
            <a:r>
              <a:rPr lang="en-GB" sz="1800" dirty="0"/>
              <a:t>Health and Safety, equal opportunities, advertising standards, consumer rights and laws, product labelling and product safety. </a:t>
            </a:r>
          </a:p>
          <a:p>
            <a:pPr marL="0" indent="0">
              <a:buNone/>
            </a:pPr>
            <a:endParaRPr lang="en-GB" sz="1800" dirty="0"/>
          </a:p>
          <a:p>
            <a:r>
              <a:rPr lang="en-GB" sz="1800" dirty="0"/>
              <a:t>Important for companies to know what is not legal in order trade successfully. </a:t>
            </a:r>
          </a:p>
          <a:p>
            <a:r>
              <a:rPr lang="en-GB" sz="1800" dirty="0"/>
              <a:t>Employment Law </a:t>
            </a:r>
          </a:p>
          <a:p>
            <a:pPr marL="0" indent="0">
              <a:buNone/>
            </a:pPr>
            <a:endParaRPr lang="en-GB" sz="1800" dirty="0"/>
          </a:p>
          <a:p>
            <a:r>
              <a:rPr lang="en-GB" sz="1800" dirty="0"/>
              <a:t>If an organisation trades globally this becomes more difficult as each country has its own set of rules and regulations.</a:t>
            </a:r>
          </a:p>
          <a:p>
            <a:pPr>
              <a:lnSpc>
                <a:spcPct val="90000"/>
              </a:lnSpc>
            </a:pPr>
            <a:endParaRPr lang="en-GB" sz="1800" dirty="0"/>
          </a:p>
        </p:txBody>
      </p:sp>
      <p:pic>
        <p:nvPicPr>
          <p:cNvPr id="4" name="Picture 3" descr="Graphical user interface, application&#10;&#10;Description automatically generated">
            <a:extLst>
              <a:ext uri="{FF2B5EF4-FFF2-40B4-BE49-F238E27FC236}">
                <a16:creationId xmlns:a16="http://schemas.microsoft.com/office/drawing/2014/main" id="{B9DC94E9-05D7-4342-827F-2E8F31F18F57}"/>
              </a:ext>
            </a:extLst>
          </p:cNvPr>
          <p:cNvPicPr>
            <a:picLocks noChangeAspect="1"/>
          </p:cNvPicPr>
          <p:nvPr/>
        </p:nvPicPr>
        <p:blipFill>
          <a:blip r:embed="rId3"/>
          <a:stretch>
            <a:fillRect/>
          </a:stretch>
        </p:blipFill>
        <p:spPr>
          <a:xfrm>
            <a:off x="6456040" y="1916832"/>
            <a:ext cx="4038600" cy="2837116"/>
          </a:xfrm>
          <a:prstGeom prst="rect">
            <a:avLst/>
          </a:prstGeom>
          <a:noFill/>
        </p:spPr>
      </p:pic>
    </p:spTree>
    <p:extLst>
      <p:ext uri="{BB962C8B-B14F-4D97-AF65-F5344CB8AC3E}">
        <p14:creationId xmlns:p14="http://schemas.microsoft.com/office/powerpoint/2010/main" val="34285501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2200" y="472115"/>
            <a:ext cx="10515600" cy="1111585"/>
          </a:xfrm>
          <a:prstGeom prst="rect">
            <a:avLst/>
          </a:prstGeom>
        </p:spPr>
        <p:txBody>
          <a:bodyPr vert="horz" wrap="square" lIns="0" tIns="552195" rIns="0" bIns="0" rtlCol="0" anchor="ctr">
            <a:spAutoFit/>
          </a:bodyPr>
          <a:lstStyle/>
          <a:p>
            <a:pPr marL="110489">
              <a:lnSpc>
                <a:spcPct val="100000"/>
              </a:lnSpc>
              <a:spcBef>
                <a:spcPts val="100"/>
              </a:spcBef>
            </a:pPr>
            <a:r>
              <a:rPr sz="3600" spc="-114" dirty="0"/>
              <a:t>Example</a:t>
            </a:r>
            <a:r>
              <a:rPr sz="3600" spc="-180" dirty="0"/>
              <a:t> </a:t>
            </a:r>
            <a:r>
              <a:rPr sz="3600" spc="-75" dirty="0"/>
              <a:t>of</a:t>
            </a:r>
            <a:r>
              <a:rPr sz="3600" spc="-204" dirty="0"/>
              <a:t> </a:t>
            </a:r>
            <a:r>
              <a:rPr sz="3600" spc="-105" dirty="0"/>
              <a:t>PESTEL</a:t>
            </a:r>
            <a:r>
              <a:rPr sz="3600" spc="-395" dirty="0"/>
              <a:t> </a:t>
            </a:r>
            <a:r>
              <a:rPr sz="3600" spc="-90" dirty="0"/>
              <a:t>for</a:t>
            </a:r>
            <a:r>
              <a:rPr sz="3600" spc="-235" dirty="0"/>
              <a:t> </a:t>
            </a:r>
            <a:r>
              <a:rPr sz="3600" spc="-114" dirty="0"/>
              <a:t>Company</a:t>
            </a:r>
            <a:r>
              <a:rPr sz="3600" spc="-170" dirty="0"/>
              <a:t> </a:t>
            </a:r>
            <a:r>
              <a:rPr sz="3600" spc="-50" dirty="0"/>
              <a:t>X</a:t>
            </a:r>
            <a:endParaRPr sz="3600"/>
          </a:p>
        </p:txBody>
      </p:sp>
      <p:pic>
        <p:nvPicPr>
          <p:cNvPr id="3" name="object 3"/>
          <p:cNvPicPr/>
          <p:nvPr/>
        </p:nvPicPr>
        <p:blipFill>
          <a:blip r:embed="rId2" cstate="print"/>
          <a:stretch>
            <a:fillRect/>
          </a:stretch>
        </p:blipFill>
        <p:spPr>
          <a:xfrm>
            <a:off x="2721298" y="1618488"/>
            <a:ext cx="7513886" cy="3616041"/>
          </a:xfrm>
          <a:prstGeom prst="rect">
            <a:avLst/>
          </a:prstGeom>
        </p:spPr>
      </p:pic>
      <p:grpSp>
        <p:nvGrpSpPr>
          <p:cNvPr id="4" name="object 4"/>
          <p:cNvGrpSpPr/>
          <p:nvPr/>
        </p:nvGrpSpPr>
        <p:grpSpPr>
          <a:xfrm>
            <a:off x="1981374" y="6378443"/>
            <a:ext cx="913765" cy="276225"/>
            <a:chOff x="457373" y="6378442"/>
            <a:chExt cx="913765" cy="276225"/>
          </a:xfrm>
        </p:grpSpPr>
        <p:sp>
          <p:nvSpPr>
            <p:cNvPr id="5" name="object 5"/>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6" name="object 6"/>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7" name="object 7"/>
            <p:cNvPicPr/>
            <p:nvPr/>
          </p:nvPicPr>
          <p:blipFill>
            <a:blip r:embed="rId3" cstate="print"/>
            <a:stretch>
              <a:fillRect/>
            </a:stretch>
          </p:blipFill>
          <p:spPr>
            <a:xfrm>
              <a:off x="499313" y="6426606"/>
              <a:ext cx="166802" cy="187988"/>
            </a:xfrm>
            <a:prstGeom prst="rect">
              <a:avLst/>
            </a:prstGeom>
          </p:spPr>
        </p:pic>
      </p:grpSp>
      <p:sp>
        <p:nvSpPr>
          <p:cNvPr id="8" name="object 8"/>
          <p:cNvSpPr txBox="1"/>
          <p:nvPr/>
        </p:nvSpPr>
        <p:spPr>
          <a:xfrm>
            <a:off x="304358" y="5304995"/>
            <a:ext cx="5081905"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dirty="0">
              <a:latin typeface="Arial"/>
              <a:cs typeface="Aria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60245" y="437846"/>
            <a:ext cx="7282815" cy="574675"/>
          </a:xfrm>
          <a:prstGeom prst="rect">
            <a:avLst/>
          </a:prstGeom>
        </p:spPr>
        <p:txBody>
          <a:bodyPr vert="horz" wrap="square" lIns="0" tIns="12700" rIns="0" bIns="0" rtlCol="0" anchor="ctr">
            <a:spAutoFit/>
          </a:bodyPr>
          <a:lstStyle/>
          <a:p>
            <a:pPr marL="12700">
              <a:lnSpc>
                <a:spcPct val="100000"/>
              </a:lnSpc>
              <a:spcBef>
                <a:spcPts val="100"/>
              </a:spcBef>
            </a:pPr>
            <a:r>
              <a:rPr sz="3600" spc="-114" dirty="0"/>
              <a:t>Identify</a:t>
            </a:r>
            <a:r>
              <a:rPr sz="3600" spc="-204" dirty="0"/>
              <a:t> </a:t>
            </a:r>
            <a:r>
              <a:rPr sz="3600" spc="-114" dirty="0"/>
              <a:t>Critical</a:t>
            </a:r>
            <a:r>
              <a:rPr sz="3600" spc="-185" dirty="0"/>
              <a:t> </a:t>
            </a:r>
            <a:r>
              <a:rPr sz="3600" spc="-114" dirty="0"/>
              <a:t>success</a:t>
            </a:r>
            <a:r>
              <a:rPr sz="3600" spc="-200" dirty="0"/>
              <a:t> </a:t>
            </a:r>
            <a:r>
              <a:rPr sz="3600" spc="-110" dirty="0"/>
              <a:t>factors</a:t>
            </a:r>
            <a:r>
              <a:rPr sz="3600" spc="-200" dirty="0"/>
              <a:t> </a:t>
            </a:r>
            <a:r>
              <a:rPr sz="3600" spc="-75" dirty="0"/>
              <a:t>(CSFs)</a:t>
            </a:r>
            <a:endParaRPr sz="3600"/>
          </a:p>
        </p:txBody>
      </p:sp>
      <p:sp>
        <p:nvSpPr>
          <p:cNvPr id="3" name="object 3"/>
          <p:cNvSpPr txBox="1"/>
          <p:nvPr/>
        </p:nvSpPr>
        <p:spPr>
          <a:xfrm>
            <a:off x="1869440" y="1326642"/>
            <a:ext cx="8077200" cy="4219104"/>
          </a:xfrm>
          <a:prstGeom prst="rect">
            <a:avLst/>
          </a:prstGeom>
        </p:spPr>
        <p:txBody>
          <a:bodyPr vert="horz" wrap="square" lIns="0" tIns="63500" rIns="0" bIns="0" rtlCol="0">
            <a:spAutoFit/>
          </a:bodyPr>
          <a:lstStyle/>
          <a:p>
            <a:pPr marL="12700" marR="389890">
              <a:lnSpc>
                <a:spcPct val="85000"/>
              </a:lnSpc>
              <a:spcBef>
                <a:spcPts val="500"/>
              </a:spcBef>
            </a:pPr>
            <a:r>
              <a:rPr sz="2200" b="1" i="1" dirty="0">
                <a:solidFill>
                  <a:srgbClr val="252525"/>
                </a:solidFill>
                <a:latin typeface="Arial"/>
                <a:cs typeface="Arial"/>
              </a:rPr>
              <a:t>Critical</a:t>
            </a:r>
            <a:r>
              <a:rPr sz="2200" b="1" i="1" spc="-55" dirty="0">
                <a:solidFill>
                  <a:srgbClr val="252525"/>
                </a:solidFill>
                <a:latin typeface="Arial"/>
                <a:cs typeface="Arial"/>
              </a:rPr>
              <a:t> </a:t>
            </a:r>
            <a:r>
              <a:rPr sz="2200" b="1" i="1" dirty="0">
                <a:solidFill>
                  <a:srgbClr val="252525"/>
                </a:solidFill>
                <a:latin typeface="Arial"/>
                <a:cs typeface="Arial"/>
              </a:rPr>
              <a:t>success</a:t>
            </a:r>
            <a:r>
              <a:rPr sz="2200" b="1" i="1" spc="-5" dirty="0">
                <a:solidFill>
                  <a:srgbClr val="252525"/>
                </a:solidFill>
                <a:latin typeface="Arial"/>
                <a:cs typeface="Arial"/>
              </a:rPr>
              <a:t> </a:t>
            </a:r>
            <a:r>
              <a:rPr sz="2200" b="1" i="1" dirty="0">
                <a:solidFill>
                  <a:srgbClr val="252525"/>
                </a:solidFill>
                <a:latin typeface="Arial"/>
                <a:cs typeface="Arial"/>
              </a:rPr>
              <a:t>factors</a:t>
            </a:r>
            <a:r>
              <a:rPr sz="2200" b="1" i="1" spc="-5" dirty="0">
                <a:solidFill>
                  <a:srgbClr val="252525"/>
                </a:solidFill>
                <a:latin typeface="Arial"/>
                <a:cs typeface="Arial"/>
              </a:rPr>
              <a:t> </a:t>
            </a:r>
            <a:r>
              <a:rPr sz="2200" dirty="0">
                <a:solidFill>
                  <a:srgbClr val="252525"/>
                </a:solidFill>
                <a:latin typeface="Arial"/>
                <a:cs typeface="Arial"/>
              </a:rPr>
              <a:t>are</a:t>
            </a:r>
            <a:r>
              <a:rPr sz="2200" spc="5" dirty="0">
                <a:solidFill>
                  <a:srgbClr val="252525"/>
                </a:solidFill>
                <a:latin typeface="Arial"/>
                <a:cs typeface="Arial"/>
              </a:rPr>
              <a:t> </a:t>
            </a:r>
            <a:r>
              <a:rPr sz="2200" dirty="0">
                <a:solidFill>
                  <a:srgbClr val="252525"/>
                </a:solidFill>
                <a:latin typeface="Arial"/>
                <a:cs typeface="Arial"/>
              </a:rPr>
              <a:t>those</a:t>
            </a:r>
            <a:r>
              <a:rPr sz="2200" spc="-15" dirty="0">
                <a:solidFill>
                  <a:srgbClr val="252525"/>
                </a:solidFill>
                <a:latin typeface="Arial"/>
                <a:cs typeface="Arial"/>
              </a:rPr>
              <a:t> </a:t>
            </a:r>
            <a:r>
              <a:rPr sz="2200" dirty="0">
                <a:solidFill>
                  <a:srgbClr val="252525"/>
                </a:solidFill>
                <a:latin typeface="Arial"/>
                <a:cs typeface="Arial"/>
              </a:rPr>
              <a:t>factors</a:t>
            </a:r>
            <a:r>
              <a:rPr sz="2200" spc="-60" dirty="0">
                <a:solidFill>
                  <a:srgbClr val="252525"/>
                </a:solidFill>
                <a:latin typeface="Arial"/>
                <a:cs typeface="Arial"/>
              </a:rPr>
              <a:t> </a:t>
            </a:r>
            <a:r>
              <a:rPr sz="2200" dirty="0">
                <a:solidFill>
                  <a:srgbClr val="252525"/>
                </a:solidFill>
                <a:latin typeface="Arial"/>
                <a:cs typeface="Arial"/>
              </a:rPr>
              <a:t>that</a:t>
            </a:r>
            <a:r>
              <a:rPr sz="2200" spc="-30" dirty="0">
                <a:solidFill>
                  <a:srgbClr val="252525"/>
                </a:solidFill>
                <a:latin typeface="Arial"/>
                <a:cs typeface="Arial"/>
              </a:rPr>
              <a:t> </a:t>
            </a:r>
            <a:r>
              <a:rPr sz="2200" dirty="0">
                <a:solidFill>
                  <a:srgbClr val="252525"/>
                </a:solidFill>
                <a:latin typeface="Arial"/>
                <a:cs typeface="Arial"/>
              </a:rPr>
              <a:t>are</a:t>
            </a:r>
            <a:r>
              <a:rPr sz="2200" spc="10" dirty="0">
                <a:solidFill>
                  <a:srgbClr val="252525"/>
                </a:solidFill>
                <a:latin typeface="Arial"/>
                <a:cs typeface="Arial"/>
              </a:rPr>
              <a:t> </a:t>
            </a:r>
            <a:r>
              <a:rPr sz="2200" spc="-10" dirty="0">
                <a:solidFill>
                  <a:srgbClr val="252525"/>
                </a:solidFill>
                <a:latin typeface="Arial"/>
                <a:cs typeface="Arial"/>
              </a:rPr>
              <a:t>either </a:t>
            </a:r>
            <a:r>
              <a:rPr sz="2200" dirty="0">
                <a:solidFill>
                  <a:srgbClr val="252525"/>
                </a:solidFill>
                <a:latin typeface="Arial"/>
                <a:cs typeface="Arial"/>
              </a:rPr>
              <a:t>particularly</a:t>
            </a:r>
            <a:r>
              <a:rPr sz="2200" spc="-65" dirty="0">
                <a:solidFill>
                  <a:srgbClr val="252525"/>
                </a:solidFill>
                <a:latin typeface="Arial"/>
                <a:cs typeface="Arial"/>
              </a:rPr>
              <a:t> </a:t>
            </a:r>
            <a:r>
              <a:rPr sz="2200" dirty="0">
                <a:solidFill>
                  <a:srgbClr val="252525"/>
                </a:solidFill>
                <a:latin typeface="Arial"/>
                <a:cs typeface="Arial"/>
              </a:rPr>
              <a:t>valued</a:t>
            </a:r>
            <a:r>
              <a:rPr sz="2200" spc="-15" dirty="0">
                <a:solidFill>
                  <a:srgbClr val="252525"/>
                </a:solidFill>
                <a:latin typeface="Arial"/>
                <a:cs typeface="Arial"/>
              </a:rPr>
              <a:t> </a:t>
            </a:r>
            <a:r>
              <a:rPr sz="2200" dirty="0">
                <a:solidFill>
                  <a:srgbClr val="252525"/>
                </a:solidFill>
                <a:latin typeface="Arial"/>
                <a:cs typeface="Arial"/>
              </a:rPr>
              <a:t>by</a:t>
            </a:r>
            <a:r>
              <a:rPr sz="2200" spc="-35" dirty="0">
                <a:solidFill>
                  <a:srgbClr val="252525"/>
                </a:solidFill>
                <a:latin typeface="Arial"/>
                <a:cs typeface="Arial"/>
              </a:rPr>
              <a:t> </a:t>
            </a:r>
            <a:r>
              <a:rPr sz="2200" dirty="0">
                <a:solidFill>
                  <a:srgbClr val="252525"/>
                </a:solidFill>
                <a:latin typeface="Arial"/>
                <a:cs typeface="Arial"/>
              </a:rPr>
              <a:t>customers</a:t>
            </a:r>
            <a:r>
              <a:rPr sz="2200" spc="-95" dirty="0">
                <a:solidFill>
                  <a:srgbClr val="252525"/>
                </a:solidFill>
                <a:latin typeface="Arial"/>
                <a:cs typeface="Arial"/>
              </a:rPr>
              <a:t> </a:t>
            </a:r>
            <a:r>
              <a:rPr sz="2200" dirty="0">
                <a:solidFill>
                  <a:srgbClr val="252525"/>
                </a:solidFill>
                <a:latin typeface="Arial"/>
                <a:cs typeface="Arial"/>
              </a:rPr>
              <a:t>or</a:t>
            </a:r>
            <a:r>
              <a:rPr sz="2200" spc="-30" dirty="0">
                <a:solidFill>
                  <a:srgbClr val="252525"/>
                </a:solidFill>
                <a:latin typeface="Arial"/>
                <a:cs typeface="Arial"/>
              </a:rPr>
              <a:t> </a:t>
            </a:r>
            <a:r>
              <a:rPr sz="2200" dirty="0">
                <a:solidFill>
                  <a:srgbClr val="252525"/>
                </a:solidFill>
                <a:latin typeface="Arial"/>
                <a:cs typeface="Arial"/>
              </a:rPr>
              <a:t>which</a:t>
            </a:r>
            <a:r>
              <a:rPr sz="2200" spc="-10" dirty="0">
                <a:solidFill>
                  <a:srgbClr val="252525"/>
                </a:solidFill>
                <a:latin typeface="Arial"/>
                <a:cs typeface="Arial"/>
              </a:rPr>
              <a:t> </a:t>
            </a:r>
            <a:r>
              <a:rPr sz="2200" dirty="0">
                <a:solidFill>
                  <a:srgbClr val="252525"/>
                </a:solidFill>
                <a:latin typeface="Arial"/>
                <a:cs typeface="Arial"/>
              </a:rPr>
              <a:t>provide</a:t>
            </a:r>
            <a:r>
              <a:rPr sz="2200" spc="-45" dirty="0">
                <a:solidFill>
                  <a:srgbClr val="252525"/>
                </a:solidFill>
                <a:latin typeface="Arial"/>
                <a:cs typeface="Arial"/>
              </a:rPr>
              <a:t> </a:t>
            </a:r>
            <a:r>
              <a:rPr sz="2200" dirty="0">
                <a:solidFill>
                  <a:srgbClr val="252525"/>
                </a:solidFill>
                <a:latin typeface="Arial"/>
                <a:cs typeface="Arial"/>
              </a:rPr>
              <a:t>a</a:t>
            </a:r>
            <a:r>
              <a:rPr sz="2200" spc="-35" dirty="0">
                <a:solidFill>
                  <a:srgbClr val="252525"/>
                </a:solidFill>
                <a:latin typeface="Arial"/>
                <a:cs typeface="Arial"/>
              </a:rPr>
              <a:t> </a:t>
            </a:r>
            <a:r>
              <a:rPr sz="2200" spc="-10" dirty="0">
                <a:solidFill>
                  <a:srgbClr val="252525"/>
                </a:solidFill>
                <a:latin typeface="Arial"/>
                <a:cs typeface="Arial"/>
              </a:rPr>
              <a:t>significant </a:t>
            </a:r>
            <a:r>
              <a:rPr sz="2200" dirty="0">
                <a:solidFill>
                  <a:srgbClr val="252525"/>
                </a:solidFill>
                <a:latin typeface="Arial"/>
                <a:cs typeface="Arial"/>
              </a:rPr>
              <a:t>advantage</a:t>
            </a:r>
            <a:r>
              <a:rPr sz="2200" spc="-45" dirty="0">
                <a:solidFill>
                  <a:srgbClr val="252525"/>
                </a:solidFill>
                <a:latin typeface="Arial"/>
                <a:cs typeface="Arial"/>
              </a:rPr>
              <a:t> </a:t>
            </a:r>
            <a:r>
              <a:rPr sz="2200" dirty="0">
                <a:solidFill>
                  <a:srgbClr val="252525"/>
                </a:solidFill>
                <a:latin typeface="Arial"/>
                <a:cs typeface="Arial"/>
              </a:rPr>
              <a:t>in</a:t>
            </a:r>
            <a:r>
              <a:rPr sz="2200" spc="-10" dirty="0">
                <a:solidFill>
                  <a:srgbClr val="252525"/>
                </a:solidFill>
                <a:latin typeface="Arial"/>
                <a:cs typeface="Arial"/>
              </a:rPr>
              <a:t> </a:t>
            </a:r>
            <a:r>
              <a:rPr sz="2200" dirty="0">
                <a:solidFill>
                  <a:srgbClr val="252525"/>
                </a:solidFill>
                <a:latin typeface="Arial"/>
                <a:cs typeface="Arial"/>
              </a:rPr>
              <a:t>terms</a:t>
            </a:r>
            <a:r>
              <a:rPr sz="2200" spc="-45" dirty="0">
                <a:solidFill>
                  <a:srgbClr val="252525"/>
                </a:solidFill>
                <a:latin typeface="Arial"/>
                <a:cs typeface="Arial"/>
              </a:rPr>
              <a:t> </a:t>
            </a:r>
            <a:r>
              <a:rPr sz="2200" dirty="0">
                <a:solidFill>
                  <a:srgbClr val="252525"/>
                </a:solidFill>
                <a:latin typeface="Arial"/>
                <a:cs typeface="Arial"/>
              </a:rPr>
              <a:t>of</a:t>
            </a:r>
            <a:r>
              <a:rPr sz="2200" spc="-20" dirty="0">
                <a:solidFill>
                  <a:srgbClr val="252525"/>
                </a:solidFill>
                <a:latin typeface="Arial"/>
                <a:cs typeface="Arial"/>
              </a:rPr>
              <a:t> </a:t>
            </a:r>
            <a:r>
              <a:rPr sz="2200" spc="-10" dirty="0">
                <a:solidFill>
                  <a:srgbClr val="252525"/>
                </a:solidFill>
                <a:latin typeface="Arial"/>
                <a:cs typeface="Arial"/>
              </a:rPr>
              <a:t>cost.</a:t>
            </a:r>
            <a:endParaRPr sz="2200">
              <a:latin typeface="Arial"/>
              <a:cs typeface="Arial"/>
            </a:endParaRPr>
          </a:p>
          <a:p>
            <a:pPr>
              <a:lnSpc>
                <a:spcPct val="100000"/>
              </a:lnSpc>
            </a:pPr>
            <a:endParaRPr sz="2400">
              <a:latin typeface="Arial"/>
              <a:cs typeface="Arial"/>
            </a:endParaRPr>
          </a:p>
          <a:p>
            <a:pPr marL="304800" marR="164465" indent="-292735">
              <a:lnSpc>
                <a:spcPct val="85100"/>
              </a:lnSpc>
              <a:spcBef>
                <a:spcPts val="2080"/>
              </a:spcBef>
              <a:buChar char="•"/>
              <a:tabLst>
                <a:tab pos="304800" algn="l"/>
                <a:tab pos="305435" algn="l"/>
              </a:tabLst>
            </a:pPr>
            <a:r>
              <a:rPr sz="2200" dirty="0">
                <a:solidFill>
                  <a:srgbClr val="252525"/>
                </a:solidFill>
                <a:latin typeface="Arial"/>
                <a:cs typeface="Arial"/>
              </a:rPr>
              <a:t>Critical</a:t>
            </a:r>
            <a:r>
              <a:rPr sz="2200" spc="-30" dirty="0">
                <a:solidFill>
                  <a:srgbClr val="252525"/>
                </a:solidFill>
                <a:latin typeface="Arial"/>
                <a:cs typeface="Arial"/>
              </a:rPr>
              <a:t> </a:t>
            </a:r>
            <a:r>
              <a:rPr sz="2200" dirty="0">
                <a:solidFill>
                  <a:srgbClr val="252525"/>
                </a:solidFill>
                <a:latin typeface="Arial"/>
                <a:cs typeface="Arial"/>
              </a:rPr>
              <a:t>success</a:t>
            </a:r>
            <a:r>
              <a:rPr sz="2200" spc="-30" dirty="0">
                <a:solidFill>
                  <a:srgbClr val="252525"/>
                </a:solidFill>
                <a:latin typeface="Arial"/>
                <a:cs typeface="Arial"/>
              </a:rPr>
              <a:t> </a:t>
            </a:r>
            <a:r>
              <a:rPr sz="2200" dirty="0">
                <a:solidFill>
                  <a:srgbClr val="252525"/>
                </a:solidFill>
                <a:latin typeface="Arial"/>
                <a:cs typeface="Arial"/>
              </a:rPr>
              <a:t>factors</a:t>
            </a:r>
            <a:r>
              <a:rPr sz="2200" spc="-70" dirty="0">
                <a:solidFill>
                  <a:srgbClr val="252525"/>
                </a:solidFill>
                <a:latin typeface="Arial"/>
                <a:cs typeface="Arial"/>
              </a:rPr>
              <a:t> </a:t>
            </a:r>
            <a:r>
              <a:rPr sz="2200" dirty="0">
                <a:solidFill>
                  <a:srgbClr val="252525"/>
                </a:solidFill>
                <a:latin typeface="Arial"/>
                <a:cs typeface="Arial"/>
              </a:rPr>
              <a:t>are</a:t>
            </a:r>
            <a:r>
              <a:rPr sz="2200" spc="-30" dirty="0">
                <a:solidFill>
                  <a:srgbClr val="252525"/>
                </a:solidFill>
                <a:latin typeface="Arial"/>
                <a:cs typeface="Arial"/>
              </a:rPr>
              <a:t> </a:t>
            </a:r>
            <a:r>
              <a:rPr sz="2200" dirty="0">
                <a:solidFill>
                  <a:srgbClr val="252525"/>
                </a:solidFill>
                <a:latin typeface="Arial"/>
                <a:cs typeface="Arial"/>
              </a:rPr>
              <a:t>likely</a:t>
            </a:r>
            <a:r>
              <a:rPr sz="2200" spc="-30" dirty="0">
                <a:solidFill>
                  <a:srgbClr val="252525"/>
                </a:solidFill>
                <a:latin typeface="Arial"/>
                <a:cs typeface="Arial"/>
              </a:rPr>
              <a:t> </a:t>
            </a:r>
            <a:r>
              <a:rPr sz="2200" dirty="0">
                <a:solidFill>
                  <a:srgbClr val="252525"/>
                </a:solidFill>
                <a:latin typeface="Arial"/>
                <a:cs typeface="Arial"/>
              </a:rPr>
              <a:t>to</a:t>
            </a:r>
            <a:r>
              <a:rPr sz="2200" spc="-40" dirty="0">
                <a:solidFill>
                  <a:srgbClr val="252525"/>
                </a:solidFill>
                <a:latin typeface="Arial"/>
                <a:cs typeface="Arial"/>
              </a:rPr>
              <a:t> </a:t>
            </a:r>
            <a:r>
              <a:rPr sz="2200" dirty="0">
                <a:solidFill>
                  <a:srgbClr val="252525"/>
                </a:solidFill>
                <a:latin typeface="Arial"/>
                <a:cs typeface="Arial"/>
              </a:rPr>
              <a:t>be</a:t>
            </a:r>
            <a:r>
              <a:rPr sz="2200" spc="-20" dirty="0">
                <a:solidFill>
                  <a:srgbClr val="252525"/>
                </a:solidFill>
                <a:latin typeface="Arial"/>
                <a:cs typeface="Arial"/>
              </a:rPr>
              <a:t> </a:t>
            </a:r>
            <a:r>
              <a:rPr sz="2200" dirty="0">
                <a:solidFill>
                  <a:srgbClr val="252525"/>
                </a:solidFill>
                <a:latin typeface="Arial"/>
                <a:cs typeface="Arial"/>
              </a:rPr>
              <a:t>an</a:t>
            </a:r>
            <a:r>
              <a:rPr sz="2200" spc="-40" dirty="0">
                <a:solidFill>
                  <a:srgbClr val="252525"/>
                </a:solidFill>
                <a:latin typeface="Arial"/>
                <a:cs typeface="Arial"/>
              </a:rPr>
              <a:t> </a:t>
            </a:r>
            <a:r>
              <a:rPr sz="2200" dirty="0">
                <a:solidFill>
                  <a:srgbClr val="252525"/>
                </a:solidFill>
                <a:latin typeface="Arial"/>
                <a:cs typeface="Arial"/>
              </a:rPr>
              <a:t>important</a:t>
            </a:r>
            <a:r>
              <a:rPr sz="2200" spc="-25" dirty="0">
                <a:solidFill>
                  <a:srgbClr val="252525"/>
                </a:solidFill>
                <a:latin typeface="Arial"/>
                <a:cs typeface="Arial"/>
              </a:rPr>
              <a:t> </a:t>
            </a:r>
            <a:r>
              <a:rPr sz="2200" dirty="0">
                <a:solidFill>
                  <a:srgbClr val="252525"/>
                </a:solidFill>
                <a:latin typeface="Arial"/>
                <a:cs typeface="Arial"/>
              </a:rPr>
              <a:t>source</a:t>
            </a:r>
            <a:r>
              <a:rPr sz="2200" spc="-35" dirty="0">
                <a:solidFill>
                  <a:srgbClr val="252525"/>
                </a:solidFill>
                <a:latin typeface="Arial"/>
                <a:cs typeface="Arial"/>
              </a:rPr>
              <a:t> </a:t>
            </a:r>
            <a:r>
              <a:rPr sz="2200" spc="-25" dirty="0">
                <a:solidFill>
                  <a:srgbClr val="252525"/>
                </a:solidFill>
                <a:latin typeface="Arial"/>
                <a:cs typeface="Arial"/>
              </a:rPr>
              <a:t>of </a:t>
            </a:r>
            <a:r>
              <a:rPr sz="2200" dirty="0">
                <a:solidFill>
                  <a:srgbClr val="252525"/>
                </a:solidFill>
                <a:latin typeface="Arial"/>
                <a:cs typeface="Arial"/>
              </a:rPr>
              <a:t>competitive</a:t>
            </a:r>
            <a:r>
              <a:rPr sz="2200" spc="-30" dirty="0">
                <a:solidFill>
                  <a:srgbClr val="252525"/>
                </a:solidFill>
                <a:latin typeface="Arial"/>
                <a:cs typeface="Arial"/>
              </a:rPr>
              <a:t> </a:t>
            </a:r>
            <a:r>
              <a:rPr sz="2200" dirty="0">
                <a:solidFill>
                  <a:srgbClr val="252525"/>
                </a:solidFill>
                <a:latin typeface="Arial"/>
                <a:cs typeface="Arial"/>
              </a:rPr>
              <a:t>advantage</a:t>
            </a:r>
            <a:r>
              <a:rPr sz="2200" spc="-40" dirty="0">
                <a:solidFill>
                  <a:srgbClr val="252525"/>
                </a:solidFill>
                <a:latin typeface="Arial"/>
                <a:cs typeface="Arial"/>
              </a:rPr>
              <a:t> </a:t>
            </a:r>
            <a:r>
              <a:rPr sz="2200" dirty="0">
                <a:solidFill>
                  <a:srgbClr val="252525"/>
                </a:solidFill>
                <a:latin typeface="Arial"/>
                <a:cs typeface="Arial"/>
              </a:rPr>
              <a:t>if</a:t>
            </a:r>
            <a:r>
              <a:rPr sz="2200" spc="-25" dirty="0">
                <a:solidFill>
                  <a:srgbClr val="252525"/>
                </a:solidFill>
                <a:latin typeface="Arial"/>
                <a:cs typeface="Arial"/>
              </a:rPr>
              <a:t> </a:t>
            </a:r>
            <a:r>
              <a:rPr sz="2200" dirty="0">
                <a:solidFill>
                  <a:srgbClr val="252525"/>
                </a:solidFill>
                <a:latin typeface="Arial"/>
                <a:cs typeface="Arial"/>
              </a:rPr>
              <a:t>an</a:t>
            </a:r>
            <a:r>
              <a:rPr sz="2200" spc="-20" dirty="0">
                <a:solidFill>
                  <a:srgbClr val="252525"/>
                </a:solidFill>
                <a:latin typeface="Arial"/>
                <a:cs typeface="Arial"/>
              </a:rPr>
              <a:t> </a:t>
            </a:r>
            <a:r>
              <a:rPr sz="2200" dirty="0">
                <a:solidFill>
                  <a:srgbClr val="252525"/>
                </a:solidFill>
                <a:latin typeface="Arial"/>
                <a:cs typeface="Arial"/>
              </a:rPr>
              <a:t>organisation</a:t>
            </a:r>
            <a:r>
              <a:rPr sz="2200" spc="-60" dirty="0">
                <a:solidFill>
                  <a:srgbClr val="252525"/>
                </a:solidFill>
                <a:latin typeface="Arial"/>
                <a:cs typeface="Arial"/>
              </a:rPr>
              <a:t> </a:t>
            </a:r>
            <a:r>
              <a:rPr sz="2200" dirty="0">
                <a:solidFill>
                  <a:srgbClr val="252525"/>
                </a:solidFill>
                <a:latin typeface="Arial"/>
                <a:cs typeface="Arial"/>
              </a:rPr>
              <a:t>has</a:t>
            </a:r>
            <a:r>
              <a:rPr sz="2200" spc="-10" dirty="0">
                <a:solidFill>
                  <a:srgbClr val="252525"/>
                </a:solidFill>
                <a:latin typeface="Arial"/>
                <a:cs typeface="Arial"/>
              </a:rPr>
              <a:t> </a:t>
            </a:r>
            <a:r>
              <a:rPr sz="2200" dirty="0">
                <a:solidFill>
                  <a:srgbClr val="252525"/>
                </a:solidFill>
                <a:latin typeface="Arial"/>
                <a:cs typeface="Arial"/>
              </a:rPr>
              <a:t>them</a:t>
            </a:r>
            <a:r>
              <a:rPr sz="2200" spc="-50" dirty="0">
                <a:solidFill>
                  <a:srgbClr val="252525"/>
                </a:solidFill>
                <a:latin typeface="Arial"/>
                <a:cs typeface="Arial"/>
              </a:rPr>
              <a:t> </a:t>
            </a:r>
            <a:r>
              <a:rPr sz="2200" dirty="0">
                <a:solidFill>
                  <a:srgbClr val="252525"/>
                </a:solidFill>
                <a:latin typeface="Arial"/>
                <a:cs typeface="Arial"/>
              </a:rPr>
              <a:t>(or</a:t>
            </a:r>
            <a:r>
              <a:rPr sz="2200" spc="-25" dirty="0">
                <a:solidFill>
                  <a:srgbClr val="252525"/>
                </a:solidFill>
                <a:latin typeface="Arial"/>
                <a:cs typeface="Arial"/>
              </a:rPr>
              <a:t> </a:t>
            </a:r>
            <a:r>
              <a:rPr sz="2200" spc="-50" dirty="0">
                <a:solidFill>
                  <a:srgbClr val="252525"/>
                </a:solidFill>
                <a:latin typeface="Arial"/>
                <a:cs typeface="Arial"/>
              </a:rPr>
              <a:t>a </a:t>
            </a:r>
            <a:r>
              <a:rPr sz="2200" dirty="0">
                <a:solidFill>
                  <a:srgbClr val="252525"/>
                </a:solidFill>
                <a:latin typeface="Arial"/>
                <a:cs typeface="Arial"/>
              </a:rPr>
              <a:t>disadvantage</a:t>
            </a:r>
            <a:r>
              <a:rPr sz="2200" spc="-55" dirty="0">
                <a:solidFill>
                  <a:srgbClr val="252525"/>
                </a:solidFill>
                <a:latin typeface="Arial"/>
                <a:cs typeface="Arial"/>
              </a:rPr>
              <a:t> </a:t>
            </a:r>
            <a:r>
              <a:rPr sz="2200" dirty="0">
                <a:solidFill>
                  <a:srgbClr val="252525"/>
                </a:solidFill>
                <a:latin typeface="Arial"/>
                <a:cs typeface="Arial"/>
              </a:rPr>
              <a:t>if</a:t>
            </a:r>
            <a:r>
              <a:rPr sz="2200" spc="-5" dirty="0">
                <a:solidFill>
                  <a:srgbClr val="252525"/>
                </a:solidFill>
                <a:latin typeface="Arial"/>
                <a:cs typeface="Arial"/>
              </a:rPr>
              <a:t> </a:t>
            </a:r>
            <a:r>
              <a:rPr sz="2200" dirty="0">
                <a:solidFill>
                  <a:srgbClr val="252525"/>
                </a:solidFill>
                <a:latin typeface="Arial"/>
                <a:cs typeface="Arial"/>
              </a:rPr>
              <a:t>an</a:t>
            </a:r>
            <a:r>
              <a:rPr sz="2200" spc="-40" dirty="0">
                <a:solidFill>
                  <a:srgbClr val="252525"/>
                </a:solidFill>
                <a:latin typeface="Arial"/>
                <a:cs typeface="Arial"/>
              </a:rPr>
              <a:t> </a:t>
            </a:r>
            <a:r>
              <a:rPr sz="2200" dirty="0">
                <a:solidFill>
                  <a:srgbClr val="252525"/>
                </a:solidFill>
                <a:latin typeface="Arial"/>
                <a:cs typeface="Arial"/>
              </a:rPr>
              <a:t>organisation</a:t>
            </a:r>
            <a:r>
              <a:rPr sz="2200" spc="-45" dirty="0">
                <a:solidFill>
                  <a:srgbClr val="252525"/>
                </a:solidFill>
                <a:latin typeface="Arial"/>
                <a:cs typeface="Arial"/>
              </a:rPr>
              <a:t> </a:t>
            </a:r>
            <a:r>
              <a:rPr sz="2200" dirty="0">
                <a:solidFill>
                  <a:srgbClr val="252525"/>
                </a:solidFill>
                <a:latin typeface="Arial"/>
                <a:cs typeface="Arial"/>
              </a:rPr>
              <a:t>lacks</a:t>
            </a:r>
            <a:r>
              <a:rPr sz="2200" spc="-55" dirty="0">
                <a:solidFill>
                  <a:srgbClr val="252525"/>
                </a:solidFill>
                <a:latin typeface="Arial"/>
                <a:cs typeface="Arial"/>
              </a:rPr>
              <a:t> </a:t>
            </a:r>
            <a:r>
              <a:rPr sz="2200" spc="-10" dirty="0">
                <a:solidFill>
                  <a:srgbClr val="252525"/>
                </a:solidFill>
                <a:latin typeface="Arial"/>
                <a:cs typeface="Arial"/>
              </a:rPr>
              <a:t>them).</a:t>
            </a:r>
            <a:endParaRPr sz="2200">
              <a:latin typeface="Arial"/>
              <a:cs typeface="Arial"/>
            </a:endParaRPr>
          </a:p>
          <a:p>
            <a:pPr>
              <a:lnSpc>
                <a:spcPct val="100000"/>
              </a:lnSpc>
              <a:buClr>
                <a:srgbClr val="252525"/>
              </a:buClr>
              <a:buFont typeface="Arial"/>
              <a:buChar char="•"/>
            </a:pPr>
            <a:endParaRPr sz="2400">
              <a:latin typeface="Arial"/>
              <a:cs typeface="Arial"/>
            </a:endParaRPr>
          </a:p>
          <a:p>
            <a:pPr marL="304800" marR="5080" indent="-292735">
              <a:lnSpc>
                <a:spcPct val="85200"/>
              </a:lnSpc>
              <a:spcBef>
                <a:spcPts val="2070"/>
              </a:spcBef>
              <a:buChar char="•"/>
              <a:tabLst>
                <a:tab pos="304800" algn="l"/>
                <a:tab pos="305435" algn="l"/>
              </a:tabLst>
            </a:pPr>
            <a:r>
              <a:rPr sz="2200" dirty="0">
                <a:solidFill>
                  <a:srgbClr val="252525"/>
                </a:solidFill>
                <a:latin typeface="Arial"/>
                <a:cs typeface="Arial"/>
              </a:rPr>
              <a:t>Different</a:t>
            </a:r>
            <a:r>
              <a:rPr sz="2200" spc="-95" dirty="0">
                <a:solidFill>
                  <a:srgbClr val="252525"/>
                </a:solidFill>
                <a:latin typeface="Arial"/>
                <a:cs typeface="Arial"/>
              </a:rPr>
              <a:t> </a:t>
            </a:r>
            <a:r>
              <a:rPr sz="2200" dirty="0">
                <a:solidFill>
                  <a:srgbClr val="252525"/>
                </a:solidFill>
                <a:latin typeface="Arial"/>
                <a:cs typeface="Arial"/>
              </a:rPr>
              <a:t>industries</a:t>
            </a:r>
            <a:r>
              <a:rPr sz="2200" spc="-60" dirty="0">
                <a:solidFill>
                  <a:srgbClr val="252525"/>
                </a:solidFill>
                <a:latin typeface="Arial"/>
                <a:cs typeface="Arial"/>
              </a:rPr>
              <a:t> </a:t>
            </a:r>
            <a:r>
              <a:rPr sz="2200" dirty="0">
                <a:solidFill>
                  <a:srgbClr val="252525"/>
                </a:solidFill>
                <a:latin typeface="Arial"/>
                <a:cs typeface="Arial"/>
              </a:rPr>
              <a:t>and</a:t>
            </a:r>
            <a:r>
              <a:rPr sz="2200" spc="-40" dirty="0">
                <a:solidFill>
                  <a:srgbClr val="252525"/>
                </a:solidFill>
                <a:latin typeface="Arial"/>
                <a:cs typeface="Arial"/>
              </a:rPr>
              <a:t> </a:t>
            </a:r>
            <a:r>
              <a:rPr sz="2200" dirty="0">
                <a:solidFill>
                  <a:srgbClr val="252525"/>
                </a:solidFill>
                <a:latin typeface="Arial"/>
                <a:cs typeface="Arial"/>
              </a:rPr>
              <a:t>markets</a:t>
            </a:r>
            <a:r>
              <a:rPr sz="2200" spc="-100" dirty="0">
                <a:solidFill>
                  <a:srgbClr val="252525"/>
                </a:solidFill>
                <a:latin typeface="Arial"/>
                <a:cs typeface="Arial"/>
              </a:rPr>
              <a:t> </a:t>
            </a:r>
            <a:r>
              <a:rPr sz="2200" dirty="0">
                <a:solidFill>
                  <a:srgbClr val="252525"/>
                </a:solidFill>
                <a:latin typeface="Arial"/>
                <a:cs typeface="Arial"/>
              </a:rPr>
              <a:t>will</a:t>
            </a:r>
            <a:r>
              <a:rPr sz="2200" spc="-25" dirty="0">
                <a:solidFill>
                  <a:srgbClr val="252525"/>
                </a:solidFill>
                <a:latin typeface="Arial"/>
                <a:cs typeface="Arial"/>
              </a:rPr>
              <a:t> </a:t>
            </a:r>
            <a:r>
              <a:rPr sz="2200" dirty="0">
                <a:solidFill>
                  <a:srgbClr val="252525"/>
                </a:solidFill>
                <a:latin typeface="Arial"/>
                <a:cs typeface="Arial"/>
              </a:rPr>
              <a:t>have</a:t>
            </a:r>
            <a:r>
              <a:rPr sz="2200" spc="-15" dirty="0">
                <a:solidFill>
                  <a:srgbClr val="252525"/>
                </a:solidFill>
                <a:latin typeface="Arial"/>
                <a:cs typeface="Arial"/>
              </a:rPr>
              <a:t> </a:t>
            </a:r>
            <a:r>
              <a:rPr sz="2200" dirty="0">
                <a:solidFill>
                  <a:srgbClr val="252525"/>
                </a:solidFill>
                <a:latin typeface="Arial"/>
                <a:cs typeface="Arial"/>
              </a:rPr>
              <a:t>different</a:t>
            </a:r>
            <a:r>
              <a:rPr sz="2200" spc="-114" dirty="0">
                <a:solidFill>
                  <a:srgbClr val="252525"/>
                </a:solidFill>
                <a:latin typeface="Arial"/>
                <a:cs typeface="Arial"/>
              </a:rPr>
              <a:t> </a:t>
            </a:r>
            <a:r>
              <a:rPr sz="2200" spc="-10" dirty="0">
                <a:solidFill>
                  <a:srgbClr val="252525"/>
                </a:solidFill>
                <a:latin typeface="Arial"/>
                <a:cs typeface="Arial"/>
              </a:rPr>
              <a:t>critical </a:t>
            </a:r>
            <a:r>
              <a:rPr sz="2200" dirty="0">
                <a:solidFill>
                  <a:srgbClr val="252525"/>
                </a:solidFill>
                <a:latin typeface="Arial"/>
                <a:cs typeface="Arial"/>
              </a:rPr>
              <a:t>success</a:t>
            </a:r>
            <a:r>
              <a:rPr sz="2200" spc="-30" dirty="0">
                <a:solidFill>
                  <a:srgbClr val="252525"/>
                </a:solidFill>
                <a:latin typeface="Arial"/>
                <a:cs typeface="Arial"/>
              </a:rPr>
              <a:t> </a:t>
            </a:r>
            <a:r>
              <a:rPr sz="2200" dirty="0">
                <a:solidFill>
                  <a:srgbClr val="252525"/>
                </a:solidFill>
                <a:latin typeface="Arial"/>
                <a:cs typeface="Arial"/>
              </a:rPr>
              <a:t>factors</a:t>
            </a:r>
            <a:r>
              <a:rPr sz="2200" spc="-75" dirty="0">
                <a:solidFill>
                  <a:srgbClr val="252525"/>
                </a:solidFill>
                <a:latin typeface="Arial"/>
                <a:cs typeface="Arial"/>
              </a:rPr>
              <a:t> </a:t>
            </a:r>
            <a:r>
              <a:rPr sz="2200" dirty="0">
                <a:solidFill>
                  <a:srgbClr val="252525"/>
                </a:solidFill>
                <a:latin typeface="Arial"/>
                <a:cs typeface="Arial"/>
              </a:rPr>
              <a:t>(e.g.</a:t>
            </a:r>
            <a:r>
              <a:rPr sz="2200" spc="-65" dirty="0">
                <a:solidFill>
                  <a:srgbClr val="252525"/>
                </a:solidFill>
                <a:latin typeface="Arial"/>
                <a:cs typeface="Arial"/>
              </a:rPr>
              <a:t> </a:t>
            </a:r>
            <a:r>
              <a:rPr sz="2200" dirty="0">
                <a:solidFill>
                  <a:srgbClr val="252525"/>
                </a:solidFill>
                <a:latin typeface="Arial"/>
                <a:cs typeface="Arial"/>
              </a:rPr>
              <a:t>in</a:t>
            </a:r>
            <a:r>
              <a:rPr sz="2200" spc="-15" dirty="0">
                <a:solidFill>
                  <a:srgbClr val="252525"/>
                </a:solidFill>
                <a:latin typeface="Arial"/>
                <a:cs typeface="Arial"/>
              </a:rPr>
              <a:t> </a:t>
            </a:r>
            <a:r>
              <a:rPr sz="2200" spc="-10" dirty="0">
                <a:solidFill>
                  <a:srgbClr val="252525"/>
                </a:solidFill>
                <a:latin typeface="Arial"/>
                <a:cs typeface="Arial"/>
              </a:rPr>
              <a:t>low-</a:t>
            </a:r>
            <a:r>
              <a:rPr sz="2200" dirty="0">
                <a:solidFill>
                  <a:srgbClr val="252525"/>
                </a:solidFill>
                <a:latin typeface="Arial"/>
                <a:cs typeface="Arial"/>
              </a:rPr>
              <a:t>cost airlines</a:t>
            </a:r>
            <a:r>
              <a:rPr sz="2200" spc="-5" dirty="0">
                <a:solidFill>
                  <a:srgbClr val="252525"/>
                </a:solidFill>
                <a:latin typeface="Arial"/>
                <a:cs typeface="Arial"/>
              </a:rPr>
              <a:t> </a:t>
            </a:r>
            <a:r>
              <a:rPr sz="2200" dirty="0">
                <a:solidFill>
                  <a:srgbClr val="252525"/>
                </a:solidFill>
                <a:latin typeface="Arial"/>
                <a:cs typeface="Arial"/>
              </a:rPr>
              <a:t>the</a:t>
            </a:r>
            <a:r>
              <a:rPr sz="2200" spc="-35" dirty="0">
                <a:solidFill>
                  <a:srgbClr val="252525"/>
                </a:solidFill>
                <a:latin typeface="Arial"/>
                <a:cs typeface="Arial"/>
              </a:rPr>
              <a:t> </a:t>
            </a:r>
            <a:r>
              <a:rPr sz="2200" dirty="0">
                <a:solidFill>
                  <a:srgbClr val="252525"/>
                </a:solidFill>
                <a:latin typeface="Arial"/>
                <a:cs typeface="Arial"/>
              </a:rPr>
              <a:t>CSFs</a:t>
            </a:r>
            <a:r>
              <a:rPr sz="2200" spc="-10" dirty="0">
                <a:solidFill>
                  <a:srgbClr val="252525"/>
                </a:solidFill>
                <a:latin typeface="Arial"/>
                <a:cs typeface="Arial"/>
              </a:rPr>
              <a:t> </a:t>
            </a:r>
            <a:r>
              <a:rPr sz="2200" dirty="0">
                <a:solidFill>
                  <a:srgbClr val="252525"/>
                </a:solidFill>
                <a:latin typeface="Arial"/>
                <a:cs typeface="Arial"/>
              </a:rPr>
              <a:t>will</a:t>
            </a:r>
            <a:r>
              <a:rPr sz="2200" spc="30" dirty="0">
                <a:solidFill>
                  <a:srgbClr val="252525"/>
                </a:solidFill>
                <a:latin typeface="Arial"/>
                <a:cs typeface="Arial"/>
              </a:rPr>
              <a:t> </a:t>
            </a:r>
            <a:r>
              <a:rPr sz="2200" spc="-25" dirty="0">
                <a:solidFill>
                  <a:srgbClr val="252525"/>
                </a:solidFill>
                <a:latin typeface="Arial"/>
                <a:cs typeface="Arial"/>
              </a:rPr>
              <a:t>be </a:t>
            </a:r>
            <a:r>
              <a:rPr sz="2200" dirty="0">
                <a:solidFill>
                  <a:srgbClr val="252525"/>
                </a:solidFill>
                <a:latin typeface="Arial"/>
                <a:cs typeface="Arial"/>
              </a:rPr>
              <a:t>punctuality</a:t>
            </a:r>
            <a:r>
              <a:rPr sz="2200" spc="-45" dirty="0">
                <a:solidFill>
                  <a:srgbClr val="252525"/>
                </a:solidFill>
                <a:latin typeface="Arial"/>
                <a:cs typeface="Arial"/>
              </a:rPr>
              <a:t> </a:t>
            </a:r>
            <a:r>
              <a:rPr sz="2200" dirty="0">
                <a:solidFill>
                  <a:srgbClr val="252525"/>
                </a:solidFill>
                <a:latin typeface="Arial"/>
                <a:cs typeface="Arial"/>
              </a:rPr>
              <a:t>and</a:t>
            </a:r>
            <a:r>
              <a:rPr sz="2200" spc="-30" dirty="0">
                <a:solidFill>
                  <a:srgbClr val="252525"/>
                </a:solidFill>
                <a:latin typeface="Arial"/>
                <a:cs typeface="Arial"/>
              </a:rPr>
              <a:t> </a:t>
            </a:r>
            <a:r>
              <a:rPr sz="2200" dirty="0">
                <a:solidFill>
                  <a:srgbClr val="252525"/>
                </a:solidFill>
                <a:latin typeface="Arial"/>
                <a:cs typeface="Arial"/>
              </a:rPr>
              <a:t>value</a:t>
            </a:r>
            <a:r>
              <a:rPr sz="2200" spc="-10" dirty="0">
                <a:solidFill>
                  <a:srgbClr val="252525"/>
                </a:solidFill>
                <a:latin typeface="Arial"/>
                <a:cs typeface="Arial"/>
              </a:rPr>
              <a:t> </a:t>
            </a:r>
            <a:r>
              <a:rPr sz="2200" dirty="0">
                <a:solidFill>
                  <a:srgbClr val="252525"/>
                </a:solidFill>
                <a:latin typeface="Arial"/>
                <a:cs typeface="Arial"/>
              </a:rPr>
              <a:t>for</a:t>
            </a:r>
            <a:r>
              <a:rPr sz="2200" spc="-85" dirty="0">
                <a:solidFill>
                  <a:srgbClr val="252525"/>
                </a:solidFill>
                <a:latin typeface="Arial"/>
                <a:cs typeface="Arial"/>
              </a:rPr>
              <a:t> </a:t>
            </a:r>
            <a:r>
              <a:rPr sz="2200" dirty="0">
                <a:solidFill>
                  <a:srgbClr val="252525"/>
                </a:solidFill>
                <a:latin typeface="Arial"/>
                <a:cs typeface="Arial"/>
              </a:rPr>
              <a:t>money</a:t>
            </a:r>
            <a:r>
              <a:rPr sz="2200" spc="-50" dirty="0">
                <a:solidFill>
                  <a:srgbClr val="252525"/>
                </a:solidFill>
                <a:latin typeface="Arial"/>
                <a:cs typeface="Arial"/>
              </a:rPr>
              <a:t> </a:t>
            </a:r>
            <a:r>
              <a:rPr sz="2200" dirty="0">
                <a:solidFill>
                  <a:srgbClr val="252525"/>
                </a:solidFill>
                <a:latin typeface="Arial"/>
                <a:cs typeface="Arial"/>
              </a:rPr>
              <a:t>whereas in</a:t>
            </a:r>
            <a:r>
              <a:rPr sz="2200" spc="-30" dirty="0">
                <a:solidFill>
                  <a:srgbClr val="252525"/>
                </a:solidFill>
                <a:latin typeface="Arial"/>
                <a:cs typeface="Arial"/>
              </a:rPr>
              <a:t> </a:t>
            </a:r>
            <a:r>
              <a:rPr sz="2200" dirty="0">
                <a:solidFill>
                  <a:srgbClr val="252525"/>
                </a:solidFill>
                <a:latin typeface="Arial"/>
                <a:cs typeface="Arial"/>
              </a:rPr>
              <a:t>full-service</a:t>
            </a:r>
            <a:r>
              <a:rPr sz="2200" spc="-45" dirty="0">
                <a:solidFill>
                  <a:srgbClr val="252525"/>
                </a:solidFill>
                <a:latin typeface="Arial"/>
                <a:cs typeface="Arial"/>
              </a:rPr>
              <a:t> </a:t>
            </a:r>
            <a:r>
              <a:rPr sz="2200" spc="-10" dirty="0">
                <a:solidFill>
                  <a:srgbClr val="252525"/>
                </a:solidFill>
                <a:latin typeface="Arial"/>
                <a:cs typeface="Arial"/>
              </a:rPr>
              <a:t>airlines </a:t>
            </a:r>
            <a:r>
              <a:rPr sz="2200" dirty="0">
                <a:solidFill>
                  <a:srgbClr val="252525"/>
                </a:solidFill>
                <a:latin typeface="Arial"/>
                <a:cs typeface="Arial"/>
              </a:rPr>
              <a:t>it</a:t>
            </a:r>
            <a:r>
              <a:rPr sz="2200" spc="-25" dirty="0">
                <a:solidFill>
                  <a:srgbClr val="252525"/>
                </a:solidFill>
                <a:latin typeface="Arial"/>
                <a:cs typeface="Arial"/>
              </a:rPr>
              <a:t> </a:t>
            </a:r>
            <a:r>
              <a:rPr sz="2200" dirty="0">
                <a:solidFill>
                  <a:srgbClr val="252525"/>
                </a:solidFill>
                <a:latin typeface="Arial"/>
                <a:cs typeface="Arial"/>
              </a:rPr>
              <a:t>is</a:t>
            </a:r>
            <a:r>
              <a:rPr sz="2200" spc="-10" dirty="0">
                <a:solidFill>
                  <a:srgbClr val="252525"/>
                </a:solidFill>
                <a:latin typeface="Arial"/>
                <a:cs typeface="Arial"/>
              </a:rPr>
              <a:t> </a:t>
            </a:r>
            <a:r>
              <a:rPr sz="2200" dirty="0">
                <a:solidFill>
                  <a:srgbClr val="252525"/>
                </a:solidFill>
                <a:latin typeface="Arial"/>
                <a:cs typeface="Arial"/>
              </a:rPr>
              <a:t>all</a:t>
            </a:r>
            <a:r>
              <a:rPr sz="2200" spc="-20" dirty="0">
                <a:solidFill>
                  <a:srgbClr val="252525"/>
                </a:solidFill>
                <a:latin typeface="Arial"/>
                <a:cs typeface="Arial"/>
              </a:rPr>
              <a:t> </a:t>
            </a:r>
            <a:r>
              <a:rPr sz="2200" dirty="0">
                <a:solidFill>
                  <a:srgbClr val="252525"/>
                </a:solidFill>
                <a:latin typeface="Arial"/>
                <a:cs typeface="Arial"/>
              </a:rPr>
              <a:t>about</a:t>
            </a:r>
            <a:r>
              <a:rPr sz="2200" spc="-20" dirty="0">
                <a:solidFill>
                  <a:srgbClr val="252525"/>
                </a:solidFill>
                <a:latin typeface="Arial"/>
                <a:cs typeface="Arial"/>
              </a:rPr>
              <a:t> </a:t>
            </a:r>
            <a:r>
              <a:rPr sz="2200" dirty="0">
                <a:solidFill>
                  <a:srgbClr val="252525"/>
                </a:solidFill>
                <a:latin typeface="Arial"/>
                <a:cs typeface="Arial"/>
              </a:rPr>
              <a:t>quality</a:t>
            </a:r>
            <a:r>
              <a:rPr sz="2200" spc="-35" dirty="0">
                <a:solidFill>
                  <a:srgbClr val="252525"/>
                </a:solidFill>
                <a:latin typeface="Arial"/>
                <a:cs typeface="Arial"/>
              </a:rPr>
              <a:t> </a:t>
            </a:r>
            <a:r>
              <a:rPr sz="2200" dirty="0">
                <a:solidFill>
                  <a:srgbClr val="252525"/>
                </a:solidFill>
                <a:latin typeface="Arial"/>
                <a:cs typeface="Arial"/>
              </a:rPr>
              <a:t>of</a:t>
            </a:r>
            <a:r>
              <a:rPr sz="2200" spc="-25" dirty="0">
                <a:solidFill>
                  <a:srgbClr val="252525"/>
                </a:solidFill>
                <a:latin typeface="Arial"/>
                <a:cs typeface="Arial"/>
              </a:rPr>
              <a:t> </a:t>
            </a:r>
            <a:r>
              <a:rPr sz="2200" spc="-10" dirty="0">
                <a:solidFill>
                  <a:srgbClr val="252525"/>
                </a:solidFill>
                <a:latin typeface="Arial"/>
                <a:cs typeface="Arial"/>
              </a:rPr>
              <a:t>service).</a:t>
            </a:r>
            <a:endParaRPr sz="2200">
              <a:latin typeface="Arial"/>
              <a:cs typeface="Arial"/>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60245" y="186663"/>
            <a:ext cx="3460115" cy="691215"/>
          </a:xfrm>
          <a:prstGeom prst="rect">
            <a:avLst/>
          </a:prstGeom>
        </p:spPr>
        <p:txBody>
          <a:bodyPr vert="horz" wrap="square" lIns="0" tIns="13970" rIns="0" bIns="0" rtlCol="0" anchor="ctr">
            <a:spAutoFit/>
          </a:bodyPr>
          <a:lstStyle/>
          <a:p>
            <a:pPr marL="12700">
              <a:lnSpc>
                <a:spcPct val="100000"/>
              </a:lnSpc>
              <a:spcBef>
                <a:spcPts val="110"/>
              </a:spcBef>
            </a:pPr>
            <a:r>
              <a:rPr spc="-114" dirty="0"/>
              <a:t>Strategy</a:t>
            </a:r>
            <a:r>
              <a:rPr spc="-225" dirty="0"/>
              <a:t> </a:t>
            </a:r>
            <a:r>
              <a:rPr spc="-80" dirty="0"/>
              <a:t>canvas</a:t>
            </a:r>
          </a:p>
        </p:txBody>
      </p:sp>
      <p:sp>
        <p:nvSpPr>
          <p:cNvPr id="3" name="object 3"/>
          <p:cNvSpPr txBox="1"/>
          <p:nvPr/>
        </p:nvSpPr>
        <p:spPr>
          <a:xfrm>
            <a:off x="2125167" y="6032094"/>
            <a:ext cx="5259070" cy="257763"/>
          </a:xfrm>
          <a:prstGeom prst="rect">
            <a:avLst/>
          </a:prstGeom>
        </p:spPr>
        <p:txBody>
          <a:bodyPr vert="horz" wrap="square" lIns="0" tIns="11430" rIns="0" bIns="0" rtlCol="0">
            <a:spAutoFit/>
          </a:bodyPr>
          <a:lstStyle/>
          <a:p>
            <a:pPr marL="12700">
              <a:spcBef>
                <a:spcPts val="90"/>
              </a:spcBef>
            </a:pPr>
            <a:r>
              <a:rPr sz="800" i="1" dirty="0">
                <a:latin typeface="Arial"/>
                <a:cs typeface="Arial"/>
              </a:rPr>
              <a:t>Note</a:t>
            </a:r>
            <a:r>
              <a:rPr sz="800" dirty="0">
                <a:latin typeface="Arial"/>
                <a:cs typeface="Arial"/>
              </a:rPr>
              <a:t>:</a:t>
            </a:r>
            <a:r>
              <a:rPr sz="800" spc="5" dirty="0">
                <a:latin typeface="Arial"/>
                <a:cs typeface="Arial"/>
              </a:rPr>
              <a:t> </a:t>
            </a:r>
            <a:r>
              <a:rPr sz="800" dirty="0">
                <a:latin typeface="Arial"/>
                <a:cs typeface="Arial"/>
              </a:rPr>
              <a:t>cost</a:t>
            </a:r>
            <a:r>
              <a:rPr sz="800" spc="-30" dirty="0">
                <a:latin typeface="Arial"/>
                <a:cs typeface="Arial"/>
              </a:rPr>
              <a:t> </a:t>
            </a:r>
            <a:r>
              <a:rPr sz="800" dirty="0">
                <a:latin typeface="Arial"/>
                <a:cs typeface="Arial"/>
              </a:rPr>
              <a:t>is</a:t>
            </a:r>
            <a:r>
              <a:rPr sz="800" spc="-15" dirty="0">
                <a:latin typeface="Arial"/>
                <a:cs typeface="Arial"/>
              </a:rPr>
              <a:t> </a:t>
            </a:r>
            <a:r>
              <a:rPr sz="800" dirty="0">
                <a:latin typeface="Arial"/>
                <a:cs typeface="Arial"/>
              </a:rPr>
              <a:t>used</a:t>
            </a:r>
            <a:r>
              <a:rPr sz="800" spc="5" dirty="0">
                <a:latin typeface="Arial"/>
                <a:cs typeface="Arial"/>
              </a:rPr>
              <a:t> </a:t>
            </a:r>
            <a:r>
              <a:rPr sz="800" dirty="0">
                <a:latin typeface="Arial"/>
                <a:cs typeface="Arial"/>
              </a:rPr>
              <a:t>rather</a:t>
            </a:r>
            <a:r>
              <a:rPr sz="800" spc="50" dirty="0">
                <a:latin typeface="Arial"/>
                <a:cs typeface="Arial"/>
              </a:rPr>
              <a:t> </a:t>
            </a:r>
            <a:r>
              <a:rPr sz="800" dirty="0">
                <a:latin typeface="Arial"/>
                <a:cs typeface="Arial"/>
              </a:rPr>
              <a:t>than</a:t>
            </a:r>
            <a:r>
              <a:rPr sz="800" spc="25" dirty="0">
                <a:latin typeface="Arial"/>
                <a:cs typeface="Arial"/>
              </a:rPr>
              <a:t> </a:t>
            </a:r>
            <a:r>
              <a:rPr sz="800" dirty="0">
                <a:latin typeface="Arial"/>
                <a:cs typeface="Arial"/>
              </a:rPr>
              <a:t>price</a:t>
            </a:r>
            <a:r>
              <a:rPr sz="800" spc="-15" dirty="0">
                <a:latin typeface="Arial"/>
                <a:cs typeface="Arial"/>
              </a:rPr>
              <a:t> </a:t>
            </a:r>
            <a:r>
              <a:rPr sz="800" dirty="0">
                <a:latin typeface="Arial"/>
                <a:cs typeface="Arial"/>
              </a:rPr>
              <a:t>for</a:t>
            </a:r>
            <a:r>
              <a:rPr sz="800" spc="-25" dirty="0">
                <a:latin typeface="Arial"/>
                <a:cs typeface="Arial"/>
              </a:rPr>
              <a:t> </a:t>
            </a:r>
            <a:r>
              <a:rPr sz="800" dirty="0">
                <a:latin typeface="Arial"/>
                <a:cs typeface="Arial"/>
              </a:rPr>
              <a:t>consistency</a:t>
            </a:r>
            <a:r>
              <a:rPr sz="800" spc="45" dirty="0">
                <a:latin typeface="Arial"/>
                <a:cs typeface="Arial"/>
              </a:rPr>
              <a:t> </a:t>
            </a:r>
            <a:r>
              <a:rPr sz="800" dirty="0">
                <a:latin typeface="Arial"/>
                <a:cs typeface="Arial"/>
              </a:rPr>
              <a:t>of</a:t>
            </a:r>
            <a:r>
              <a:rPr sz="800" spc="-10" dirty="0">
                <a:latin typeface="Arial"/>
                <a:cs typeface="Arial"/>
              </a:rPr>
              <a:t> </a:t>
            </a:r>
            <a:r>
              <a:rPr sz="800" dirty="0">
                <a:latin typeface="Arial"/>
                <a:cs typeface="Arial"/>
              </a:rPr>
              <a:t>value</a:t>
            </a:r>
            <a:r>
              <a:rPr sz="800" spc="45" dirty="0">
                <a:latin typeface="Arial"/>
                <a:cs typeface="Arial"/>
              </a:rPr>
              <a:t> </a:t>
            </a:r>
            <a:r>
              <a:rPr sz="800" spc="-10" dirty="0">
                <a:latin typeface="Arial"/>
                <a:cs typeface="Arial"/>
              </a:rPr>
              <a:t>curves.</a:t>
            </a:r>
            <a:endParaRPr sz="800">
              <a:latin typeface="Arial"/>
              <a:cs typeface="Arial"/>
            </a:endParaRPr>
          </a:p>
          <a:p>
            <a:pPr marL="12700"/>
            <a:r>
              <a:rPr sz="800" i="1" dirty="0">
                <a:latin typeface="Arial"/>
                <a:cs typeface="Arial"/>
              </a:rPr>
              <a:t>Source</a:t>
            </a:r>
            <a:r>
              <a:rPr sz="800" dirty="0">
                <a:latin typeface="Arial"/>
                <a:cs typeface="Arial"/>
              </a:rPr>
              <a:t>:</a:t>
            </a:r>
            <a:r>
              <a:rPr sz="800" spc="-10" dirty="0">
                <a:latin typeface="Arial"/>
                <a:cs typeface="Arial"/>
              </a:rPr>
              <a:t> Developed</a:t>
            </a:r>
            <a:r>
              <a:rPr sz="800" spc="70" dirty="0">
                <a:latin typeface="Arial"/>
                <a:cs typeface="Arial"/>
              </a:rPr>
              <a:t> </a:t>
            </a:r>
            <a:r>
              <a:rPr sz="800" dirty="0">
                <a:latin typeface="Arial"/>
                <a:cs typeface="Arial"/>
              </a:rPr>
              <a:t>from</a:t>
            </a:r>
            <a:r>
              <a:rPr sz="800" spc="-10" dirty="0">
                <a:latin typeface="Arial"/>
                <a:cs typeface="Arial"/>
              </a:rPr>
              <a:t> </a:t>
            </a:r>
            <a:r>
              <a:rPr sz="800" dirty="0">
                <a:latin typeface="Arial"/>
                <a:cs typeface="Arial"/>
              </a:rPr>
              <a:t>W.C.</a:t>
            </a:r>
            <a:r>
              <a:rPr sz="800" spc="-60" dirty="0">
                <a:latin typeface="Arial"/>
                <a:cs typeface="Arial"/>
              </a:rPr>
              <a:t> </a:t>
            </a:r>
            <a:r>
              <a:rPr sz="800" dirty="0">
                <a:latin typeface="Arial"/>
                <a:cs typeface="Arial"/>
              </a:rPr>
              <a:t>Kim</a:t>
            </a:r>
            <a:r>
              <a:rPr sz="800" spc="-15" dirty="0">
                <a:latin typeface="Arial"/>
                <a:cs typeface="Arial"/>
              </a:rPr>
              <a:t> </a:t>
            </a:r>
            <a:r>
              <a:rPr sz="800" dirty="0">
                <a:latin typeface="Arial"/>
                <a:cs typeface="Arial"/>
              </a:rPr>
              <a:t>and</a:t>
            </a:r>
            <a:r>
              <a:rPr sz="800" spc="15" dirty="0">
                <a:latin typeface="Arial"/>
                <a:cs typeface="Arial"/>
              </a:rPr>
              <a:t> </a:t>
            </a:r>
            <a:r>
              <a:rPr sz="800" dirty="0">
                <a:latin typeface="Arial"/>
                <a:cs typeface="Arial"/>
              </a:rPr>
              <a:t>R.</a:t>
            </a:r>
            <a:r>
              <a:rPr sz="800" spc="-25" dirty="0">
                <a:latin typeface="Arial"/>
                <a:cs typeface="Arial"/>
              </a:rPr>
              <a:t> </a:t>
            </a:r>
            <a:r>
              <a:rPr sz="800" spc="-10" dirty="0">
                <a:latin typeface="Arial"/>
                <a:cs typeface="Arial"/>
              </a:rPr>
              <a:t>Mauborgne,</a:t>
            </a:r>
            <a:r>
              <a:rPr sz="800" spc="90" dirty="0">
                <a:latin typeface="Arial"/>
                <a:cs typeface="Arial"/>
              </a:rPr>
              <a:t> </a:t>
            </a:r>
            <a:r>
              <a:rPr sz="800" i="1" dirty="0">
                <a:latin typeface="Arial"/>
                <a:cs typeface="Arial"/>
              </a:rPr>
              <a:t>Blue</a:t>
            </a:r>
            <a:r>
              <a:rPr sz="800" i="1" spc="15" dirty="0">
                <a:latin typeface="Arial"/>
                <a:cs typeface="Arial"/>
              </a:rPr>
              <a:t> </a:t>
            </a:r>
            <a:r>
              <a:rPr sz="800" i="1" dirty="0">
                <a:latin typeface="Arial"/>
                <a:cs typeface="Arial"/>
              </a:rPr>
              <a:t>Ocean</a:t>
            </a:r>
            <a:r>
              <a:rPr sz="800" i="1" spc="10" dirty="0">
                <a:latin typeface="Arial"/>
                <a:cs typeface="Arial"/>
              </a:rPr>
              <a:t> </a:t>
            </a:r>
            <a:r>
              <a:rPr sz="800" i="1" dirty="0">
                <a:latin typeface="Arial"/>
                <a:cs typeface="Arial"/>
              </a:rPr>
              <a:t>Strategy</a:t>
            </a:r>
            <a:r>
              <a:rPr sz="800" dirty="0">
                <a:latin typeface="Arial"/>
                <a:cs typeface="Arial"/>
              </a:rPr>
              <a:t>,</a:t>
            </a:r>
            <a:r>
              <a:rPr sz="800" spc="20" dirty="0">
                <a:latin typeface="Arial"/>
                <a:cs typeface="Arial"/>
              </a:rPr>
              <a:t> </a:t>
            </a:r>
            <a:r>
              <a:rPr sz="800" spc="-10" dirty="0">
                <a:latin typeface="Arial"/>
                <a:cs typeface="Arial"/>
              </a:rPr>
              <a:t>Harvard</a:t>
            </a:r>
            <a:r>
              <a:rPr sz="800" spc="50" dirty="0">
                <a:latin typeface="Arial"/>
                <a:cs typeface="Arial"/>
              </a:rPr>
              <a:t> </a:t>
            </a:r>
            <a:r>
              <a:rPr sz="800" dirty="0">
                <a:latin typeface="Arial"/>
                <a:cs typeface="Arial"/>
              </a:rPr>
              <a:t>Business</a:t>
            </a:r>
            <a:r>
              <a:rPr sz="800" spc="50" dirty="0">
                <a:latin typeface="Arial"/>
                <a:cs typeface="Arial"/>
              </a:rPr>
              <a:t> </a:t>
            </a:r>
            <a:r>
              <a:rPr sz="800" dirty="0">
                <a:latin typeface="Arial"/>
                <a:cs typeface="Arial"/>
              </a:rPr>
              <a:t>School</a:t>
            </a:r>
            <a:r>
              <a:rPr sz="800" spc="50" dirty="0">
                <a:latin typeface="Arial"/>
                <a:cs typeface="Arial"/>
              </a:rPr>
              <a:t> </a:t>
            </a:r>
            <a:r>
              <a:rPr sz="800" dirty="0">
                <a:latin typeface="Arial"/>
                <a:cs typeface="Arial"/>
              </a:rPr>
              <a:t>Press,</a:t>
            </a:r>
            <a:r>
              <a:rPr sz="800" spc="-5" dirty="0">
                <a:latin typeface="Arial"/>
                <a:cs typeface="Arial"/>
              </a:rPr>
              <a:t> </a:t>
            </a:r>
            <a:r>
              <a:rPr sz="800" spc="-10" dirty="0">
                <a:latin typeface="Arial"/>
                <a:cs typeface="Arial"/>
              </a:rPr>
              <a:t>2005.</a:t>
            </a:r>
            <a:endParaRPr sz="800">
              <a:latin typeface="Arial"/>
              <a:cs typeface="Arial"/>
            </a:endParaRPr>
          </a:p>
        </p:txBody>
      </p:sp>
      <p:pic>
        <p:nvPicPr>
          <p:cNvPr id="4" name="object 4"/>
          <p:cNvPicPr/>
          <p:nvPr/>
        </p:nvPicPr>
        <p:blipFill>
          <a:blip r:embed="rId2" cstate="print"/>
          <a:stretch>
            <a:fillRect/>
          </a:stretch>
        </p:blipFill>
        <p:spPr>
          <a:xfrm>
            <a:off x="708659" y="1766818"/>
            <a:ext cx="7955280" cy="4764024"/>
          </a:xfrm>
          <a:prstGeom prst="rect">
            <a:avLst/>
          </a:prstGeom>
        </p:spPr>
      </p:pic>
      <p:sp>
        <p:nvSpPr>
          <p:cNvPr id="5" name="object 5"/>
          <p:cNvSpPr txBox="1"/>
          <p:nvPr/>
        </p:nvSpPr>
        <p:spPr>
          <a:xfrm>
            <a:off x="5189601" y="6449364"/>
            <a:ext cx="5083810" cy="197490"/>
          </a:xfrm>
          <a:prstGeom prst="rect">
            <a:avLst/>
          </a:prstGeom>
        </p:spPr>
        <p:txBody>
          <a:bodyPr vert="horz" wrap="square" lIns="0" tIns="12700" rIns="0" bIns="0" rtlCol="0">
            <a:spAutoFit/>
          </a:bodyPr>
          <a:lstStyle/>
          <a:p>
            <a:pPr marL="12700">
              <a:spcBef>
                <a:spcPts val="100"/>
              </a:spcBef>
            </a:pPr>
            <a:r>
              <a:rPr sz="1200" dirty="0">
                <a:latin typeface="Arial"/>
                <a:cs typeface="Arial"/>
              </a:rPr>
              <a:t>Copyright</a:t>
            </a:r>
            <a:r>
              <a:rPr sz="1200" spc="-75" dirty="0">
                <a:latin typeface="Arial"/>
                <a:cs typeface="Arial"/>
              </a:rPr>
              <a:t> </a:t>
            </a:r>
            <a:r>
              <a:rPr sz="1200" dirty="0">
                <a:latin typeface="Arial"/>
                <a:cs typeface="Arial"/>
              </a:rPr>
              <a:t>©</a:t>
            </a:r>
            <a:r>
              <a:rPr sz="1200" spc="5" dirty="0">
                <a:latin typeface="Arial"/>
                <a:cs typeface="Arial"/>
              </a:rPr>
              <a:t> </a:t>
            </a:r>
            <a:r>
              <a:rPr sz="1200" dirty="0">
                <a:latin typeface="Arial"/>
                <a:cs typeface="Arial"/>
              </a:rPr>
              <a:t>2020,</a:t>
            </a:r>
            <a:r>
              <a:rPr sz="1200" spc="-10" dirty="0">
                <a:latin typeface="Arial"/>
                <a:cs typeface="Arial"/>
              </a:rPr>
              <a:t> </a:t>
            </a:r>
            <a:r>
              <a:rPr sz="1200" dirty="0">
                <a:latin typeface="Arial"/>
                <a:cs typeface="Arial"/>
              </a:rPr>
              <a:t>2017,</a:t>
            </a:r>
            <a:r>
              <a:rPr sz="1200" spc="-40" dirty="0">
                <a:latin typeface="Arial"/>
                <a:cs typeface="Arial"/>
              </a:rPr>
              <a:t> </a:t>
            </a:r>
            <a:r>
              <a:rPr sz="1200" dirty="0">
                <a:latin typeface="Arial"/>
                <a:cs typeface="Arial"/>
              </a:rPr>
              <a:t>2014</a:t>
            </a:r>
            <a:r>
              <a:rPr sz="1200" spc="-10" dirty="0">
                <a:latin typeface="Arial"/>
                <a:cs typeface="Arial"/>
              </a:rPr>
              <a:t> </a:t>
            </a:r>
            <a:r>
              <a:rPr sz="1200" dirty="0">
                <a:latin typeface="Arial"/>
                <a:cs typeface="Arial"/>
              </a:rPr>
              <a:t>Pearson</a:t>
            </a:r>
            <a:r>
              <a:rPr sz="1200" spc="-35" dirty="0">
                <a:latin typeface="Arial"/>
                <a:cs typeface="Arial"/>
              </a:rPr>
              <a:t> </a:t>
            </a:r>
            <a:r>
              <a:rPr sz="1200" dirty="0">
                <a:latin typeface="Arial"/>
                <a:cs typeface="Arial"/>
              </a:rPr>
              <a:t>Education,</a:t>
            </a:r>
            <a:r>
              <a:rPr sz="1200" spc="-40" dirty="0">
                <a:latin typeface="Arial"/>
                <a:cs typeface="Arial"/>
              </a:rPr>
              <a:t> </a:t>
            </a:r>
            <a:r>
              <a:rPr sz="1200" dirty="0">
                <a:latin typeface="Arial"/>
                <a:cs typeface="Arial"/>
              </a:rPr>
              <a:t>Inc.</a:t>
            </a:r>
            <a:r>
              <a:rPr sz="1200" spc="-60" dirty="0">
                <a:latin typeface="Arial"/>
                <a:cs typeface="Arial"/>
              </a:rPr>
              <a:t> </a:t>
            </a:r>
            <a:r>
              <a:rPr sz="1200" dirty="0">
                <a:latin typeface="Arial"/>
                <a:cs typeface="Arial"/>
              </a:rPr>
              <a:t>All</a:t>
            </a:r>
            <a:r>
              <a:rPr sz="1200" spc="-20" dirty="0">
                <a:latin typeface="Arial"/>
                <a:cs typeface="Arial"/>
              </a:rPr>
              <a:t> </a:t>
            </a:r>
            <a:r>
              <a:rPr sz="1200" dirty="0">
                <a:latin typeface="Arial"/>
                <a:cs typeface="Arial"/>
              </a:rPr>
              <a:t>Rights</a:t>
            </a:r>
            <a:r>
              <a:rPr sz="1200" spc="-35" dirty="0">
                <a:latin typeface="Arial"/>
                <a:cs typeface="Arial"/>
              </a:rPr>
              <a:t> </a:t>
            </a:r>
            <a:r>
              <a:rPr sz="1200" spc="-10" dirty="0">
                <a:latin typeface="Arial"/>
                <a:cs typeface="Arial"/>
              </a:rPr>
              <a:t>Reserved</a:t>
            </a:r>
            <a:endParaRPr sz="1200">
              <a:latin typeface="Arial"/>
              <a:cs typeface="Arial"/>
            </a:endParaRPr>
          </a:p>
        </p:txBody>
      </p:sp>
      <p:grpSp>
        <p:nvGrpSpPr>
          <p:cNvPr id="6" name="object 6"/>
          <p:cNvGrpSpPr/>
          <p:nvPr/>
        </p:nvGrpSpPr>
        <p:grpSpPr>
          <a:xfrm>
            <a:off x="1981374" y="6378443"/>
            <a:ext cx="913765" cy="276225"/>
            <a:chOff x="457373" y="6378442"/>
            <a:chExt cx="913765" cy="276225"/>
          </a:xfrm>
        </p:grpSpPr>
        <p:sp>
          <p:nvSpPr>
            <p:cNvPr id="7" name="object 7"/>
            <p:cNvSpPr/>
            <p:nvPr/>
          </p:nvSpPr>
          <p:spPr>
            <a:xfrm>
              <a:off x="749973" y="6452755"/>
              <a:ext cx="621030" cy="128905"/>
            </a:xfrm>
            <a:custGeom>
              <a:avLst/>
              <a:gdLst/>
              <a:ahLst/>
              <a:cxnLst/>
              <a:rect l="l" t="t" r="r" b="b"/>
              <a:pathLst>
                <a:path w="621030" h="128904">
                  <a:moveTo>
                    <a:pt x="106299" y="37185"/>
                  </a:moveTo>
                  <a:lnTo>
                    <a:pt x="101358" y="18656"/>
                  </a:lnTo>
                  <a:lnTo>
                    <a:pt x="88607" y="7289"/>
                  </a:lnTo>
                  <a:lnTo>
                    <a:pt x="84785" y="6032"/>
                  </a:lnTo>
                  <a:lnTo>
                    <a:pt x="84226" y="5854"/>
                  </a:lnTo>
                  <a:lnTo>
                    <a:pt x="84226" y="37185"/>
                  </a:lnTo>
                  <a:lnTo>
                    <a:pt x="83019" y="51282"/>
                  </a:lnTo>
                  <a:lnTo>
                    <a:pt x="78346" y="61696"/>
                  </a:lnTo>
                  <a:lnTo>
                    <a:pt x="68580" y="68148"/>
                  </a:lnTo>
                  <a:lnTo>
                    <a:pt x="52146" y="70370"/>
                  </a:lnTo>
                  <a:lnTo>
                    <a:pt x="38100" y="70370"/>
                  </a:lnTo>
                  <a:lnTo>
                    <a:pt x="38100" y="6032"/>
                  </a:lnTo>
                  <a:lnTo>
                    <a:pt x="53136" y="6032"/>
                  </a:lnTo>
                  <a:lnTo>
                    <a:pt x="69418" y="8775"/>
                  </a:lnTo>
                  <a:lnTo>
                    <a:pt x="78828" y="15951"/>
                  </a:lnTo>
                  <a:lnTo>
                    <a:pt x="83185" y="25958"/>
                  </a:lnTo>
                  <a:lnTo>
                    <a:pt x="84226" y="37185"/>
                  </a:lnTo>
                  <a:lnTo>
                    <a:pt x="84226" y="5854"/>
                  </a:lnTo>
                  <a:lnTo>
                    <a:pt x="78651" y="4013"/>
                  </a:lnTo>
                  <a:lnTo>
                    <a:pt x="71170" y="1562"/>
                  </a:lnTo>
                  <a:lnTo>
                    <a:pt x="52146" y="0"/>
                  </a:lnTo>
                  <a:lnTo>
                    <a:pt x="1003" y="0"/>
                  </a:lnTo>
                  <a:lnTo>
                    <a:pt x="0" y="1003"/>
                  </a:lnTo>
                  <a:lnTo>
                    <a:pt x="0" y="4013"/>
                  </a:lnTo>
                  <a:lnTo>
                    <a:pt x="1003" y="5029"/>
                  </a:lnTo>
                  <a:lnTo>
                    <a:pt x="6019" y="6032"/>
                  </a:lnTo>
                  <a:lnTo>
                    <a:pt x="18046" y="4013"/>
                  </a:lnTo>
                  <a:lnTo>
                    <a:pt x="18046" y="116611"/>
                  </a:lnTo>
                  <a:lnTo>
                    <a:pt x="15036" y="121640"/>
                  </a:lnTo>
                  <a:lnTo>
                    <a:pt x="1003" y="122643"/>
                  </a:lnTo>
                  <a:lnTo>
                    <a:pt x="0" y="122643"/>
                  </a:lnTo>
                  <a:lnTo>
                    <a:pt x="0" y="126657"/>
                  </a:lnTo>
                  <a:lnTo>
                    <a:pt x="1003" y="127660"/>
                  </a:lnTo>
                  <a:lnTo>
                    <a:pt x="57162" y="127660"/>
                  </a:lnTo>
                  <a:lnTo>
                    <a:pt x="57162" y="122643"/>
                  </a:lnTo>
                  <a:lnTo>
                    <a:pt x="56146" y="122643"/>
                  </a:lnTo>
                  <a:lnTo>
                    <a:pt x="41109" y="121640"/>
                  </a:lnTo>
                  <a:lnTo>
                    <a:pt x="38100" y="117614"/>
                  </a:lnTo>
                  <a:lnTo>
                    <a:pt x="38100" y="76403"/>
                  </a:lnTo>
                  <a:lnTo>
                    <a:pt x="51130" y="76403"/>
                  </a:lnTo>
                  <a:lnTo>
                    <a:pt x="64643" y="75641"/>
                  </a:lnTo>
                  <a:lnTo>
                    <a:pt x="100355" y="57404"/>
                  </a:lnTo>
                  <a:lnTo>
                    <a:pt x="105816" y="43548"/>
                  </a:lnTo>
                  <a:lnTo>
                    <a:pt x="106299" y="37185"/>
                  </a:lnTo>
                  <a:close/>
                </a:path>
                <a:path w="621030" h="128904">
                  <a:moveTo>
                    <a:pt x="184505" y="76403"/>
                  </a:moveTo>
                  <a:lnTo>
                    <a:pt x="184492" y="70370"/>
                  </a:lnTo>
                  <a:lnTo>
                    <a:pt x="184492" y="67157"/>
                  </a:lnTo>
                  <a:lnTo>
                    <a:pt x="182981" y="59309"/>
                  </a:lnTo>
                  <a:lnTo>
                    <a:pt x="165442" y="39217"/>
                  </a:lnTo>
                  <a:lnTo>
                    <a:pt x="165442" y="70370"/>
                  </a:lnTo>
                  <a:lnTo>
                    <a:pt x="125349" y="70370"/>
                  </a:lnTo>
                  <a:lnTo>
                    <a:pt x="127787" y="57594"/>
                  </a:lnTo>
                  <a:lnTo>
                    <a:pt x="132105" y="48120"/>
                  </a:lnTo>
                  <a:lnTo>
                    <a:pt x="138303" y="42227"/>
                  </a:lnTo>
                  <a:lnTo>
                    <a:pt x="146392" y="40208"/>
                  </a:lnTo>
                  <a:lnTo>
                    <a:pt x="152425" y="40208"/>
                  </a:lnTo>
                  <a:lnTo>
                    <a:pt x="165442" y="70370"/>
                  </a:lnTo>
                  <a:lnTo>
                    <a:pt x="165442" y="39217"/>
                  </a:lnTo>
                  <a:lnTo>
                    <a:pt x="163309" y="38074"/>
                  </a:lnTo>
                  <a:lnTo>
                    <a:pt x="155867" y="35915"/>
                  </a:lnTo>
                  <a:lnTo>
                    <a:pt x="147370" y="35179"/>
                  </a:lnTo>
                  <a:lnTo>
                    <a:pt x="131076" y="38900"/>
                  </a:lnTo>
                  <a:lnTo>
                    <a:pt x="117690" y="49123"/>
                  </a:lnTo>
                  <a:lnTo>
                    <a:pt x="108623" y="64439"/>
                  </a:lnTo>
                  <a:lnTo>
                    <a:pt x="105283" y="83439"/>
                  </a:lnTo>
                  <a:lnTo>
                    <a:pt x="108470" y="101523"/>
                  </a:lnTo>
                  <a:lnTo>
                    <a:pt x="117309" y="115849"/>
                  </a:lnTo>
                  <a:lnTo>
                    <a:pt x="130644" y="125272"/>
                  </a:lnTo>
                  <a:lnTo>
                    <a:pt x="147370" y="128676"/>
                  </a:lnTo>
                  <a:lnTo>
                    <a:pt x="161226" y="126631"/>
                  </a:lnTo>
                  <a:lnTo>
                    <a:pt x="171589" y="121386"/>
                  </a:lnTo>
                  <a:lnTo>
                    <a:pt x="173443" y="119621"/>
                  </a:lnTo>
                  <a:lnTo>
                    <a:pt x="179120" y="114249"/>
                  </a:lnTo>
                  <a:lnTo>
                    <a:pt x="184505" y="106553"/>
                  </a:lnTo>
                  <a:lnTo>
                    <a:pt x="184505" y="104546"/>
                  </a:lnTo>
                  <a:lnTo>
                    <a:pt x="183489" y="104546"/>
                  </a:lnTo>
                  <a:lnTo>
                    <a:pt x="183489" y="103543"/>
                  </a:lnTo>
                  <a:lnTo>
                    <a:pt x="181483" y="103543"/>
                  </a:lnTo>
                  <a:lnTo>
                    <a:pt x="180467" y="104546"/>
                  </a:lnTo>
                  <a:lnTo>
                    <a:pt x="174701" y="110718"/>
                  </a:lnTo>
                  <a:lnTo>
                    <a:pt x="168935" y="115481"/>
                  </a:lnTo>
                  <a:lnTo>
                    <a:pt x="162433" y="118541"/>
                  </a:lnTo>
                  <a:lnTo>
                    <a:pt x="154419" y="119621"/>
                  </a:lnTo>
                  <a:lnTo>
                    <a:pt x="143789" y="117614"/>
                  </a:lnTo>
                  <a:lnTo>
                    <a:pt x="134112" y="111074"/>
                  </a:lnTo>
                  <a:lnTo>
                    <a:pt x="127063" y="99263"/>
                  </a:lnTo>
                  <a:lnTo>
                    <a:pt x="124333" y="81419"/>
                  </a:lnTo>
                  <a:lnTo>
                    <a:pt x="124333" y="76403"/>
                  </a:lnTo>
                  <a:lnTo>
                    <a:pt x="184505" y="76403"/>
                  </a:lnTo>
                  <a:close/>
                </a:path>
                <a:path w="621030" h="128904">
                  <a:moveTo>
                    <a:pt x="277723" y="122643"/>
                  </a:moveTo>
                  <a:lnTo>
                    <a:pt x="276745" y="121640"/>
                  </a:lnTo>
                  <a:lnTo>
                    <a:pt x="276745" y="120624"/>
                  </a:lnTo>
                  <a:lnTo>
                    <a:pt x="269709" y="120624"/>
                  </a:lnTo>
                  <a:lnTo>
                    <a:pt x="265709" y="118618"/>
                  </a:lnTo>
                  <a:lnTo>
                    <a:pt x="264706" y="115608"/>
                  </a:lnTo>
                  <a:lnTo>
                    <a:pt x="264706" y="113588"/>
                  </a:lnTo>
                  <a:lnTo>
                    <a:pt x="264706" y="81419"/>
                  </a:lnTo>
                  <a:lnTo>
                    <a:pt x="264706" y="63334"/>
                  </a:lnTo>
                  <a:lnTo>
                    <a:pt x="262648" y="51447"/>
                  </a:lnTo>
                  <a:lnTo>
                    <a:pt x="256552" y="42976"/>
                  </a:lnTo>
                  <a:lnTo>
                    <a:pt x="253085" y="41211"/>
                  </a:lnTo>
                  <a:lnTo>
                    <a:pt x="246507" y="37884"/>
                  </a:lnTo>
                  <a:lnTo>
                    <a:pt x="232625" y="36182"/>
                  </a:lnTo>
                  <a:lnTo>
                    <a:pt x="219252" y="37769"/>
                  </a:lnTo>
                  <a:lnTo>
                    <a:pt x="208432" y="42087"/>
                  </a:lnTo>
                  <a:lnTo>
                    <a:pt x="201193" y="48488"/>
                  </a:lnTo>
                  <a:lnTo>
                    <a:pt x="198539" y="56286"/>
                  </a:lnTo>
                  <a:lnTo>
                    <a:pt x="198539" y="62318"/>
                  </a:lnTo>
                  <a:lnTo>
                    <a:pt x="202539" y="67348"/>
                  </a:lnTo>
                  <a:lnTo>
                    <a:pt x="207543" y="67348"/>
                  </a:lnTo>
                  <a:lnTo>
                    <a:pt x="210553" y="68351"/>
                  </a:lnTo>
                  <a:lnTo>
                    <a:pt x="214579" y="66344"/>
                  </a:lnTo>
                  <a:lnTo>
                    <a:pt x="221589" y="59309"/>
                  </a:lnTo>
                  <a:lnTo>
                    <a:pt x="220573" y="53276"/>
                  </a:lnTo>
                  <a:lnTo>
                    <a:pt x="215569" y="46240"/>
                  </a:lnTo>
                  <a:lnTo>
                    <a:pt x="218579" y="43218"/>
                  </a:lnTo>
                  <a:lnTo>
                    <a:pt x="224599" y="41211"/>
                  </a:lnTo>
                  <a:lnTo>
                    <a:pt x="231609" y="41211"/>
                  </a:lnTo>
                  <a:lnTo>
                    <a:pt x="247650" y="75387"/>
                  </a:lnTo>
                  <a:lnTo>
                    <a:pt x="247650" y="81419"/>
                  </a:lnTo>
                  <a:lnTo>
                    <a:pt x="247650" y="107556"/>
                  </a:lnTo>
                  <a:lnTo>
                    <a:pt x="244665" y="110578"/>
                  </a:lnTo>
                  <a:lnTo>
                    <a:pt x="237629" y="119621"/>
                  </a:lnTo>
                  <a:lnTo>
                    <a:pt x="216585" y="119621"/>
                  </a:lnTo>
                  <a:lnTo>
                    <a:pt x="214579" y="110578"/>
                  </a:lnTo>
                  <a:lnTo>
                    <a:pt x="214579" y="103543"/>
                  </a:lnTo>
                  <a:lnTo>
                    <a:pt x="216369" y="96126"/>
                  </a:lnTo>
                  <a:lnTo>
                    <a:pt x="222097" y="90220"/>
                  </a:lnTo>
                  <a:lnTo>
                    <a:pt x="232333" y="85445"/>
                  </a:lnTo>
                  <a:lnTo>
                    <a:pt x="247650" y="81419"/>
                  </a:lnTo>
                  <a:lnTo>
                    <a:pt x="247650" y="75387"/>
                  </a:lnTo>
                  <a:lnTo>
                    <a:pt x="244665" y="75387"/>
                  </a:lnTo>
                  <a:lnTo>
                    <a:pt x="242633" y="76403"/>
                  </a:lnTo>
                  <a:lnTo>
                    <a:pt x="237629" y="77406"/>
                  </a:lnTo>
                  <a:lnTo>
                    <a:pt x="199529" y="91478"/>
                  </a:lnTo>
                  <a:lnTo>
                    <a:pt x="195529" y="98513"/>
                  </a:lnTo>
                  <a:lnTo>
                    <a:pt x="195529" y="107556"/>
                  </a:lnTo>
                  <a:lnTo>
                    <a:pt x="196748" y="115100"/>
                  </a:lnTo>
                  <a:lnTo>
                    <a:pt x="200787" y="121881"/>
                  </a:lnTo>
                  <a:lnTo>
                    <a:pt x="208203" y="126784"/>
                  </a:lnTo>
                  <a:lnTo>
                    <a:pt x="219595" y="128676"/>
                  </a:lnTo>
                  <a:lnTo>
                    <a:pt x="226936" y="127723"/>
                  </a:lnTo>
                  <a:lnTo>
                    <a:pt x="233997" y="124904"/>
                  </a:lnTo>
                  <a:lnTo>
                    <a:pt x="240868" y="120192"/>
                  </a:lnTo>
                  <a:lnTo>
                    <a:pt x="241452" y="119621"/>
                  </a:lnTo>
                  <a:lnTo>
                    <a:pt x="247650" y="113588"/>
                  </a:lnTo>
                  <a:lnTo>
                    <a:pt x="248666" y="123647"/>
                  </a:lnTo>
                  <a:lnTo>
                    <a:pt x="252691" y="127660"/>
                  </a:lnTo>
                  <a:lnTo>
                    <a:pt x="267716" y="127660"/>
                  </a:lnTo>
                  <a:lnTo>
                    <a:pt x="270725" y="126657"/>
                  </a:lnTo>
                  <a:lnTo>
                    <a:pt x="275729" y="124650"/>
                  </a:lnTo>
                  <a:lnTo>
                    <a:pt x="276745" y="124650"/>
                  </a:lnTo>
                  <a:lnTo>
                    <a:pt x="277723" y="122643"/>
                  </a:lnTo>
                  <a:close/>
                </a:path>
                <a:path w="621030" h="128904">
                  <a:moveTo>
                    <a:pt x="352958" y="43218"/>
                  </a:moveTo>
                  <a:lnTo>
                    <a:pt x="348932" y="36182"/>
                  </a:lnTo>
                  <a:lnTo>
                    <a:pt x="337896" y="36182"/>
                  </a:lnTo>
                  <a:lnTo>
                    <a:pt x="331292" y="37160"/>
                  </a:lnTo>
                  <a:lnTo>
                    <a:pt x="324980" y="40208"/>
                  </a:lnTo>
                  <a:lnTo>
                    <a:pt x="318846" y="45516"/>
                  </a:lnTo>
                  <a:lnTo>
                    <a:pt x="312826" y="53276"/>
                  </a:lnTo>
                  <a:lnTo>
                    <a:pt x="312826" y="38188"/>
                  </a:lnTo>
                  <a:lnTo>
                    <a:pt x="311835" y="37185"/>
                  </a:lnTo>
                  <a:lnTo>
                    <a:pt x="286766" y="37185"/>
                  </a:lnTo>
                  <a:lnTo>
                    <a:pt x="285750" y="38188"/>
                  </a:lnTo>
                  <a:lnTo>
                    <a:pt x="285750" y="41211"/>
                  </a:lnTo>
                  <a:lnTo>
                    <a:pt x="286766" y="42214"/>
                  </a:lnTo>
                  <a:lnTo>
                    <a:pt x="294779" y="43218"/>
                  </a:lnTo>
                  <a:lnTo>
                    <a:pt x="295795" y="46240"/>
                  </a:lnTo>
                  <a:lnTo>
                    <a:pt x="295795" y="120624"/>
                  </a:lnTo>
                  <a:lnTo>
                    <a:pt x="294779" y="122643"/>
                  </a:lnTo>
                  <a:lnTo>
                    <a:pt x="287782" y="122643"/>
                  </a:lnTo>
                  <a:lnTo>
                    <a:pt x="285750" y="123647"/>
                  </a:lnTo>
                  <a:lnTo>
                    <a:pt x="285750" y="126657"/>
                  </a:lnTo>
                  <a:lnTo>
                    <a:pt x="286766" y="127660"/>
                  </a:lnTo>
                  <a:lnTo>
                    <a:pt x="325882" y="127660"/>
                  </a:lnTo>
                  <a:lnTo>
                    <a:pt x="325882" y="123647"/>
                  </a:lnTo>
                  <a:lnTo>
                    <a:pt x="324866" y="123647"/>
                  </a:lnTo>
                  <a:lnTo>
                    <a:pt x="315836" y="122643"/>
                  </a:lnTo>
                  <a:lnTo>
                    <a:pt x="313829" y="121640"/>
                  </a:lnTo>
                  <a:lnTo>
                    <a:pt x="313829" y="62318"/>
                  </a:lnTo>
                  <a:lnTo>
                    <a:pt x="319252" y="53276"/>
                  </a:lnTo>
                  <a:lnTo>
                    <a:pt x="319862" y="52273"/>
                  </a:lnTo>
                  <a:lnTo>
                    <a:pt x="323850" y="47244"/>
                  </a:lnTo>
                  <a:lnTo>
                    <a:pt x="331876" y="45237"/>
                  </a:lnTo>
                  <a:lnTo>
                    <a:pt x="330885" y="46240"/>
                  </a:lnTo>
                  <a:lnTo>
                    <a:pt x="330885" y="56286"/>
                  </a:lnTo>
                  <a:lnTo>
                    <a:pt x="335902" y="60312"/>
                  </a:lnTo>
                  <a:lnTo>
                    <a:pt x="348932" y="60312"/>
                  </a:lnTo>
                  <a:lnTo>
                    <a:pt x="352958" y="56286"/>
                  </a:lnTo>
                  <a:lnTo>
                    <a:pt x="352958" y="45237"/>
                  </a:lnTo>
                  <a:lnTo>
                    <a:pt x="352958" y="43218"/>
                  </a:lnTo>
                  <a:close/>
                </a:path>
                <a:path w="621030" h="128904">
                  <a:moveTo>
                    <a:pt x="422122" y="98513"/>
                  </a:moveTo>
                  <a:lnTo>
                    <a:pt x="420712" y="89179"/>
                  </a:lnTo>
                  <a:lnTo>
                    <a:pt x="416115" y="81927"/>
                  </a:lnTo>
                  <a:lnTo>
                    <a:pt x="407746" y="76174"/>
                  </a:lnTo>
                  <a:lnTo>
                    <a:pt x="395046" y="71374"/>
                  </a:lnTo>
                  <a:lnTo>
                    <a:pt x="394030" y="71374"/>
                  </a:lnTo>
                  <a:lnTo>
                    <a:pt x="383819" y="68148"/>
                  </a:lnTo>
                  <a:lnTo>
                    <a:pt x="376986" y="64452"/>
                  </a:lnTo>
                  <a:lnTo>
                    <a:pt x="373164" y="60198"/>
                  </a:lnTo>
                  <a:lnTo>
                    <a:pt x="371970" y="55283"/>
                  </a:lnTo>
                  <a:lnTo>
                    <a:pt x="371970" y="46240"/>
                  </a:lnTo>
                  <a:lnTo>
                    <a:pt x="377990" y="40208"/>
                  </a:lnTo>
                  <a:lnTo>
                    <a:pt x="388048" y="40208"/>
                  </a:lnTo>
                  <a:lnTo>
                    <a:pt x="394792" y="41427"/>
                  </a:lnTo>
                  <a:lnTo>
                    <a:pt x="400697" y="45478"/>
                  </a:lnTo>
                  <a:lnTo>
                    <a:pt x="406781" y="52933"/>
                  </a:lnTo>
                  <a:lnTo>
                    <a:pt x="414108" y="64338"/>
                  </a:lnTo>
                  <a:lnTo>
                    <a:pt x="414108" y="65341"/>
                  </a:lnTo>
                  <a:lnTo>
                    <a:pt x="417118" y="65341"/>
                  </a:lnTo>
                  <a:lnTo>
                    <a:pt x="417969" y="64452"/>
                  </a:lnTo>
                  <a:lnTo>
                    <a:pt x="418096" y="35179"/>
                  </a:lnTo>
                  <a:lnTo>
                    <a:pt x="415124" y="35179"/>
                  </a:lnTo>
                  <a:lnTo>
                    <a:pt x="415124" y="36182"/>
                  </a:lnTo>
                  <a:lnTo>
                    <a:pt x="414108" y="36182"/>
                  </a:lnTo>
                  <a:lnTo>
                    <a:pt x="411086" y="40208"/>
                  </a:lnTo>
                  <a:lnTo>
                    <a:pt x="406082" y="38188"/>
                  </a:lnTo>
                  <a:lnTo>
                    <a:pt x="399046" y="35179"/>
                  </a:lnTo>
                  <a:lnTo>
                    <a:pt x="391020" y="35179"/>
                  </a:lnTo>
                  <a:lnTo>
                    <a:pt x="378561" y="37312"/>
                  </a:lnTo>
                  <a:lnTo>
                    <a:pt x="368731" y="43218"/>
                  </a:lnTo>
                  <a:lnTo>
                    <a:pt x="362280" y="52146"/>
                  </a:lnTo>
                  <a:lnTo>
                    <a:pt x="359956" y="63334"/>
                  </a:lnTo>
                  <a:lnTo>
                    <a:pt x="361810" y="73634"/>
                  </a:lnTo>
                  <a:lnTo>
                    <a:pt x="367220" y="80924"/>
                  </a:lnTo>
                  <a:lnTo>
                    <a:pt x="376034" y="85940"/>
                  </a:lnTo>
                  <a:lnTo>
                    <a:pt x="388048" y="89458"/>
                  </a:lnTo>
                  <a:lnTo>
                    <a:pt x="398830" y="93294"/>
                  </a:lnTo>
                  <a:lnTo>
                    <a:pt x="405955" y="97510"/>
                  </a:lnTo>
                  <a:lnTo>
                    <a:pt x="409879" y="102476"/>
                  </a:lnTo>
                  <a:lnTo>
                    <a:pt x="411086" y="108559"/>
                  </a:lnTo>
                  <a:lnTo>
                    <a:pt x="411086" y="118618"/>
                  </a:lnTo>
                  <a:lnTo>
                    <a:pt x="401078" y="123647"/>
                  </a:lnTo>
                  <a:lnTo>
                    <a:pt x="394030" y="123647"/>
                  </a:lnTo>
                  <a:lnTo>
                    <a:pt x="362966" y="96494"/>
                  </a:lnTo>
                  <a:lnTo>
                    <a:pt x="362966" y="95491"/>
                  </a:lnTo>
                  <a:lnTo>
                    <a:pt x="359956" y="95491"/>
                  </a:lnTo>
                  <a:lnTo>
                    <a:pt x="358940" y="96494"/>
                  </a:lnTo>
                  <a:lnTo>
                    <a:pt x="358940" y="128676"/>
                  </a:lnTo>
                  <a:lnTo>
                    <a:pt x="362966" y="128676"/>
                  </a:lnTo>
                  <a:lnTo>
                    <a:pt x="362966" y="127660"/>
                  </a:lnTo>
                  <a:lnTo>
                    <a:pt x="368998" y="122643"/>
                  </a:lnTo>
                  <a:lnTo>
                    <a:pt x="374980" y="126657"/>
                  </a:lnTo>
                  <a:lnTo>
                    <a:pt x="385038" y="128676"/>
                  </a:lnTo>
                  <a:lnTo>
                    <a:pt x="401078" y="128676"/>
                  </a:lnTo>
                  <a:lnTo>
                    <a:pt x="409092" y="125653"/>
                  </a:lnTo>
                  <a:lnTo>
                    <a:pt x="411099" y="123647"/>
                  </a:lnTo>
                  <a:lnTo>
                    <a:pt x="420128" y="114592"/>
                  </a:lnTo>
                  <a:lnTo>
                    <a:pt x="422122" y="107556"/>
                  </a:lnTo>
                  <a:lnTo>
                    <a:pt x="422122" y="98513"/>
                  </a:lnTo>
                  <a:close/>
                </a:path>
                <a:path w="621030" h="128904">
                  <a:moveTo>
                    <a:pt x="521373" y="81419"/>
                  </a:moveTo>
                  <a:lnTo>
                    <a:pt x="517855" y="63601"/>
                  </a:lnTo>
                  <a:lnTo>
                    <a:pt x="508228" y="48882"/>
                  </a:lnTo>
                  <a:lnTo>
                    <a:pt x="501345" y="44081"/>
                  </a:lnTo>
                  <a:lnTo>
                    <a:pt x="501345" y="82423"/>
                  </a:lnTo>
                  <a:lnTo>
                    <a:pt x="499833" y="100749"/>
                  </a:lnTo>
                  <a:lnTo>
                    <a:pt x="495325" y="113588"/>
                  </a:lnTo>
                  <a:lnTo>
                    <a:pt x="487807" y="121158"/>
                  </a:lnTo>
                  <a:lnTo>
                    <a:pt x="477278" y="123647"/>
                  </a:lnTo>
                  <a:lnTo>
                    <a:pt x="466166" y="121158"/>
                  </a:lnTo>
                  <a:lnTo>
                    <a:pt x="458343" y="113588"/>
                  </a:lnTo>
                  <a:lnTo>
                    <a:pt x="453732" y="100749"/>
                  </a:lnTo>
                  <a:lnTo>
                    <a:pt x="452208" y="82423"/>
                  </a:lnTo>
                  <a:lnTo>
                    <a:pt x="454393" y="60134"/>
                  </a:lnTo>
                  <a:lnTo>
                    <a:pt x="459968" y="47371"/>
                  </a:lnTo>
                  <a:lnTo>
                    <a:pt x="467423" y="41567"/>
                  </a:lnTo>
                  <a:lnTo>
                    <a:pt x="475246" y="40208"/>
                  </a:lnTo>
                  <a:lnTo>
                    <a:pt x="486524" y="42849"/>
                  </a:lnTo>
                  <a:lnTo>
                    <a:pt x="494690" y="50761"/>
                  </a:lnTo>
                  <a:lnTo>
                    <a:pt x="499668" y="63957"/>
                  </a:lnTo>
                  <a:lnTo>
                    <a:pt x="501345" y="82423"/>
                  </a:lnTo>
                  <a:lnTo>
                    <a:pt x="501345" y="44081"/>
                  </a:lnTo>
                  <a:lnTo>
                    <a:pt x="495808" y="40208"/>
                  </a:lnTo>
                  <a:lnTo>
                    <a:pt x="493890" y="38874"/>
                  </a:lnTo>
                  <a:lnTo>
                    <a:pt x="476262" y="35179"/>
                  </a:lnTo>
                  <a:lnTo>
                    <a:pt x="459219" y="38887"/>
                  </a:lnTo>
                  <a:lnTo>
                    <a:pt x="445185" y="48996"/>
                  </a:lnTo>
                  <a:lnTo>
                    <a:pt x="435648" y="64020"/>
                  </a:lnTo>
                  <a:lnTo>
                    <a:pt x="432142" y="82423"/>
                  </a:lnTo>
                  <a:lnTo>
                    <a:pt x="435508" y="100685"/>
                  </a:lnTo>
                  <a:lnTo>
                    <a:pt x="444804" y="115354"/>
                  </a:lnTo>
                  <a:lnTo>
                    <a:pt x="458800" y="125120"/>
                  </a:lnTo>
                  <a:lnTo>
                    <a:pt x="476262" y="128676"/>
                  </a:lnTo>
                  <a:lnTo>
                    <a:pt x="492620" y="125387"/>
                  </a:lnTo>
                  <a:lnTo>
                    <a:pt x="495312" y="123647"/>
                  </a:lnTo>
                  <a:lnTo>
                    <a:pt x="507098" y="115976"/>
                  </a:lnTo>
                  <a:lnTo>
                    <a:pt x="517436" y="101104"/>
                  </a:lnTo>
                  <a:lnTo>
                    <a:pt x="521373" y="81419"/>
                  </a:lnTo>
                  <a:close/>
                </a:path>
                <a:path w="621030" h="128904">
                  <a:moveTo>
                    <a:pt x="620661" y="123647"/>
                  </a:moveTo>
                  <a:lnTo>
                    <a:pt x="619645" y="122643"/>
                  </a:lnTo>
                  <a:lnTo>
                    <a:pt x="610616" y="122643"/>
                  </a:lnTo>
                  <a:lnTo>
                    <a:pt x="609625" y="120624"/>
                  </a:lnTo>
                  <a:lnTo>
                    <a:pt x="609625" y="63334"/>
                  </a:lnTo>
                  <a:lnTo>
                    <a:pt x="607987" y="51879"/>
                  </a:lnTo>
                  <a:lnTo>
                    <a:pt x="604850" y="46240"/>
                  </a:lnTo>
                  <a:lnTo>
                    <a:pt x="603237" y="43345"/>
                  </a:lnTo>
                  <a:lnTo>
                    <a:pt x="595668" y="38023"/>
                  </a:lnTo>
                  <a:lnTo>
                    <a:pt x="585571" y="36182"/>
                  </a:lnTo>
                  <a:lnTo>
                    <a:pt x="569976" y="39014"/>
                  </a:lnTo>
                  <a:lnTo>
                    <a:pt x="560108" y="45237"/>
                  </a:lnTo>
                  <a:lnTo>
                    <a:pt x="554951" y="51447"/>
                  </a:lnTo>
                  <a:lnTo>
                    <a:pt x="553453" y="54279"/>
                  </a:lnTo>
                  <a:lnTo>
                    <a:pt x="553453" y="38188"/>
                  </a:lnTo>
                  <a:lnTo>
                    <a:pt x="551459" y="36182"/>
                  </a:lnTo>
                  <a:lnTo>
                    <a:pt x="527405" y="37185"/>
                  </a:lnTo>
                  <a:lnTo>
                    <a:pt x="526389" y="37185"/>
                  </a:lnTo>
                  <a:lnTo>
                    <a:pt x="525399" y="38188"/>
                  </a:lnTo>
                  <a:lnTo>
                    <a:pt x="525399" y="41211"/>
                  </a:lnTo>
                  <a:lnTo>
                    <a:pt x="526389" y="42214"/>
                  </a:lnTo>
                  <a:lnTo>
                    <a:pt x="534403" y="43218"/>
                  </a:lnTo>
                  <a:lnTo>
                    <a:pt x="535419" y="46240"/>
                  </a:lnTo>
                  <a:lnTo>
                    <a:pt x="535419" y="120624"/>
                  </a:lnTo>
                  <a:lnTo>
                    <a:pt x="534403" y="122643"/>
                  </a:lnTo>
                  <a:lnTo>
                    <a:pt x="525399" y="122643"/>
                  </a:lnTo>
                  <a:lnTo>
                    <a:pt x="525399" y="126657"/>
                  </a:lnTo>
                  <a:lnTo>
                    <a:pt x="526389" y="127660"/>
                  </a:lnTo>
                  <a:lnTo>
                    <a:pt x="561479" y="127660"/>
                  </a:lnTo>
                  <a:lnTo>
                    <a:pt x="562495" y="126657"/>
                  </a:lnTo>
                  <a:lnTo>
                    <a:pt x="562495" y="123647"/>
                  </a:lnTo>
                  <a:lnTo>
                    <a:pt x="561479" y="122643"/>
                  </a:lnTo>
                  <a:lnTo>
                    <a:pt x="554469" y="122643"/>
                  </a:lnTo>
                  <a:lnTo>
                    <a:pt x="553453" y="120624"/>
                  </a:lnTo>
                  <a:lnTo>
                    <a:pt x="553453" y="66344"/>
                  </a:lnTo>
                  <a:lnTo>
                    <a:pt x="555485" y="61315"/>
                  </a:lnTo>
                  <a:lnTo>
                    <a:pt x="557479" y="58305"/>
                  </a:lnTo>
                  <a:lnTo>
                    <a:pt x="560679" y="54279"/>
                  </a:lnTo>
                  <a:lnTo>
                    <a:pt x="561479" y="53276"/>
                  </a:lnTo>
                  <a:lnTo>
                    <a:pt x="567499" y="46240"/>
                  </a:lnTo>
                  <a:lnTo>
                    <a:pt x="575525" y="46240"/>
                  </a:lnTo>
                  <a:lnTo>
                    <a:pt x="583107" y="47434"/>
                  </a:lnTo>
                  <a:lnTo>
                    <a:pt x="588060" y="51269"/>
                  </a:lnTo>
                  <a:lnTo>
                    <a:pt x="590753" y="58115"/>
                  </a:lnTo>
                  <a:lnTo>
                    <a:pt x="591566" y="68351"/>
                  </a:lnTo>
                  <a:lnTo>
                    <a:pt x="591566" y="120624"/>
                  </a:lnTo>
                  <a:lnTo>
                    <a:pt x="590575" y="122643"/>
                  </a:lnTo>
                  <a:lnTo>
                    <a:pt x="583539" y="122643"/>
                  </a:lnTo>
                  <a:lnTo>
                    <a:pt x="582561" y="123647"/>
                  </a:lnTo>
                  <a:lnTo>
                    <a:pt x="582561" y="126657"/>
                  </a:lnTo>
                  <a:lnTo>
                    <a:pt x="583539" y="127660"/>
                  </a:lnTo>
                  <a:lnTo>
                    <a:pt x="619645" y="127660"/>
                  </a:lnTo>
                  <a:lnTo>
                    <a:pt x="620661" y="126657"/>
                  </a:lnTo>
                  <a:lnTo>
                    <a:pt x="620661" y="123647"/>
                  </a:lnTo>
                  <a:close/>
                </a:path>
              </a:pathLst>
            </a:custGeom>
            <a:solidFill>
              <a:srgbClr val="3D3936"/>
            </a:solidFill>
          </p:spPr>
          <p:txBody>
            <a:bodyPr wrap="square" lIns="0" tIns="0" rIns="0" bIns="0" rtlCol="0"/>
            <a:lstStyle/>
            <a:p>
              <a:endParaRPr/>
            </a:p>
          </p:txBody>
        </p:sp>
        <p:sp>
          <p:nvSpPr>
            <p:cNvPr id="8" name="object 8"/>
            <p:cNvSpPr/>
            <p:nvPr/>
          </p:nvSpPr>
          <p:spPr>
            <a:xfrm>
              <a:off x="457373" y="6378442"/>
              <a:ext cx="251460" cy="276225"/>
            </a:xfrm>
            <a:custGeom>
              <a:avLst/>
              <a:gdLst/>
              <a:ahLst/>
              <a:cxnLst/>
              <a:rect l="l" t="t" r="r" b="b"/>
              <a:pathLst>
                <a:path w="251459" h="276225">
                  <a:moveTo>
                    <a:pt x="114082" y="0"/>
                  </a:moveTo>
                  <a:lnTo>
                    <a:pt x="73912" y="12369"/>
                  </a:lnTo>
                  <a:lnTo>
                    <a:pt x="38747" y="38780"/>
                  </a:lnTo>
                  <a:lnTo>
                    <a:pt x="11859" y="79330"/>
                  </a:lnTo>
                  <a:lnTo>
                    <a:pt x="0" y="126012"/>
                  </a:lnTo>
                  <a:lnTo>
                    <a:pt x="2710" y="178348"/>
                  </a:lnTo>
                  <a:lnTo>
                    <a:pt x="21024" y="226915"/>
                  </a:lnTo>
                  <a:lnTo>
                    <a:pt x="55977" y="262288"/>
                  </a:lnTo>
                  <a:lnTo>
                    <a:pt x="102365" y="276032"/>
                  </a:lnTo>
                  <a:lnTo>
                    <a:pt x="150352" y="268948"/>
                  </a:lnTo>
                  <a:lnTo>
                    <a:pt x="194015" y="243203"/>
                  </a:lnTo>
                  <a:lnTo>
                    <a:pt x="227434" y="200965"/>
                  </a:lnTo>
                  <a:lnTo>
                    <a:pt x="245570" y="156066"/>
                  </a:lnTo>
                  <a:lnTo>
                    <a:pt x="251000" y="113193"/>
                  </a:lnTo>
                  <a:lnTo>
                    <a:pt x="244254" y="74374"/>
                  </a:lnTo>
                  <a:lnTo>
                    <a:pt x="225860" y="41634"/>
                  </a:lnTo>
                  <a:lnTo>
                    <a:pt x="196348" y="17001"/>
                  </a:lnTo>
                  <a:lnTo>
                    <a:pt x="155985" y="1576"/>
                  </a:lnTo>
                  <a:lnTo>
                    <a:pt x="114082" y="0"/>
                  </a:lnTo>
                  <a:close/>
                </a:path>
              </a:pathLst>
            </a:custGeom>
            <a:solidFill>
              <a:srgbClr val="0980A2"/>
            </a:solidFill>
          </p:spPr>
          <p:txBody>
            <a:bodyPr wrap="square" lIns="0" tIns="0" rIns="0" bIns="0" rtlCol="0"/>
            <a:lstStyle/>
            <a:p>
              <a:endParaRPr/>
            </a:p>
          </p:txBody>
        </p:sp>
        <p:pic>
          <p:nvPicPr>
            <p:cNvPr id="9" name="object 9"/>
            <p:cNvPicPr/>
            <p:nvPr/>
          </p:nvPicPr>
          <p:blipFill>
            <a:blip r:embed="rId3" cstate="print"/>
            <a:stretch>
              <a:fillRect/>
            </a:stretch>
          </p:blipFill>
          <p:spPr>
            <a:xfrm>
              <a:off x="499313" y="6426606"/>
              <a:ext cx="166802" cy="187988"/>
            </a:xfrm>
            <a:prstGeom prst="rect">
              <a:avLst/>
            </a:prstGeom>
          </p:spPr>
        </p:pic>
      </p:gr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3158E-B320-0169-4CFF-A1E95E78367C}"/>
              </a:ext>
            </a:extLst>
          </p:cNvPr>
          <p:cNvSpPr>
            <a:spLocks noGrp="1"/>
          </p:cNvSpPr>
          <p:nvPr>
            <p:ph type="title"/>
          </p:nvPr>
        </p:nvSpPr>
        <p:spPr>
          <a:xfrm>
            <a:off x="838200" y="2177498"/>
            <a:ext cx="10515600" cy="1325563"/>
          </a:xfrm>
        </p:spPr>
        <p:txBody>
          <a:bodyPr/>
          <a:lstStyle/>
          <a:p>
            <a:r>
              <a:rPr lang="en-GB" dirty="0"/>
              <a:t>SWOT Analysis and Human Resources</a:t>
            </a:r>
          </a:p>
        </p:txBody>
      </p:sp>
    </p:spTree>
    <p:extLst>
      <p:ext uri="{BB962C8B-B14F-4D97-AF65-F5344CB8AC3E}">
        <p14:creationId xmlns:p14="http://schemas.microsoft.com/office/powerpoint/2010/main" val="169123130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6577712" y="0"/>
            <a:ext cx="4090416" cy="5661614"/>
          </a:xfrm>
          <a:custGeom>
            <a:avLst/>
            <a:gdLst/>
            <a:ahLst/>
            <a:cxnLst/>
            <a:rect l="l" t="t" r="r" b="b"/>
            <a:pathLst>
              <a:path w="4102734" h="6858000">
                <a:moveTo>
                  <a:pt x="4102608" y="0"/>
                </a:moveTo>
                <a:lnTo>
                  <a:pt x="0" y="0"/>
                </a:lnTo>
                <a:lnTo>
                  <a:pt x="0" y="6858000"/>
                </a:lnTo>
                <a:lnTo>
                  <a:pt x="4102608" y="6858000"/>
                </a:lnTo>
                <a:lnTo>
                  <a:pt x="4102608" y="0"/>
                </a:lnTo>
                <a:close/>
              </a:path>
            </a:pathLst>
          </a:custGeom>
          <a:solidFill>
            <a:srgbClr val="D9D9D9">
              <a:alpha val="74900"/>
            </a:srgbClr>
          </a:solidFill>
        </p:spPr>
        <p:txBody>
          <a:bodyPr wrap="square" lIns="0" tIns="0" rIns="0" bIns="0" rtlCol="0"/>
          <a:lstStyle/>
          <a:p>
            <a:endParaRPr/>
          </a:p>
        </p:txBody>
      </p:sp>
      <p:sp>
        <p:nvSpPr>
          <p:cNvPr id="3" name="object 3"/>
          <p:cNvSpPr txBox="1">
            <a:spLocks noGrp="1"/>
          </p:cNvSpPr>
          <p:nvPr>
            <p:ph type="title"/>
          </p:nvPr>
        </p:nvSpPr>
        <p:spPr>
          <a:xfrm>
            <a:off x="6680962" y="513030"/>
            <a:ext cx="3517265" cy="666115"/>
          </a:xfrm>
          <a:prstGeom prst="rect">
            <a:avLst/>
          </a:prstGeom>
        </p:spPr>
        <p:txBody>
          <a:bodyPr vert="horz" wrap="square" lIns="0" tIns="12700" rIns="0" bIns="0" rtlCol="0" anchor="ctr">
            <a:spAutoFit/>
          </a:bodyPr>
          <a:lstStyle/>
          <a:p>
            <a:pPr marL="12700">
              <a:lnSpc>
                <a:spcPct val="100000"/>
              </a:lnSpc>
              <a:spcBef>
                <a:spcPts val="100"/>
              </a:spcBef>
            </a:pPr>
            <a:r>
              <a:rPr sz="4200" b="1" spc="-100" dirty="0">
                <a:solidFill>
                  <a:srgbClr val="FF0000"/>
                </a:solidFill>
                <a:latin typeface="Arial"/>
                <a:cs typeface="Arial"/>
              </a:rPr>
              <a:t>SWOT</a:t>
            </a:r>
            <a:r>
              <a:rPr sz="4200" b="1" spc="-229" dirty="0">
                <a:solidFill>
                  <a:srgbClr val="FF0000"/>
                </a:solidFill>
                <a:latin typeface="Arial"/>
                <a:cs typeface="Arial"/>
              </a:rPr>
              <a:t> </a:t>
            </a:r>
            <a:r>
              <a:rPr sz="4200" spc="-105" dirty="0">
                <a:solidFill>
                  <a:srgbClr val="1F666F"/>
                </a:solidFill>
              </a:rPr>
              <a:t>analysis</a:t>
            </a:r>
            <a:endParaRPr sz="4200">
              <a:latin typeface="Arial"/>
              <a:cs typeface="Arial"/>
            </a:endParaRPr>
          </a:p>
        </p:txBody>
      </p:sp>
      <p:pic>
        <p:nvPicPr>
          <p:cNvPr id="4" name="object 4"/>
          <p:cNvPicPr/>
          <p:nvPr/>
        </p:nvPicPr>
        <p:blipFill>
          <a:blip r:embed="rId2" cstate="print"/>
          <a:stretch>
            <a:fillRect/>
          </a:stretch>
        </p:blipFill>
        <p:spPr>
          <a:xfrm>
            <a:off x="2005583" y="1264919"/>
            <a:ext cx="4090416" cy="4008120"/>
          </a:xfrm>
          <a:prstGeom prst="rect">
            <a:avLst/>
          </a:prstGeom>
        </p:spPr>
      </p:pic>
      <p:sp>
        <p:nvSpPr>
          <p:cNvPr id="5" name="object 5"/>
          <p:cNvSpPr txBox="1"/>
          <p:nvPr/>
        </p:nvSpPr>
        <p:spPr>
          <a:xfrm>
            <a:off x="6823710" y="1570735"/>
            <a:ext cx="3575685" cy="3923638"/>
          </a:xfrm>
          <a:prstGeom prst="rect">
            <a:avLst/>
          </a:prstGeom>
        </p:spPr>
        <p:txBody>
          <a:bodyPr vert="horz" wrap="square" lIns="0" tIns="53340" rIns="0" bIns="0" rtlCol="0">
            <a:spAutoFit/>
          </a:bodyPr>
          <a:lstStyle/>
          <a:p>
            <a:pPr marL="104139" marR="5080">
              <a:lnSpc>
                <a:spcPct val="85200"/>
              </a:lnSpc>
              <a:spcBef>
                <a:spcPts val="420"/>
              </a:spcBef>
            </a:pPr>
            <a:r>
              <a:rPr b="1" i="1" dirty="0">
                <a:solidFill>
                  <a:srgbClr val="252525"/>
                </a:solidFill>
                <a:latin typeface="Arial"/>
                <a:cs typeface="Arial"/>
              </a:rPr>
              <a:t>SWOT </a:t>
            </a:r>
            <a:r>
              <a:rPr dirty="0">
                <a:solidFill>
                  <a:srgbClr val="252525"/>
                </a:solidFill>
                <a:latin typeface="Arial"/>
                <a:cs typeface="Arial"/>
              </a:rPr>
              <a:t>provides</a:t>
            </a:r>
            <a:r>
              <a:rPr spc="-30" dirty="0">
                <a:solidFill>
                  <a:srgbClr val="252525"/>
                </a:solidFill>
                <a:latin typeface="Arial"/>
                <a:cs typeface="Arial"/>
              </a:rPr>
              <a:t> </a:t>
            </a:r>
            <a:r>
              <a:rPr dirty="0">
                <a:solidFill>
                  <a:srgbClr val="252525"/>
                </a:solidFill>
                <a:latin typeface="Arial"/>
                <a:cs typeface="Arial"/>
              </a:rPr>
              <a:t>a</a:t>
            </a:r>
            <a:r>
              <a:rPr spc="10" dirty="0">
                <a:solidFill>
                  <a:srgbClr val="252525"/>
                </a:solidFill>
                <a:latin typeface="Arial"/>
                <a:cs typeface="Arial"/>
              </a:rPr>
              <a:t> </a:t>
            </a:r>
            <a:r>
              <a:rPr spc="-10" dirty="0">
                <a:solidFill>
                  <a:srgbClr val="252525"/>
                </a:solidFill>
                <a:latin typeface="Arial"/>
                <a:cs typeface="Arial"/>
              </a:rPr>
              <a:t>general </a:t>
            </a:r>
            <a:r>
              <a:rPr dirty="0">
                <a:solidFill>
                  <a:srgbClr val="252525"/>
                </a:solidFill>
                <a:latin typeface="Arial"/>
                <a:cs typeface="Arial"/>
              </a:rPr>
              <a:t>summary</a:t>
            </a:r>
            <a:r>
              <a:rPr spc="-45" dirty="0">
                <a:solidFill>
                  <a:srgbClr val="252525"/>
                </a:solidFill>
                <a:latin typeface="Arial"/>
                <a:cs typeface="Arial"/>
              </a:rPr>
              <a:t> </a:t>
            </a:r>
            <a:r>
              <a:rPr dirty="0">
                <a:solidFill>
                  <a:srgbClr val="252525"/>
                </a:solidFill>
                <a:latin typeface="Arial"/>
                <a:cs typeface="Arial"/>
              </a:rPr>
              <a:t>of</a:t>
            </a:r>
            <a:r>
              <a:rPr spc="25" dirty="0">
                <a:solidFill>
                  <a:srgbClr val="252525"/>
                </a:solidFill>
                <a:latin typeface="Arial"/>
                <a:cs typeface="Arial"/>
              </a:rPr>
              <a:t> </a:t>
            </a:r>
            <a:r>
              <a:rPr dirty="0">
                <a:solidFill>
                  <a:srgbClr val="252525"/>
                </a:solidFill>
                <a:latin typeface="Arial"/>
                <a:cs typeface="Arial"/>
              </a:rPr>
              <a:t>the Strengths</a:t>
            </a:r>
            <a:r>
              <a:rPr spc="-40" dirty="0">
                <a:solidFill>
                  <a:srgbClr val="252525"/>
                </a:solidFill>
                <a:latin typeface="Arial"/>
                <a:cs typeface="Arial"/>
              </a:rPr>
              <a:t> </a:t>
            </a:r>
            <a:r>
              <a:rPr spc="-25" dirty="0">
                <a:solidFill>
                  <a:srgbClr val="252525"/>
                </a:solidFill>
                <a:latin typeface="Arial"/>
                <a:cs typeface="Arial"/>
              </a:rPr>
              <a:t>and </a:t>
            </a:r>
            <a:r>
              <a:rPr dirty="0">
                <a:solidFill>
                  <a:srgbClr val="252525"/>
                </a:solidFill>
                <a:latin typeface="Arial"/>
                <a:cs typeface="Arial"/>
              </a:rPr>
              <a:t>Weaknesses</a:t>
            </a:r>
            <a:r>
              <a:rPr spc="-80" dirty="0">
                <a:solidFill>
                  <a:srgbClr val="252525"/>
                </a:solidFill>
                <a:latin typeface="Arial"/>
                <a:cs typeface="Arial"/>
              </a:rPr>
              <a:t> </a:t>
            </a:r>
            <a:r>
              <a:rPr dirty="0">
                <a:solidFill>
                  <a:srgbClr val="252525"/>
                </a:solidFill>
                <a:latin typeface="Arial"/>
                <a:cs typeface="Arial"/>
              </a:rPr>
              <a:t>explored</a:t>
            </a:r>
            <a:r>
              <a:rPr spc="-35" dirty="0">
                <a:solidFill>
                  <a:srgbClr val="252525"/>
                </a:solidFill>
                <a:latin typeface="Arial"/>
                <a:cs typeface="Arial"/>
              </a:rPr>
              <a:t> </a:t>
            </a:r>
            <a:r>
              <a:rPr dirty="0">
                <a:solidFill>
                  <a:srgbClr val="252525"/>
                </a:solidFill>
                <a:latin typeface="Arial"/>
                <a:cs typeface="Arial"/>
              </a:rPr>
              <a:t>in</a:t>
            </a:r>
            <a:r>
              <a:rPr spc="-35" dirty="0">
                <a:solidFill>
                  <a:srgbClr val="252525"/>
                </a:solidFill>
                <a:latin typeface="Arial"/>
                <a:cs typeface="Arial"/>
              </a:rPr>
              <a:t> </a:t>
            </a:r>
            <a:r>
              <a:rPr spc="-25" dirty="0">
                <a:solidFill>
                  <a:srgbClr val="252525"/>
                </a:solidFill>
                <a:latin typeface="Arial"/>
                <a:cs typeface="Arial"/>
              </a:rPr>
              <a:t>an </a:t>
            </a:r>
            <a:r>
              <a:rPr dirty="0">
                <a:solidFill>
                  <a:srgbClr val="252525"/>
                </a:solidFill>
                <a:latin typeface="Arial"/>
                <a:cs typeface="Arial"/>
              </a:rPr>
              <a:t>analysis</a:t>
            </a:r>
            <a:r>
              <a:rPr spc="-20" dirty="0">
                <a:solidFill>
                  <a:srgbClr val="252525"/>
                </a:solidFill>
                <a:latin typeface="Arial"/>
                <a:cs typeface="Arial"/>
              </a:rPr>
              <a:t> </a:t>
            </a:r>
            <a:r>
              <a:rPr dirty="0">
                <a:solidFill>
                  <a:srgbClr val="252525"/>
                </a:solidFill>
                <a:latin typeface="Arial"/>
                <a:cs typeface="Arial"/>
              </a:rPr>
              <a:t>of strategic</a:t>
            </a:r>
            <a:r>
              <a:rPr spc="-40" dirty="0">
                <a:solidFill>
                  <a:srgbClr val="252525"/>
                </a:solidFill>
                <a:latin typeface="Arial"/>
                <a:cs typeface="Arial"/>
              </a:rPr>
              <a:t> </a:t>
            </a:r>
            <a:r>
              <a:rPr spc="-10" dirty="0">
                <a:solidFill>
                  <a:srgbClr val="252525"/>
                </a:solidFill>
                <a:latin typeface="Arial"/>
                <a:cs typeface="Arial"/>
              </a:rPr>
              <a:t>capabilities </a:t>
            </a:r>
            <a:r>
              <a:rPr dirty="0">
                <a:solidFill>
                  <a:srgbClr val="252525"/>
                </a:solidFill>
                <a:latin typeface="Arial"/>
                <a:cs typeface="Arial"/>
              </a:rPr>
              <a:t>and</a:t>
            </a:r>
            <a:r>
              <a:rPr spc="-20" dirty="0">
                <a:solidFill>
                  <a:srgbClr val="252525"/>
                </a:solidFill>
                <a:latin typeface="Arial"/>
                <a:cs typeface="Arial"/>
              </a:rPr>
              <a:t> </a:t>
            </a:r>
            <a:r>
              <a:rPr dirty="0">
                <a:solidFill>
                  <a:srgbClr val="252525"/>
                </a:solidFill>
                <a:latin typeface="Arial"/>
                <a:cs typeface="Arial"/>
              </a:rPr>
              <a:t>the</a:t>
            </a:r>
            <a:r>
              <a:rPr spc="-20" dirty="0">
                <a:solidFill>
                  <a:srgbClr val="252525"/>
                </a:solidFill>
                <a:latin typeface="Arial"/>
                <a:cs typeface="Arial"/>
              </a:rPr>
              <a:t> </a:t>
            </a:r>
            <a:r>
              <a:rPr dirty="0">
                <a:solidFill>
                  <a:srgbClr val="252525"/>
                </a:solidFill>
                <a:latin typeface="Arial"/>
                <a:cs typeface="Arial"/>
              </a:rPr>
              <a:t>Opportunities</a:t>
            </a:r>
            <a:r>
              <a:rPr spc="-60" dirty="0">
                <a:solidFill>
                  <a:srgbClr val="252525"/>
                </a:solidFill>
                <a:latin typeface="Arial"/>
                <a:cs typeface="Arial"/>
              </a:rPr>
              <a:t> </a:t>
            </a:r>
            <a:r>
              <a:rPr dirty="0">
                <a:solidFill>
                  <a:srgbClr val="252525"/>
                </a:solidFill>
                <a:latin typeface="Arial"/>
                <a:cs typeface="Arial"/>
              </a:rPr>
              <a:t>and</a:t>
            </a:r>
            <a:r>
              <a:rPr spc="-60" dirty="0">
                <a:solidFill>
                  <a:srgbClr val="252525"/>
                </a:solidFill>
                <a:latin typeface="Arial"/>
                <a:cs typeface="Arial"/>
              </a:rPr>
              <a:t> </a:t>
            </a:r>
            <a:r>
              <a:rPr spc="-10" dirty="0">
                <a:solidFill>
                  <a:srgbClr val="252525"/>
                </a:solidFill>
                <a:latin typeface="Arial"/>
                <a:cs typeface="Arial"/>
              </a:rPr>
              <a:t>Threats </a:t>
            </a:r>
            <a:r>
              <a:rPr dirty="0">
                <a:solidFill>
                  <a:srgbClr val="252525"/>
                </a:solidFill>
                <a:latin typeface="Arial"/>
                <a:cs typeface="Arial"/>
              </a:rPr>
              <a:t>in</a:t>
            </a:r>
            <a:r>
              <a:rPr spc="-10" dirty="0">
                <a:solidFill>
                  <a:srgbClr val="252525"/>
                </a:solidFill>
                <a:latin typeface="Arial"/>
                <a:cs typeface="Arial"/>
              </a:rPr>
              <a:t> </a:t>
            </a:r>
            <a:r>
              <a:rPr dirty="0">
                <a:solidFill>
                  <a:srgbClr val="252525"/>
                </a:solidFill>
                <a:latin typeface="Arial"/>
                <a:cs typeface="Arial"/>
              </a:rPr>
              <a:t>the</a:t>
            </a:r>
            <a:r>
              <a:rPr spc="-10" dirty="0">
                <a:solidFill>
                  <a:srgbClr val="252525"/>
                </a:solidFill>
                <a:latin typeface="Arial"/>
                <a:cs typeface="Arial"/>
              </a:rPr>
              <a:t> environment.</a:t>
            </a:r>
            <a:endParaRPr dirty="0">
              <a:latin typeface="Arial"/>
              <a:cs typeface="Arial"/>
            </a:endParaRPr>
          </a:p>
          <a:p>
            <a:pPr>
              <a:lnSpc>
                <a:spcPct val="100000"/>
              </a:lnSpc>
            </a:pPr>
            <a:endParaRPr sz="2000" dirty="0">
              <a:latin typeface="Arial"/>
              <a:cs typeface="Arial"/>
            </a:endParaRPr>
          </a:p>
          <a:p>
            <a:pPr>
              <a:spcBef>
                <a:spcPts val="20"/>
              </a:spcBef>
            </a:pPr>
            <a:endParaRPr sz="1550" dirty="0">
              <a:latin typeface="Arial"/>
              <a:cs typeface="Arial"/>
            </a:endParaRPr>
          </a:p>
          <a:p>
            <a:pPr marL="12700"/>
            <a:r>
              <a:rPr b="1" spc="-10" dirty="0">
                <a:solidFill>
                  <a:srgbClr val="6F2F9F"/>
                </a:solidFill>
                <a:latin typeface="Arial"/>
                <a:cs typeface="Arial"/>
              </a:rPr>
              <a:t>INTERNAL</a:t>
            </a:r>
            <a:r>
              <a:rPr b="1" spc="-75" dirty="0">
                <a:solidFill>
                  <a:srgbClr val="6F2F9F"/>
                </a:solidFill>
                <a:latin typeface="Arial"/>
                <a:cs typeface="Arial"/>
              </a:rPr>
              <a:t> </a:t>
            </a:r>
            <a:r>
              <a:rPr b="1" spc="-10" dirty="0">
                <a:solidFill>
                  <a:srgbClr val="252525"/>
                </a:solidFill>
                <a:latin typeface="Arial"/>
                <a:cs typeface="Arial"/>
              </a:rPr>
              <a:t>ANALYSIS:</a:t>
            </a:r>
            <a:endParaRPr dirty="0">
              <a:latin typeface="Arial"/>
              <a:cs typeface="Arial"/>
            </a:endParaRPr>
          </a:p>
          <a:p>
            <a:pPr marL="12700">
              <a:spcBef>
                <a:spcPts val="985"/>
              </a:spcBef>
            </a:pPr>
            <a:r>
              <a:rPr b="1" i="1" dirty="0">
                <a:solidFill>
                  <a:srgbClr val="FF0000"/>
                </a:solidFill>
                <a:latin typeface="Arial"/>
                <a:cs typeface="Arial"/>
              </a:rPr>
              <a:t>STRENGTHS,</a:t>
            </a:r>
            <a:r>
              <a:rPr b="1" i="1" spc="-5" dirty="0">
                <a:solidFill>
                  <a:srgbClr val="FF0000"/>
                </a:solidFill>
                <a:latin typeface="Arial"/>
                <a:cs typeface="Arial"/>
              </a:rPr>
              <a:t> </a:t>
            </a:r>
            <a:r>
              <a:rPr b="1" i="1" spc="-10" dirty="0">
                <a:solidFill>
                  <a:srgbClr val="FF0000"/>
                </a:solidFill>
                <a:latin typeface="Arial"/>
                <a:cs typeface="Arial"/>
              </a:rPr>
              <a:t>WEAKNESSES</a:t>
            </a:r>
            <a:endParaRPr dirty="0">
              <a:latin typeface="Arial"/>
              <a:cs typeface="Arial"/>
            </a:endParaRPr>
          </a:p>
          <a:p>
            <a:pPr>
              <a:lnSpc>
                <a:spcPct val="100000"/>
              </a:lnSpc>
            </a:pPr>
            <a:endParaRPr sz="2000" dirty="0">
              <a:latin typeface="Arial"/>
              <a:cs typeface="Arial"/>
            </a:endParaRPr>
          </a:p>
          <a:p>
            <a:pPr>
              <a:spcBef>
                <a:spcPts val="25"/>
              </a:spcBef>
            </a:pPr>
            <a:endParaRPr sz="1550" dirty="0">
              <a:latin typeface="Arial"/>
              <a:cs typeface="Arial"/>
            </a:endParaRPr>
          </a:p>
          <a:p>
            <a:pPr marL="12700">
              <a:spcBef>
                <a:spcPts val="5"/>
              </a:spcBef>
            </a:pPr>
            <a:r>
              <a:rPr b="1" spc="-10" dirty="0">
                <a:solidFill>
                  <a:srgbClr val="6F2F9F"/>
                </a:solidFill>
                <a:latin typeface="Arial"/>
                <a:cs typeface="Arial"/>
              </a:rPr>
              <a:t>EXTERNAL</a:t>
            </a:r>
            <a:r>
              <a:rPr b="1" spc="-80" dirty="0">
                <a:solidFill>
                  <a:srgbClr val="6F2F9F"/>
                </a:solidFill>
                <a:latin typeface="Arial"/>
                <a:cs typeface="Arial"/>
              </a:rPr>
              <a:t> </a:t>
            </a:r>
            <a:r>
              <a:rPr b="1" spc="-10" dirty="0">
                <a:solidFill>
                  <a:srgbClr val="252525"/>
                </a:solidFill>
                <a:latin typeface="Arial"/>
                <a:cs typeface="Arial"/>
              </a:rPr>
              <a:t>ANALYSIS:</a:t>
            </a:r>
            <a:endParaRPr dirty="0">
              <a:latin typeface="Arial"/>
              <a:cs typeface="Arial"/>
            </a:endParaRPr>
          </a:p>
          <a:p>
            <a:pPr marL="12700">
              <a:spcBef>
                <a:spcPts val="980"/>
              </a:spcBef>
            </a:pPr>
            <a:r>
              <a:rPr b="1" i="1" dirty="0">
                <a:solidFill>
                  <a:srgbClr val="FF0000"/>
                </a:solidFill>
                <a:latin typeface="Arial"/>
                <a:cs typeface="Arial"/>
              </a:rPr>
              <a:t>OPPORTUNITIES,</a:t>
            </a:r>
            <a:r>
              <a:rPr b="1" i="1" spc="-45" dirty="0">
                <a:solidFill>
                  <a:srgbClr val="FF0000"/>
                </a:solidFill>
                <a:latin typeface="Arial"/>
                <a:cs typeface="Arial"/>
              </a:rPr>
              <a:t> </a:t>
            </a:r>
            <a:r>
              <a:rPr b="1" i="1" spc="-10" dirty="0">
                <a:solidFill>
                  <a:srgbClr val="FF0000"/>
                </a:solidFill>
                <a:latin typeface="Arial"/>
                <a:cs typeface="Arial"/>
              </a:rPr>
              <a:t>THREATS</a:t>
            </a:r>
            <a:endParaRPr dirty="0">
              <a:latin typeface="Arial"/>
              <a:cs typeface="Arial"/>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7E8A0-6886-44FE-9A4F-3E9C28D7E67A}"/>
              </a:ext>
            </a:extLst>
          </p:cNvPr>
          <p:cNvSpPr>
            <a:spLocks noGrp="1"/>
          </p:cNvSpPr>
          <p:nvPr>
            <p:ph type="title"/>
          </p:nvPr>
        </p:nvSpPr>
        <p:spPr/>
        <p:txBody>
          <a:bodyPr/>
          <a:lstStyle/>
          <a:p>
            <a:r>
              <a:rPr lang="en-GB" dirty="0"/>
              <a:t>SWOT</a:t>
            </a:r>
          </a:p>
        </p:txBody>
      </p:sp>
      <p:sp>
        <p:nvSpPr>
          <p:cNvPr id="3" name="Content Placeholder 2">
            <a:extLst>
              <a:ext uri="{FF2B5EF4-FFF2-40B4-BE49-F238E27FC236}">
                <a16:creationId xmlns:a16="http://schemas.microsoft.com/office/drawing/2014/main" id="{92AE8732-A3A5-460D-AC0E-09E53976A74A}"/>
              </a:ext>
            </a:extLst>
          </p:cNvPr>
          <p:cNvSpPr>
            <a:spLocks noGrp="1"/>
          </p:cNvSpPr>
          <p:nvPr>
            <p:ph idx="1"/>
          </p:nvPr>
        </p:nvSpPr>
        <p:spPr/>
        <p:txBody>
          <a:bodyPr>
            <a:normAutofit/>
          </a:bodyPr>
          <a:lstStyle/>
          <a:p>
            <a:r>
              <a:rPr lang="en-GB" i="0" dirty="0">
                <a:solidFill>
                  <a:srgbClr val="58595B"/>
                </a:solidFill>
                <a:effectLst/>
                <a:latin typeface="Open Sans"/>
              </a:rPr>
              <a:t>A SWOT analysis is a planning tool which seeks to identify the Strengths, Weaknesses, Opportunities and Threats involved in a project or organisation. It's a framework for matching an organisation's goals, programmes and capacities to the environment in which it operates. (CIPD, 2021)</a:t>
            </a:r>
            <a:endParaRPr lang="en-GB" dirty="0"/>
          </a:p>
        </p:txBody>
      </p:sp>
    </p:spTree>
    <p:extLst>
      <p:ext uri="{BB962C8B-B14F-4D97-AF65-F5344CB8AC3E}">
        <p14:creationId xmlns:p14="http://schemas.microsoft.com/office/powerpoint/2010/main" val="661928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909063" y="181484"/>
            <a:ext cx="6216650" cy="1368323"/>
          </a:xfrm>
          <a:prstGeom prst="rect">
            <a:avLst/>
          </a:prstGeom>
        </p:spPr>
        <p:txBody>
          <a:bodyPr vert="horz" wrap="square" lIns="0" tIns="13970" rIns="0" bIns="0" rtlCol="0" anchor="ctr">
            <a:spAutoFit/>
          </a:bodyPr>
          <a:lstStyle/>
          <a:p>
            <a:pPr marL="12700">
              <a:lnSpc>
                <a:spcPct val="100000"/>
              </a:lnSpc>
              <a:spcBef>
                <a:spcPts val="110"/>
              </a:spcBef>
            </a:pPr>
            <a:r>
              <a:rPr spc="-114" dirty="0"/>
              <a:t>Developing</a:t>
            </a:r>
            <a:r>
              <a:rPr spc="-270" dirty="0"/>
              <a:t> </a:t>
            </a:r>
            <a:r>
              <a:rPr spc="-85" dirty="0"/>
              <a:t>the</a:t>
            </a:r>
            <a:r>
              <a:rPr spc="-229" dirty="0"/>
              <a:t> </a:t>
            </a:r>
            <a:r>
              <a:rPr b="1" spc="-114" dirty="0">
                <a:solidFill>
                  <a:srgbClr val="FF0000"/>
                </a:solidFill>
                <a:latin typeface="Arial"/>
                <a:cs typeface="Arial"/>
              </a:rPr>
              <a:t>TOWS</a:t>
            </a:r>
            <a:r>
              <a:rPr b="1" spc="-254" dirty="0">
                <a:solidFill>
                  <a:srgbClr val="FF0000"/>
                </a:solidFill>
                <a:latin typeface="Arial"/>
                <a:cs typeface="Arial"/>
              </a:rPr>
              <a:t> </a:t>
            </a:r>
            <a:r>
              <a:rPr spc="-70" dirty="0"/>
              <a:t>matrix</a:t>
            </a:r>
          </a:p>
        </p:txBody>
      </p:sp>
      <p:pic>
        <p:nvPicPr>
          <p:cNvPr id="3" name="object 3"/>
          <p:cNvPicPr/>
          <p:nvPr/>
        </p:nvPicPr>
        <p:blipFill>
          <a:blip r:embed="rId2" cstate="print"/>
          <a:stretch>
            <a:fillRect/>
          </a:stretch>
        </p:blipFill>
        <p:spPr>
          <a:xfrm>
            <a:off x="1725168" y="1804417"/>
            <a:ext cx="8766048" cy="3441191"/>
          </a:xfrm>
          <a:prstGeom prst="rect">
            <a:avLst/>
          </a:prstGeom>
        </p:spPr>
      </p:pic>
      <p:sp>
        <p:nvSpPr>
          <p:cNvPr id="4" name="Rectangle 3">
            <a:extLst>
              <a:ext uri="{FF2B5EF4-FFF2-40B4-BE49-F238E27FC236}">
                <a16:creationId xmlns:a16="http://schemas.microsoft.com/office/drawing/2014/main" id="{8FC18244-2CCE-19F9-3E2D-9C560F90E7E6}"/>
              </a:ext>
            </a:extLst>
          </p:cNvPr>
          <p:cNvSpPr/>
          <p:nvPr/>
        </p:nvSpPr>
        <p:spPr>
          <a:xfrm>
            <a:off x="7736810" y="307148"/>
            <a:ext cx="4133964" cy="1050763"/>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How  do these strategic move</a:t>
            </a:r>
            <a:r>
              <a:rPr lang="en-GB" b="1">
                <a:solidFill>
                  <a:schemeClr val="tx1"/>
                </a:solidFill>
              </a:rPr>
              <a:t>/plan </a:t>
            </a:r>
            <a:r>
              <a:rPr lang="en-GB" b="1" dirty="0">
                <a:solidFill>
                  <a:schemeClr val="tx1"/>
                </a:solidFill>
              </a:rPr>
              <a:t>affect HR </a:t>
            </a:r>
            <a:r>
              <a:rPr lang="en-GB" dirty="0">
                <a:solidFill>
                  <a:schemeClr val="tx1"/>
                </a:solidFill>
              </a:rPr>
              <a:t>?</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2200" y="561497"/>
            <a:ext cx="10515600" cy="932818"/>
          </a:xfrm>
          <a:prstGeom prst="rect">
            <a:avLst/>
          </a:prstGeom>
        </p:spPr>
        <p:txBody>
          <a:bodyPr vert="horz" wrap="square" lIns="0" tIns="253237" rIns="0" bIns="0" rtlCol="0" anchor="ctr">
            <a:spAutoFit/>
          </a:bodyPr>
          <a:lstStyle/>
          <a:p>
            <a:pPr marL="110489">
              <a:lnSpc>
                <a:spcPct val="100000"/>
              </a:lnSpc>
              <a:spcBef>
                <a:spcPts val="110"/>
              </a:spcBef>
            </a:pPr>
            <a:r>
              <a:rPr spc="-105" dirty="0"/>
              <a:t>Issues</a:t>
            </a:r>
            <a:r>
              <a:rPr spc="-280" dirty="0"/>
              <a:t> </a:t>
            </a:r>
            <a:r>
              <a:rPr spc="-95" dirty="0"/>
              <a:t>with</a:t>
            </a:r>
            <a:r>
              <a:rPr spc="-229" dirty="0"/>
              <a:t> </a:t>
            </a:r>
            <a:r>
              <a:rPr spc="-100" dirty="0"/>
              <a:t>SWOT</a:t>
            </a:r>
            <a:r>
              <a:rPr spc="-325" dirty="0"/>
              <a:t> </a:t>
            </a:r>
            <a:r>
              <a:rPr spc="-85" dirty="0"/>
              <a:t>analysis</a:t>
            </a:r>
          </a:p>
        </p:txBody>
      </p:sp>
      <p:sp>
        <p:nvSpPr>
          <p:cNvPr id="3" name="object 3"/>
          <p:cNvSpPr txBox="1"/>
          <p:nvPr/>
        </p:nvSpPr>
        <p:spPr>
          <a:xfrm>
            <a:off x="2097735" y="1473201"/>
            <a:ext cx="7880350" cy="2686633"/>
          </a:xfrm>
          <a:prstGeom prst="rect">
            <a:avLst/>
          </a:prstGeom>
        </p:spPr>
        <p:txBody>
          <a:bodyPr vert="horz" wrap="square" lIns="0" tIns="11430" rIns="0" bIns="0" rtlCol="0">
            <a:spAutoFit/>
          </a:bodyPr>
          <a:lstStyle/>
          <a:p>
            <a:pPr marL="356870" indent="-344805">
              <a:spcBef>
                <a:spcPts val="90"/>
              </a:spcBef>
              <a:buFont typeface="Wingdings"/>
              <a:buChar char=""/>
              <a:tabLst>
                <a:tab pos="356870" algn="l"/>
                <a:tab pos="357505" algn="l"/>
              </a:tabLst>
            </a:pPr>
            <a:r>
              <a:rPr sz="2000" dirty="0">
                <a:solidFill>
                  <a:srgbClr val="252525"/>
                </a:solidFill>
                <a:latin typeface="Arial"/>
                <a:cs typeface="Arial"/>
              </a:rPr>
              <a:t>Long</a:t>
            </a:r>
            <a:r>
              <a:rPr sz="2000" spc="-50" dirty="0">
                <a:solidFill>
                  <a:srgbClr val="252525"/>
                </a:solidFill>
                <a:latin typeface="Arial"/>
                <a:cs typeface="Arial"/>
              </a:rPr>
              <a:t> </a:t>
            </a:r>
            <a:r>
              <a:rPr sz="2000" dirty="0">
                <a:solidFill>
                  <a:srgbClr val="252525"/>
                </a:solidFill>
                <a:latin typeface="Arial"/>
                <a:cs typeface="Arial"/>
              </a:rPr>
              <a:t>lists</a:t>
            </a:r>
            <a:r>
              <a:rPr sz="2000" spc="-30" dirty="0">
                <a:solidFill>
                  <a:srgbClr val="252525"/>
                </a:solidFill>
                <a:latin typeface="Arial"/>
                <a:cs typeface="Arial"/>
              </a:rPr>
              <a:t> </a:t>
            </a:r>
            <a:r>
              <a:rPr sz="2000" dirty="0">
                <a:solidFill>
                  <a:srgbClr val="252525"/>
                </a:solidFill>
                <a:latin typeface="Arial"/>
                <a:cs typeface="Arial"/>
              </a:rPr>
              <a:t>with</a:t>
            </a:r>
            <a:r>
              <a:rPr sz="2000" spc="-5" dirty="0">
                <a:solidFill>
                  <a:srgbClr val="252525"/>
                </a:solidFill>
                <a:latin typeface="Arial"/>
                <a:cs typeface="Arial"/>
              </a:rPr>
              <a:t> </a:t>
            </a:r>
            <a:r>
              <a:rPr sz="2000" b="1" i="1" dirty="0">
                <a:solidFill>
                  <a:srgbClr val="252525"/>
                </a:solidFill>
                <a:latin typeface="Arial"/>
                <a:cs typeface="Arial"/>
              </a:rPr>
              <a:t>no</a:t>
            </a:r>
            <a:r>
              <a:rPr sz="2000" b="1" i="1" spc="-50" dirty="0">
                <a:solidFill>
                  <a:srgbClr val="252525"/>
                </a:solidFill>
                <a:latin typeface="Arial"/>
                <a:cs typeface="Arial"/>
              </a:rPr>
              <a:t> </a:t>
            </a:r>
            <a:r>
              <a:rPr sz="2000" b="1" i="1" spc="-10" dirty="0">
                <a:solidFill>
                  <a:srgbClr val="252525"/>
                </a:solidFill>
                <a:latin typeface="Arial"/>
                <a:cs typeface="Arial"/>
              </a:rPr>
              <a:t>prioritisation</a:t>
            </a:r>
            <a:r>
              <a:rPr sz="2000" spc="-10" dirty="0">
                <a:solidFill>
                  <a:srgbClr val="252525"/>
                </a:solidFill>
                <a:latin typeface="Arial"/>
                <a:cs typeface="Arial"/>
              </a:rPr>
              <a:t>.</a:t>
            </a:r>
            <a:endParaRPr sz="2000">
              <a:latin typeface="Arial"/>
              <a:cs typeface="Arial"/>
            </a:endParaRPr>
          </a:p>
          <a:p>
            <a:pPr>
              <a:spcBef>
                <a:spcPts val="25"/>
              </a:spcBef>
              <a:buClr>
                <a:srgbClr val="252525"/>
              </a:buClr>
              <a:buFont typeface="Wingdings"/>
              <a:buChar char=""/>
            </a:pPr>
            <a:endParaRPr sz="2150">
              <a:latin typeface="Arial"/>
              <a:cs typeface="Arial"/>
            </a:endParaRPr>
          </a:p>
          <a:p>
            <a:pPr marL="356870" indent="-344805">
              <a:buFont typeface="Wingdings"/>
              <a:buChar char=""/>
              <a:tabLst>
                <a:tab pos="356870" algn="l"/>
                <a:tab pos="357505" algn="l"/>
              </a:tabLst>
            </a:pPr>
            <a:r>
              <a:rPr sz="2000" b="1" i="1" dirty="0">
                <a:solidFill>
                  <a:srgbClr val="252525"/>
                </a:solidFill>
                <a:latin typeface="Arial"/>
                <a:cs typeface="Arial"/>
              </a:rPr>
              <a:t>Over</a:t>
            </a:r>
            <a:r>
              <a:rPr sz="2000" b="1" i="1" spc="-50" dirty="0">
                <a:solidFill>
                  <a:srgbClr val="252525"/>
                </a:solidFill>
                <a:latin typeface="Arial"/>
                <a:cs typeface="Arial"/>
              </a:rPr>
              <a:t> </a:t>
            </a:r>
            <a:r>
              <a:rPr sz="2000" b="1" i="1" spc="-10" dirty="0">
                <a:solidFill>
                  <a:srgbClr val="252525"/>
                </a:solidFill>
                <a:latin typeface="Arial"/>
                <a:cs typeface="Arial"/>
              </a:rPr>
              <a:t>generalisation</a:t>
            </a:r>
            <a:endParaRPr sz="2000">
              <a:latin typeface="Arial"/>
              <a:cs typeface="Arial"/>
            </a:endParaRPr>
          </a:p>
          <a:p>
            <a:pPr marL="356870" marR="5080" indent="-344805">
              <a:lnSpc>
                <a:spcPct val="150100"/>
              </a:lnSpc>
              <a:spcBef>
                <a:spcPts val="1295"/>
              </a:spcBef>
              <a:buFont typeface="Wingdings"/>
              <a:buChar char=""/>
              <a:tabLst>
                <a:tab pos="356870" algn="l"/>
                <a:tab pos="357505" algn="l"/>
              </a:tabLst>
            </a:pPr>
            <a:r>
              <a:rPr sz="2000" dirty="0">
                <a:solidFill>
                  <a:srgbClr val="252525"/>
                </a:solidFill>
                <a:latin typeface="Arial"/>
                <a:cs typeface="Arial"/>
              </a:rPr>
              <a:t>SWOT</a:t>
            </a:r>
            <a:r>
              <a:rPr sz="2000" spc="-140" dirty="0">
                <a:solidFill>
                  <a:srgbClr val="252525"/>
                </a:solidFill>
                <a:latin typeface="Arial"/>
                <a:cs typeface="Arial"/>
              </a:rPr>
              <a:t> </a:t>
            </a:r>
            <a:r>
              <a:rPr sz="2000" dirty="0">
                <a:solidFill>
                  <a:srgbClr val="252525"/>
                </a:solidFill>
                <a:latin typeface="Arial"/>
                <a:cs typeface="Arial"/>
              </a:rPr>
              <a:t>is</a:t>
            </a:r>
            <a:r>
              <a:rPr sz="2000" spc="-50" dirty="0">
                <a:solidFill>
                  <a:srgbClr val="252525"/>
                </a:solidFill>
                <a:latin typeface="Arial"/>
                <a:cs typeface="Arial"/>
              </a:rPr>
              <a:t> </a:t>
            </a:r>
            <a:r>
              <a:rPr sz="2000" dirty="0">
                <a:solidFill>
                  <a:srgbClr val="252525"/>
                </a:solidFill>
                <a:latin typeface="Arial"/>
                <a:cs typeface="Arial"/>
              </a:rPr>
              <a:t>used</a:t>
            </a:r>
            <a:r>
              <a:rPr sz="2000" spc="-55" dirty="0">
                <a:solidFill>
                  <a:srgbClr val="252525"/>
                </a:solidFill>
                <a:latin typeface="Arial"/>
                <a:cs typeface="Arial"/>
              </a:rPr>
              <a:t> </a:t>
            </a:r>
            <a:r>
              <a:rPr sz="2000" dirty="0">
                <a:solidFill>
                  <a:srgbClr val="252525"/>
                </a:solidFill>
                <a:latin typeface="Arial"/>
                <a:cs typeface="Arial"/>
              </a:rPr>
              <a:t>as</a:t>
            </a:r>
            <a:r>
              <a:rPr sz="2000" spc="-45" dirty="0">
                <a:solidFill>
                  <a:srgbClr val="252525"/>
                </a:solidFill>
                <a:latin typeface="Arial"/>
                <a:cs typeface="Arial"/>
              </a:rPr>
              <a:t> </a:t>
            </a:r>
            <a:r>
              <a:rPr sz="2000" b="1" i="1" dirty="0">
                <a:solidFill>
                  <a:srgbClr val="252525"/>
                </a:solidFill>
                <a:latin typeface="Arial"/>
                <a:cs typeface="Arial"/>
              </a:rPr>
              <a:t>a</a:t>
            </a:r>
            <a:r>
              <a:rPr sz="2000" b="1" i="1" spc="-40" dirty="0">
                <a:solidFill>
                  <a:srgbClr val="252525"/>
                </a:solidFill>
                <a:latin typeface="Arial"/>
                <a:cs typeface="Arial"/>
              </a:rPr>
              <a:t> </a:t>
            </a:r>
            <a:r>
              <a:rPr sz="2000" b="1" i="1" dirty="0">
                <a:solidFill>
                  <a:srgbClr val="252525"/>
                </a:solidFill>
                <a:latin typeface="Arial"/>
                <a:cs typeface="Arial"/>
              </a:rPr>
              <a:t>substitute</a:t>
            </a:r>
            <a:r>
              <a:rPr sz="2000" b="1" i="1" spc="-80" dirty="0">
                <a:solidFill>
                  <a:srgbClr val="252525"/>
                </a:solidFill>
                <a:latin typeface="Arial"/>
                <a:cs typeface="Arial"/>
              </a:rPr>
              <a:t> </a:t>
            </a:r>
            <a:r>
              <a:rPr sz="2000" b="1" i="1" dirty="0">
                <a:solidFill>
                  <a:srgbClr val="252525"/>
                </a:solidFill>
                <a:latin typeface="Arial"/>
                <a:cs typeface="Arial"/>
              </a:rPr>
              <a:t>for</a:t>
            </a:r>
            <a:r>
              <a:rPr sz="2000" b="1" i="1" spc="-55" dirty="0">
                <a:solidFill>
                  <a:srgbClr val="252525"/>
                </a:solidFill>
                <a:latin typeface="Arial"/>
                <a:cs typeface="Arial"/>
              </a:rPr>
              <a:t> </a:t>
            </a:r>
            <a:r>
              <a:rPr sz="2000" b="1" i="1" dirty="0">
                <a:solidFill>
                  <a:srgbClr val="252525"/>
                </a:solidFill>
                <a:latin typeface="Arial"/>
                <a:cs typeface="Arial"/>
              </a:rPr>
              <a:t>analysis </a:t>
            </a:r>
            <a:r>
              <a:rPr sz="2000" i="1" dirty="0">
                <a:solidFill>
                  <a:srgbClr val="252525"/>
                </a:solidFill>
                <a:latin typeface="Arial"/>
                <a:cs typeface="Arial"/>
              </a:rPr>
              <a:t>instead</a:t>
            </a:r>
            <a:r>
              <a:rPr sz="2000" i="1" spc="-15" dirty="0">
                <a:solidFill>
                  <a:srgbClr val="252525"/>
                </a:solidFill>
                <a:latin typeface="Arial"/>
                <a:cs typeface="Arial"/>
              </a:rPr>
              <a:t> </a:t>
            </a:r>
            <a:r>
              <a:rPr sz="2000" i="1" dirty="0">
                <a:solidFill>
                  <a:srgbClr val="252525"/>
                </a:solidFill>
                <a:latin typeface="Arial"/>
                <a:cs typeface="Arial"/>
              </a:rPr>
              <a:t>of</a:t>
            </a:r>
            <a:r>
              <a:rPr sz="2000" i="1" spc="-60" dirty="0">
                <a:solidFill>
                  <a:srgbClr val="252525"/>
                </a:solidFill>
                <a:latin typeface="Arial"/>
                <a:cs typeface="Arial"/>
              </a:rPr>
              <a:t> </a:t>
            </a:r>
            <a:r>
              <a:rPr sz="2000" i="1" dirty="0">
                <a:solidFill>
                  <a:srgbClr val="252525"/>
                </a:solidFill>
                <a:latin typeface="Arial"/>
                <a:cs typeface="Arial"/>
              </a:rPr>
              <a:t>the</a:t>
            </a:r>
            <a:r>
              <a:rPr sz="2000" i="1" spc="-55" dirty="0">
                <a:solidFill>
                  <a:srgbClr val="252525"/>
                </a:solidFill>
                <a:latin typeface="Arial"/>
                <a:cs typeface="Arial"/>
              </a:rPr>
              <a:t> </a:t>
            </a:r>
            <a:r>
              <a:rPr sz="2000" dirty="0">
                <a:solidFill>
                  <a:srgbClr val="252525"/>
                </a:solidFill>
                <a:latin typeface="Arial"/>
                <a:cs typeface="Arial"/>
              </a:rPr>
              <a:t>result</a:t>
            </a:r>
            <a:r>
              <a:rPr sz="2000" spc="-35" dirty="0">
                <a:solidFill>
                  <a:srgbClr val="252525"/>
                </a:solidFill>
                <a:latin typeface="Arial"/>
                <a:cs typeface="Arial"/>
              </a:rPr>
              <a:t> </a:t>
            </a:r>
            <a:r>
              <a:rPr sz="2000" spc="-25" dirty="0">
                <a:solidFill>
                  <a:srgbClr val="252525"/>
                </a:solidFill>
                <a:latin typeface="Arial"/>
                <a:cs typeface="Arial"/>
              </a:rPr>
              <a:t>of </a:t>
            </a:r>
            <a:r>
              <a:rPr sz="2000" dirty="0">
                <a:solidFill>
                  <a:srgbClr val="252525"/>
                </a:solidFill>
                <a:latin typeface="Arial"/>
                <a:cs typeface="Arial"/>
              </a:rPr>
              <a:t>detailed</a:t>
            </a:r>
            <a:r>
              <a:rPr sz="2000" spc="-85" dirty="0">
                <a:solidFill>
                  <a:srgbClr val="252525"/>
                </a:solidFill>
                <a:latin typeface="Arial"/>
                <a:cs typeface="Arial"/>
              </a:rPr>
              <a:t> </a:t>
            </a:r>
            <a:r>
              <a:rPr sz="2000" spc="-10" dirty="0">
                <a:solidFill>
                  <a:srgbClr val="252525"/>
                </a:solidFill>
                <a:latin typeface="Arial"/>
                <a:cs typeface="Arial"/>
              </a:rPr>
              <a:t>analysis</a:t>
            </a:r>
            <a:endParaRPr sz="2000">
              <a:latin typeface="Arial"/>
              <a:cs typeface="Arial"/>
            </a:endParaRPr>
          </a:p>
          <a:p>
            <a:pPr>
              <a:spcBef>
                <a:spcPts val="25"/>
              </a:spcBef>
              <a:buClr>
                <a:srgbClr val="252525"/>
              </a:buClr>
              <a:buFont typeface="Wingdings"/>
              <a:buChar char=""/>
            </a:pPr>
            <a:endParaRPr sz="2150">
              <a:latin typeface="Arial"/>
              <a:cs typeface="Arial"/>
            </a:endParaRPr>
          </a:p>
          <a:p>
            <a:pPr marL="356870" indent="-344805">
              <a:buFont typeface="Wingdings"/>
              <a:buChar char=""/>
              <a:tabLst>
                <a:tab pos="356870" algn="l"/>
                <a:tab pos="357505" algn="l"/>
              </a:tabLst>
            </a:pPr>
            <a:r>
              <a:rPr sz="2000" dirty="0">
                <a:solidFill>
                  <a:srgbClr val="252525"/>
                </a:solidFill>
                <a:latin typeface="Arial"/>
                <a:cs typeface="Arial"/>
              </a:rPr>
              <a:t>SWOT</a:t>
            </a:r>
            <a:r>
              <a:rPr sz="2000" spc="-140" dirty="0">
                <a:solidFill>
                  <a:srgbClr val="252525"/>
                </a:solidFill>
                <a:latin typeface="Arial"/>
                <a:cs typeface="Arial"/>
              </a:rPr>
              <a:t> </a:t>
            </a:r>
            <a:r>
              <a:rPr sz="2000" dirty="0">
                <a:solidFill>
                  <a:srgbClr val="252525"/>
                </a:solidFill>
                <a:latin typeface="Arial"/>
                <a:cs typeface="Arial"/>
              </a:rPr>
              <a:t>is </a:t>
            </a:r>
            <a:r>
              <a:rPr sz="2000" b="1" i="1" dirty="0">
                <a:solidFill>
                  <a:srgbClr val="252525"/>
                </a:solidFill>
                <a:latin typeface="Arial"/>
                <a:cs typeface="Arial"/>
              </a:rPr>
              <a:t>not</a:t>
            </a:r>
            <a:r>
              <a:rPr sz="2000" b="1" i="1" spc="-45" dirty="0">
                <a:solidFill>
                  <a:srgbClr val="252525"/>
                </a:solidFill>
                <a:latin typeface="Arial"/>
                <a:cs typeface="Arial"/>
              </a:rPr>
              <a:t> </a:t>
            </a:r>
            <a:r>
              <a:rPr sz="2000" b="1" i="1" dirty="0">
                <a:solidFill>
                  <a:srgbClr val="252525"/>
                </a:solidFill>
                <a:latin typeface="Arial"/>
                <a:cs typeface="Arial"/>
              </a:rPr>
              <a:t>used</a:t>
            </a:r>
            <a:r>
              <a:rPr sz="2000" b="1" i="1" spc="-15" dirty="0">
                <a:solidFill>
                  <a:srgbClr val="252525"/>
                </a:solidFill>
                <a:latin typeface="Arial"/>
                <a:cs typeface="Arial"/>
              </a:rPr>
              <a:t> </a:t>
            </a:r>
            <a:r>
              <a:rPr sz="2000" b="1" i="1" dirty="0">
                <a:solidFill>
                  <a:srgbClr val="252525"/>
                </a:solidFill>
                <a:latin typeface="Arial"/>
                <a:cs typeface="Arial"/>
              </a:rPr>
              <a:t>to</a:t>
            </a:r>
            <a:r>
              <a:rPr sz="2000" b="1" i="1" spc="-25" dirty="0">
                <a:solidFill>
                  <a:srgbClr val="252525"/>
                </a:solidFill>
                <a:latin typeface="Arial"/>
                <a:cs typeface="Arial"/>
              </a:rPr>
              <a:t> </a:t>
            </a:r>
            <a:r>
              <a:rPr sz="2000" b="1" i="1" dirty="0">
                <a:solidFill>
                  <a:srgbClr val="252525"/>
                </a:solidFill>
                <a:latin typeface="Arial"/>
                <a:cs typeface="Arial"/>
              </a:rPr>
              <a:t>guide</a:t>
            </a:r>
            <a:r>
              <a:rPr sz="2000" b="1" i="1" spc="-35" dirty="0">
                <a:solidFill>
                  <a:srgbClr val="252525"/>
                </a:solidFill>
                <a:latin typeface="Arial"/>
                <a:cs typeface="Arial"/>
              </a:rPr>
              <a:t> </a:t>
            </a:r>
            <a:r>
              <a:rPr sz="2000" b="1" i="1" spc="-10" dirty="0">
                <a:solidFill>
                  <a:srgbClr val="252525"/>
                </a:solidFill>
                <a:latin typeface="Arial"/>
                <a:cs typeface="Arial"/>
              </a:rPr>
              <a:t>strategy</a:t>
            </a:r>
            <a:endParaRPr sz="2000">
              <a:latin typeface="Arial"/>
              <a:cs typeface="Arial"/>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2AEAB-07F2-AC03-0C1F-197767D92E28}"/>
              </a:ext>
            </a:extLst>
          </p:cNvPr>
          <p:cNvSpPr>
            <a:spLocks noGrp="1"/>
          </p:cNvSpPr>
          <p:nvPr>
            <p:ph type="title"/>
          </p:nvPr>
        </p:nvSpPr>
        <p:spPr/>
        <p:txBody>
          <a:bodyPr>
            <a:normAutofit fontScale="90000"/>
          </a:bodyPr>
          <a:lstStyle/>
          <a:p>
            <a:r>
              <a:rPr lang="en-GB" dirty="0"/>
              <a:t>How has external factors affected the industry internally? </a:t>
            </a:r>
            <a:br>
              <a:rPr lang="en-GB" dirty="0"/>
            </a:br>
            <a:endParaRPr lang="en-GB" dirty="0"/>
          </a:p>
        </p:txBody>
      </p:sp>
      <p:sp>
        <p:nvSpPr>
          <p:cNvPr id="3" name="Content Placeholder 2">
            <a:extLst>
              <a:ext uri="{FF2B5EF4-FFF2-40B4-BE49-F238E27FC236}">
                <a16:creationId xmlns:a16="http://schemas.microsoft.com/office/drawing/2014/main" id="{8C3FBBAC-2435-4D31-A0D7-8452996A7FCC}"/>
              </a:ext>
            </a:extLst>
          </p:cNvPr>
          <p:cNvSpPr>
            <a:spLocks noGrp="1"/>
          </p:cNvSpPr>
          <p:nvPr>
            <p:ph idx="1"/>
          </p:nvPr>
        </p:nvSpPr>
        <p:spPr/>
        <p:txBody>
          <a:bodyPr/>
          <a:lstStyle/>
          <a:p>
            <a:r>
              <a:rPr lang="en-GB" dirty="0"/>
              <a:t>Using the SWOT model, add your answers to the Chat </a:t>
            </a:r>
          </a:p>
        </p:txBody>
      </p:sp>
    </p:spTree>
    <p:extLst>
      <p:ext uri="{BB962C8B-B14F-4D97-AF65-F5344CB8AC3E}">
        <p14:creationId xmlns:p14="http://schemas.microsoft.com/office/powerpoint/2010/main" val="9588090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184F4-65E0-465E-8268-61D3C241C8FE}"/>
              </a:ext>
            </a:extLst>
          </p:cNvPr>
          <p:cNvSpPr>
            <a:spLocks noGrp="1"/>
          </p:cNvSpPr>
          <p:nvPr>
            <p:ph type="title"/>
          </p:nvPr>
        </p:nvSpPr>
        <p:spPr>
          <a:xfrm>
            <a:off x="2152650" y="365126"/>
            <a:ext cx="7886700" cy="1325563"/>
          </a:xfrm>
        </p:spPr>
        <p:txBody>
          <a:bodyPr>
            <a:normAutofit/>
          </a:bodyPr>
          <a:lstStyle/>
          <a:p>
            <a:r>
              <a:rPr lang="en-GB" sz="4000">
                <a:solidFill>
                  <a:srgbClr val="FFFFFF"/>
                </a:solidFill>
              </a:rPr>
              <a:t>SWOT</a:t>
            </a:r>
          </a:p>
        </p:txBody>
      </p:sp>
      <p:sp>
        <p:nvSpPr>
          <p:cNvPr id="3" name="Content Placeholder 2">
            <a:extLst>
              <a:ext uri="{FF2B5EF4-FFF2-40B4-BE49-F238E27FC236}">
                <a16:creationId xmlns:a16="http://schemas.microsoft.com/office/drawing/2014/main" id="{2C047A93-ABA4-4980-9BB9-F66952418842}"/>
              </a:ext>
            </a:extLst>
          </p:cNvPr>
          <p:cNvSpPr>
            <a:spLocks noGrp="1"/>
          </p:cNvSpPr>
          <p:nvPr>
            <p:ph idx="1"/>
          </p:nvPr>
        </p:nvSpPr>
        <p:spPr>
          <a:xfrm>
            <a:off x="1199922" y="866946"/>
            <a:ext cx="7886700" cy="3738562"/>
          </a:xfrm>
        </p:spPr>
        <p:txBody>
          <a:bodyPr>
            <a:normAutofit/>
          </a:bodyPr>
          <a:lstStyle/>
          <a:p>
            <a:pPr>
              <a:buFont typeface="Arial" panose="020B0604020202020204" pitchFamily="34" charset="0"/>
              <a:buChar char="•"/>
            </a:pPr>
            <a:r>
              <a:rPr lang="en-GB" sz="1600" b="1" dirty="0">
                <a:latin typeface="Open Sans"/>
              </a:rPr>
              <a:t>Strengths: </a:t>
            </a:r>
            <a:r>
              <a:rPr lang="en-GB" sz="1600" dirty="0">
                <a:latin typeface="Open Sans"/>
              </a:rPr>
              <a:t>positive tangible and intangible attributes, internal to an organisation and within the organisation’s control</a:t>
            </a:r>
          </a:p>
          <a:p>
            <a:pPr>
              <a:buFont typeface="Arial" panose="020B0604020202020204" pitchFamily="34" charset="0"/>
              <a:buChar char="•"/>
            </a:pPr>
            <a:r>
              <a:rPr lang="en-GB" sz="1600" b="1" dirty="0">
                <a:latin typeface="Open Sans"/>
              </a:rPr>
              <a:t>Weaknesses: </a:t>
            </a:r>
            <a:r>
              <a:rPr lang="en-GB" sz="1600" dirty="0">
                <a:latin typeface="Open Sans"/>
              </a:rPr>
              <a:t>internal factors within an organisation’s control that detract from the organisation’s ability to attain the desired goal. Which areas might the organisation improve?</a:t>
            </a:r>
          </a:p>
          <a:p>
            <a:pPr>
              <a:buFont typeface="Arial" panose="020B0604020202020204" pitchFamily="34" charset="0"/>
              <a:buChar char="•"/>
            </a:pPr>
            <a:r>
              <a:rPr lang="en-GB" sz="1600" b="1" dirty="0">
                <a:latin typeface="Open Sans"/>
              </a:rPr>
              <a:t>Opportunities: </a:t>
            </a:r>
            <a:r>
              <a:rPr lang="en-GB" sz="1600" dirty="0">
                <a:latin typeface="Open Sans"/>
              </a:rPr>
              <a:t>external attractive factors that represent the reason for an organisation to exist and develop. What opportunities exist in the environment, which will propel the organisation? Identify them by their ‘time frames’.</a:t>
            </a:r>
          </a:p>
          <a:p>
            <a:pPr>
              <a:buFont typeface="Arial" panose="020B0604020202020204" pitchFamily="34" charset="0"/>
              <a:buChar char="•"/>
            </a:pPr>
            <a:r>
              <a:rPr lang="en-GB" sz="1600" b="1" dirty="0">
                <a:latin typeface="Open Sans"/>
              </a:rPr>
              <a:t>Threats: </a:t>
            </a:r>
            <a:r>
              <a:rPr lang="en-GB" sz="1600" dirty="0">
                <a:latin typeface="Open Sans"/>
              </a:rPr>
              <a:t>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sz="1600" dirty="0"/>
          </a:p>
        </p:txBody>
      </p:sp>
    </p:spTree>
    <p:extLst>
      <p:ext uri="{BB962C8B-B14F-4D97-AF65-F5344CB8AC3E}">
        <p14:creationId xmlns:p14="http://schemas.microsoft.com/office/powerpoint/2010/main" val="354860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8E8C-2170-AB38-097C-BB02BD45DCDB}"/>
              </a:ext>
            </a:extLst>
          </p:cNvPr>
          <p:cNvSpPr>
            <a:spLocks noGrp="1"/>
          </p:cNvSpPr>
          <p:nvPr>
            <p:ph type="title"/>
          </p:nvPr>
        </p:nvSpPr>
        <p:spPr/>
        <p:txBody>
          <a:bodyPr/>
          <a:lstStyle/>
          <a:p>
            <a:r>
              <a:rPr lang="en-GB" dirty="0"/>
              <a:t>Assignment 2 </a:t>
            </a:r>
          </a:p>
        </p:txBody>
      </p:sp>
      <p:sp>
        <p:nvSpPr>
          <p:cNvPr id="5" name="Content Placeholder 4">
            <a:extLst>
              <a:ext uri="{FF2B5EF4-FFF2-40B4-BE49-F238E27FC236}">
                <a16:creationId xmlns:a16="http://schemas.microsoft.com/office/drawing/2014/main" id="{8AFA49AA-1346-C78A-7B20-3C0FAF3CB943}"/>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FBEB0051-7589-FCE6-FBD6-3F3ED294F6E3}"/>
              </a:ext>
            </a:extLst>
          </p:cNvPr>
          <p:cNvPicPr>
            <a:picLocks noChangeAspect="1"/>
          </p:cNvPicPr>
          <p:nvPr/>
        </p:nvPicPr>
        <p:blipFill rotWithShape="1">
          <a:blip r:embed="rId3"/>
          <a:srcRect l="23872" t="19899" r="27845" b="18991"/>
          <a:stretch/>
        </p:blipFill>
        <p:spPr>
          <a:xfrm>
            <a:off x="4648200" y="185015"/>
            <a:ext cx="6615546" cy="5582153"/>
          </a:xfrm>
          <a:prstGeom prst="rect">
            <a:avLst/>
          </a:prstGeom>
        </p:spPr>
      </p:pic>
    </p:spTree>
    <p:extLst>
      <p:ext uri="{BB962C8B-B14F-4D97-AF65-F5344CB8AC3E}">
        <p14:creationId xmlns:p14="http://schemas.microsoft.com/office/powerpoint/2010/main" val="195467117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C6691-8138-4EE8-B631-C2851310C962}"/>
              </a:ext>
            </a:extLst>
          </p:cNvPr>
          <p:cNvSpPr>
            <a:spLocks noGrp="1"/>
          </p:cNvSpPr>
          <p:nvPr>
            <p:ph type="title"/>
          </p:nvPr>
        </p:nvSpPr>
        <p:spPr/>
        <p:txBody>
          <a:bodyPr/>
          <a:lstStyle/>
          <a:p>
            <a:endParaRPr lang="en-GB"/>
          </a:p>
        </p:txBody>
      </p:sp>
      <p:pic>
        <p:nvPicPr>
          <p:cNvPr id="7" name="Online Media 6" title="Where hotel is staffed by robots - BBC Click">
            <a:hlinkClick r:id="" action="ppaction://media"/>
            <a:extLst>
              <a:ext uri="{FF2B5EF4-FFF2-40B4-BE49-F238E27FC236}">
                <a16:creationId xmlns:a16="http://schemas.microsoft.com/office/drawing/2014/main" id="{6F0914B2-73C7-439F-9175-8E1CF0BCB39A}"/>
              </a:ext>
            </a:extLst>
          </p:cNvPr>
          <p:cNvPicPr>
            <a:picLocks noGrp="1" noRot="1" noChangeAspect="1"/>
          </p:cNvPicPr>
          <p:nvPr>
            <p:ph idx="1"/>
            <a:videoFile r:link="rId1"/>
          </p:nvPr>
        </p:nvPicPr>
        <p:blipFill>
          <a:blip r:embed="rId4"/>
          <a:stretch>
            <a:fillRect/>
          </a:stretch>
        </p:blipFill>
        <p:spPr>
          <a:xfrm>
            <a:off x="1847529" y="365126"/>
            <a:ext cx="8686497" cy="5440139"/>
          </a:xfrm>
          <a:prstGeom prst="rect">
            <a:avLst/>
          </a:prstGeom>
        </p:spPr>
      </p:pic>
    </p:spTree>
    <p:extLst>
      <p:ext uri="{BB962C8B-B14F-4D97-AF65-F5344CB8AC3E}">
        <p14:creationId xmlns:p14="http://schemas.microsoft.com/office/powerpoint/2010/main" val="327388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AA294-518A-1D3D-56C4-C377D12B598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977C4361-0227-4D91-8CC0-7818339A5995}"/>
              </a:ext>
            </a:extLst>
          </p:cNvPr>
          <p:cNvSpPr>
            <a:spLocks noGrp="1"/>
          </p:cNvSpPr>
          <p:nvPr>
            <p:ph idx="1"/>
          </p:nvPr>
        </p:nvSpPr>
        <p:spPr/>
        <p:txBody>
          <a:bodyPr/>
          <a:lstStyle/>
          <a:p>
            <a:r>
              <a:rPr lang="en-GB" dirty="0">
                <a:hlinkClick r:id="rId2"/>
              </a:rPr>
              <a:t>8 Examples of Robots Being Used in the Hospitality Industry (revfine.com)</a:t>
            </a:r>
            <a:endParaRPr lang="en-GB" dirty="0"/>
          </a:p>
        </p:txBody>
      </p:sp>
    </p:spTree>
    <p:extLst>
      <p:ext uri="{BB962C8B-B14F-4D97-AF65-F5344CB8AC3E}">
        <p14:creationId xmlns:p14="http://schemas.microsoft.com/office/powerpoint/2010/main" val="190431145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604E7-4DA8-CA10-62BF-C1D80E5A944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B3BB5CA-EBDB-271F-06C6-F16EBE6DF7B3}"/>
              </a:ext>
            </a:extLst>
          </p:cNvPr>
          <p:cNvSpPr>
            <a:spLocks noGrp="1"/>
          </p:cNvSpPr>
          <p:nvPr>
            <p:ph idx="1"/>
          </p:nvPr>
        </p:nvSpPr>
        <p:spPr/>
        <p:txBody>
          <a:bodyPr/>
          <a:lstStyle/>
          <a:p>
            <a:r>
              <a:rPr lang="en-GB" sz="1600" dirty="0"/>
              <a:t>O'Gorman, KD (2010) </a:t>
            </a:r>
            <a:r>
              <a:rPr lang="en-GB" sz="1600" i="1" dirty="0"/>
              <a:t>The Origins of Hospitality and Tourism</a:t>
            </a:r>
            <a:r>
              <a:rPr lang="en-GB" sz="1600" dirty="0"/>
              <a:t>, Goodfellow Publishers, Limited, Oxford. Available from: ProQuest </a:t>
            </a:r>
            <a:r>
              <a:rPr lang="en-GB" sz="1600" dirty="0" err="1"/>
              <a:t>Ebook</a:t>
            </a:r>
            <a:r>
              <a:rPr lang="en-GB" sz="1600" dirty="0"/>
              <a:t> Central. (Accessed: 5 November 2022).</a:t>
            </a:r>
          </a:p>
          <a:p>
            <a:r>
              <a:rPr lang="en-GB" sz="1600" dirty="0" err="1"/>
              <a:t>Oshins</a:t>
            </a:r>
            <a:r>
              <a:rPr lang="en-GB" sz="1600" dirty="0"/>
              <a:t>, M (2017) </a:t>
            </a:r>
            <a:r>
              <a:rPr lang="en-GB" sz="1600" i="1" dirty="0"/>
              <a:t>Changes in the </a:t>
            </a:r>
            <a:r>
              <a:rPr lang="en-GB" sz="1600" i="1" dirty="0" err="1"/>
              <a:t>Hostpitlity</a:t>
            </a:r>
            <a:r>
              <a:rPr lang="en-GB" sz="1600" i="1" dirty="0"/>
              <a:t> Industry: New Paradigms, Frames and Perspectives. </a:t>
            </a:r>
            <a:r>
              <a:rPr lang="en-GB" sz="1600" dirty="0"/>
              <a:t>Available at: Change in the Hospitality Industry: New Paradigms, Frames, and Perspectives | Boston Hospitality Review (bu.edu) ( Accessed: 05 November 2022).</a:t>
            </a:r>
          </a:p>
          <a:p>
            <a:r>
              <a:rPr lang="en-GB" sz="1600" dirty="0"/>
              <a:t>CIPD (2016) </a:t>
            </a:r>
            <a:r>
              <a:rPr lang="en-GB" sz="1600" i="1" dirty="0"/>
              <a:t>Pestle Analysis. </a:t>
            </a:r>
            <a:r>
              <a:rPr lang="en-GB" sz="1600" dirty="0"/>
              <a:t>Available at: </a:t>
            </a:r>
            <a:r>
              <a:rPr lang="en-GB" sz="1600" dirty="0">
                <a:hlinkClick r:id="rId2"/>
              </a:rPr>
              <a:t>https://youtu.be/GFVKKTwkANY</a:t>
            </a:r>
            <a:r>
              <a:rPr lang="en-GB" sz="1600" dirty="0"/>
              <a:t> (Accessed: 05 November 2022). </a:t>
            </a:r>
          </a:p>
          <a:p>
            <a:r>
              <a:rPr lang="en-GB" sz="1600" dirty="0" err="1"/>
              <a:t>Namasivayam</a:t>
            </a:r>
            <a:r>
              <a:rPr lang="en-GB" sz="1600" dirty="0"/>
              <a:t>, K (2022) </a:t>
            </a:r>
            <a:r>
              <a:rPr lang="en-GB" sz="1600" i="1" dirty="0"/>
              <a:t>Hospitality Human resources and the Fourth Industrial revolution. </a:t>
            </a:r>
            <a:r>
              <a:rPr lang="en-GB" sz="1600" dirty="0"/>
              <a:t>Available at</a:t>
            </a:r>
            <a:r>
              <a:rPr lang="en-GB" sz="1600" i="1" dirty="0"/>
              <a:t>: </a:t>
            </a:r>
            <a:r>
              <a:rPr lang="en-GB" sz="1600" dirty="0"/>
              <a:t>Hospitality Human Resources and the Fourth Industrial Revolution | By Karthik </a:t>
            </a:r>
            <a:r>
              <a:rPr lang="en-GB" sz="1600" dirty="0" err="1"/>
              <a:t>Namasivayam</a:t>
            </a:r>
            <a:r>
              <a:rPr lang="en-GB" sz="1600" dirty="0"/>
              <a:t> (hospitalitynet.org) (Accessed: 05 November 2022). </a:t>
            </a:r>
          </a:p>
          <a:p>
            <a:r>
              <a:rPr lang="en-GB" sz="1600" dirty="0"/>
              <a:t>  Schwab, K. (2017) </a:t>
            </a:r>
            <a:r>
              <a:rPr lang="en-GB" sz="1600" i="1" dirty="0"/>
              <a:t>The fourth industrial revolution</a:t>
            </a:r>
            <a:r>
              <a:rPr lang="en-GB" sz="1600" dirty="0"/>
              <a:t>. Great Britain: Portfolio.</a:t>
            </a:r>
          </a:p>
          <a:p>
            <a:r>
              <a:rPr lang="en-GB" sz="1600" dirty="0"/>
              <a:t>World Economic Forum (2018) </a:t>
            </a:r>
            <a:r>
              <a:rPr lang="en-GB" sz="1600" i="1" dirty="0"/>
              <a:t>Will the future be human? </a:t>
            </a:r>
            <a:r>
              <a:rPr lang="en-GB" sz="1600" dirty="0"/>
              <a:t>Available at: </a:t>
            </a:r>
            <a:r>
              <a:rPr lang="en-GB" sz="1600" dirty="0">
                <a:hlinkClick r:id="rId3"/>
              </a:rPr>
              <a:t>https://youtu.be/hL9uk4hKyg4</a:t>
            </a:r>
            <a:r>
              <a:rPr lang="en-GB" sz="1600" dirty="0"/>
              <a:t> (Accessed: 05 November 2022).</a:t>
            </a:r>
          </a:p>
          <a:p>
            <a:r>
              <a:rPr lang="en-GB" sz="1600" dirty="0"/>
              <a:t>Harai, Y (2018) </a:t>
            </a:r>
            <a:r>
              <a:rPr lang="en-GB" sz="1600" i="1" dirty="0"/>
              <a:t>Putting jobs out of work. </a:t>
            </a:r>
            <a:r>
              <a:rPr lang="en-GB" sz="1600" dirty="0"/>
              <a:t>Available at : </a:t>
            </a:r>
            <a:r>
              <a:rPr lang="en-GB" sz="1600" dirty="0">
                <a:hlinkClick r:id="rId4"/>
              </a:rPr>
              <a:t>https://youtu.be/bU78taHasS0</a:t>
            </a:r>
            <a:r>
              <a:rPr lang="en-GB" sz="1600" dirty="0"/>
              <a:t> (Accessed: 05 November 2022). </a:t>
            </a:r>
          </a:p>
        </p:txBody>
      </p:sp>
    </p:spTree>
    <p:extLst>
      <p:ext uri="{BB962C8B-B14F-4D97-AF65-F5344CB8AC3E}">
        <p14:creationId xmlns:p14="http://schemas.microsoft.com/office/powerpoint/2010/main" val="24907830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80BC38-4AF3-4C35-163D-2998528C0EB6}"/>
              </a:ext>
            </a:extLst>
          </p:cNvPr>
          <p:cNvSpPr>
            <a:spLocks noGrp="1"/>
          </p:cNvSpPr>
          <p:nvPr>
            <p:ph idx="1"/>
          </p:nvPr>
        </p:nvSpPr>
        <p:spPr>
          <a:xfrm>
            <a:off x="1341485" y="553584"/>
            <a:ext cx="8944260" cy="5108030"/>
          </a:xfrm>
        </p:spPr>
        <p:txBody>
          <a:bodyPr>
            <a:normAutofit lnSpcReduction="10000"/>
          </a:bodyPr>
          <a:lstStyle/>
          <a:p>
            <a:endParaRPr lang="en-GB" dirty="0"/>
          </a:p>
          <a:p>
            <a:r>
              <a:rPr lang="en-GB" sz="1600" dirty="0" err="1"/>
              <a:t>Yallop</a:t>
            </a:r>
            <a:r>
              <a:rPr lang="en-GB" sz="1600" dirty="0"/>
              <a:t>, A. and Seraphin, H. (2020) ‘Big data and analytics in tourism and hospitality: opportunities and risks’, </a:t>
            </a:r>
            <a:r>
              <a:rPr lang="en-GB" sz="1600" i="1" dirty="0"/>
              <a:t>Journal of tourism futures</a:t>
            </a:r>
            <a:r>
              <a:rPr lang="en-GB" sz="1600" dirty="0"/>
              <a:t>, 6(3), pp. 257–262. Available at: https://doi.org/10.1108/JTF-10-2019-0108.</a:t>
            </a:r>
          </a:p>
          <a:p>
            <a:r>
              <a:rPr lang="en-GB" sz="1600" dirty="0"/>
              <a:t>  J. Norman, T., </a:t>
            </a:r>
            <a:r>
              <a:rPr lang="en-GB" sz="1600" dirty="0" err="1"/>
              <a:t>Christodoulidou</a:t>
            </a:r>
            <a:r>
              <a:rPr lang="en-GB" sz="1600" dirty="0"/>
              <a:t>, N. and </a:t>
            </a:r>
            <a:r>
              <a:rPr lang="en-GB" sz="1600" dirty="0" err="1"/>
              <a:t>Rothenberger</a:t>
            </a:r>
            <a:r>
              <a:rPr lang="en-GB" sz="1600" dirty="0"/>
              <a:t>, M. (2014) ‘Technology outsourcing in human resource activities in hospitality’, </a:t>
            </a:r>
            <a:r>
              <a:rPr lang="en-GB" sz="1600" i="1" dirty="0"/>
              <a:t>Journal of hospitality and tourism technology</a:t>
            </a:r>
            <a:r>
              <a:rPr lang="en-GB" sz="1600" dirty="0"/>
              <a:t>, 5(1), pp. 50–61. Available at: </a:t>
            </a:r>
            <a:r>
              <a:rPr lang="en-GB" sz="1600" dirty="0">
                <a:hlinkClick r:id="rId2"/>
              </a:rPr>
              <a:t>https://doi.org/10.1108/JHTT-07-2012-0021</a:t>
            </a:r>
            <a:r>
              <a:rPr lang="en-GB" sz="1600" dirty="0"/>
              <a:t>.</a:t>
            </a:r>
          </a:p>
          <a:p>
            <a:r>
              <a:rPr lang="en-GB" sz="1600" dirty="0"/>
              <a:t>  Ahmad, R. and Scott, N. (2019) ‘Technology innovations towards reducing hospitality human resource costs in Langkawi, Malaysia’, </a:t>
            </a:r>
            <a:r>
              <a:rPr lang="en-GB" sz="1600" i="1" dirty="0"/>
              <a:t>Tourism review </a:t>
            </a:r>
            <a:r>
              <a:rPr lang="en-GB" sz="1600" dirty="0"/>
              <a:t>(Association </a:t>
            </a:r>
            <a:r>
              <a:rPr lang="en-GB" sz="1600" dirty="0" err="1"/>
              <a:t>internationale</a:t>
            </a:r>
            <a:r>
              <a:rPr lang="en-GB" sz="1600" dirty="0"/>
              <a:t> </a:t>
            </a:r>
            <a:r>
              <a:rPr lang="en-GB" sz="1600" dirty="0" err="1"/>
              <a:t>d’experts</a:t>
            </a:r>
            <a:r>
              <a:rPr lang="en-GB" sz="1600" dirty="0"/>
              <a:t> </a:t>
            </a:r>
            <a:r>
              <a:rPr lang="en-GB" sz="1600" dirty="0" err="1"/>
              <a:t>scientifiques</a:t>
            </a:r>
            <a:r>
              <a:rPr lang="en-GB" sz="1600" dirty="0"/>
              <a:t> du </a:t>
            </a:r>
            <a:r>
              <a:rPr lang="en-GB" sz="1600" dirty="0" err="1"/>
              <a:t>tourisme</a:t>
            </a:r>
            <a:r>
              <a:rPr lang="en-GB" sz="1600" dirty="0"/>
              <a:t>), 74(3), pp. 547–562. Available at: </a:t>
            </a:r>
            <a:r>
              <a:rPr lang="en-GB" sz="1600" dirty="0">
                <a:hlinkClick r:id="rId3"/>
              </a:rPr>
              <a:t>https://doi.org/10.1108/TR-03-2018-0038</a:t>
            </a:r>
            <a:r>
              <a:rPr lang="en-GB" sz="1600" dirty="0"/>
              <a:t>.</a:t>
            </a:r>
          </a:p>
          <a:p>
            <a:r>
              <a:rPr lang="en-GB" sz="1600" dirty="0"/>
              <a:t>  Nieves, J. and Quintana, A. (2018) ‘Human resource practices and innovation in the hotel industry: The mediating role of human capital’, Tourism and hospitality research, 18(1), pp. 72–83. Available at: https://doi.org/10.1177/1467358415624137.</a:t>
            </a:r>
          </a:p>
          <a:p>
            <a:r>
              <a:rPr lang="en-GB" sz="1600" dirty="0"/>
              <a:t>  ‘How has the use of technology in the US hospitality industry affected human resource practices and guest satisfaction levels in the industry?’ (2010) Worldwide hospitality and tourism themes, 2(1). Available at: </a:t>
            </a:r>
            <a:r>
              <a:rPr lang="en-GB" sz="1600" dirty="0">
                <a:hlinkClick r:id="rId4"/>
              </a:rPr>
              <a:t>https://doi.org/10.1108/whatt.2010.40802aaa.002</a:t>
            </a:r>
            <a:r>
              <a:rPr lang="en-GB" sz="1600" dirty="0"/>
              <a:t>.</a:t>
            </a:r>
          </a:p>
          <a:p>
            <a:r>
              <a:rPr lang="en-GB" sz="1600" dirty="0"/>
              <a:t>Harari, Y (2017) </a:t>
            </a:r>
            <a:r>
              <a:rPr lang="en-GB" sz="1600" i="1" dirty="0">
                <a:solidFill>
                  <a:srgbClr val="0F0F0F"/>
                </a:solidFill>
              </a:rPr>
              <a:t>Yuval Noah Harari: Workplace Automation &amp; the "Useless Class. </a:t>
            </a:r>
            <a:r>
              <a:rPr lang="en-GB" sz="1600" i="1" dirty="0" err="1">
                <a:solidFill>
                  <a:srgbClr val="0F0F0F"/>
                </a:solidFill>
              </a:rPr>
              <a:t>iAvailable</a:t>
            </a:r>
            <a:r>
              <a:rPr lang="en-GB" sz="1600" i="1" dirty="0">
                <a:solidFill>
                  <a:srgbClr val="0F0F0F"/>
                </a:solidFill>
              </a:rPr>
              <a:t> at: </a:t>
            </a:r>
            <a:r>
              <a:rPr lang="en-GB" sz="1600" dirty="0"/>
              <a:t>https://youtu.be/OMDlfNWM1fA (Accessed 19 September 2022). </a:t>
            </a:r>
          </a:p>
          <a:p>
            <a:r>
              <a:rPr lang="en-GB" sz="1600" dirty="0"/>
              <a:t>IET (2022) </a:t>
            </a:r>
            <a:r>
              <a:rPr lang="en-GB" sz="1600" i="1" dirty="0"/>
              <a:t>Dyson reveals home robots that can carry out domestic chores. </a:t>
            </a:r>
            <a:r>
              <a:rPr lang="en-GB" sz="1600" dirty="0"/>
              <a:t>Available at: </a:t>
            </a:r>
            <a:r>
              <a:rPr lang="en-GB" sz="1600" dirty="0">
                <a:hlinkClick r:id="rId5"/>
              </a:rPr>
              <a:t>https://youtu.be/3aYPZsSHgzU</a:t>
            </a:r>
            <a:r>
              <a:rPr lang="en-GB" sz="1600" dirty="0"/>
              <a:t> (Accessed: September 2022). </a:t>
            </a:r>
            <a:endParaRPr lang="en-GB" sz="1600" b="1" dirty="0"/>
          </a:p>
          <a:p>
            <a:endParaRPr lang="en-GB" sz="1800" dirty="0"/>
          </a:p>
          <a:p>
            <a:endParaRPr lang="en-GB" sz="1800" dirty="0"/>
          </a:p>
          <a:p>
            <a:endParaRPr lang="en-GB" dirty="0"/>
          </a:p>
        </p:txBody>
      </p:sp>
    </p:spTree>
    <p:extLst>
      <p:ext uri="{BB962C8B-B14F-4D97-AF65-F5344CB8AC3E}">
        <p14:creationId xmlns:p14="http://schemas.microsoft.com/office/powerpoint/2010/main" val="163298605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7164</Words>
  <Application>Microsoft Office PowerPoint</Application>
  <PresentationFormat>Widescreen</PresentationFormat>
  <Paragraphs>596</Paragraphs>
  <Slides>62</Slides>
  <Notes>38</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62</vt:i4>
      </vt:variant>
    </vt:vector>
  </HeadingPairs>
  <TitlesOfParts>
    <vt:vector size="75" baseType="lpstr">
      <vt:lpstr>Arial Unicode MS</vt:lpstr>
      <vt:lpstr>Geneva</vt:lpstr>
      <vt:lpstr>MS PGothic</vt:lpstr>
      <vt:lpstr>MS PGothic</vt:lpstr>
      <vt:lpstr>Arial</vt:lpstr>
      <vt:lpstr>Calibri</vt:lpstr>
      <vt:lpstr>Calibri Light</vt:lpstr>
      <vt:lpstr>Open Sans</vt:lpstr>
      <vt:lpstr>Roboto</vt:lpstr>
      <vt:lpstr>Symbol</vt:lpstr>
      <vt:lpstr>Wingdings</vt:lpstr>
      <vt:lpstr>Wingdings 2</vt:lpstr>
      <vt:lpstr>Office Theme</vt:lpstr>
      <vt:lpstr>PowerPoint Presentation</vt:lpstr>
      <vt:lpstr>Content </vt:lpstr>
      <vt:lpstr>How much do you think the industry has changed since the beginning?</vt:lpstr>
      <vt:lpstr>PowerPoint Presentation</vt:lpstr>
      <vt:lpstr>3 Competitive Challenges Influencing HRM</vt:lpstr>
      <vt:lpstr>3 Competitive Challenges Influencing HRM</vt:lpstr>
      <vt:lpstr>Sustainability  includes the ability to </vt:lpstr>
      <vt:lpstr>Competitive Challenges Influencing Human Resource Management 1</vt:lpstr>
      <vt:lpstr>Competitive Challenges Influencing Human Resource Management 3</vt:lpstr>
      <vt:lpstr>Table 1.6 Examples of Intangible Assets</vt:lpstr>
      <vt:lpstr>Competitive Challenges Influencing Human Resource Management 4</vt:lpstr>
      <vt:lpstr>Competitive Challenges Influencing Human Resource Management 5</vt:lpstr>
      <vt:lpstr>Competitive Challenges Influencing Human Resource Management 6</vt:lpstr>
      <vt:lpstr>Competitive Challenges Influencing Human Resource Management 7</vt:lpstr>
      <vt:lpstr>Table 1.7 Common Themes of Employee Engagement</vt:lpstr>
      <vt:lpstr>Competitive Challenges Influencing Human Resource Management 8</vt:lpstr>
      <vt:lpstr>Competitive Challenges Influencing Human Resource Management 11</vt:lpstr>
      <vt:lpstr>Table 1.8 The Balanced Scorecard</vt:lpstr>
      <vt:lpstr>Competitive Challenges Influencing Human Resource Management 12</vt:lpstr>
      <vt:lpstr>Customer Service and Quality</vt:lpstr>
      <vt:lpstr>Total Quality Management (TQM) 5 Core Values</vt:lpstr>
      <vt:lpstr>Competitive Challenges Influencing Human Resource Management 14</vt:lpstr>
      <vt:lpstr>Competitive Challenges Influencing Human Resource Management 15</vt:lpstr>
      <vt:lpstr>Changing Demographics and Workforce Diversity</vt:lpstr>
      <vt:lpstr>Figure 1.5 Comparison of the Age Distribution of the 2019 and 2029 Labor Forces</vt:lpstr>
      <vt:lpstr>Table 1.10 Generations in the Workforce</vt:lpstr>
      <vt:lpstr>Competitive Challenges Influencing Human Resource Management 19</vt:lpstr>
      <vt:lpstr>Meeting Competitive Challenges Through HRM</vt:lpstr>
      <vt:lpstr>Dimensions of HRM Practices</vt:lpstr>
      <vt:lpstr>PESTLE Analysis </vt:lpstr>
      <vt:lpstr>Layers of the business environment</vt:lpstr>
      <vt:lpstr>PowerPoint Presentation</vt:lpstr>
      <vt:lpstr>The PESTEL framework</vt:lpstr>
      <vt:lpstr>PowerPoint Presentation</vt:lpstr>
      <vt:lpstr>Political</vt:lpstr>
      <vt:lpstr>Political factors (example)</vt:lpstr>
      <vt:lpstr>Economic factors</vt:lpstr>
      <vt:lpstr>Economic factors (2 of 3)</vt:lpstr>
      <vt:lpstr>Economic</vt:lpstr>
      <vt:lpstr>Social</vt:lpstr>
      <vt:lpstr>Technological</vt:lpstr>
      <vt:lpstr>PowerPoint Presentation</vt:lpstr>
      <vt:lpstr>Technological factors</vt:lpstr>
      <vt:lpstr>Environmental</vt:lpstr>
      <vt:lpstr>Contexts and motives for ecological (environmental) issues</vt:lpstr>
      <vt:lpstr> Legal </vt:lpstr>
      <vt:lpstr>Example of PESTEL for Company X</vt:lpstr>
      <vt:lpstr>Identify Critical success factors (CSFs)</vt:lpstr>
      <vt:lpstr>Strategy canvas</vt:lpstr>
      <vt:lpstr>SWOT Analysis and Human Resources</vt:lpstr>
      <vt:lpstr>SWOT analysis</vt:lpstr>
      <vt:lpstr>SWOT</vt:lpstr>
      <vt:lpstr>Developing the TOWS matrix</vt:lpstr>
      <vt:lpstr>Issues with SWOT analysis</vt:lpstr>
      <vt:lpstr>How has external factors affected the industry internally?  </vt:lpstr>
      <vt:lpstr>SWOT</vt:lpstr>
      <vt:lpstr>Assignment 2 </vt:lpstr>
      <vt:lpstr>PowerPoint Presentation</vt:lpstr>
      <vt:lpstr>Activity </vt:lpstr>
      <vt:lpstr>References</vt:lpstr>
      <vt:lpstr>PowerPoint Presentation</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29</cp:revision>
  <dcterms:created xsi:type="dcterms:W3CDTF">2023-09-15T09:31:09Z</dcterms:created>
  <dcterms:modified xsi:type="dcterms:W3CDTF">2024-04-08T10:25:03Z</dcterms:modified>
</cp:coreProperties>
</file>