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5" autoAdjust="0"/>
    <p:restoredTop sz="94660"/>
  </p:normalViewPr>
  <p:slideViewPr>
    <p:cSldViewPr snapToGrid="0">
      <p:cViewPr>
        <p:scale>
          <a:sx n="66" d="100"/>
          <a:sy n="66" d="100"/>
        </p:scale>
        <p:origin x="4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889E-FEA6-47C3-84B8-14E244B2BD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9B4D3A-A58B-4D04-B6F4-667EFFD991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BC712F-BE34-49A3-AF83-882E0C17C245}"/>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73F024F2-EEA9-4AE8-A47B-1231A3C07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12AD7A-76A5-482E-B208-39D149BBD848}"/>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1156308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FC4C-BC4A-455D-AE30-B16B8E0277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917FB8-26A8-4DA7-80AC-C0A7CE3685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AE900-4963-4223-B670-6238146DCAF7}"/>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47C8FC5A-4DC8-44DA-82D6-7346DE0A9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5FB037-B7A6-41EF-96F9-7584CA604B57}"/>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126570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5DC3-E3A4-41AB-907D-55F752AD5A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6C44E3-B560-4887-9C64-F4407D51E1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99BECC-0D74-4E5E-AC60-9A84E00A97AC}"/>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3398620F-A929-41E4-BA23-CBE4E0B85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E6BDE-25F4-473C-B7D3-959043399BED}"/>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2937452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39DBD-3E37-4630-B318-15570C1508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865FA0-014D-41D0-A322-AA17673CFE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58172C-A827-4A60-9AC4-3ADD0FEF2F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FB1317-319E-4B25-AFA2-8AE03699523A}"/>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6" name="Footer Placeholder 5">
            <a:extLst>
              <a:ext uri="{FF2B5EF4-FFF2-40B4-BE49-F238E27FC236}">
                <a16:creationId xmlns:a16="http://schemas.microsoft.com/office/drawing/2014/main" id="{E656B27C-AF18-4B3E-84C8-1396359BA6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7A5B02-0537-4A38-9B07-8F5F280A05D6}"/>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3216063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3A01-AD2C-4357-9DD7-8F6A424B02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D893AC-F9D6-4FB2-B752-F3ED3E6DE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12674-20BE-4CE8-BF42-23F1B251BE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9E9578-9F21-4BCF-B9D0-BEE4E6108F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7B578B-1A81-407C-8F91-D3ABFB924B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08F86B-E09F-4A75-A1E7-C6BBFAF73909}"/>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8" name="Footer Placeholder 7">
            <a:extLst>
              <a:ext uri="{FF2B5EF4-FFF2-40B4-BE49-F238E27FC236}">
                <a16:creationId xmlns:a16="http://schemas.microsoft.com/office/drawing/2014/main" id="{47473C44-541A-46A7-80C7-873D3AAD47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446805-B91D-41DE-AE3E-75C1B856FB37}"/>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3620635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283B-9E02-4804-A10E-4211BA75BA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F7E83D-99E6-49D0-94DC-23D716463E2C}"/>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4" name="Footer Placeholder 3">
            <a:extLst>
              <a:ext uri="{FF2B5EF4-FFF2-40B4-BE49-F238E27FC236}">
                <a16:creationId xmlns:a16="http://schemas.microsoft.com/office/drawing/2014/main" id="{D005AEC9-BE36-4934-9D6F-67206EC87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888F5C-524D-4272-B6FF-68C7AC295249}"/>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2431725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E4EB9-BA61-4738-98C0-3ECBB6CB6185}"/>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3" name="Footer Placeholder 2">
            <a:extLst>
              <a:ext uri="{FF2B5EF4-FFF2-40B4-BE49-F238E27FC236}">
                <a16:creationId xmlns:a16="http://schemas.microsoft.com/office/drawing/2014/main" id="{6DE86626-34D0-4F1C-9E4A-8AA6CC8C08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EFCA1E-9B79-4E4B-86B1-8F235D1EDD87}"/>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1414034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C58B-62F4-4F3E-A956-6A03FA0D1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3CA282-DFC9-4279-A8EF-A77F4C67E8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DC5F92-A21E-482B-A432-B5DBE4196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A8B7C2-A7EB-46D2-A9D8-368BF10FBBA5}"/>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6" name="Footer Placeholder 5">
            <a:extLst>
              <a:ext uri="{FF2B5EF4-FFF2-40B4-BE49-F238E27FC236}">
                <a16:creationId xmlns:a16="http://schemas.microsoft.com/office/drawing/2014/main" id="{95F434F3-D465-466B-BA02-7D88079909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E2786-FFA7-4E2E-B3A8-E233C086E07B}"/>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291273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BD020-14A5-4AE8-957E-8FAA704144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B1DC49-0387-48BF-9B58-5690AD6169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FC2634-5967-40E9-ADA7-A82839CFE7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06F9D-B047-4583-AE1D-B848FB8CB90C}"/>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6" name="Footer Placeholder 5">
            <a:extLst>
              <a:ext uri="{FF2B5EF4-FFF2-40B4-BE49-F238E27FC236}">
                <a16:creationId xmlns:a16="http://schemas.microsoft.com/office/drawing/2014/main" id="{AAFA85C6-72EC-43D3-8697-2248A8831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5C736D-C8CA-48F7-A93A-D8F1DF32FE85}"/>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1063502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AEB7A-9B4C-4060-B617-C4552EBEDB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52341C-A2A2-481C-90BD-1A35B96EF6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FCEC3-D445-4FFB-B8A9-80477BE60B4C}"/>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D7D7FBD2-A726-4B4C-8283-2EDD04A5A0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724DB9-5CAB-4244-9CF5-35F50A93E3BB}"/>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399473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53997D-B8E0-4AF9-8CCF-9E2E9327F4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369F5-67FF-49E9-9C95-7664698944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26B9C1-CFDC-4CA3-BDF6-C7FE04D23A37}"/>
              </a:ext>
            </a:extLst>
          </p:cNvPr>
          <p:cNvSpPr>
            <a:spLocks noGrp="1"/>
          </p:cNvSpPr>
          <p:nvPr>
            <p:ph type="dt" sz="half" idx="10"/>
          </p:nvPr>
        </p:nvSpPr>
        <p:spPr/>
        <p:txBody>
          <a:body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2F805A07-C563-4E1B-A6B0-5A15CF2574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18373-A3F7-47CA-AC67-AB7E679BEAD4}"/>
              </a:ext>
            </a:extLst>
          </p:cNvPr>
          <p:cNvSpPr>
            <a:spLocks noGrp="1"/>
          </p:cNvSpPr>
          <p:nvPr>
            <p:ph type="sldNum" sz="quarter" idx="12"/>
          </p:nvPr>
        </p:nvSpPr>
        <p:spPr/>
        <p:txBody>
          <a:bodyPr/>
          <a:lstStyle/>
          <a:p>
            <a:fld id="{1C14C203-8147-405F-A073-37E98570C5EF}" type="slidenum">
              <a:rPr lang="en-GB" smtClean="0"/>
              <a:t>‹#›</a:t>
            </a:fld>
            <a:endParaRPr lang="en-GB"/>
          </a:p>
        </p:txBody>
      </p:sp>
    </p:spTree>
    <p:extLst>
      <p:ext uri="{BB962C8B-B14F-4D97-AF65-F5344CB8AC3E}">
        <p14:creationId xmlns:p14="http://schemas.microsoft.com/office/powerpoint/2010/main" val="32217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7D5336-066E-4710-B2F5-4899097865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E708D2-8E7A-4BF5-973B-C8BE9CC5A1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A7BB5-341C-44FC-A85D-1AC4B518D6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A1D979-0C24-4E94-8F7B-E5CCEDE640F6}" type="datetimeFigureOut">
              <a:rPr lang="en-GB" smtClean="0"/>
              <a:t>23/10/2020</a:t>
            </a:fld>
            <a:endParaRPr lang="en-GB"/>
          </a:p>
        </p:txBody>
      </p:sp>
      <p:sp>
        <p:nvSpPr>
          <p:cNvPr id="5" name="Footer Placeholder 4">
            <a:extLst>
              <a:ext uri="{FF2B5EF4-FFF2-40B4-BE49-F238E27FC236}">
                <a16:creationId xmlns:a16="http://schemas.microsoft.com/office/drawing/2014/main" id="{7B6A3B88-757A-49C4-8E4E-FB0E63B4DA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58C8CA-0861-4271-A2C6-CED795611B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14C203-8147-405F-A073-37E98570C5EF}" type="slidenum">
              <a:rPr lang="en-GB" smtClean="0"/>
              <a:t>‹#›</a:t>
            </a:fld>
            <a:endParaRPr lang="en-GB"/>
          </a:p>
        </p:txBody>
      </p:sp>
    </p:spTree>
    <p:extLst>
      <p:ext uri="{BB962C8B-B14F-4D97-AF65-F5344CB8AC3E}">
        <p14:creationId xmlns:p14="http://schemas.microsoft.com/office/powerpoint/2010/main" val="1675304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E93D0E8-7A55-4A4C-9BF2-C4591D6C9918}"/>
              </a:ext>
            </a:extLst>
          </p:cNvPr>
          <p:cNvSpPr>
            <a:spLocks noGrp="1"/>
          </p:cNvSpPr>
          <p:nvPr>
            <p:ph type="subTitle" idx="1"/>
          </p:nvPr>
        </p:nvSpPr>
        <p:spPr>
          <a:xfrm>
            <a:off x="6045748" y="259184"/>
            <a:ext cx="5799489" cy="6329506"/>
          </a:xfrm>
        </p:spPr>
        <p:txBody>
          <a:bodyPr>
            <a:normAutofit/>
          </a:bodyPr>
          <a:lstStyle/>
          <a:p>
            <a:pPr marL="171450" indent="-171450" algn="l">
              <a:buFont typeface="Arial" panose="020B0604020202020204" pitchFamily="34" charset="0"/>
              <a:buChar char="•"/>
            </a:pPr>
            <a:r>
              <a:rPr lang="en-GB" sz="1400" dirty="0"/>
              <a:t>Social etiquette of Early Modern Rome dictated that the elite stop before higher ranking carriages and salute.</a:t>
            </a:r>
          </a:p>
          <a:p>
            <a:pPr marL="171450" indent="-171450" algn="l">
              <a:buFont typeface="Arial" panose="020B0604020202020204" pitchFamily="34" charset="0"/>
              <a:buChar char="•"/>
            </a:pPr>
            <a:r>
              <a:rPr lang="en-GB" sz="1400" dirty="0"/>
              <a:t>No strict hierarchy existed for carriage travel – thus “the streets of Rome became a battleground over disputes of precedence, rooted in masculine </a:t>
            </a:r>
            <a:r>
              <a:rPr lang="en-GB" sz="1400" dirty="0" err="1"/>
              <a:t>honor</a:t>
            </a:r>
            <a:r>
              <a:rPr lang="en-GB" sz="1400" dirty="0"/>
              <a:t>.” (pp.177)</a:t>
            </a:r>
          </a:p>
          <a:p>
            <a:pPr marL="171450" indent="-171450" algn="l">
              <a:buFont typeface="Arial" panose="020B0604020202020204" pitchFamily="34" charset="0"/>
              <a:buChar char="•"/>
            </a:pPr>
            <a:r>
              <a:rPr lang="en-GB" sz="1400" dirty="0"/>
              <a:t>Hunts notes the carriages original primary use of long distance journeys for aristocratic women, before being adopted by men some 60 years later.</a:t>
            </a:r>
          </a:p>
          <a:p>
            <a:pPr marL="171450" indent="-171450" algn="l">
              <a:buFont typeface="Arial" panose="020B0604020202020204" pitchFamily="34" charset="0"/>
              <a:buChar char="•"/>
            </a:pPr>
            <a:r>
              <a:rPr lang="en-GB" sz="1400" dirty="0"/>
              <a:t>Early, the carriage carried stigma – noblemen had to ‘demonstrate their virility by riding on horses” (pp.179), and multiple papal decrees were issued to prevent the clergy from riding in them, though these had little effect – Carlo </a:t>
            </a:r>
            <a:r>
              <a:rPr lang="en-GB" sz="1400" dirty="0" err="1"/>
              <a:t>Borromoe</a:t>
            </a:r>
            <a:r>
              <a:rPr lang="en-GB" sz="1400" dirty="0"/>
              <a:t> joked that “one needed two things to succeed in Rome: a love of God and a carriage”.</a:t>
            </a:r>
          </a:p>
          <a:p>
            <a:pPr marL="171450" indent="-171450" algn="l">
              <a:buFont typeface="Arial" panose="020B0604020202020204" pitchFamily="34" charset="0"/>
              <a:buChar char="•"/>
            </a:pPr>
            <a:r>
              <a:rPr lang="en-GB" sz="1400" dirty="0"/>
              <a:t>Hunt beautifully illustrates the illustrious carriages – gilded with silver and gold, draped in silk and velvet, familial coats of arms, horses with ribbons, and even pages and grooms in family colours.</a:t>
            </a:r>
          </a:p>
          <a:p>
            <a:pPr marL="171450" indent="-171450" algn="l">
              <a:buFont typeface="Arial" panose="020B0604020202020204" pitchFamily="34" charset="0"/>
              <a:buChar char="•"/>
            </a:pPr>
            <a:r>
              <a:rPr lang="en-GB" sz="1400" dirty="0"/>
              <a:t>Issues – mounting debts over extravagant spending, insults and violence sparked over disputes, streets of Rome not designed for the size of large carriages with no laws or street signs, processions disrupted life.</a:t>
            </a:r>
          </a:p>
          <a:p>
            <a:pPr marL="171450" indent="-171450" algn="l">
              <a:buFont typeface="Arial" panose="020B0604020202020204" pitchFamily="34" charset="0"/>
              <a:buChar char="•"/>
            </a:pPr>
            <a:r>
              <a:rPr lang="en-GB" sz="1400" dirty="0"/>
              <a:t>Well written article on an interesting topic – Hunt does well to interest a reader with no background in the area.</a:t>
            </a:r>
          </a:p>
          <a:p>
            <a:pPr marL="171450" indent="-171450" algn="l">
              <a:buFont typeface="Arial" panose="020B0604020202020204" pitchFamily="34" charset="0"/>
              <a:buChar char="•"/>
            </a:pPr>
            <a:endParaRPr lang="en-GB" sz="1400" dirty="0"/>
          </a:p>
          <a:p>
            <a:r>
              <a:rPr lang="en-GB" sz="1400" dirty="0"/>
              <a:t>Hunt, J. (2014) ‘Carriages, Violence and </a:t>
            </a:r>
            <a:r>
              <a:rPr lang="en-GB" sz="1400" dirty="0" err="1"/>
              <a:t>Masculinit</a:t>
            </a:r>
            <a:r>
              <a:rPr lang="en-GB" sz="1400" dirty="0"/>
              <a:t> in Early Modern Rome’ </a:t>
            </a:r>
            <a:br>
              <a:rPr lang="en-GB" sz="1400" dirty="0"/>
            </a:br>
            <a:r>
              <a:rPr lang="en-GB" sz="1400" i="1" dirty="0"/>
              <a:t>I </a:t>
            </a:r>
            <a:r>
              <a:rPr lang="en-GB" sz="1400" i="1" dirty="0" err="1"/>
              <a:t>Tatti</a:t>
            </a:r>
            <a:r>
              <a:rPr lang="en-GB" sz="1400" i="1" dirty="0"/>
              <a:t> Studies in the Italian Renaissance. </a:t>
            </a:r>
            <a:r>
              <a:rPr lang="en-GB" sz="1400" dirty="0"/>
              <a:t>17(1), pp.175-196. Available at: https://www.jstor.org/stable/10.1086/675768 [Accessed 23/10/20]</a:t>
            </a:r>
          </a:p>
        </p:txBody>
      </p:sp>
      <p:sp>
        <p:nvSpPr>
          <p:cNvPr id="4" name="TextBox 3">
            <a:extLst>
              <a:ext uri="{FF2B5EF4-FFF2-40B4-BE49-F238E27FC236}">
                <a16:creationId xmlns:a16="http://schemas.microsoft.com/office/drawing/2014/main" id="{0545AD1E-8BA8-4423-A982-0C1B47A11006}"/>
              </a:ext>
            </a:extLst>
          </p:cNvPr>
          <p:cNvSpPr txBox="1"/>
          <p:nvPr/>
        </p:nvSpPr>
        <p:spPr>
          <a:xfrm>
            <a:off x="619330" y="413519"/>
            <a:ext cx="4784942" cy="1384995"/>
          </a:xfrm>
          <a:prstGeom prst="rect">
            <a:avLst/>
          </a:prstGeom>
          <a:noFill/>
        </p:spPr>
        <p:txBody>
          <a:bodyPr wrap="square" rtlCol="0">
            <a:spAutoFit/>
          </a:bodyPr>
          <a:lstStyle/>
          <a:p>
            <a:pPr algn="ctr"/>
            <a:r>
              <a:rPr lang="en-GB" sz="2400" b="1" dirty="0"/>
              <a:t>Carriages, Violence, and Masculinity in Early Modern Rome</a:t>
            </a:r>
          </a:p>
          <a:p>
            <a:pPr algn="ctr"/>
            <a:r>
              <a:rPr lang="en-GB" dirty="0"/>
              <a:t>John M. Hunt </a:t>
            </a:r>
          </a:p>
          <a:p>
            <a:endParaRPr lang="en-GB" dirty="0"/>
          </a:p>
        </p:txBody>
      </p:sp>
      <p:pic>
        <p:nvPicPr>
          <p:cNvPr id="5" name="Picture 4" descr="A person riding a horse drawn carriage&#10;&#10;Description automatically generated">
            <a:extLst>
              <a:ext uri="{FF2B5EF4-FFF2-40B4-BE49-F238E27FC236}">
                <a16:creationId xmlns:a16="http://schemas.microsoft.com/office/drawing/2014/main" id="{9D14F497-019F-480F-9F85-EA1E787274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057" y="1724393"/>
            <a:ext cx="5799489" cy="3574971"/>
          </a:xfrm>
          <a:prstGeom prst="rect">
            <a:avLst/>
          </a:prstGeom>
        </p:spPr>
      </p:pic>
      <p:sp>
        <p:nvSpPr>
          <p:cNvPr id="7" name="TextBox 6">
            <a:extLst>
              <a:ext uri="{FF2B5EF4-FFF2-40B4-BE49-F238E27FC236}">
                <a16:creationId xmlns:a16="http://schemas.microsoft.com/office/drawing/2014/main" id="{B56FCB01-5ADA-4A01-A42D-9EECBCC8AF16}"/>
              </a:ext>
            </a:extLst>
          </p:cNvPr>
          <p:cNvSpPr txBox="1"/>
          <p:nvPr/>
        </p:nvSpPr>
        <p:spPr>
          <a:xfrm>
            <a:off x="315135" y="5687605"/>
            <a:ext cx="5124927" cy="646331"/>
          </a:xfrm>
          <a:prstGeom prst="rect">
            <a:avLst/>
          </a:prstGeom>
          <a:noFill/>
        </p:spPr>
        <p:txBody>
          <a:bodyPr wrap="square" rtlCol="0">
            <a:spAutoFit/>
          </a:bodyPr>
          <a:lstStyle/>
          <a:p>
            <a:pPr algn="ctr"/>
            <a:r>
              <a:rPr lang="en-GB" dirty="0"/>
              <a:t>A modern carriage in Rome inspires significantly less violence – </a:t>
            </a:r>
            <a:r>
              <a:rPr lang="en-GB" sz="1200" dirty="0"/>
              <a:t>romeanditaly.com/horse-carriage-tour-tome. 2020</a:t>
            </a:r>
          </a:p>
        </p:txBody>
      </p:sp>
    </p:spTree>
    <p:extLst>
      <p:ext uri="{BB962C8B-B14F-4D97-AF65-F5344CB8AC3E}">
        <p14:creationId xmlns:p14="http://schemas.microsoft.com/office/powerpoint/2010/main" val="3190181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320</Words>
  <Application>Microsoft Office PowerPoint</Application>
  <PresentationFormat>Widescreen</PresentationFormat>
  <Paragraphs>12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Manton (1801747)</dc:creator>
  <cp:lastModifiedBy>Paul Manton (1801747)</cp:lastModifiedBy>
  <cp:revision>9</cp:revision>
  <dcterms:created xsi:type="dcterms:W3CDTF">2020-10-22T21:46:27Z</dcterms:created>
  <dcterms:modified xsi:type="dcterms:W3CDTF">2020-10-23T08:39:20Z</dcterms:modified>
</cp:coreProperties>
</file>