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0" r:id="rId1"/>
  </p:sldMasterIdLst>
  <p:sldIdLst>
    <p:sldId id="256" r:id="rId2"/>
    <p:sldId id="257" r:id="rId3"/>
    <p:sldId id="259" r:id="rId4"/>
    <p:sldId id="265" r:id="rId5"/>
    <p:sldId id="260" r:id="rId6"/>
    <p:sldId id="267" r:id="rId7"/>
    <p:sldId id="266" r:id="rId8"/>
    <p:sldId id="263" r:id="rId9"/>
    <p:sldId id="264" r:id="rId10"/>
    <p:sldId id="261" r:id="rId11"/>
    <p:sldId id="25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8057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963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4106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11/23/2020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775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096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166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1506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2A54C80-263E-416B-A8E0-580EDEADCBDC}" type="datetimeFigureOut">
              <a:rPr lang="en-US" smtClean="0"/>
              <a:t>11/23/2020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917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356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662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306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2786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thewaleswewant.co.uk/about/well-being-future-generations-wales-act-2015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FeOYlxJbmw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thewaleswewant.co.uk/about/well-being-future-generations-wales-act-2015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futuregenerations.wales/team/sophie-howe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udit.wales/publication/reflecting-year-on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uk-wales-44073725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7804"/>
            <a:ext cx="10058400" cy="399730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Policy Context Wales : Well Being of Future Generations (Wales) Act 2015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36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 Being of Future Generations (Wales) Act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r>
              <a:rPr lang="en-GB" dirty="0" smtClean="0"/>
              <a:t>The act came </a:t>
            </a:r>
            <a:r>
              <a:rPr lang="en-GB" dirty="0"/>
              <a:t>into force on 1st April 2016 and is about improving the social, economic, environmental and cultural wellbeing of Wales.</a:t>
            </a:r>
          </a:p>
          <a:p>
            <a:r>
              <a:rPr lang="en-GB" dirty="0"/>
              <a:t>It will make the public bodies listed in the Act think more about the long-term, work better with people and communities and each other, look to prevent problems and take a more joined-up approach. </a:t>
            </a: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5438" y="1846263"/>
            <a:ext cx="4022725" cy="4022725"/>
          </a:xfrm>
        </p:spPr>
      </p:pic>
    </p:spTree>
    <p:extLst>
      <p:ext uri="{BB962C8B-B14F-4D97-AF65-F5344CB8AC3E}">
        <p14:creationId xmlns:p14="http://schemas.microsoft.com/office/powerpoint/2010/main" val="324142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 Being of Future Generations (Wales) Act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Well-being of Future Generations (Wales) Act is </a:t>
            </a:r>
            <a:r>
              <a:rPr lang="en-GB" dirty="0" smtClean="0"/>
              <a:t>viewed as one </a:t>
            </a:r>
            <a:r>
              <a:rPr lang="en-GB" dirty="0"/>
              <a:t>of the most holistic pieces of sustainable legislation to be passed worldwide, with the aim of securing future-justice, for the well-being of current and future generations.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Act identifies goals and objectives to improve the well-being of people in Wales.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Act introduces national indicators that measure the difference being made to well-being with the aim to move beyond GDP.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Act establishes a statutory Future Generations Commissioner for Wales, whose role is to act as a guardian for the interests of future generations in Wales, and to support the public bodies listed in the Act to work towards achieving well-being goals.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Act outlines local service boards and well-being plans, as well as simplifying requirements for integrated community planning.</a:t>
            </a:r>
          </a:p>
          <a:p>
            <a:endParaRPr lang="en-GB" dirty="0"/>
          </a:p>
        </p:txBody>
      </p:sp>
      <p:pic>
        <p:nvPicPr>
          <p:cNvPr id="4" name="Content Placeholder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180" y="649856"/>
            <a:ext cx="1285367" cy="1285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031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047616"/>
          </a:xfrm>
        </p:spPr>
        <p:txBody>
          <a:bodyPr>
            <a:normAutofit fontScale="90000"/>
          </a:bodyPr>
          <a:lstStyle/>
          <a:p>
            <a:r>
              <a:rPr lang="en-GB" dirty="0"/>
              <a:t>Well Being of Future Generations (Wales) Act 2015</a:t>
            </a:r>
          </a:p>
        </p:txBody>
      </p:sp>
      <p:pic>
        <p:nvPicPr>
          <p:cNvPr id="4" name="rFeOYlxJbmw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00045" y="1379958"/>
            <a:ext cx="8332957" cy="4687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898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 Being of Future Generations (Wales) Act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>
                <a:hlinkClick r:id="rId2"/>
              </a:rPr>
              <a:t>You can find out more from: </a:t>
            </a:r>
          </a:p>
          <a:p>
            <a:endParaRPr lang="en-GB" smtClean="0">
              <a:hlinkClick r:id="rId2"/>
            </a:endParaRPr>
          </a:p>
          <a:p>
            <a:r>
              <a:rPr lang="en-GB" smtClean="0">
                <a:hlinkClick r:id="rId2"/>
              </a:rPr>
              <a:t>http://thewaleswewant.co.uk/about/well-being-future-generations-wales-act-2015</a:t>
            </a:r>
            <a:endParaRPr lang="en-GB" smtClean="0"/>
          </a:p>
          <a:p>
            <a:endParaRPr lang="en-GB" dirty="0"/>
          </a:p>
        </p:txBody>
      </p:sp>
      <p:pic>
        <p:nvPicPr>
          <p:cNvPr id="1026" name="Picture 2" descr="Sophie Howe Future Generations Commissioner for Wal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820" y="1846263"/>
            <a:ext cx="4097960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4894053" y="55902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rgbClr val="08294D"/>
                </a:solidFill>
                <a:latin typeface="Messina"/>
                <a:hlinkClick r:id="rId4"/>
              </a:rPr>
              <a:t>Sophie Howe</a:t>
            </a:r>
            <a:endParaRPr lang="en-GB" b="1" dirty="0">
              <a:solidFill>
                <a:srgbClr val="08294D"/>
              </a:solidFill>
              <a:latin typeface="Messina"/>
            </a:endParaRPr>
          </a:p>
          <a:p>
            <a:r>
              <a:rPr lang="en-GB" dirty="0">
                <a:solidFill>
                  <a:srgbClr val="0E6CDD"/>
                </a:solidFill>
                <a:latin typeface="Messina"/>
                <a:hlinkClick r:id="rId4"/>
              </a:rPr>
              <a:t>Future Generations Commissioner for Wales</a:t>
            </a:r>
            <a:endParaRPr lang="en-GB" b="0" i="0" dirty="0">
              <a:solidFill>
                <a:srgbClr val="08294D"/>
              </a:solidFill>
              <a:effectLst/>
              <a:latin typeface="Messina"/>
            </a:endParaRPr>
          </a:p>
        </p:txBody>
      </p:sp>
    </p:spTree>
    <p:extLst>
      <p:ext uri="{BB962C8B-B14F-4D97-AF65-F5344CB8AC3E}">
        <p14:creationId xmlns:p14="http://schemas.microsoft.com/office/powerpoint/2010/main" val="324087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 Being of Future Generations (Wales) Act </a:t>
            </a:r>
            <a:r>
              <a:rPr lang="en-GB" dirty="0" smtClean="0"/>
              <a:t>2015: Limitations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>
              <a:buFont typeface="Wingdings" panose="05000000000000000000" pitchFamily="2" charset="2"/>
              <a:buChar char="§"/>
            </a:pPr>
            <a:r>
              <a:rPr lang="en-GB" dirty="0" smtClean="0"/>
              <a:t>The </a:t>
            </a:r>
            <a:r>
              <a:rPr lang="en-GB" dirty="0"/>
              <a:t>commissioner does not have the power to stop things from happening or to make things happen</a:t>
            </a:r>
            <a:r>
              <a:rPr lang="en-GB" dirty="0" smtClean="0"/>
              <a:t>.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>
              <a:buFont typeface="Wingdings" panose="05000000000000000000" pitchFamily="2" charset="2"/>
              <a:buChar char="§"/>
            </a:pPr>
            <a:r>
              <a:rPr lang="en-GB" dirty="0"/>
              <a:t>However, where she does not think a public body has behaved within the spirit of the act she can carry out a review and make recommendations about how they do that better in the future</a:t>
            </a:r>
            <a:r>
              <a:rPr lang="en-GB" dirty="0" smtClean="0"/>
              <a:t>.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>
              <a:buFont typeface="Wingdings" panose="05000000000000000000" pitchFamily="2" charset="2"/>
              <a:buChar char="§"/>
            </a:pPr>
            <a:r>
              <a:rPr lang="en-GB" dirty="0"/>
              <a:t>She described these as "name and shame" powers.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6577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 Being of Future Generations (Wales) Act </a:t>
            </a:r>
            <a:r>
              <a:rPr lang="en-GB" dirty="0" smtClean="0"/>
              <a:t>2015: Limitations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97281" y="1938068"/>
            <a:ext cx="980650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D3E40"/>
                </a:solidFill>
                <a:latin typeface="Droid Serif"/>
              </a:rPr>
              <a:t>In May 2018, the Wales Audit Office </a:t>
            </a:r>
            <a:r>
              <a:rPr lang="en-GB" dirty="0">
                <a:solidFill>
                  <a:srgbClr val="6D6D6D"/>
                </a:solidFill>
                <a:latin typeface="Droid Serif"/>
                <a:hlinkClick r:id="rId2"/>
              </a:rPr>
              <a:t>published its assessment</a:t>
            </a:r>
            <a:r>
              <a:rPr lang="en-GB" dirty="0">
                <a:solidFill>
                  <a:srgbClr val="3D3E40"/>
                </a:solidFill>
                <a:latin typeface="Droid Serif"/>
              </a:rPr>
              <a:t> of how public bodies in Wales responded to the 2015 (Wales) </a:t>
            </a:r>
            <a:r>
              <a:rPr lang="en-GB" dirty="0" smtClean="0">
                <a:solidFill>
                  <a:srgbClr val="3D3E40"/>
                </a:solidFill>
                <a:latin typeface="Droid Serif"/>
              </a:rPr>
              <a:t>Act: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3D3E40"/>
              </a:solidFill>
              <a:latin typeface="Droid Serif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3D3E40"/>
                </a:solidFill>
                <a:latin typeface="Droid Serif"/>
              </a:rPr>
              <a:t>Overall</a:t>
            </a:r>
            <a:r>
              <a:rPr lang="en-GB" dirty="0">
                <a:solidFill>
                  <a:srgbClr val="3D3E40"/>
                </a:solidFill>
                <a:latin typeface="Droid Serif"/>
              </a:rPr>
              <a:t>, the Auditor General concluded that public bodies supported the principles of the </a:t>
            </a:r>
            <a:r>
              <a:rPr lang="en-GB" dirty="0" smtClean="0">
                <a:solidFill>
                  <a:srgbClr val="3D3E40"/>
                </a:solidFill>
                <a:latin typeface="Droid Serif"/>
              </a:rPr>
              <a:t>Act, and were taking steps to change how they work.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3D3E40"/>
                </a:solidFill>
                <a:latin typeface="Droid Serif"/>
              </a:rPr>
              <a:t>For example, some public bodies began to integrate ‘well-being impact assessments’, addressing sustainable development, into their planning and decision-making processes.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3D3E40"/>
                </a:solidFill>
                <a:latin typeface="Droid Serif"/>
              </a:rPr>
              <a:t>However, cultural and behavioural change is challenging to effect, as well as measure, and in any event, will be a gradual process.</a:t>
            </a:r>
          </a:p>
          <a:p>
            <a:endParaRPr lang="en-GB" dirty="0">
              <a:solidFill>
                <a:srgbClr val="3D3E40"/>
              </a:solidFill>
              <a:latin typeface="Droid Serif"/>
            </a:endParaRPr>
          </a:p>
          <a:p>
            <a:r>
              <a:rPr lang="en-GB" dirty="0" smtClean="0">
                <a:solidFill>
                  <a:srgbClr val="3D3E40"/>
                </a:solidFill>
                <a:latin typeface="Droid Serif"/>
              </a:rPr>
              <a:t>See  link below for full report: </a:t>
            </a:r>
          </a:p>
          <a:p>
            <a:r>
              <a:rPr lang="en-GB" dirty="0" smtClean="0">
                <a:solidFill>
                  <a:srgbClr val="3D3E40"/>
                </a:solidFill>
                <a:latin typeface="Droid Serif"/>
                <a:hlinkClick r:id="rId2"/>
              </a:rPr>
              <a:t>https://www.audit.wales/publication/reflecting-year-one</a:t>
            </a:r>
            <a:r>
              <a:rPr lang="en-GB" dirty="0" smtClean="0">
                <a:solidFill>
                  <a:srgbClr val="3D3E40"/>
                </a:solidFill>
                <a:latin typeface="Droid Serif"/>
              </a:rPr>
              <a:t> </a:t>
            </a:r>
          </a:p>
          <a:p>
            <a:endParaRPr lang="en-GB" dirty="0">
              <a:solidFill>
                <a:srgbClr val="3D3E40"/>
              </a:solidFill>
              <a:latin typeface="Droid Serif"/>
            </a:endParaRPr>
          </a:p>
        </p:txBody>
      </p:sp>
    </p:spTree>
    <p:extLst>
      <p:ext uri="{BB962C8B-B14F-4D97-AF65-F5344CB8AC3E}">
        <p14:creationId xmlns:p14="http://schemas.microsoft.com/office/powerpoint/2010/main" val="2264771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has the Future Generations Act done for Wales 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Read the article below, </a:t>
            </a:r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www.bbc.co.uk/news/uk-wales-44073725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Oval Callout 3"/>
          <p:cNvSpPr/>
          <p:nvPr/>
        </p:nvSpPr>
        <p:spPr>
          <a:xfrm>
            <a:off x="3364302" y="2754702"/>
            <a:ext cx="5584166" cy="286972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Consider whether and in what ways the FGA has influenced your lives or understanding? </a:t>
            </a:r>
          </a:p>
        </p:txBody>
      </p:sp>
    </p:spTree>
    <p:extLst>
      <p:ext uri="{BB962C8B-B14F-4D97-AF65-F5344CB8AC3E}">
        <p14:creationId xmlns:p14="http://schemas.microsoft.com/office/powerpoint/2010/main" val="147013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 Being of Future Generations (Wales) Act 2015: Limitations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the following Article: </a:t>
            </a:r>
          </a:p>
          <a:p>
            <a:r>
              <a:rPr lang="en-GB" dirty="0" smtClean="0"/>
              <a:t>Davies, H (2016)  The </a:t>
            </a:r>
            <a:r>
              <a:rPr lang="en-GB" dirty="0"/>
              <a:t>Well-being of Future Generations (Wales) Act 2015: Duties or aspirations? </a:t>
            </a:r>
            <a:r>
              <a:rPr lang="en-GB" dirty="0" smtClean="0"/>
              <a:t>Birmingham </a:t>
            </a:r>
            <a:r>
              <a:rPr lang="en-GB" dirty="0"/>
              <a:t>City University, Birmingham, </a:t>
            </a:r>
            <a:r>
              <a:rPr lang="en-GB" dirty="0" smtClean="0"/>
              <a:t>UK</a:t>
            </a:r>
          </a:p>
          <a:p>
            <a:endParaRPr lang="en-GB" dirty="0" smtClean="0"/>
          </a:p>
          <a:p>
            <a:r>
              <a:rPr lang="en-GB" dirty="0" smtClean="0"/>
              <a:t>What issues questions does this raise in relation to the Act? </a:t>
            </a:r>
            <a:r>
              <a:rPr lang="en-GB" dirty="0" smtClean="0"/>
              <a:t> It will be a very </a:t>
            </a:r>
            <a:r>
              <a:rPr lang="en-GB" dirty="0" err="1" smtClean="0"/>
              <a:t>usful</a:t>
            </a:r>
            <a:r>
              <a:rPr lang="en-GB" dirty="0" smtClean="0"/>
              <a:t> read to inform your presentation….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825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924751" y="0"/>
            <a:ext cx="10058400" cy="1450757"/>
          </a:xfrm>
        </p:spPr>
        <p:txBody>
          <a:bodyPr/>
          <a:lstStyle/>
          <a:p>
            <a:r>
              <a:rPr lang="en-GB" dirty="0" smtClean="0"/>
              <a:t>Issues to consider…?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Act would appear to place increasing </a:t>
            </a:r>
            <a:r>
              <a:rPr lang="en-GB" dirty="0"/>
              <a:t>responsibility for communities to influence adaptation options in their own </a:t>
            </a:r>
            <a:r>
              <a:rPr lang="en-GB" dirty="0" smtClean="0"/>
              <a:t>areas in the face of climate, social, economic and cultural issues; to what extent is this a positive or negative thing?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Welsh Government have outlined in the act that community participation and transparency is important? Do you think this is achievable? What might be the challenges? 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Will the act help to increase </a:t>
            </a:r>
            <a:r>
              <a:rPr lang="en-GB" dirty="0"/>
              <a:t>the adaptive </a:t>
            </a:r>
            <a:r>
              <a:rPr lang="en-GB" dirty="0" smtClean="0"/>
              <a:t>capacity (e.g. climate change, social and economic issues) </a:t>
            </a:r>
            <a:r>
              <a:rPr lang="en-GB" dirty="0"/>
              <a:t>of all our </a:t>
            </a:r>
            <a:r>
              <a:rPr lang="en-GB" dirty="0" smtClean="0"/>
              <a:t>communities in Wales through its policy and </a:t>
            </a:r>
            <a:r>
              <a:rPr lang="en-GB" dirty="0" smtClean="0"/>
              <a:t>strategies.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Does </a:t>
            </a:r>
            <a:r>
              <a:rPr lang="en-GB" dirty="0" smtClean="0"/>
              <a:t>the Act address fully sustainability  issues? </a:t>
            </a:r>
            <a:endParaRPr lang="en-GB" dirty="0"/>
          </a:p>
        </p:txBody>
      </p:sp>
      <p:pic>
        <p:nvPicPr>
          <p:cNvPr id="7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5438" y="1846263"/>
            <a:ext cx="4022725" cy="4022725"/>
          </a:xfrm>
        </p:spPr>
      </p:pic>
    </p:spTree>
    <p:extLst>
      <p:ext uri="{BB962C8B-B14F-4D97-AF65-F5344CB8AC3E}">
        <p14:creationId xmlns:p14="http://schemas.microsoft.com/office/powerpoint/2010/main" val="300537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121" y="271248"/>
            <a:ext cx="3401145" cy="1278466"/>
          </a:xfrm>
        </p:spPr>
        <p:txBody>
          <a:bodyPr>
            <a:noAutofit/>
          </a:bodyPr>
          <a:lstStyle/>
          <a:p>
            <a:r>
              <a:rPr lang="en-GB" sz="3200" dirty="0"/>
              <a:t>Well Being of Future Generations (Wales) Act 2015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6542" y="150243"/>
            <a:ext cx="7050657" cy="7050657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173995" y="1901621"/>
            <a:ext cx="3854528" cy="4533899"/>
          </a:xfrm>
        </p:spPr>
        <p:txBody>
          <a:bodyPr/>
          <a:lstStyle/>
          <a:p>
            <a:r>
              <a:rPr lang="en-GB" dirty="0" smtClean="0"/>
              <a:t>“</a:t>
            </a:r>
            <a:r>
              <a:rPr lang="en-GB" i="1" dirty="0" smtClean="0"/>
              <a:t>Wales </a:t>
            </a:r>
            <a:r>
              <a:rPr lang="en-GB" i="1" dirty="0"/>
              <a:t>faces a number of challenges now and in the future, such as climate change, poverty, health inequalities and jobs and </a:t>
            </a:r>
            <a:r>
              <a:rPr lang="en-GB" i="1" dirty="0" smtClean="0"/>
              <a:t>growth”.</a:t>
            </a:r>
            <a:r>
              <a:rPr lang="en-GB" dirty="0" smtClean="0"/>
              <a:t> (Welsh Government 2016) </a:t>
            </a:r>
          </a:p>
          <a:p>
            <a:endParaRPr lang="en-GB" dirty="0"/>
          </a:p>
          <a:p>
            <a:r>
              <a:rPr lang="en-GB" dirty="0" smtClean="0"/>
              <a:t>Split in to small groups: choose one or two of the well being goals and discuss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</a:t>
            </a:r>
            <a:r>
              <a:rPr lang="en-GB" dirty="0" smtClean="0"/>
              <a:t>he implication of the goal in relation to the promotion “sustainable  communities”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What the challenges might be in implementing and measuring the goal/s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What are the implications in relation to promoting a more equal and just  society? 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55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82</TotalTime>
  <Words>798</Words>
  <Application>Microsoft Office PowerPoint</Application>
  <PresentationFormat>Widescreen</PresentationFormat>
  <Paragraphs>54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Droid Serif</vt:lpstr>
      <vt:lpstr>Messina</vt:lpstr>
      <vt:lpstr>Wingdings</vt:lpstr>
      <vt:lpstr>Retrospect</vt:lpstr>
      <vt:lpstr>Policy Context Wales : Well Being of Future Generations (Wales) Act 2015 </vt:lpstr>
      <vt:lpstr>Well Being of Future Generations (Wales) Act 2015</vt:lpstr>
      <vt:lpstr>Well Being of Future Generations (Wales) Act 2015</vt:lpstr>
      <vt:lpstr>Well Being of Future Generations (Wales) Act 2015</vt:lpstr>
      <vt:lpstr>Well Being of Future Generations (Wales) Act 2015</vt:lpstr>
      <vt:lpstr>Well Being of Future Generations (Wales) Act 2015: Limitations </vt:lpstr>
      <vt:lpstr>Well Being of Future Generations (Wales) Act 2015: Limitations </vt:lpstr>
      <vt:lpstr>What has the Future Generations Act done for Wales ? </vt:lpstr>
      <vt:lpstr>Well Being of Future Generations (Wales) Act 2015: Limitations </vt:lpstr>
      <vt:lpstr>Issues to consider…? </vt:lpstr>
      <vt:lpstr>Well Being of Future Generations (Wales) Act 2015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Policy Context Wales : Well Being of Future Generations (Wales) Act 2015</dc:title>
  <dc:creator>Nicola Welton</dc:creator>
  <cp:lastModifiedBy>Nicola Welton</cp:lastModifiedBy>
  <cp:revision>10</cp:revision>
  <dcterms:created xsi:type="dcterms:W3CDTF">2016-04-15T10:12:44Z</dcterms:created>
  <dcterms:modified xsi:type="dcterms:W3CDTF">2020-11-23T10:49:02Z</dcterms:modified>
</cp:coreProperties>
</file>