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notesMasterIdLst>
    <p:notesMasterId r:id="rId34"/>
  </p:notesMasterIdLst>
  <p:sldIdLst>
    <p:sldId id="259" r:id="rId10"/>
    <p:sldId id="260" r:id="rId11"/>
    <p:sldId id="265" r:id="rId12"/>
    <p:sldId id="261" r:id="rId13"/>
    <p:sldId id="271" r:id="rId14"/>
    <p:sldId id="262" r:id="rId15"/>
    <p:sldId id="263" r:id="rId16"/>
    <p:sldId id="264" r:id="rId17"/>
    <p:sldId id="272" r:id="rId18"/>
    <p:sldId id="273" r:id="rId19"/>
    <p:sldId id="274" r:id="rId20"/>
    <p:sldId id="266" r:id="rId21"/>
    <p:sldId id="275" r:id="rId22"/>
    <p:sldId id="276" r:id="rId23"/>
    <p:sldId id="277" r:id="rId24"/>
    <p:sldId id="267" r:id="rId25"/>
    <p:sldId id="268" r:id="rId26"/>
    <p:sldId id="269" r:id="rId27"/>
    <p:sldId id="270" r:id="rId28"/>
    <p:sldId id="258" r:id="rId29"/>
    <p:sldId id="516" r:id="rId30"/>
    <p:sldId id="496" r:id="rId31"/>
    <p:sldId id="257" r:id="rId32"/>
    <p:sldId id="25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2"/>
    <p:restoredTop sz="83010" autoAdjust="0"/>
  </p:normalViewPr>
  <p:slideViewPr>
    <p:cSldViewPr snapToGrid="0" snapToObjects="1">
      <p:cViewPr>
        <p:scale>
          <a:sx n="56" d="100"/>
          <a:sy n="56" d="100"/>
        </p:scale>
        <p:origin x="2388" y="7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096FA4-D8EE-49A7-A47C-5270C20D88B7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F20891-C3E9-4431-92B8-CF4B7A40BED0}">
      <dgm:prSet phldrT="[Text]" custT="1"/>
      <dgm:spPr/>
      <dgm:t>
        <a:bodyPr/>
        <a:lstStyle/>
        <a:p>
          <a:pPr>
            <a:buNone/>
          </a:pPr>
          <a:r>
            <a:rPr lang="en-GB" sz="2200" b="0" dirty="0"/>
            <a:t>Assess your current progress against assessment deadlines and requirements.</a:t>
          </a:r>
        </a:p>
      </dgm:t>
    </dgm:pt>
    <dgm:pt modelId="{DAA7FF97-8C8A-4DA2-8558-D484303D1181}" type="parTrans" cxnId="{75719F7A-C0CA-4C9F-A83C-7422E93462D4}">
      <dgm:prSet/>
      <dgm:spPr/>
      <dgm:t>
        <a:bodyPr/>
        <a:lstStyle/>
        <a:p>
          <a:endParaRPr lang="en-GB"/>
        </a:p>
      </dgm:t>
    </dgm:pt>
    <dgm:pt modelId="{094FEDDE-258C-46C2-9BD1-CDCFCC5446A8}" type="sibTrans" cxnId="{75719F7A-C0CA-4C9F-A83C-7422E93462D4}">
      <dgm:prSet/>
      <dgm:spPr/>
      <dgm:t>
        <a:bodyPr/>
        <a:lstStyle/>
        <a:p>
          <a:endParaRPr lang="en-GB"/>
        </a:p>
      </dgm:t>
    </dgm:pt>
    <dgm:pt modelId="{74EB9ADF-DA40-4F33-AB1B-BC6C706024C6}">
      <dgm:prSet phldrT="[Text]" custT="1"/>
      <dgm:spPr/>
      <dgm:t>
        <a:bodyPr/>
        <a:lstStyle/>
        <a:p>
          <a:pPr>
            <a:buNone/>
          </a:pPr>
          <a:r>
            <a:rPr lang="en-GB" sz="2200" b="0" dirty="0"/>
            <a:t>Identify barriers affecting your progress</a:t>
          </a:r>
        </a:p>
      </dgm:t>
    </dgm:pt>
    <dgm:pt modelId="{200AC522-6FA9-44F6-9BDF-0E84F5847000}" type="parTrans" cxnId="{B46B55F8-B641-4DD0-98E6-A72848851295}">
      <dgm:prSet/>
      <dgm:spPr/>
      <dgm:t>
        <a:bodyPr/>
        <a:lstStyle/>
        <a:p>
          <a:endParaRPr lang="en-GB"/>
        </a:p>
      </dgm:t>
    </dgm:pt>
    <dgm:pt modelId="{D047E817-DD91-4870-9E7B-3A87789B6611}" type="sibTrans" cxnId="{B46B55F8-B641-4DD0-98E6-A72848851295}">
      <dgm:prSet/>
      <dgm:spPr/>
      <dgm:t>
        <a:bodyPr/>
        <a:lstStyle/>
        <a:p>
          <a:endParaRPr lang="en-GB"/>
        </a:p>
      </dgm:t>
    </dgm:pt>
    <dgm:pt modelId="{BEA53687-E96F-428B-9A88-AA5F957D6B54}">
      <dgm:prSet phldrT="[Text]" custT="1"/>
      <dgm:spPr/>
      <dgm:t>
        <a:bodyPr/>
        <a:lstStyle/>
        <a:p>
          <a:pPr>
            <a:buNone/>
          </a:pPr>
          <a:r>
            <a:rPr lang="en-GB" sz="2200" b="0" dirty="0"/>
            <a:t>Set realistic micro-writing targets for focused work.</a:t>
          </a:r>
        </a:p>
      </dgm:t>
    </dgm:pt>
    <dgm:pt modelId="{19A4AB9D-3771-4EDC-9727-C234B9955CA8}" type="parTrans" cxnId="{27DA021F-5491-48F2-9B5F-0E3622C321BC}">
      <dgm:prSet/>
      <dgm:spPr/>
      <dgm:t>
        <a:bodyPr/>
        <a:lstStyle/>
        <a:p>
          <a:endParaRPr lang="en-GB"/>
        </a:p>
      </dgm:t>
    </dgm:pt>
    <dgm:pt modelId="{A02A1053-401E-474D-A5EE-7AC4553E7155}" type="sibTrans" cxnId="{27DA021F-5491-48F2-9B5F-0E3622C321BC}">
      <dgm:prSet/>
      <dgm:spPr/>
      <dgm:t>
        <a:bodyPr/>
        <a:lstStyle/>
        <a:p>
          <a:endParaRPr lang="en-GB"/>
        </a:p>
      </dgm:t>
    </dgm:pt>
    <dgm:pt modelId="{312F0069-81C7-41E9-A620-3B2AD4F468B5}">
      <dgm:prSet phldrT="[Text]" custT="1"/>
      <dgm:spPr/>
      <dgm:t>
        <a:bodyPr/>
        <a:lstStyle/>
        <a:p>
          <a:pPr>
            <a:buNone/>
          </a:pPr>
          <a:r>
            <a:rPr lang="en-GB" sz="2200" b="0" dirty="0"/>
            <a:t>Evaluate progress and produce clear objectives for the next week.</a:t>
          </a:r>
        </a:p>
      </dgm:t>
    </dgm:pt>
    <dgm:pt modelId="{0904A253-77E6-4F78-8F8C-E32ECEB2D639}" type="parTrans" cxnId="{DBEFB97A-D99E-4AD6-B077-8EE17EE8D7D3}">
      <dgm:prSet/>
      <dgm:spPr/>
      <dgm:t>
        <a:bodyPr/>
        <a:lstStyle/>
        <a:p>
          <a:endParaRPr lang="en-GB"/>
        </a:p>
      </dgm:t>
    </dgm:pt>
    <dgm:pt modelId="{C1E0735E-DC37-46BB-BBD4-B4E2C2C4C747}" type="sibTrans" cxnId="{DBEFB97A-D99E-4AD6-B077-8EE17EE8D7D3}">
      <dgm:prSet/>
      <dgm:spPr/>
      <dgm:t>
        <a:bodyPr/>
        <a:lstStyle/>
        <a:p>
          <a:endParaRPr lang="en-GB"/>
        </a:p>
      </dgm:t>
    </dgm:pt>
    <dgm:pt modelId="{01FF2863-AE14-44DD-BF60-2BD3D08C6FD7}" type="pres">
      <dgm:prSet presAssocID="{E1096FA4-D8EE-49A7-A47C-5270C20D88B7}" presName="CompostProcess" presStyleCnt="0">
        <dgm:presLayoutVars>
          <dgm:dir/>
          <dgm:resizeHandles val="exact"/>
        </dgm:presLayoutVars>
      </dgm:prSet>
      <dgm:spPr/>
    </dgm:pt>
    <dgm:pt modelId="{CD624B09-F334-4906-A520-76A4E34910B0}" type="pres">
      <dgm:prSet presAssocID="{E1096FA4-D8EE-49A7-A47C-5270C20D88B7}" presName="arrow" presStyleLbl="bgShp" presStyleIdx="0" presStyleCnt="1"/>
      <dgm:spPr/>
    </dgm:pt>
    <dgm:pt modelId="{96AA41BF-02CA-400D-9CEE-378A0B4986A8}" type="pres">
      <dgm:prSet presAssocID="{E1096FA4-D8EE-49A7-A47C-5270C20D88B7}" presName="linearProcess" presStyleCnt="0"/>
      <dgm:spPr/>
    </dgm:pt>
    <dgm:pt modelId="{EEF851B5-E907-4AB1-8843-258BEEAE01B8}" type="pres">
      <dgm:prSet presAssocID="{05F20891-C3E9-4431-92B8-CF4B7A40BED0}" presName="textNode" presStyleLbl="node1" presStyleIdx="0" presStyleCnt="4">
        <dgm:presLayoutVars>
          <dgm:bulletEnabled val="1"/>
        </dgm:presLayoutVars>
      </dgm:prSet>
      <dgm:spPr/>
    </dgm:pt>
    <dgm:pt modelId="{484632F6-927F-45D8-AA7A-9C0737AED170}" type="pres">
      <dgm:prSet presAssocID="{094FEDDE-258C-46C2-9BD1-CDCFCC5446A8}" presName="sibTrans" presStyleCnt="0"/>
      <dgm:spPr/>
    </dgm:pt>
    <dgm:pt modelId="{488E940F-5969-4CB1-BC01-AA04BC0C6099}" type="pres">
      <dgm:prSet presAssocID="{74EB9ADF-DA40-4F33-AB1B-BC6C706024C6}" presName="textNode" presStyleLbl="node1" presStyleIdx="1" presStyleCnt="4">
        <dgm:presLayoutVars>
          <dgm:bulletEnabled val="1"/>
        </dgm:presLayoutVars>
      </dgm:prSet>
      <dgm:spPr/>
    </dgm:pt>
    <dgm:pt modelId="{952B2CFE-4617-4CE2-A493-496A0DFADC62}" type="pres">
      <dgm:prSet presAssocID="{D047E817-DD91-4870-9E7B-3A87789B6611}" presName="sibTrans" presStyleCnt="0"/>
      <dgm:spPr/>
    </dgm:pt>
    <dgm:pt modelId="{6093B6A8-4B62-462C-B4A2-632FD2683EC8}" type="pres">
      <dgm:prSet presAssocID="{BEA53687-E96F-428B-9A88-AA5F957D6B54}" presName="textNode" presStyleLbl="node1" presStyleIdx="2" presStyleCnt="4">
        <dgm:presLayoutVars>
          <dgm:bulletEnabled val="1"/>
        </dgm:presLayoutVars>
      </dgm:prSet>
      <dgm:spPr/>
    </dgm:pt>
    <dgm:pt modelId="{983602C8-3264-455E-8252-70CAADC44181}" type="pres">
      <dgm:prSet presAssocID="{A02A1053-401E-474D-A5EE-7AC4553E7155}" presName="sibTrans" presStyleCnt="0"/>
      <dgm:spPr/>
    </dgm:pt>
    <dgm:pt modelId="{0B96CBD2-BE94-4B55-AC3F-592E4A35DA33}" type="pres">
      <dgm:prSet presAssocID="{312F0069-81C7-41E9-A620-3B2AD4F468B5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27DA021F-5491-48F2-9B5F-0E3622C321BC}" srcId="{E1096FA4-D8EE-49A7-A47C-5270C20D88B7}" destId="{BEA53687-E96F-428B-9A88-AA5F957D6B54}" srcOrd="2" destOrd="0" parTransId="{19A4AB9D-3771-4EDC-9727-C234B9955CA8}" sibTransId="{A02A1053-401E-474D-A5EE-7AC4553E7155}"/>
    <dgm:cxn modelId="{75719F7A-C0CA-4C9F-A83C-7422E93462D4}" srcId="{E1096FA4-D8EE-49A7-A47C-5270C20D88B7}" destId="{05F20891-C3E9-4431-92B8-CF4B7A40BED0}" srcOrd="0" destOrd="0" parTransId="{DAA7FF97-8C8A-4DA2-8558-D484303D1181}" sibTransId="{094FEDDE-258C-46C2-9BD1-CDCFCC5446A8}"/>
    <dgm:cxn modelId="{DBEFB97A-D99E-4AD6-B077-8EE17EE8D7D3}" srcId="{E1096FA4-D8EE-49A7-A47C-5270C20D88B7}" destId="{312F0069-81C7-41E9-A620-3B2AD4F468B5}" srcOrd="3" destOrd="0" parTransId="{0904A253-77E6-4F78-8F8C-E32ECEB2D639}" sibTransId="{C1E0735E-DC37-46BB-BBD4-B4E2C2C4C747}"/>
    <dgm:cxn modelId="{07FC028B-FD7A-41CF-8B01-61074035526A}" type="presOf" srcId="{05F20891-C3E9-4431-92B8-CF4B7A40BED0}" destId="{EEF851B5-E907-4AB1-8843-258BEEAE01B8}" srcOrd="0" destOrd="0" presId="urn:microsoft.com/office/officeart/2005/8/layout/hProcess9"/>
    <dgm:cxn modelId="{20143DB2-A750-43A2-B7FE-0F166E6EE03D}" type="presOf" srcId="{E1096FA4-D8EE-49A7-A47C-5270C20D88B7}" destId="{01FF2863-AE14-44DD-BF60-2BD3D08C6FD7}" srcOrd="0" destOrd="0" presId="urn:microsoft.com/office/officeart/2005/8/layout/hProcess9"/>
    <dgm:cxn modelId="{765BD3BB-B93D-4094-9447-BC37EB78853F}" type="presOf" srcId="{74EB9ADF-DA40-4F33-AB1B-BC6C706024C6}" destId="{488E940F-5969-4CB1-BC01-AA04BC0C6099}" srcOrd="0" destOrd="0" presId="urn:microsoft.com/office/officeart/2005/8/layout/hProcess9"/>
    <dgm:cxn modelId="{C0C20EBE-E9AC-4484-BED4-EFAD0C6C2C6F}" type="presOf" srcId="{BEA53687-E96F-428B-9A88-AA5F957D6B54}" destId="{6093B6A8-4B62-462C-B4A2-632FD2683EC8}" srcOrd="0" destOrd="0" presId="urn:microsoft.com/office/officeart/2005/8/layout/hProcess9"/>
    <dgm:cxn modelId="{C345EEE4-625B-4232-970E-BFDB74F783EC}" type="presOf" srcId="{312F0069-81C7-41E9-A620-3B2AD4F468B5}" destId="{0B96CBD2-BE94-4B55-AC3F-592E4A35DA33}" srcOrd="0" destOrd="0" presId="urn:microsoft.com/office/officeart/2005/8/layout/hProcess9"/>
    <dgm:cxn modelId="{B46B55F8-B641-4DD0-98E6-A72848851295}" srcId="{E1096FA4-D8EE-49A7-A47C-5270C20D88B7}" destId="{74EB9ADF-DA40-4F33-AB1B-BC6C706024C6}" srcOrd="1" destOrd="0" parTransId="{200AC522-6FA9-44F6-9BDF-0E84F5847000}" sibTransId="{D047E817-DD91-4870-9E7B-3A87789B6611}"/>
    <dgm:cxn modelId="{5BB9D98A-8B25-4489-8E32-83B88F13FE62}" type="presParOf" srcId="{01FF2863-AE14-44DD-BF60-2BD3D08C6FD7}" destId="{CD624B09-F334-4906-A520-76A4E34910B0}" srcOrd="0" destOrd="0" presId="urn:microsoft.com/office/officeart/2005/8/layout/hProcess9"/>
    <dgm:cxn modelId="{DA409412-D99C-415D-8DC1-0AC30E6529BD}" type="presParOf" srcId="{01FF2863-AE14-44DD-BF60-2BD3D08C6FD7}" destId="{96AA41BF-02CA-400D-9CEE-378A0B4986A8}" srcOrd="1" destOrd="0" presId="urn:microsoft.com/office/officeart/2005/8/layout/hProcess9"/>
    <dgm:cxn modelId="{8C585519-ED7A-4345-B73E-E859AA559C1D}" type="presParOf" srcId="{96AA41BF-02CA-400D-9CEE-378A0B4986A8}" destId="{EEF851B5-E907-4AB1-8843-258BEEAE01B8}" srcOrd="0" destOrd="0" presId="urn:microsoft.com/office/officeart/2005/8/layout/hProcess9"/>
    <dgm:cxn modelId="{488113A5-589E-4697-9260-696B0A8D2ED0}" type="presParOf" srcId="{96AA41BF-02CA-400D-9CEE-378A0B4986A8}" destId="{484632F6-927F-45D8-AA7A-9C0737AED170}" srcOrd="1" destOrd="0" presId="urn:microsoft.com/office/officeart/2005/8/layout/hProcess9"/>
    <dgm:cxn modelId="{E97335E0-3989-4434-8425-3BE2BD0B7FA4}" type="presParOf" srcId="{96AA41BF-02CA-400D-9CEE-378A0B4986A8}" destId="{488E940F-5969-4CB1-BC01-AA04BC0C6099}" srcOrd="2" destOrd="0" presId="urn:microsoft.com/office/officeart/2005/8/layout/hProcess9"/>
    <dgm:cxn modelId="{CC2AA115-A64C-4AAA-9296-4AF41E11A0F7}" type="presParOf" srcId="{96AA41BF-02CA-400D-9CEE-378A0B4986A8}" destId="{952B2CFE-4617-4CE2-A493-496A0DFADC62}" srcOrd="3" destOrd="0" presId="urn:microsoft.com/office/officeart/2005/8/layout/hProcess9"/>
    <dgm:cxn modelId="{25455D4C-E302-4EDB-8C9C-963A2D0042F6}" type="presParOf" srcId="{96AA41BF-02CA-400D-9CEE-378A0B4986A8}" destId="{6093B6A8-4B62-462C-B4A2-632FD2683EC8}" srcOrd="4" destOrd="0" presId="urn:microsoft.com/office/officeart/2005/8/layout/hProcess9"/>
    <dgm:cxn modelId="{FFE64F3E-F50D-40F6-9C7C-39B6FE5DF57A}" type="presParOf" srcId="{96AA41BF-02CA-400D-9CEE-378A0B4986A8}" destId="{983602C8-3264-455E-8252-70CAADC44181}" srcOrd="5" destOrd="0" presId="urn:microsoft.com/office/officeart/2005/8/layout/hProcess9"/>
    <dgm:cxn modelId="{040234DF-688B-4587-BE52-4D9EB81DC31B}" type="presParOf" srcId="{96AA41BF-02CA-400D-9CEE-378A0B4986A8}" destId="{0B96CBD2-BE94-4B55-AC3F-592E4A35DA33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7D7105-83E3-4B8D-9467-8DF30AD3F22A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729E42B-03FE-4157-9437-88DA16B80B67}">
      <dgm:prSet phldrT="[Text]" custT="1"/>
      <dgm:spPr/>
      <dgm:t>
        <a:bodyPr/>
        <a:lstStyle/>
        <a:p>
          <a:pPr>
            <a:buNone/>
          </a:pPr>
          <a:r>
            <a: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frequent writing</a:t>
          </a:r>
        </a:p>
      </dgm:t>
    </dgm:pt>
    <dgm:pt modelId="{C1C52B63-0746-41DA-8C13-CEBA9F3EDC8B}" type="parTrans" cxnId="{0B2A1C45-A48C-4B11-88C0-3982EDE925E1}">
      <dgm:prSet/>
      <dgm:spPr/>
      <dgm:t>
        <a:bodyPr/>
        <a:lstStyle/>
        <a:p>
          <a:endParaRPr lang="en-GB"/>
        </a:p>
      </dgm:t>
    </dgm:pt>
    <dgm:pt modelId="{E3648DD9-CB82-4A06-9274-7F4241308993}" type="sibTrans" cxnId="{0B2A1C45-A48C-4B11-88C0-3982EDE925E1}">
      <dgm:prSet/>
      <dgm:spPr/>
      <dgm:t>
        <a:bodyPr/>
        <a:lstStyle/>
        <a:p>
          <a:endParaRPr lang="en-GB"/>
        </a:p>
      </dgm:t>
    </dgm:pt>
    <dgm:pt modelId="{F2DF7365-EE4E-40CC-BF6E-939760170FDE}">
      <dgm:prSet phldrT="[Text]" custT="1"/>
      <dgm:spPr/>
      <dgm:t>
        <a:bodyPr/>
        <a:lstStyle/>
        <a:p>
          <a:pPr>
            <a:buNone/>
          </a:pPr>
          <a:r>
            <a: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manageable writing blocks</a:t>
          </a:r>
        </a:p>
      </dgm:t>
    </dgm:pt>
    <dgm:pt modelId="{654C0474-3E16-4F46-814F-5B87B95CFF25}" type="parTrans" cxnId="{B9FACBD1-867C-4F56-BCF3-431E9429AAB1}">
      <dgm:prSet/>
      <dgm:spPr/>
      <dgm:t>
        <a:bodyPr/>
        <a:lstStyle/>
        <a:p>
          <a:endParaRPr lang="en-GB"/>
        </a:p>
      </dgm:t>
    </dgm:pt>
    <dgm:pt modelId="{E3ABB768-A9C4-495D-821B-2BCD23B1166D}" type="sibTrans" cxnId="{B9FACBD1-867C-4F56-BCF3-431E9429AAB1}">
      <dgm:prSet/>
      <dgm:spPr/>
      <dgm:t>
        <a:bodyPr/>
        <a:lstStyle/>
        <a:p>
          <a:endParaRPr lang="en-GB"/>
        </a:p>
      </dgm:t>
    </dgm:pt>
    <dgm:pt modelId="{4BD3098E-DDAC-44BB-8687-399746A7433F}">
      <dgm:prSet phldrT="[Text]" custT="1"/>
      <dgm:spPr/>
      <dgm:t>
        <a:bodyPr/>
        <a:lstStyle/>
        <a:p>
          <a:pPr>
            <a:buNone/>
          </a:pPr>
          <a:r>
            <a: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building a writing habit</a:t>
          </a:r>
        </a:p>
      </dgm:t>
    </dgm:pt>
    <dgm:pt modelId="{6D0C1206-4A67-423E-910E-5B7961362E52}" type="parTrans" cxnId="{156D1B78-F9D2-4C5C-B8EF-656957C3F797}">
      <dgm:prSet/>
      <dgm:spPr/>
      <dgm:t>
        <a:bodyPr/>
        <a:lstStyle/>
        <a:p>
          <a:endParaRPr lang="en-GB"/>
        </a:p>
      </dgm:t>
    </dgm:pt>
    <dgm:pt modelId="{F1875262-F8F9-430B-9DA6-878C49DB90CA}" type="sibTrans" cxnId="{156D1B78-F9D2-4C5C-B8EF-656957C3F797}">
      <dgm:prSet/>
      <dgm:spPr/>
      <dgm:t>
        <a:bodyPr/>
        <a:lstStyle/>
        <a:p>
          <a:endParaRPr lang="en-GB"/>
        </a:p>
      </dgm:t>
    </dgm:pt>
    <dgm:pt modelId="{45A2B7CC-1F38-45FF-BF33-0D44CD18A566}">
      <dgm:prSet phldrT="[Text]" custT="1"/>
      <dgm:spPr/>
      <dgm:t>
        <a:bodyPr/>
        <a:lstStyle/>
        <a:p>
          <a:pPr>
            <a:buNone/>
          </a:pPr>
          <a:r>
            <a: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silence and focus</a:t>
          </a:r>
        </a:p>
      </dgm:t>
    </dgm:pt>
    <dgm:pt modelId="{81A1CFA9-D173-4B10-809C-9337878CDBDA}" type="parTrans" cxnId="{6BF8EAA6-4103-4ADA-84C8-B18200C3FF5F}">
      <dgm:prSet/>
      <dgm:spPr/>
      <dgm:t>
        <a:bodyPr/>
        <a:lstStyle/>
        <a:p>
          <a:endParaRPr lang="en-GB"/>
        </a:p>
      </dgm:t>
    </dgm:pt>
    <dgm:pt modelId="{C0B6B5C5-72E4-4CCC-8AF5-09ED2BA93ACD}" type="sibTrans" cxnId="{6BF8EAA6-4103-4ADA-84C8-B18200C3FF5F}">
      <dgm:prSet/>
      <dgm:spPr/>
      <dgm:t>
        <a:bodyPr/>
        <a:lstStyle/>
        <a:p>
          <a:endParaRPr lang="en-GB"/>
        </a:p>
      </dgm:t>
    </dgm:pt>
    <dgm:pt modelId="{CDA645F5-8846-4FE1-B92E-6BCA2B128EF5}" type="pres">
      <dgm:prSet presAssocID="{0D7D7105-83E3-4B8D-9467-8DF30AD3F22A}" presName="linear" presStyleCnt="0">
        <dgm:presLayoutVars>
          <dgm:dir/>
          <dgm:animLvl val="lvl"/>
          <dgm:resizeHandles val="exact"/>
        </dgm:presLayoutVars>
      </dgm:prSet>
      <dgm:spPr/>
    </dgm:pt>
    <dgm:pt modelId="{DB36029B-89F7-4BF5-BAD3-9843E0C7A1D6}" type="pres">
      <dgm:prSet presAssocID="{F729E42B-03FE-4157-9437-88DA16B80B67}" presName="parentLin" presStyleCnt="0"/>
      <dgm:spPr/>
    </dgm:pt>
    <dgm:pt modelId="{522BB8E4-B97F-406A-BEF9-61AEC12B7F7C}" type="pres">
      <dgm:prSet presAssocID="{F729E42B-03FE-4157-9437-88DA16B80B67}" presName="parentLeftMargin" presStyleLbl="node1" presStyleIdx="0" presStyleCnt="4"/>
      <dgm:spPr/>
    </dgm:pt>
    <dgm:pt modelId="{97C63C8E-41AB-42C4-9A85-D106EFBB4543}" type="pres">
      <dgm:prSet presAssocID="{F729E42B-03FE-4157-9437-88DA16B80B6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AB5ABF8-C598-4429-957C-9E19ABEDC0ED}" type="pres">
      <dgm:prSet presAssocID="{F729E42B-03FE-4157-9437-88DA16B80B67}" presName="negativeSpace" presStyleCnt="0"/>
      <dgm:spPr/>
    </dgm:pt>
    <dgm:pt modelId="{22D1E147-666A-46AA-97F3-508CB40C1230}" type="pres">
      <dgm:prSet presAssocID="{F729E42B-03FE-4157-9437-88DA16B80B67}" presName="childText" presStyleLbl="conFgAcc1" presStyleIdx="0" presStyleCnt="4">
        <dgm:presLayoutVars>
          <dgm:bulletEnabled val="1"/>
        </dgm:presLayoutVars>
      </dgm:prSet>
      <dgm:spPr/>
    </dgm:pt>
    <dgm:pt modelId="{67E2EAB3-DB56-484D-8255-8ED1A40D79C2}" type="pres">
      <dgm:prSet presAssocID="{E3648DD9-CB82-4A06-9274-7F4241308993}" presName="spaceBetweenRectangles" presStyleCnt="0"/>
      <dgm:spPr/>
    </dgm:pt>
    <dgm:pt modelId="{B962BC0E-E7E1-4EB7-A73B-03A9CECE40F5}" type="pres">
      <dgm:prSet presAssocID="{F2DF7365-EE4E-40CC-BF6E-939760170FDE}" presName="parentLin" presStyleCnt="0"/>
      <dgm:spPr/>
    </dgm:pt>
    <dgm:pt modelId="{A4414624-ECF4-4DE7-832C-C6E6ACC177A5}" type="pres">
      <dgm:prSet presAssocID="{F2DF7365-EE4E-40CC-BF6E-939760170FDE}" presName="parentLeftMargin" presStyleLbl="node1" presStyleIdx="0" presStyleCnt="4"/>
      <dgm:spPr/>
    </dgm:pt>
    <dgm:pt modelId="{F477C564-2DDD-4B63-8F93-EE9767063E01}" type="pres">
      <dgm:prSet presAssocID="{F2DF7365-EE4E-40CC-BF6E-939760170FD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97ABF8F-F593-4942-888B-CAA4A667A8AF}" type="pres">
      <dgm:prSet presAssocID="{F2DF7365-EE4E-40CC-BF6E-939760170FDE}" presName="negativeSpace" presStyleCnt="0"/>
      <dgm:spPr/>
    </dgm:pt>
    <dgm:pt modelId="{518421C2-EC58-454C-93EE-887A8AAF69ED}" type="pres">
      <dgm:prSet presAssocID="{F2DF7365-EE4E-40CC-BF6E-939760170FDE}" presName="childText" presStyleLbl="conFgAcc1" presStyleIdx="1" presStyleCnt="4">
        <dgm:presLayoutVars>
          <dgm:bulletEnabled val="1"/>
        </dgm:presLayoutVars>
      </dgm:prSet>
      <dgm:spPr/>
    </dgm:pt>
    <dgm:pt modelId="{DF077126-733E-4005-8E54-ECE849B4A545}" type="pres">
      <dgm:prSet presAssocID="{E3ABB768-A9C4-495D-821B-2BCD23B1166D}" presName="spaceBetweenRectangles" presStyleCnt="0"/>
      <dgm:spPr/>
    </dgm:pt>
    <dgm:pt modelId="{8F6DDB60-00EC-4A2C-B5D0-15F01083D759}" type="pres">
      <dgm:prSet presAssocID="{4BD3098E-DDAC-44BB-8687-399746A7433F}" presName="parentLin" presStyleCnt="0"/>
      <dgm:spPr/>
    </dgm:pt>
    <dgm:pt modelId="{DF5955DF-4FB0-4FE6-A820-26E2DF904C1C}" type="pres">
      <dgm:prSet presAssocID="{4BD3098E-DDAC-44BB-8687-399746A7433F}" presName="parentLeftMargin" presStyleLbl="node1" presStyleIdx="1" presStyleCnt="4"/>
      <dgm:spPr/>
    </dgm:pt>
    <dgm:pt modelId="{BF188E32-C049-44CC-AF8E-EE596C060BF3}" type="pres">
      <dgm:prSet presAssocID="{4BD3098E-DDAC-44BB-8687-399746A7433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F3F84D-0124-476B-B3DD-204C70E37473}" type="pres">
      <dgm:prSet presAssocID="{4BD3098E-DDAC-44BB-8687-399746A7433F}" presName="negativeSpace" presStyleCnt="0"/>
      <dgm:spPr/>
    </dgm:pt>
    <dgm:pt modelId="{FADCA229-BE95-49BB-8500-60791A2AB727}" type="pres">
      <dgm:prSet presAssocID="{4BD3098E-DDAC-44BB-8687-399746A7433F}" presName="childText" presStyleLbl="conFgAcc1" presStyleIdx="2" presStyleCnt="4">
        <dgm:presLayoutVars>
          <dgm:bulletEnabled val="1"/>
        </dgm:presLayoutVars>
      </dgm:prSet>
      <dgm:spPr/>
    </dgm:pt>
    <dgm:pt modelId="{5D85F47F-515F-46AD-9400-CCE88B928B2D}" type="pres">
      <dgm:prSet presAssocID="{F1875262-F8F9-430B-9DA6-878C49DB90CA}" presName="spaceBetweenRectangles" presStyleCnt="0"/>
      <dgm:spPr/>
    </dgm:pt>
    <dgm:pt modelId="{DDDBD3B9-672E-4449-806E-6DE210260548}" type="pres">
      <dgm:prSet presAssocID="{45A2B7CC-1F38-45FF-BF33-0D44CD18A566}" presName="parentLin" presStyleCnt="0"/>
      <dgm:spPr/>
    </dgm:pt>
    <dgm:pt modelId="{220D55F0-ECAC-4C67-BC8D-B00065450BD3}" type="pres">
      <dgm:prSet presAssocID="{45A2B7CC-1F38-45FF-BF33-0D44CD18A566}" presName="parentLeftMargin" presStyleLbl="node1" presStyleIdx="2" presStyleCnt="4"/>
      <dgm:spPr/>
    </dgm:pt>
    <dgm:pt modelId="{A3ABF315-CA22-4072-AC89-6FCC8266BCB6}" type="pres">
      <dgm:prSet presAssocID="{45A2B7CC-1F38-45FF-BF33-0D44CD18A56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5AF2F07-26A8-4C31-9C27-D10C44FDF8B1}" type="pres">
      <dgm:prSet presAssocID="{45A2B7CC-1F38-45FF-BF33-0D44CD18A566}" presName="negativeSpace" presStyleCnt="0"/>
      <dgm:spPr/>
    </dgm:pt>
    <dgm:pt modelId="{F41843F4-EC12-4BF5-B558-7F84DD46D595}" type="pres">
      <dgm:prSet presAssocID="{45A2B7CC-1F38-45FF-BF33-0D44CD18A56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C33AD14-290C-423D-A166-2FC18B040B71}" type="presOf" srcId="{F729E42B-03FE-4157-9437-88DA16B80B67}" destId="{97C63C8E-41AB-42C4-9A85-D106EFBB4543}" srcOrd="1" destOrd="0" presId="urn:microsoft.com/office/officeart/2005/8/layout/list1"/>
    <dgm:cxn modelId="{09ABBD33-8952-4CC6-B03D-036E8A7E0BA8}" type="presOf" srcId="{0D7D7105-83E3-4B8D-9467-8DF30AD3F22A}" destId="{CDA645F5-8846-4FE1-B92E-6BCA2B128EF5}" srcOrd="0" destOrd="0" presId="urn:microsoft.com/office/officeart/2005/8/layout/list1"/>
    <dgm:cxn modelId="{8064305B-2445-4E28-A4C0-B06F5E051CF7}" type="presOf" srcId="{F729E42B-03FE-4157-9437-88DA16B80B67}" destId="{522BB8E4-B97F-406A-BEF9-61AEC12B7F7C}" srcOrd="0" destOrd="0" presId="urn:microsoft.com/office/officeart/2005/8/layout/list1"/>
    <dgm:cxn modelId="{0B2A1C45-A48C-4B11-88C0-3982EDE925E1}" srcId="{0D7D7105-83E3-4B8D-9467-8DF30AD3F22A}" destId="{F729E42B-03FE-4157-9437-88DA16B80B67}" srcOrd="0" destOrd="0" parTransId="{C1C52B63-0746-41DA-8C13-CEBA9F3EDC8B}" sibTransId="{E3648DD9-CB82-4A06-9274-7F4241308993}"/>
    <dgm:cxn modelId="{866B6D46-73DB-4F58-AED1-662AFEBCA9BC}" type="presOf" srcId="{4BD3098E-DDAC-44BB-8687-399746A7433F}" destId="{DF5955DF-4FB0-4FE6-A820-26E2DF904C1C}" srcOrd="0" destOrd="0" presId="urn:microsoft.com/office/officeart/2005/8/layout/list1"/>
    <dgm:cxn modelId="{EC3B5B67-347E-4755-9AC6-9248C4471D8F}" type="presOf" srcId="{4BD3098E-DDAC-44BB-8687-399746A7433F}" destId="{BF188E32-C049-44CC-AF8E-EE596C060BF3}" srcOrd="1" destOrd="0" presId="urn:microsoft.com/office/officeart/2005/8/layout/list1"/>
    <dgm:cxn modelId="{B1E81453-82DA-45B5-9583-36DF0739FA5E}" type="presOf" srcId="{F2DF7365-EE4E-40CC-BF6E-939760170FDE}" destId="{F477C564-2DDD-4B63-8F93-EE9767063E01}" srcOrd="1" destOrd="0" presId="urn:microsoft.com/office/officeart/2005/8/layout/list1"/>
    <dgm:cxn modelId="{156D1B78-F9D2-4C5C-B8EF-656957C3F797}" srcId="{0D7D7105-83E3-4B8D-9467-8DF30AD3F22A}" destId="{4BD3098E-DDAC-44BB-8687-399746A7433F}" srcOrd="2" destOrd="0" parTransId="{6D0C1206-4A67-423E-910E-5B7961362E52}" sibTransId="{F1875262-F8F9-430B-9DA6-878C49DB90CA}"/>
    <dgm:cxn modelId="{9DB59685-EB86-4885-9BA0-3D821B43EB7F}" type="presOf" srcId="{45A2B7CC-1F38-45FF-BF33-0D44CD18A566}" destId="{220D55F0-ECAC-4C67-BC8D-B00065450BD3}" srcOrd="0" destOrd="0" presId="urn:microsoft.com/office/officeart/2005/8/layout/list1"/>
    <dgm:cxn modelId="{6BF8EAA6-4103-4ADA-84C8-B18200C3FF5F}" srcId="{0D7D7105-83E3-4B8D-9467-8DF30AD3F22A}" destId="{45A2B7CC-1F38-45FF-BF33-0D44CD18A566}" srcOrd="3" destOrd="0" parTransId="{81A1CFA9-D173-4B10-809C-9337878CDBDA}" sibTransId="{C0B6B5C5-72E4-4CCC-8AF5-09ED2BA93ACD}"/>
    <dgm:cxn modelId="{AADCDCCB-394A-43C7-B317-8572FA6E704C}" type="presOf" srcId="{45A2B7CC-1F38-45FF-BF33-0D44CD18A566}" destId="{A3ABF315-CA22-4072-AC89-6FCC8266BCB6}" srcOrd="1" destOrd="0" presId="urn:microsoft.com/office/officeart/2005/8/layout/list1"/>
    <dgm:cxn modelId="{F01A35CD-D475-4BE2-9156-5C7EF29FE591}" type="presOf" srcId="{F2DF7365-EE4E-40CC-BF6E-939760170FDE}" destId="{A4414624-ECF4-4DE7-832C-C6E6ACC177A5}" srcOrd="0" destOrd="0" presId="urn:microsoft.com/office/officeart/2005/8/layout/list1"/>
    <dgm:cxn modelId="{B9FACBD1-867C-4F56-BCF3-431E9429AAB1}" srcId="{0D7D7105-83E3-4B8D-9467-8DF30AD3F22A}" destId="{F2DF7365-EE4E-40CC-BF6E-939760170FDE}" srcOrd="1" destOrd="0" parTransId="{654C0474-3E16-4F46-814F-5B87B95CFF25}" sibTransId="{E3ABB768-A9C4-495D-821B-2BCD23B1166D}"/>
    <dgm:cxn modelId="{70E73E8C-24F3-4FB1-BB77-830535F8CC56}" type="presParOf" srcId="{CDA645F5-8846-4FE1-B92E-6BCA2B128EF5}" destId="{DB36029B-89F7-4BF5-BAD3-9843E0C7A1D6}" srcOrd="0" destOrd="0" presId="urn:microsoft.com/office/officeart/2005/8/layout/list1"/>
    <dgm:cxn modelId="{022CB122-56AD-4CB2-BB75-A43A8804B439}" type="presParOf" srcId="{DB36029B-89F7-4BF5-BAD3-9843E0C7A1D6}" destId="{522BB8E4-B97F-406A-BEF9-61AEC12B7F7C}" srcOrd="0" destOrd="0" presId="urn:microsoft.com/office/officeart/2005/8/layout/list1"/>
    <dgm:cxn modelId="{A0097E72-5357-4282-88DD-8B3AF3F6EA7C}" type="presParOf" srcId="{DB36029B-89F7-4BF5-BAD3-9843E0C7A1D6}" destId="{97C63C8E-41AB-42C4-9A85-D106EFBB4543}" srcOrd="1" destOrd="0" presId="urn:microsoft.com/office/officeart/2005/8/layout/list1"/>
    <dgm:cxn modelId="{888B613C-E9D3-449A-ADE8-71B8CC8D86A4}" type="presParOf" srcId="{CDA645F5-8846-4FE1-B92E-6BCA2B128EF5}" destId="{DAB5ABF8-C598-4429-957C-9E19ABEDC0ED}" srcOrd="1" destOrd="0" presId="urn:microsoft.com/office/officeart/2005/8/layout/list1"/>
    <dgm:cxn modelId="{274E0164-5795-47EA-B3C0-E473773FE54E}" type="presParOf" srcId="{CDA645F5-8846-4FE1-B92E-6BCA2B128EF5}" destId="{22D1E147-666A-46AA-97F3-508CB40C1230}" srcOrd="2" destOrd="0" presId="urn:microsoft.com/office/officeart/2005/8/layout/list1"/>
    <dgm:cxn modelId="{33F1D1AC-2D35-4F1D-8BF7-CD9166D2B344}" type="presParOf" srcId="{CDA645F5-8846-4FE1-B92E-6BCA2B128EF5}" destId="{67E2EAB3-DB56-484D-8255-8ED1A40D79C2}" srcOrd="3" destOrd="0" presId="urn:microsoft.com/office/officeart/2005/8/layout/list1"/>
    <dgm:cxn modelId="{59750E07-8043-408C-BBF9-1D27BC23D04C}" type="presParOf" srcId="{CDA645F5-8846-4FE1-B92E-6BCA2B128EF5}" destId="{B962BC0E-E7E1-4EB7-A73B-03A9CECE40F5}" srcOrd="4" destOrd="0" presId="urn:microsoft.com/office/officeart/2005/8/layout/list1"/>
    <dgm:cxn modelId="{85D94EEE-0F06-4A32-AE4A-3E509E279147}" type="presParOf" srcId="{B962BC0E-E7E1-4EB7-A73B-03A9CECE40F5}" destId="{A4414624-ECF4-4DE7-832C-C6E6ACC177A5}" srcOrd="0" destOrd="0" presId="urn:microsoft.com/office/officeart/2005/8/layout/list1"/>
    <dgm:cxn modelId="{543E1C97-9A9A-48EB-9701-1C0E26C78203}" type="presParOf" srcId="{B962BC0E-E7E1-4EB7-A73B-03A9CECE40F5}" destId="{F477C564-2DDD-4B63-8F93-EE9767063E01}" srcOrd="1" destOrd="0" presId="urn:microsoft.com/office/officeart/2005/8/layout/list1"/>
    <dgm:cxn modelId="{3CB3E119-2AB2-438A-BDB7-B98799D45661}" type="presParOf" srcId="{CDA645F5-8846-4FE1-B92E-6BCA2B128EF5}" destId="{397ABF8F-F593-4942-888B-CAA4A667A8AF}" srcOrd="5" destOrd="0" presId="urn:microsoft.com/office/officeart/2005/8/layout/list1"/>
    <dgm:cxn modelId="{F891C600-07D6-48D0-9BA7-B897B4CAF0E6}" type="presParOf" srcId="{CDA645F5-8846-4FE1-B92E-6BCA2B128EF5}" destId="{518421C2-EC58-454C-93EE-887A8AAF69ED}" srcOrd="6" destOrd="0" presId="urn:microsoft.com/office/officeart/2005/8/layout/list1"/>
    <dgm:cxn modelId="{49477188-DC54-4952-8E99-8EE22CD1614C}" type="presParOf" srcId="{CDA645F5-8846-4FE1-B92E-6BCA2B128EF5}" destId="{DF077126-733E-4005-8E54-ECE849B4A545}" srcOrd="7" destOrd="0" presId="urn:microsoft.com/office/officeart/2005/8/layout/list1"/>
    <dgm:cxn modelId="{63583A93-962D-4AE9-9040-5DBCB6AB4A3F}" type="presParOf" srcId="{CDA645F5-8846-4FE1-B92E-6BCA2B128EF5}" destId="{8F6DDB60-00EC-4A2C-B5D0-15F01083D759}" srcOrd="8" destOrd="0" presId="urn:microsoft.com/office/officeart/2005/8/layout/list1"/>
    <dgm:cxn modelId="{5C4ABB86-02D6-43E2-9BFC-B9BA6A879642}" type="presParOf" srcId="{8F6DDB60-00EC-4A2C-B5D0-15F01083D759}" destId="{DF5955DF-4FB0-4FE6-A820-26E2DF904C1C}" srcOrd="0" destOrd="0" presId="urn:microsoft.com/office/officeart/2005/8/layout/list1"/>
    <dgm:cxn modelId="{A24F6BFA-AA1E-456E-9A31-A0426C6BEE21}" type="presParOf" srcId="{8F6DDB60-00EC-4A2C-B5D0-15F01083D759}" destId="{BF188E32-C049-44CC-AF8E-EE596C060BF3}" srcOrd="1" destOrd="0" presId="urn:microsoft.com/office/officeart/2005/8/layout/list1"/>
    <dgm:cxn modelId="{795231DC-263D-46CC-9753-38D4699F447F}" type="presParOf" srcId="{CDA645F5-8846-4FE1-B92E-6BCA2B128EF5}" destId="{75F3F84D-0124-476B-B3DD-204C70E37473}" srcOrd="9" destOrd="0" presId="urn:microsoft.com/office/officeart/2005/8/layout/list1"/>
    <dgm:cxn modelId="{6C1BDD6D-A0F1-45A2-9AD2-625DFB74A69E}" type="presParOf" srcId="{CDA645F5-8846-4FE1-B92E-6BCA2B128EF5}" destId="{FADCA229-BE95-49BB-8500-60791A2AB727}" srcOrd="10" destOrd="0" presId="urn:microsoft.com/office/officeart/2005/8/layout/list1"/>
    <dgm:cxn modelId="{1BA5212D-AEF5-4AA1-8BAD-F23EDD747474}" type="presParOf" srcId="{CDA645F5-8846-4FE1-B92E-6BCA2B128EF5}" destId="{5D85F47F-515F-46AD-9400-CCE88B928B2D}" srcOrd="11" destOrd="0" presId="urn:microsoft.com/office/officeart/2005/8/layout/list1"/>
    <dgm:cxn modelId="{8ACF9520-F849-4595-AB25-169EBFB7664D}" type="presParOf" srcId="{CDA645F5-8846-4FE1-B92E-6BCA2B128EF5}" destId="{DDDBD3B9-672E-4449-806E-6DE210260548}" srcOrd="12" destOrd="0" presId="urn:microsoft.com/office/officeart/2005/8/layout/list1"/>
    <dgm:cxn modelId="{A70B770F-1BBC-4913-A73D-6E475A730F1D}" type="presParOf" srcId="{DDDBD3B9-672E-4449-806E-6DE210260548}" destId="{220D55F0-ECAC-4C67-BC8D-B00065450BD3}" srcOrd="0" destOrd="0" presId="urn:microsoft.com/office/officeart/2005/8/layout/list1"/>
    <dgm:cxn modelId="{465DA392-7106-4ACA-B9AE-A45AA7959AFC}" type="presParOf" srcId="{DDDBD3B9-672E-4449-806E-6DE210260548}" destId="{A3ABF315-CA22-4072-AC89-6FCC8266BCB6}" srcOrd="1" destOrd="0" presId="urn:microsoft.com/office/officeart/2005/8/layout/list1"/>
    <dgm:cxn modelId="{A288711E-5202-4A03-A66F-48566BE56D59}" type="presParOf" srcId="{CDA645F5-8846-4FE1-B92E-6BCA2B128EF5}" destId="{E5AF2F07-26A8-4C31-9C27-D10C44FDF8B1}" srcOrd="13" destOrd="0" presId="urn:microsoft.com/office/officeart/2005/8/layout/list1"/>
    <dgm:cxn modelId="{9131452E-A8C9-42BC-92DF-ED85B1FF68BE}" type="presParOf" srcId="{CDA645F5-8846-4FE1-B92E-6BCA2B128EF5}" destId="{F41843F4-EC12-4BF5-B558-7F84DD46D59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494B30-F029-4D86-B964-4E9272FD54D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30AE9C-7A1C-4BD8-91B7-F02337817CA5}">
      <dgm:prSet phldrT="[Text]"/>
      <dgm:spPr/>
      <dgm:t>
        <a:bodyPr/>
        <a:lstStyle/>
        <a:p>
          <a:pPr>
            <a:buNone/>
          </a:pPr>
          <a:r>
            <a:rPr lang="en-GB" b="1" dirty="0"/>
            <a:t>Reducing the Start Barrier</a:t>
          </a:r>
          <a:endParaRPr lang="en-GB" dirty="0"/>
        </a:p>
      </dgm:t>
    </dgm:pt>
    <dgm:pt modelId="{E6DA8BED-06B8-4921-B879-8BFC6596E570}" type="parTrans" cxnId="{3CE04C11-7F00-4B72-A58D-A5AAFAD227C4}">
      <dgm:prSet/>
      <dgm:spPr/>
      <dgm:t>
        <a:bodyPr/>
        <a:lstStyle/>
        <a:p>
          <a:endParaRPr lang="en-GB"/>
        </a:p>
      </dgm:t>
    </dgm:pt>
    <dgm:pt modelId="{FCFF7FF8-BD55-4FDA-BAAB-A67D4C95BF25}" type="sibTrans" cxnId="{3CE04C11-7F00-4B72-A58D-A5AAFAD227C4}">
      <dgm:prSet/>
      <dgm:spPr/>
      <dgm:t>
        <a:bodyPr/>
        <a:lstStyle/>
        <a:p>
          <a:endParaRPr lang="en-GB"/>
        </a:p>
      </dgm:t>
    </dgm:pt>
    <dgm:pt modelId="{50BC047F-B4D2-436B-8E3D-2BFEA2B3B986}">
      <dgm:prSet/>
      <dgm:spPr/>
      <dgm:t>
        <a:bodyPr/>
        <a:lstStyle/>
        <a:p>
          <a:r>
            <a:rPr lang="en-GB" dirty="0"/>
            <a:t>Short sessions make writing feel manageable.</a:t>
          </a:r>
        </a:p>
      </dgm:t>
    </dgm:pt>
    <dgm:pt modelId="{F5F3966C-3B9D-4D17-8C30-E903CEA68C07}" type="parTrans" cxnId="{6ED4361F-C5F2-48A2-B604-67605351B5F7}">
      <dgm:prSet/>
      <dgm:spPr/>
      <dgm:t>
        <a:bodyPr/>
        <a:lstStyle/>
        <a:p>
          <a:endParaRPr lang="en-GB"/>
        </a:p>
      </dgm:t>
    </dgm:pt>
    <dgm:pt modelId="{9FCFB913-11DE-4E75-AFAC-E85E493C0510}" type="sibTrans" cxnId="{6ED4361F-C5F2-48A2-B604-67605351B5F7}">
      <dgm:prSet/>
      <dgm:spPr/>
      <dgm:t>
        <a:bodyPr/>
        <a:lstStyle/>
        <a:p>
          <a:endParaRPr lang="en-GB"/>
        </a:p>
      </dgm:t>
    </dgm:pt>
    <dgm:pt modelId="{27CAEAD9-B666-4822-BAA5-E9552542AD57}">
      <dgm:prSet/>
      <dgm:spPr/>
      <dgm:t>
        <a:bodyPr/>
        <a:lstStyle/>
        <a:p>
          <a:r>
            <a:rPr lang="en-GB" b="1"/>
            <a:t>Removing Decision Fatigue</a:t>
          </a:r>
          <a:endParaRPr lang="en-GB" b="1" dirty="0"/>
        </a:p>
      </dgm:t>
    </dgm:pt>
    <dgm:pt modelId="{8DAD1963-42AA-4512-A703-ACF730A7D22C}" type="parTrans" cxnId="{1A37A544-BCF8-45DD-8C00-DE6B472AB25F}">
      <dgm:prSet/>
      <dgm:spPr/>
      <dgm:t>
        <a:bodyPr/>
        <a:lstStyle/>
        <a:p>
          <a:endParaRPr lang="en-GB"/>
        </a:p>
      </dgm:t>
    </dgm:pt>
    <dgm:pt modelId="{F5A74148-72A0-4A85-AEDE-962B1D69FDEE}" type="sibTrans" cxnId="{1A37A544-BCF8-45DD-8C00-DE6B472AB25F}">
      <dgm:prSet/>
      <dgm:spPr/>
      <dgm:t>
        <a:bodyPr/>
        <a:lstStyle/>
        <a:p>
          <a:endParaRPr lang="en-GB"/>
        </a:p>
      </dgm:t>
    </dgm:pt>
    <dgm:pt modelId="{7C1EEDAE-261D-4B44-AC80-E55A22622470}">
      <dgm:prSet/>
      <dgm:spPr/>
      <dgm:t>
        <a:bodyPr/>
        <a:lstStyle/>
        <a:p>
          <a:r>
            <a:rPr lang="en-GB" dirty="0"/>
            <a:t>The timer defines the work period.</a:t>
          </a:r>
        </a:p>
      </dgm:t>
    </dgm:pt>
    <dgm:pt modelId="{EB054303-C8CF-4A68-A9AD-A421AB4A9267}" type="parTrans" cxnId="{2E38B0D0-FC47-47C4-9219-780FB18F0B44}">
      <dgm:prSet/>
      <dgm:spPr/>
      <dgm:t>
        <a:bodyPr/>
        <a:lstStyle/>
        <a:p>
          <a:endParaRPr lang="en-GB"/>
        </a:p>
      </dgm:t>
    </dgm:pt>
    <dgm:pt modelId="{38CE2FC3-3CB8-43ED-B0F9-DFE481673E53}" type="sibTrans" cxnId="{2E38B0D0-FC47-47C4-9219-780FB18F0B44}">
      <dgm:prSet/>
      <dgm:spPr/>
      <dgm:t>
        <a:bodyPr/>
        <a:lstStyle/>
        <a:p>
          <a:endParaRPr lang="en-GB"/>
        </a:p>
      </dgm:t>
    </dgm:pt>
    <dgm:pt modelId="{1725B7FA-B2A3-4C49-BFA4-2A84523C74B1}">
      <dgm:prSet/>
      <dgm:spPr/>
      <dgm:t>
        <a:bodyPr/>
        <a:lstStyle/>
        <a:p>
          <a:r>
            <a:rPr lang="en-GB" b="1"/>
            <a:t>Encouraging Imperfect Drafting</a:t>
          </a:r>
          <a:endParaRPr lang="en-GB" b="1" dirty="0"/>
        </a:p>
      </dgm:t>
    </dgm:pt>
    <dgm:pt modelId="{88C70999-73D5-4385-A495-6F2CCD9F591F}" type="parTrans" cxnId="{83EFC3A7-3434-4E6D-8013-C5FAA80887BF}">
      <dgm:prSet/>
      <dgm:spPr/>
      <dgm:t>
        <a:bodyPr/>
        <a:lstStyle/>
        <a:p>
          <a:endParaRPr lang="en-GB"/>
        </a:p>
      </dgm:t>
    </dgm:pt>
    <dgm:pt modelId="{EDACCCFC-FC69-4B50-915C-D139DCECB147}" type="sibTrans" cxnId="{83EFC3A7-3434-4E6D-8013-C5FAA80887BF}">
      <dgm:prSet/>
      <dgm:spPr/>
      <dgm:t>
        <a:bodyPr/>
        <a:lstStyle/>
        <a:p>
          <a:endParaRPr lang="en-GB"/>
        </a:p>
      </dgm:t>
    </dgm:pt>
    <dgm:pt modelId="{6FCA2AD3-A0D9-4E50-83D4-6248C086E15D}">
      <dgm:prSet/>
      <dgm:spPr/>
      <dgm:t>
        <a:bodyPr/>
        <a:lstStyle/>
        <a:p>
          <a:r>
            <a:rPr lang="en-GB" dirty="0"/>
            <a:t>Focus is on </a:t>
          </a:r>
          <a:r>
            <a:rPr lang="en-GB" b="1" dirty="0"/>
            <a:t>writing forward</a:t>
          </a:r>
          <a:r>
            <a:rPr lang="en-GB" dirty="0"/>
            <a:t>, not editing.</a:t>
          </a:r>
        </a:p>
      </dgm:t>
    </dgm:pt>
    <dgm:pt modelId="{83BC75EF-7056-430F-A022-ECA8838A2B5E}" type="parTrans" cxnId="{D1BE1CA9-2B99-4F5F-8C4C-2ECB4B0B1D55}">
      <dgm:prSet/>
      <dgm:spPr/>
      <dgm:t>
        <a:bodyPr/>
        <a:lstStyle/>
        <a:p>
          <a:endParaRPr lang="en-GB"/>
        </a:p>
      </dgm:t>
    </dgm:pt>
    <dgm:pt modelId="{4DC116C1-76A7-4E2F-ABAF-FF198A547B8B}" type="sibTrans" cxnId="{D1BE1CA9-2B99-4F5F-8C4C-2ECB4B0B1D55}">
      <dgm:prSet/>
      <dgm:spPr/>
      <dgm:t>
        <a:bodyPr/>
        <a:lstStyle/>
        <a:p>
          <a:endParaRPr lang="en-GB"/>
        </a:p>
      </dgm:t>
    </dgm:pt>
    <dgm:pt modelId="{CDCFCAB7-FE43-4049-A4ED-D5CB821BA8CF}">
      <dgm:prSet/>
      <dgm:spPr/>
      <dgm:t>
        <a:bodyPr/>
        <a:lstStyle/>
        <a:p>
          <a:r>
            <a:rPr lang="en-GB" b="1"/>
            <a:t>Creating Momentum</a:t>
          </a:r>
          <a:endParaRPr lang="en-GB" b="1" dirty="0"/>
        </a:p>
      </dgm:t>
    </dgm:pt>
    <dgm:pt modelId="{96D2D4D0-6B5A-4EF8-8531-FD6B835ED786}" type="parTrans" cxnId="{A14C79AE-5CC3-4A78-A0AA-CBEC3919E8F5}">
      <dgm:prSet/>
      <dgm:spPr/>
      <dgm:t>
        <a:bodyPr/>
        <a:lstStyle/>
        <a:p>
          <a:endParaRPr lang="en-GB"/>
        </a:p>
      </dgm:t>
    </dgm:pt>
    <dgm:pt modelId="{BD688AAC-B791-421A-983F-C2D8348054DD}" type="sibTrans" cxnId="{A14C79AE-5CC3-4A78-A0AA-CBEC3919E8F5}">
      <dgm:prSet/>
      <dgm:spPr/>
      <dgm:t>
        <a:bodyPr/>
        <a:lstStyle/>
        <a:p>
          <a:endParaRPr lang="en-GB"/>
        </a:p>
      </dgm:t>
    </dgm:pt>
    <dgm:pt modelId="{7FBFC021-C466-4A6E-8156-75CE7D001FB8}">
      <dgm:prSet/>
      <dgm:spPr/>
      <dgm:t>
        <a:bodyPr/>
        <a:lstStyle/>
        <a:p>
          <a:r>
            <a:rPr lang="en-GB" dirty="0"/>
            <a:t>Once students begin writing, continuing becomes easier.</a:t>
          </a:r>
        </a:p>
      </dgm:t>
    </dgm:pt>
    <dgm:pt modelId="{BCB70CA4-A83E-4957-AF90-151FC079BF2E}" type="parTrans" cxnId="{0A49F10E-44BD-4B1F-AC69-B668A76BB6C0}">
      <dgm:prSet/>
      <dgm:spPr/>
      <dgm:t>
        <a:bodyPr/>
        <a:lstStyle/>
        <a:p>
          <a:endParaRPr lang="en-GB"/>
        </a:p>
      </dgm:t>
    </dgm:pt>
    <dgm:pt modelId="{FCA642BA-4740-497F-9341-04614B91EAA4}" type="sibTrans" cxnId="{0A49F10E-44BD-4B1F-AC69-B668A76BB6C0}">
      <dgm:prSet/>
      <dgm:spPr/>
      <dgm:t>
        <a:bodyPr/>
        <a:lstStyle/>
        <a:p>
          <a:endParaRPr lang="en-GB"/>
        </a:p>
      </dgm:t>
    </dgm:pt>
    <dgm:pt modelId="{CB42B506-8D3F-4870-A2D5-E5DC46D73558}" type="pres">
      <dgm:prSet presAssocID="{08494B30-F029-4D86-B964-4E9272FD54D9}" presName="linear" presStyleCnt="0">
        <dgm:presLayoutVars>
          <dgm:animLvl val="lvl"/>
          <dgm:resizeHandles val="exact"/>
        </dgm:presLayoutVars>
      </dgm:prSet>
      <dgm:spPr/>
    </dgm:pt>
    <dgm:pt modelId="{291850B4-1132-49AC-9550-B0BA9E701782}" type="pres">
      <dgm:prSet presAssocID="{F630AE9C-7A1C-4BD8-91B7-F02337817CA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F9EF5D8-A872-4326-8272-2BAECB26B5A3}" type="pres">
      <dgm:prSet presAssocID="{F630AE9C-7A1C-4BD8-91B7-F02337817CA5}" presName="childText" presStyleLbl="revTx" presStyleIdx="0" presStyleCnt="4">
        <dgm:presLayoutVars>
          <dgm:bulletEnabled val="1"/>
        </dgm:presLayoutVars>
      </dgm:prSet>
      <dgm:spPr/>
    </dgm:pt>
    <dgm:pt modelId="{43240C1D-AF39-4FC6-B8D5-1B93DD568B51}" type="pres">
      <dgm:prSet presAssocID="{27CAEAD9-B666-4822-BAA5-E9552542AD5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113EC65-3908-4703-B085-DBE6C854A4D8}" type="pres">
      <dgm:prSet presAssocID="{27CAEAD9-B666-4822-BAA5-E9552542AD57}" presName="childText" presStyleLbl="revTx" presStyleIdx="1" presStyleCnt="4">
        <dgm:presLayoutVars>
          <dgm:bulletEnabled val="1"/>
        </dgm:presLayoutVars>
      </dgm:prSet>
      <dgm:spPr/>
    </dgm:pt>
    <dgm:pt modelId="{CC2C20B6-9A22-4F22-B8D2-248706063EEC}" type="pres">
      <dgm:prSet presAssocID="{1725B7FA-B2A3-4C49-BFA4-2A84523C74B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94155A6-42A8-4627-BB89-DE50B9DD615A}" type="pres">
      <dgm:prSet presAssocID="{1725B7FA-B2A3-4C49-BFA4-2A84523C74B1}" presName="childText" presStyleLbl="revTx" presStyleIdx="2" presStyleCnt="4">
        <dgm:presLayoutVars>
          <dgm:bulletEnabled val="1"/>
        </dgm:presLayoutVars>
      </dgm:prSet>
      <dgm:spPr/>
    </dgm:pt>
    <dgm:pt modelId="{12C4B7FC-5C4E-4546-8D7B-30E473092EEB}" type="pres">
      <dgm:prSet presAssocID="{CDCFCAB7-FE43-4049-A4ED-D5CB821BA8C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C3E8A62-90DB-4B27-97F6-E12A1C0BB4F7}" type="pres">
      <dgm:prSet presAssocID="{CDCFCAB7-FE43-4049-A4ED-D5CB821BA8CF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0A49F10E-44BD-4B1F-AC69-B668A76BB6C0}" srcId="{CDCFCAB7-FE43-4049-A4ED-D5CB821BA8CF}" destId="{7FBFC021-C466-4A6E-8156-75CE7D001FB8}" srcOrd="0" destOrd="0" parTransId="{BCB70CA4-A83E-4957-AF90-151FC079BF2E}" sibTransId="{FCA642BA-4740-497F-9341-04614B91EAA4}"/>
    <dgm:cxn modelId="{3CE04C11-7F00-4B72-A58D-A5AAFAD227C4}" srcId="{08494B30-F029-4D86-B964-4E9272FD54D9}" destId="{F630AE9C-7A1C-4BD8-91B7-F02337817CA5}" srcOrd="0" destOrd="0" parTransId="{E6DA8BED-06B8-4921-B879-8BFC6596E570}" sibTransId="{FCFF7FF8-BD55-4FDA-BAAB-A67D4C95BF25}"/>
    <dgm:cxn modelId="{6ED4361F-C5F2-48A2-B604-67605351B5F7}" srcId="{F630AE9C-7A1C-4BD8-91B7-F02337817CA5}" destId="{50BC047F-B4D2-436B-8E3D-2BFEA2B3B986}" srcOrd="0" destOrd="0" parTransId="{F5F3966C-3B9D-4D17-8C30-E903CEA68C07}" sibTransId="{9FCFB913-11DE-4E75-AFAC-E85E493C0510}"/>
    <dgm:cxn modelId="{ACC0FE1F-B41C-4A86-8F4D-A6AB6F0E17BD}" type="presOf" srcId="{1725B7FA-B2A3-4C49-BFA4-2A84523C74B1}" destId="{CC2C20B6-9A22-4F22-B8D2-248706063EEC}" srcOrd="0" destOrd="0" presId="urn:microsoft.com/office/officeart/2005/8/layout/vList2"/>
    <dgm:cxn modelId="{1A37A544-BCF8-45DD-8C00-DE6B472AB25F}" srcId="{08494B30-F029-4D86-B964-4E9272FD54D9}" destId="{27CAEAD9-B666-4822-BAA5-E9552542AD57}" srcOrd="1" destOrd="0" parTransId="{8DAD1963-42AA-4512-A703-ACF730A7D22C}" sibTransId="{F5A74148-72A0-4A85-AEDE-962B1D69FDEE}"/>
    <dgm:cxn modelId="{26BE1951-71DF-4BDD-8EC8-A1022B17AFA2}" type="presOf" srcId="{50BC047F-B4D2-436B-8E3D-2BFEA2B3B986}" destId="{BF9EF5D8-A872-4326-8272-2BAECB26B5A3}" srcOrd="0" destOrd="0" presId="urn:microsoft.com/office/officeart/2005/8/layout/vList2"/>
    <dgm:cxn modelId="{92574A73-E389-46C0-B672-31161FE9C728}" type="presOf" srcId="{6FCA2AD3-A0D9-4E50-83D4-6248C086E15D}" destId="{594155A6-42A8-4627-BB89-DE50B9DD615A}" srcOrd="0" destOrd="0" presId="urn:microsoft.com/office/officeart/2005/8/layout/vList2"/>
    <dgm:cxn modelId="{C1830EA1-AFCD-4CAA-9396-714125B22C1E}" type="presOf" srcId="{08494B30-F029-4D86-B964-4E9272FD54D9}" destId="{CB42B506-8D3F-4870-A2D5-E5DC46D73558}" srcOrd="0" destOrd="0" presId="urn:microsoft.com/office/officeart/2005/8/layout/vList2"/>
    <dgm:cxn modelId="{83EFC3A7-3434-4E6D-8013-C5FAA80887BF}" srcId="{08494B30-F029-4D86-B964-4E9272FD54D9}" destId="{1725B7FA-B2A3-4C49-BFA4-2A84523C74B1}" srcOrd="2" destOrd="0" parTransId="{88C70999-73D5-4385-A495-6F2CCD9F591F}" sibTransId="{EDACCCFC-FC69-4B50-915C-D139DCECB147}"/>
    <dgm:cxn modelId="{D1BE1CA9-2B99-4F5F-8C4C-2ECB4B0B1D55}" srcId="{1725B7FA-B2A3-4C49-BFA4-2A84523C74B1}" destId="{6FCA2AD3-A0D9-4E50-83D4-6248C086E15D}" srcOrd="0" destOrd="0" parTransId="{83BC75EF-7056-430F-A022-ECA8838A2B5E}" sibTransId="{4DC116C1-76A7-4E2F-ABAF-FF198A547B8B}"/>
    <dgm:cxn modelId="{A14C79AE-5CC3-4A78-A0AA-CBEC3919E8F5}" srcId="{08494B30-F029-4D86-B964-4E9272FD54D9}" destId="{CDCFCAB7-FE43-4049-A4ED-D5CB821BA8CF}" srcOrd="3" destOrd="0" parTransId="{96D2D4D0-6B5A-4EF8-8531-FD6B835ED786}" sibTransId="{BD688AAC-B791-421A-983F-C2D8348054DD}"/>
    <dgm:cxn modelId="{643820C5-94AD-470E-9C1A-3401C9AD1118}" type="presOf" srcId="{7FBFC021-C466-4A6E-8156-75CE7D001FB8}" destId="{FC3E8A62-90DB-4B27-97F6-E12A1C0BB4F7}" srcOrd="0" destOrd="0" presId="urn:microsoft.com/office/officeart/2005/8/layout/vList2"/>
    <dgm:cxn modelId="{8F47B6CC-D8BB-4F1B-86D8-3742A9ACF56D}" type="presOf" srcId="{7C1EEDAE-261D-4B44-AC80-E55A22622470}" destId="{B113EC65-3908-4703-B085-DBE6C854A4D8}" srcOrd="0" destOrd="0" presId="urn:microsoft.com/office/officeart/2005/8/layout/vList2"/>
    <dgm:cxn modelId="{2E38B0D0-FC47-47C4-9219-780FB18F0B44}" srcId="{27CAEAD9-B666-4822-BAA5-E9552542AD57}" destId="{7C1EEDAE-261D-4B44-AC80-E55A22622470}" srcOrd="0" destOrd="0" parTransId="{EB054303-C8CF-4A68-A9AD-A421AB4A9267}" sibTransId="{38CE2FC3-3CB8-43ED-B0F9-DFE481673E53}"/>
    <dgm:cxn modelId="{8159CAE0-011B-4502-A9E7-22A3F1F93251}" type="presOf" srcId="{CDCFCAB7-FE43-4049-A4ED-D5CB821BA8CF}" destId="{12C4B7FC-5C4E-4546-8D7B-30E473092EEB}" srcOrd="0" destOrd="0" presId="urn:microsoft.com/office/officeart/2005/8/layout/vList2"/>
    <dgm:cxn modelId="{6BD70AED-121E-438F-8706-B492B0CA0EA9}" type="presOf" srcId="{27CAEAD9-B666-4822-BAA5-E9552542AD57}" destId="{43240C1D-AF39-4FC6-B8D5-1B93DD568B51}" srcOrd="0" destOrd="0" presId="urn:microsoft.com/office/officeart/2005/8/layout/vList2"/>
    <dgm:cxn modelId="{127135FA-BE78-4F3F-AC40-9E6E7EF827E5}" type="presOf" srcId="{F630AE9C-7A1C-4BD8-91B7-F02337817CA5}" destId="{291850B4-1132-49AC-9550-B0BA9E701782}" srcOrd="0" destOrd="0" presId="urn:microsoft.com/office/officeart/2005/8/layout/vList2"/>
    <dgm:cxn modelId="{21AA9091-274E-46BC-BCBA-73E7DF72DA3F}" type="presParOf" srcId="{CB42B506-8D3F-4870-A2D5-E5DC46D73558}" destId="{291850B4-1132-49AC-9550-B0BA9E701782}" srcOrd="0" destOrd="0" presId="urn:microsoft.com/office/officeart/2005/8/layout/vList2"/>
    <dgm:cxn modelId="{68810A39-3EA9-4B6E-9A12-E66F2C17F866}" type="presParOf" srcId="{CB42B506-8D3F-4870-A2D5-E5DC46D73558}" destId="{BF9EF5D8-A872-4326-8272-2BAECB26B5A3}" srcOrd="1" destOrd="0" presId="urn:microsoft.com/office/officeart/2005/8/layout/vList2"/>
    <dgm:cxn modelId="{6F972289-BA14-46A9-9D1D-5162BD2E6A11}" type="presParOf" srcId="{CB42B506-8D3F-4870-A2D5-E5DC46D73558}" destId="{43240C1D-AF39-4FC6-B8D5-1B93DD568B51}" srcOrd="2" destOrd="0" presId="urn:microsoft.com/office/officeart/2005/8/layout/vList2"/>
    <dgm:cxn modelId="{F363D137-D19E-4468-8F00-205BBDD5959E}" type="presParOf" srcId="{CB42B506-8D3F-4870-A2D5-E5DC46D73558}" destId="{B113EC65-3908-4703-B085-DBE6C854A4D8}" srcOrd="3" destOrd="0" presId="urn:microsoft.com/office/officeart/2005/8/layout/vList2"/>
    <dgm:cxn modelId="{5BD09A7F-ED31-483A-B14F-87A62F810CDC}" type="presParOf" srcId="{CB42B506-8D3F-4870-A2D5-E5DC46D73558}" destId="{CC2C20B6-9A22-4F22-B8D2-248706063EEC}" srcOrd="4" destOrd="0" presId="urn:microsoft.com/office/officeart/2005/8/layout/vList2"/>
    <dgm:cxn modelId="{C9237ADD-9EDA-4966-B7E3-DC106F7D3E12}" type="presParOf" srcId="{CB42B506-8D3F-4870-A2D5-E5DC46D73558}" destId="{594155A6-42A8-4627-BB89-DE50B9DD615A}" srcOrd="5" destOrd="0" presId="urn:microsoft.com/office/officeart/2005/8/layout/vList2"/>
    <dgm:cxn modelId="{5EBEB2C8-A9F9-4388-8E01-182B5ACF0E07}" type="presParOf" srcId="{CB42B506-8D3F-4870-A2D5-E5DC46D73558}" destId="{12C4B7FC-5C4E-4546-8D7B-30E473092EEB}" srcOrd="6" destOrd="0" presId="urn:microsoft.com/office/officeart/2005/8/layout/vList2"/>
    <dgm:cxn modelId="{CED45143-09C5-4F30-9FDC-3293679A5856}" type="presParOf" srcId="{CB42B506-8D3F-4870-A2D5-E5DC46D73558}" destId="{FC3E8A62-90DB-4B27-97F6-E12A1C0BB4F7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24B09-F334-4906-A520-76A4E34910B0}">
      <dsp:nvSpPr>
        <dsp:cNvPr id="0" name=""/>
        <dsp:cNvSpPr/>
      </dsp:nvSpPr>
      <dsp:spPr>
        <a:xfrm>
          <a:off x="836707" y="0"/>
          <a:ext cx="9482681" cy="4607169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851B5-E907-4AB1-8843-258BEEAE01B8}">
      <dsp:nvSpPr>
        <dsp:cNvPr id="0" name=""/>
        <dsp:cNvSpPr/>
      </dsp:nvSpPr>
      <dsp:spPr>
        <a:xfrm>
          <a:off x="3813" y="1382150"/>
          <a:ext cx="2477437" cy="18428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/>
            <a:t>Assess your current progress against assessment deadlines and requirements.</a:t>
          </a:r>
        </a:p>
      </dsp:txBody>
      <dsp:txXfrm>
        <a:off x="93774" y="1472111"/>
        <a:ext cx="2297515" cy="1662945"/>
      </dsp:txXfrm>
    </dsp:sp>
    <dsp:sp modelId="{488E940F-5969-4CB1-BC01-AA04BC0C6099}">
      <dsp:nvSpPr>
        <dsp:cNvPr id="0" name=""/>
        <dsp:cNvSpPr/>
      </dsp:nvSpPr>
      <dsp:spPr>
        <a:xfrm>
          <a:off x="2894157" y="1382150"/>
          <a:ext cx="2477437" cy="18428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/>
            <a:t>Identify barriers affecting your progress</a:t>
          </a:r>
        </a:p>
      </dsp:txBody>
      <dsp:txXfrm>
        <a:off x="2984118" y="1472111"/>
        <a:ext cx="2297515" cy="1662945"/>
      </dsp:txXfrm>
    </dsp:sp>
    <dsp:sp modelId="{6093B6A8-4B62-462C-B4A2-632FD2683EC8}">
      <dsp:nvSpPr>
        <dsp:cNvPr id="0" name=""/>
        <dsp:cNvSpPr/>
      </dsp:nvSpPr>
      <dsp:spPr>
        <a:xfrm>
          <a:off x="5784501" y="1382150"/>
          <a:ext cx="2477437" cy="18428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/>
            <a:t>Set realistic micro-writing targets for focused work.</a:t>
          </a:r>
        </a:p>
      </dsp:txBody>
      <dsp:txXfrm>
        <a:off x="5874462" y="1472111"/>
        <a:ext cx="2297515" cy="1662945"/>
      </dsp:txXfrm>
    </dsp:sp>
    <dsp:sp modelId="{0B96CBD2-BE94-4B55-AC3F-592E4A35DA33}">
      <dsp:nvSpPr>
        <dsp:cNvPr id="0" name=""/>
        <dsp:cNvSpPr/>
      </dsp:nvSpPr>
      <dsp:spPr>
        <a:xfrm>
          <a:off x="8674845" y="1382150"/>
          <a:ext cx="2477437" cy="18428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/>
            <a:t>Evaluate progress and produce clear objectives for the next week.</a:t>
          </a:r>
        </a:p>
      </dsp:txBody>
      <dsp:txXfrm>
        <a:off x="8764806" y="1472111"/>
        <a:ext cx="2297515" cy="16629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1E147-666A-46AA-97F3-508CB40C1230}">
      <dsp:nvSpPr>
        <dsp:cNvPr id="0" name=""/>
        <dsp:cNvSpPr/>
      </dsp:nvSpPr>
      <dsp:spPr>
        <a:xfrm>
          <a:off x="0" y="388135"/>
          <a:ext cx="5496432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C63C8E-41AB-42C4-9A85-D106EFBB4543}">
      <dsp:nvSpPr>
        <dsp:cNvPr id="0" name=""/>
        <dsp:cNvSpPr/>
      </dsp:nvSpPr>
      <dsp:spPr>
        <a:xfrm>
          <a:off x="274821" y="78175"/>
          <a:ext cx="3847503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26" tIns="0" rIns="14542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frequent writing</a:t>
          </a:r>
        </a:p>
      </dsp:txBody>
      <dsp:txXfrm>
        <a:off x="305083" y="108437"/>
        <a:ext cx="3786979" cy="559396"/>
      </dsp:txXfrm>
    </dsp:sp>
    <dsp:sp modelId="{518421C2-EC58-454C-93EE-887A8AAF69ED}">
      <dsp:nvSpPr>
        <dsp:cNvPr id="0" name=""/>
        <dsp:cNvSpPr/>
      </dsp:nvSpPr>
      <dsp:spPr>
        <a:xfrm>
          <a:off x="0" y="1340695"/>
          <a:ext cx="5496432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77C564-2DDD-4B63-8F93-EE9767063E01}">
      <dsp:nvSpPr>
        <dsp:cNvPr id="0" name=""/>
        <dsp:cNvSpPr/>
      </dsp:nvSpPr>
      <dsp:spPr>
        <a:xfrm>
          <a:off x="274821" y="1030735"/>
          <a:ext cx="3847503" cy="61992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26" tIns="0" rIns="14542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manageable writing blocks</a:t>
          </a:r>
        </a:p>
      </dsp:txBody>
      <dsp:txXfrm>
        <a:off x="305083" y="1060997"/>
        <a:ext cx="3786979" cy="559396"/>
      </dsp:txXfrm>
    </dsp:sp>
    <dsp:sp modelId="{FADCA229-BE95-49BB-8500-60791A2AB727}">
      <dsp:nvSpPr>
        <dsp:cNvPr id="0" name=""/>
        <dsp:cNvSpPr/>
      </dsp:nvSpPr>
      <dsp:spPr>
        <a:xfrm>
          <a:off x="0" y="2293256"/>
          <a:ext cx="5496432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188E32-C049-44CC-AF8E-EE596C060BF3}">
      <dsp:nvSpPr>
        <dsp:cNvPr id="0" name=""/>
        <dsp:cNvSpPr/>
      </dsp:nvSpPr>
      <dsp:spPr>
        <a:xfrm>
          <a:off x="274821" y="1983296"/>
          <a:ext cx="3847503" cy="61992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26" tIns="0" rIns="14542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building a writing habit</a:t>
          </a:r>
        </a:p>
      </dsp:txBody>
      <dsp:txXfrm>
        <a:off x="305083" y="2013558"/>
        <a:ext cx="3786979" cy="559396"/>
      </dsp:txXfrm>
    </dsp:sp>
    <dsp:sp modelId="{F41843F4-EC12-4BF5-B558-7F84DD46D595}">
      <dsp:nvSpPr>
        <dsp:cNvPr id="0" name=""/>
        <dsp:cNvSpPr/>
      </dsp:nvSpPr>
      <dsp:spPr>
        <a:xfrm>
          <a:off x="0" y="3245816"/>
          <a:ext cx="5496432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ABF315-CA22-4072-AC89-6FCC8266BCB6}">
      <dsp:nvSpPr>
        <dsp:cNvPr id="0" name=""/>
        <dsp:cNvSpPr/>
      </dsp:nvSpPr>
      <dsp:spPr>
        <a:xfrm>
          <a:off x="274821" y="2935856"/>
          <a:ext cx="3847503" cy="6199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26" tIns="0" rIns="145426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silence and focus</a:t>
          </a:r>
        </a:p>
      </dsp:txBody>
      <dsp:txXfrm>
        <a:off x="305083" y="2966118"/>
        <a:ext cx="3786979" cy="5593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850B4-1132-49AC-9550-B0BA9E701782}">
      <dsp:nvSpPr>
        <dsp:cNvPr id="0" name=""/>
        <dsp:cNvSpPr/>
      </dsp:nvSpPr>
      <dsp:spPr>
        <a:xfrm>
          <a:off x="0" y="437"/>
          <a:ext cx="5770418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Reducing the Start Barrier</a:t>
          </a:r>
          <a:endParaRPr lang="en-GB" sz="2400" kern="1200" dirty="0"/>
        </a:p>
      </dsp:txBody>
      <dsp:txXfrm>
        <a:off x="28100" y="28537"/>
        <a:ext cx="5714218" cy="519439"/>
      </dsp:txXfrm>
    </dsp:sp>
    <dsp:sp modelId="{BF9EF5D8-A872-4326-8272-2BAECB26B5A3}">
      <dsp:nvSpPr>
        <dsp:cNvPr id="0" name=""/>
        <dsp:cNvSpPr/>
      </dsp:nvSpPr>
      <dsp:spPr>
        <a:xfrm>
          <a:off x="0" y="576077"/>
          <a:ext cx="5770418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211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Short sessions make writing feel manageable.</a:t>
          </a:r>
        </a:p>
      </dsp:txBody>
      <dsp:txXfrm>
        <a:off x="0" y="576077"/>
        <a:ext cx="5770418" cy="397440"/>
      </dsp:txXfrm>
    </dsp:sp>
    <dsp:sp modelId="{43240C1D-AF39-4FC6-B8D5-1B93DD568B51}">
      <dsp:nvSpPr>
        <dsp:cNvPr id="0" name=""/>
        <dsp:cNvSpPr/>
      </dsp:nvSpPr>
      <dsp:spPr>
        <a:xfrm>
          <a:off x="0" y="973517"/>
          <a:ext cx="5770418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Removing Decision Fatigue</a:t>
          </a:r>
          <a:endParaRPr lang="en-GB" sz="2400" b="1" kern="1200" dirty="0"/>
        </a:p>
      </dsp:txBody>
      <dsp:txXfrm>
        <a:off x="28100" y="1001617"/>
        <a:ext cx="5714218" cy="519439"/>
      </dsp:txXfrm>
    </dsp:sp>
    <dsp:sp modelId="{B113EC65-3908-4703-B085-DBE6C854A4D8}">
      <dsp:nvSpPr>
        <dsp:cNvPr id="0" name=""/>
        <dsp:cNvSpPr/>
      </dsp:nvSpPr>
      <dsp:spPr>
        <a:xfrm>
          <a:off x="0" y="1549157"/>
          <a:ext cx="5770418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211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The timer defines the work period.</a:t>
          </a:r>
        </a:p>
      </dsp:txBody>
      <dsp:txXfrm>
        <a:off x="0" y="1549157"/>
        <a:ext cx="5770418" cy="397440"/>
      </dsp:txXfrm>
    </dsp:sp>
    <dsp:sp modelId="{CC2C20B6-9A22-4F22-B8D2-248706063EEC}">
      <dsp:nvSpPr>
        <dsp:cNvPr id="0" name=""/>
        <dsp:cNvSpPr/>
      </dsp:nvSpPr>
      <dsp:spPr>
        <a:xfrm>
          <a:off x="0" y="1946597"/>
          <a:ext cx="5770418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Encouraging Imperfect Drafting</a:t>
          </a:r>
          <a:endParaRPr lang="en-GB" sz="2400" b="1" kern="1200" dirty="0"/>
        </a:p>
      </dsp:txBody>
      <dsp:txXfrm>
        <a:off x="28100" y="1974697"/>
        <a:ext cx="5714218" cy="519439"/>
      </dsp:txXfrm>
    </dsp:sp>
    <dsp:sp modelId="{594155A6-42A8-4627-BB89-DE50B9DD615A}">
      <dsp:nvSpPr>
        <dsp:cNvPr id="0" name=""/>
        <dsp:cNvSpPr/>
      </dsp:nvSpPr>
      <dsp:spPr>
        <a:xfrm>
          <a:off x="0" y="2522237"/>
          <a:ext cx="5770418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211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Focus is on </a:t>
          </a:r>
          <a:r>
            <a:rPr lang="en-GB" sz="1900" b="1" kern="1200" dirty="0"/>
            <a:t>writing forward</a:t>
          </a:r>
          <a:r>
            <a:rPr lang="en-GB" sz="1900" kern="1200" dirty="0"/>
            <a:t>, not editing.</a:t>
          </a:r>
        </a:p>
      </dsp:txBody>
      <dsp:txXfrm>
        <a:off x="0" y="2522237"/>
        <a:ext cx="5770418" cy="397440"/>
      </dsp:txXfrm>
    </dsp:sp>
    <dsp:sp modelId="{12C4B7FC-5C4E-4546-8D7B-30E473092EEB}">
      <dsp:nvSpPr>
        <dsp:cNvPr id="0" name=""/>
        <dsp:cNvSpPr/>
      </dsp:nvSpPr>
      <dsp:spPr>
        <a:xfrm>
          <a:off x="0" y="2919677"/>
          <a:ext cx="5770418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Creating Momentum</a:t>
          </a:r>
          <a:endParaRPr lang="en-GB" sz="2400" b="1" kern="1200" dirty="0"/>
        </a:p>
      </dsp:txBody>
      <dsp:txXfrm>
        <a:off x="28100" y="2947777"/>
        <a:ext cx="5714218" cy="519439"/>
      </dsp:txXfrm>
    </dsp:sp>
    <dsp:sp modelId="{FC3E8A62-90DB-4B27-97F6-E12A1C0BB4F7}">
      <dsp:nvSpPr>
        <dsp:cNvPr id="0" name=""/>
        <dsp:cNvSpPr/>
      </dsp:nvSpPr>
      <dsp:spPr>
        <a:xfrm>
          <a:off x="0" y="3495317"/>
          <a:ext cx="5770418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211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Once students begin writing, continuing becomes easier.</a:t>
          </a:r>
        </a:p>
      </dsp:txBody>
      <dsp:txXfrm>
        <a:off x="0" y="3495317"/>
        <a:ext cx="5770418" cy="59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2D5E38-AD18-47FC-A069-0BF7AF46BD92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18E807-570D-46F7-ABEE-5725E415A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934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https://www.youtube.com/watch?v=ewAkojTzutY&amp;list=PLJSPTc0K-PlTaEBbDi5e15O6a4AMQlqwg </a:t>
            </a:r>
          </a:p>
          <a:p>
            <a:endParaRPr lang="en-GB" dirty="0"/>
          </a:p>
          <a:p>
            <a:r>
              <a:rPr lang="en-GB" dirty="0"/>
              <a:t>You may wish to jump to the 4 min mark if your group has analysed their tasks in a previous session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8E807-570D-46F7-ABEE-5725E415AAE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835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the students to talk in pairs or groups to consider their own barriers. </a:t>
            </a:r>
          </a:p>
          <a:p>
            <a:endParaRPr lang="en-GB" dirty="0"/>
          </a:p>
          <a:p>
            <a:r>
              <a:rPr lang="en-GB" dirty="0"/>
              <a:t>Explain that everyone faces barriers, the important thing is to acknowledge them and build support to help overcome these or work around these.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8E807-570D-46F7-ABEE-5725E415AAE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332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Micro targets should be achievable within </a:t>
            </a:r>
            <a:r>
              <a:rPr lang="en-GB" b="1" dirty="0"/>
              <a:t>20–30 minutes of focused writing</a:t>
            </a:r>
            <a:r>
              <a:rPr lang="en-GB" dirty="0"/>
              <a:t>.</a:t>
            </a:r>
          </a:p>
          <a:p>
            <a:r>
              <a:rPr lang="en-GB" dirty="0"/>
              <a:t>Examples:</a:t>
            </a:r>
          </a:p>
          <a:p>
            <a:r>
              <a:rPr lang="en-GB" dirty="0"/>
              <a:t>Write </a:t>
            </a:r>
            <a:r>
              <a:rPr lang="en-GB" b="1" dirty="0"/>
              <a:t>150–250 words</a:t>
            </a:r>
            <a:endParaRPr lang="en-GB" dirty="0"/>
          </a:p>
          <a:p>
            <a:r>
              <a:rPr lang="en-GB" dirty="0"/>
              <a:t>Draft </a:t>
            </a:r>
            <a:r>
              <a:rPr lang="en-GB" b="1" dirty="0"/>
              <a:t>one paragraph</a:t>
            </a:r>
            <a:endParaRPr lang="en-GB" dirty="0"/>
          </a:p>
          <a:p>
            <a:r>
              <a:rPr lang="en-GB" dirty="0"/>
              <a:t>Create </a:t>
            </a:r>
            <a:r>
              <a:rPr lang="en-GB" b="1" dirty="0"/>
              <a:t>bullet points for a section</a:t>
            </a:r>
            <a:endParaRPr lang="en-GB" dirty="0"/>
          </a:p>
          <a:p>
            <a:r>
              <a:rPr lang="en-GB" dirty="0"/>
              <a:t>Summarise </a:t>
            </a:r>
            <a:r>
              <a:rPr lang="en-GB" b="1" dirty="0"/>
              <a:t>one key source</a:t>
            </a:r>
            <a:endParaRPr lang="en-GB" dirty="0"/>
          </a:p>
          <a:p>
            <a:r>
              <a:rPr lang="en-GB" dirty="0"/>
              <a:t>Write </a:t>
            </a:r>
            <a:r>
              <a:rPr lang="en-GB" b="1" dirty="0"/>
              <a:t>topic sentences for three paragraphs</a:t>
            </a:r>
            <a:endParaRPr lang="en-GB" dirty="0"/>
          </a:p>
          <a:p>
            <a:r>
              <a:rPr lang="en-GB" dirty="0"/>
              <a:t>The goal is </a:t>
            </a:r>
            <a:r>
              <a:rPr lang="en-GB" b="1" dirty="0"/>
              <a:t>progress, not perfection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8E807-570D-46F7-ABEE-5725E415AAE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3102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Writing is a Practice, Not an Event</a:t>
            </a:r>
          </a:p>
          <a:p>
            <a:r>
              <a:rPr lang="en-GB" b="0" dirty="0"/>
              <a:t>Many students assume writing should happen in long blocks of uninterrupted time. Research on writing productivity shows that regular short writing sessions often produce more work than occasional large sessions.</a:t>
            </a:r>
          </a:p>
          <a:p>
            <a:r>
              <a:rPr lang="en-GB" b="0" dirty="0"/>
              <a:t>SUAW emphasises:</a:t>
            </a:r>
          </a:p>
          <a:p>
            <a:r>
              <a:rPr lang="en-GB" b="0" dirty="0"/>
              <a:t>frequent writing</a:t>
            </a:r>
          </a:p>
          <a:p>
            <a:r>
              <a:rPr lang="en-GB" b="0" dirty="0"/>
              <a:t>manageable writing blocks</a:t>
            </a:r>
          </a:p>
          <a:p>
            <a:r>
              <a:rPr lang="en-GB" b="0" dirty="0"/>
              <a:t>building a writing habit</a:t>
            </a:r>
          </a:p>
          <a:p>
            <a:endParaRPr lang="en-GB" b="0" dirty="0"/>
          </a:p>
          <a:p>
            <a:r>
              <a:rPr lang="en-GB" b="0" dirty="0"/>
              <a:t>During writing periods:</a:t>
            </a:r>
          </a:p>
          <a:p>
            <a:r>
              <a:rPr lang="en-GB" b="0" dirty="0"/>
              <a:t>no talking</a:t>
            </a:r>
          </a:p>
          <a:p>
            <a:r>
              <a:rPr lang="en-GB" b="0" dirty="0"/>
              <a:t>no phones</a:t>
            </a:r>
          </a:p>
          <a:p>
            <a:r>
              <a:rPr lang="en-GB" b="0" dirty="0"/>
              <a:t>no unrelated browsing</a:t>
            </a:r>
          </a:p>
          <a:p>
            <a:r>
              <a:rPr lang="en-GB" b="0" dirty="0"/>
              <a:t>no discussion</a:t>
            </a:r>
          </a:p>
          <a:p>
            <a:r>
              <a:rPr lang="en-GB" b="0" dirty="0"/>
              <a:t>This reduces context switching and cognitive interruption, which are major barriers to writing productivity.</a:t>
            </a:r>
          </a:p>
          <a:p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8E807-570D-46F7-ABEE-5725E415AAE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6296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Common Student Concerns</a:t>
            </a:r>
          </a:p>
          <a:p>
            <a:r>
              <a:rPr lang="en-GB" b="0" dirty="0"/>
              <a:t>“What if I get stuck?”</a:t>
            </a:r>
          </a:p>
          <a:p>
            <a:r>
              <a:rPr lang="en-GB" b="0" dirty="0"/>
              <a:t>Write bullet points or incomplete sentences.</a:t>
            </a:r>
          </a:p>
          <a:p>
            <a:r>
              <a:rPr lang="en-GB" b="0" dirty="0"/>
              <a:t>The goal is idea generation, not polished writing.</a:t>
            </a:r>
          </a:p>
          <a:p>
            <a:br>
              <a:rPr lang="en-GB" b="0" dirty="0"/>
            </a:br>
            <a:endParaRPr lang="en-GB" b="0" dirty="0"/>
          </a:p>
          <a:p>
            <a:r>
              <a:rPr lang="en-GB" b="0" dirty="0"/>
              <a:t>“What if I finish early?”</a:t>
            </a:r>
          </a:p>
          <a:p>
            <a:r>
              <a:rPr lang="en-GB" b="0" dirty="0"/>
              <a:t>Students can:</a:t>
            </a:r>
          </a:p>
          <a:p>
            <a:r>
              <a:rPr lang="en-GB" b="0" dirty="0"/>
              <a:t>start the next section</a:t>
            </a:r>
          </a:p>
          <a:p>
            <a:r>
              <a:rPr lang="en-GB" b="0" dirty="0"/>
              <a:t>expand an argument</a:t>
            </a:r>
          </a:p>
          <a:p>
            <a:r>
              <a:rPr lang="en-GB" b="0" dirty="0"/>
              <a:t>summarise sources</a:t>
            </a:r>
          </a:p>
          <a:p>
            <a:br>
              <a:rPr lang="en-GB" b="0" dirty="0"/>
            </a:br>
            <a:endParaRPr lang="en-GB" b="0" dirty="0"/>
          </a:p>
          <a:p>
            <a:r>
              <a:rPr lang="en-GB" b="0" dirty="0"/>
              <a:t>“What if I can’t think of anything?”</a:t>
            </a:r>
          </a:p>
          <a:p>
            <a:r>
              <a:rPr lang="en-GB" b="0" dirty="0"/>
              <a:t>Start with:</a:t>
            </a:r>
          </a:p>
          <a:p>
            <a:r>
              <a:rPr lang="en-GB" b="0" dirty="0"/>
              <a:t>bullet points</a:t>
            </a:r>
          </a:p>
          <a:p>
            <a:r>
              <a:rPr lang="en-GB" b="0" dirty="0"/>
              <a:t>a rough explanation of the idea</a:t>
            </a:r>
          </a:p>
          <a:p>
            <a:r>
              <a:rPr lang="en-GB" b="0" dirty="0"/>
              <a:t>questions you need to answer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8E807-570D-46F7-ABEE-5725E415AAE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80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6529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12/03/2026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5947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10" Type="http://schemas.openxmlformats.org/officeDocument/2006/relationships/theme" Target="../theme/theme7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  <p:sldLayoutId id="214748374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41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ewAkojTzutY?list=PLJSPTc0K-PlTaEBbDi5e15O6a4AMQlqwg" TargetMode="External"/><Relationship Id="rId5" Type="http://schemas.openxmlformats.org/officeDocument/2006/relationships/hyperlink" Target="https://www.youtube.com/watch?v=ewAkojTzutY&amp;list=PLJSPTc0K-PlTaEBbDi5e15O6a4AMQlqwg" TargetMode="External"/><Relationship Id="rId4" Type="http://schemas.openxmlformats.org/officeDocument/2006/relationships/image" Target="../media/image2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600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6600" dirty="0">
                <a:solidFill>
                  <a:schemeClr val="bg1"/>
                </a:solidFill>
              </a:rPr>
              <a:t>Level 6 </a:t>
            </a:r>
          </a:p>
          <a:p>
            <a:pPr marL="0" indent="0" algn="ctr">
              <a:buNone/>
            </a:pPr>
            <a:r>
              <a:rPr lang="en-GB" sz="6600" dirty="0">
                <a:solidFill>
                  <a:schemeClr val="bg1"/>
                </a:solidFill>
              </a:rPr>
              <a:t>Assessment Focus</a:t>
            </a:r>
          </a:p>
          <a:p>
            <a:pPr marL="0" indent="0" algn="ctr">
              <a:buNone/>
            </a:pPr>
            <a:endParaRPr lang="en-GB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we will…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1FC953E-CD1A-E0CC-FC15-E1D1DF88DC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9677856"/>
              </p:ext>
            </p:extLst>
          </p:nvPr>
        </p:nvGraphicFramePr>
        <p:xfrm>
          <a:off x="580293" y="1195754"/>
          <a:ext cx="11156096" cy="46071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1D065DF-45B1-6605-DF55-11D27FC7A5A7}"/>
              </a:ext>
            </a:extLst>
          </p:cNvPr>
          <p:cNvSpPr/>
          <p:nvPr/>
        </p:nvSpPr>
        <p:spPr>
          <a:xfrm>
            <a:off x="1055077" y="5662246"/>
            <a:ext cx="10804403" cy="8306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This session will be relevant for your academic progress, equipping you with skills and tools you can use now and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8B570-A16A-F1AA-3443-B4D20AAFEB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BCB5B7-E030-B6FF-AE09-C7E3FD690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Schedule for session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86DFCF-228A-6869-C549-0C17D62A24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progress and self assessment – 25 mins</a:t>
            </a:r>
          </a:p>
          <a:p>
            <a:r>
              <a:rPr lang="en-GB" dirty="0"/>
              <a:t>Identifying barriers and setting micro targets – 40 mins</a:t>
            </a:r>
          </a:p>
          <a:p>
            <a:r>
              <a:rPr lang="en-GB" dirty="0"/>
              <a:t>Introduction to shut up and write 45 mins</a:t>
            </a:r>
          </a:p>
          <a:p>
            <a:r>
              <a:rPr lang="en-GB" dirty="0"/>
              <a:t>Reflection – 10 mins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848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BE4380-67D0-3D49-65F3-A20442F92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148738"/>
            <a:ext cx="11594969" cy="741982"/>
          </a:xfrm>
        </p:spPr>
        <p:txBody>
          <a:bodyPr/>
          <a:lstStyle/>
          <a:p>
            <a:r>
              <a:rPr lang="en-GB" dirty="0"/>
              <a:t>Mid-point of the term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65E124-ABA6-FE85-0215-F668003DB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149196"/>
            <a:ext cx="11594969" cy="1743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Week 6 is the mid-point of the teaching term, a time to focus on: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Progress,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Productivity and,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Planning.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F5EC369-1E45-C7B7-3414-DB8C16AD92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8936821"/>
              </p:ext>
            </p:extLst>
          </p:nvPr>
        </p:nvGraphicFramePr>
        <p:xfrm>
          <a:off x="858120" y="5021454"/>
          <a:ext cx="10475759" cy="10004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6537">
                  <a:extLst>
                    <a:ext uri="{9D8B030D-6E8A-4147-A177-3AD203B41FA5}">
                      <a16:colId xmlns:a16="http://schemas.microsoft.com/office/drawing/2014/main" val="2154495290"/>
                    </a:ext>
                  </a:extLst>
                </a:gridCol>
                <a:gridCol w="1496537">
                  <a:extLst>
                    <a:ext uri="{9D8B030D-6E8A-4147-A177-3AD203B41FA5}">
                      <a16:colId xmlns:a16="http://schemas.microsoft.com/office/drawing/2014/main" val="226736627"/>
                    </a:ext>
                  </a:extLst>
                </a:gridCol>
                <a:gridCol w="1496537">
                  <a:extLst>
                    <a:ext uri="{9D8B030D-6E8A-4147-A177-3AD203B41FA5}">
                      <a16:colId xmlns:a16="http://schemas.microsoft.com/office/drawing/2014/main" val="1433908948"/>
                    </a:ext>
                  </a:extLst>
                </a:gridCol>
                <a:gridCol w="1496537">
                  <a:extLst>
                    <a:ext uri="{9D8B030D-6E8A-4147-A177-3AD203B41FA5}">
                      <a16:colId xmlns:a16="http://schemas.microsoft.com/office/drawing/2014/main" val="2389381589"/>
                    </a:ext>
                  </a:extLst>
                </a:gridCol>
                <a:gridCol w="1496537">
                  <a:extLst>
                    <a:ext uri="{9D8B030D-6E8A-4147-A177-3AD203B41FA5}">
                      <a16:colId xmlns:a16="http://schemas.microsoft.com/office/drawing/2014/main" val="3756691343"/>
                    </a:ext>
                  </a:extLst>
                </a:gridCol>
                <a:gridCol w="1496537">
                  <a:extLst>
                    <a:ext uri="{9D8B030D-6E8A-4147-A177-3AD203B41FA5}">
                      <a16:colId xmlns:a16="http://schemas.microsoft.com/office/drawing/2014/main" val="2004087838"/>
                    </a:ext>
                  </a:extLst>
                </a:gridCol>
                <a:gridCol w="1496537">
                  <a:extLst>
                    <a:ext uri="{9D8B030D-6E8A-4147-A177-3AD203B41FA5}">
                      <a16:colId xmlns:a16="http://schemas.microsoft.com/office/drawing/2014/main" val="2144565280"/>
                    </a:ext>
                  </a:extLst>
                </a:gridCol>
              </a:tblGrid>
              <a:tr h="500229">
                <a:tc>
                  <a:txBody>
                    <a:bodyPr/>
                    <a:lstStyle/>
                    <a:p>
                      <a:r>
                        <a:rPr lang="en-GB" sz="2400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4508058"/>
                  </a:ext>
                </a:extLst>
              </a:tr>
              <a:tr h="5002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138150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BB11157-36EC-0B29-BBA7-6B6E94668000}"/>
              </a:ext>
            </a:extLst>
          </p:cNvPr>
          <p:cNvSpPr txBox="1"/>
          <p:nvPr/>
        </p:nvSpPr>
        <p:spPr>
          <a:xfrm>
            <a:off x="301657" y="4035726"/>
            <a:ext cx="11427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Think about the next few weeks, note down when submission deadlines for your upcoming assessments are. </a:t>
            </a:r>
          </a:p>
        </p:txBody>
      </p:sp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71045-9ABE-8057-F646-BFC815CEA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224952"/>
            <a:ext cx="2177947" cy="2898386"/>
          </a:xfrm>
        </p:spPr>
        <p:txBody>
          <a:bodyPr/>
          <a:lstStyle/>
          <a:p>
            <a:r>
              <a:rPr lang="en-GB" dirty="0"/>
              <a:t>The Writing Process</a:t>
            </a:r>
          </a:p>
        </p:txBody>
      </p:sp>
      <p:pic>
        <p:nvPicPr>
          <p:cNvPr id="4" name="Online Media 3" title="The Research to Writing Process">
            <a:hlinkClick r:id="" action="ppaction://media"/>
            <a:extLst>
              <a:ext uri="{FF2B5EF4-FFF2-40B4-BE49-F238E27FC236}">
                <a16:creationId xmlns:a16="http://schemas.microsoft.com/office/drawing/2014/main" id="{8E4AF92B-24D4-549A-7B5C-133943A39B6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34032" y="529220"/>
            <a:ext cx="8625696" cy="48730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00960B-61EE-4E44-423F-EA7C159F06D1}"/>
              </a:ext>
            </a:extLst>
          </p:cNvPr>
          <p:cNvSpPr txBox="1"/>
          <p:nvPr/>
        </p:nvSpPr>
        <p:spPr>
          <a:xfrm>
            <a:off x="655608" y="4934309"/>
            <a:ext cx="1397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Link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87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40AF4-CE65-B45F-B158-DF54F21E8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1187" y="365125"/>
            <a:ext cx="8875183" cy="1325563"/>
          </a:xfrm>
        </p:spPr>
        <p:txBody>
          <a:bodyPr/>
          <a:lstStyle/>
          <a:p>
            <a:r>
              <a:rPr lang="en-GB" dirty="0"/>
              <a:t>Assessment Progress Self-Assessment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ADD7A-02E7-CC29-0548-2B94F08E8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0302" y="1825625"/>
            <a:ext cx="10732265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When you are preparing for an assessment, progress is rarely linearly. Often, progress is fast, then slow, then fast again.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Everyone works differently.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E5C2B63-06B6-371F-B2FA-C3E9A801B488}"/>
              </a:ext>
            </a:extLst>
          </p:cNvPr>
          <p:cNvSpPr/>
          <p:nvPr/>
        </p:nvSpPr>
        <p:spPr>
          <a:xfrm>
            <a:off x="619433" y="4205697"/>
            <a:ext cx="3967672" cy="22871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/>
              <a:t>Complete the Progress Grid activity to examine your current progress on your assessment.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B14866-6D1A-3C0D-0F3A-FDDD3E6F8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6221" y="3846131"/>
            <a:ext cx="7648775" cy="264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593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3836A7-B891-DE96-2411-CE088EB35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73" y="122957"/>
            <a:ext cx="11481847" cy="1042831"/>
          </a:xfrm>
        </p:spPr>
        <p:txBody>
          <a:bodyPr/>
          <a:lstStyle/>
          <a:p>
            <a:r>
              <a:rPr lang="en-GB" dirty="0"/>
              <a:t>Identifying Barriers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CD263E-1B4B-3A6A-28DD-9D7D3C451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572" y="1165788"/>
            <a:ext cx="4130991" cy="461558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standing between you and progress?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Recognising barriers to your learning and progress, allows you to address the barriers and overcome these.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any of these barriers affect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other barriers do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experience?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C4BFB7E-E600-8946-0E4E-20F1253BF478}"/>
              </a:ext>
            </a:extLst>
          </p:cNvPr>
          <p:cNvGrpSpPr/>
          <p:nvPr/>
        </p:nvGrpSpPr>
        <p:grpSpPr>
          <a:xfrm>
            <a:off x="4292564" y="365126"/>
            <a:ext cx="7547502" cy="5772648"/>
            <a:chOff x="4292564" y="482342"/>
            <a:chExt cx="5107928" cy="5655431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35291A7A-FA2F-E0C1-FEAC-F74A65F74B69}"/>
                </a:ext>
              </a:extLst>
            </p:cNvPr>
            <p:cNvSpPr/>
            <p:nvPr/>
          </p:nvSpPr>
          <p:spPr>
            <a:xfrm>
              <a:off x="5277719" y="1741248"/>
              <a:ext cx="3137618" cy="3137618"/>
            </a:xfrm>
            <a:custGeom>
              <a:avLst/>
              <a:gdLst>
                <a:gd name="csX0" fmla="*/ 0 w 3137618"/>
                <a:gd name="csY0" fmla="*/ 1568809 h 3137618"/>
                <a:gd name="csX1" fmla="*/ 1568809 w 3137618"/>
                <a:gd name="csY1" fmla="*/ 0 h 3137618"/>
                <a:gd name="csX2" fmla="*/ 3137618 w 3137618"/>
                <a:gd name="csY2" fmla="*/ 1568809 h 3137618"/>
                <a:gd name="csX3" fmla="*/ 1568809 w 3137618"/>
                <a:gd name="csY3" fmla="*/ 3137618 h 3137618"/>
                <a:gd name="csX4" fmla="*/ 0 w 3137618"/>
                <a:gd name="csY4" fmla="*/ 1568809 h 31376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3137618" h="3137618">
                  <a:moveTo>
                    <a:pt x="0" y="1568809"/>
                  </a:moveTo>
                  <a:cubicBezTo>
                    <a:pt x="0" y="702380"/>
                    <a:pt x="702380" y="0"/>
                    <a:pt x="1568809" y="0"/>
                  </a:cubicBezTo>
                  <a:cubicBezTo>
                    <a:pt x="2435238" y="0"/>
                    <a:pt x="3137618" y="702380"/>
                    <a:pt x="3137618" y="1568809"/>
                  </a:cubicBezTo>
                  <a:cubicBezTo>
                    <a:pt x="3137618" y="2435238"/>
                    <a:pt x="2435238" y="3137618"/>
                    <a:pt x="1568809" y="3137618"/>
                  </a:cubicBezTo>
                  <a:cubicBezTo>
                    <a:pt x="702380" y="3137618"/>
                    <a:pt x="0" y="2435238"/>
                    <a:pt x="0" y="1568809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 spcFirstLastPara="0" vert="horz" wrap="square" lIns="489974" tIns="489974" rIns="489974" bIns="489974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 dirty="0"/>
                <a:t>Common Barriers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B0195147-7289-889D-C8A3-61A02601E4DB}"/>
                </a:ext>
              </a:extLst>
            </p:cNvPr>
            <p:cNvSpPr/>
            <p:nvPr/>
          </p:nvSpPr>
          <p:spPr>
            <a:xfrm>
              <a:off x="6062123" y="482342"/>
              <a:ext cx="1568809" cy="1568809"/>
            </a:xfrm>
            <a:custGeom>
              <a:avLst/>
              <a:gdLst>
                <a:gd name="csX0" fmla="*/ 0 w 1568809"/>
                <a:gd name="csY0" fmla="*/ 784405 h 1568809"/>
                <a:gd name="csX1" fmla="*/ 784405 w 1568809"/>
                <a:gd name="csY1" fmla="*/ 0 h 1568809"/>
                <a:gd name="csX2" fmla="*/ 1568810 w 1568809"/>
                <a:gd name="csY2" fmla="*/ 784405 h 1568809"/>
                <a:gd name="csX3" fmla="*/ 784405 w 1568809"/>
                <a:gd name="csY3" fmla="*/ 1568810 h 1568809"/>
                <a:gd name="csX4" fmla="*/ 0 w 1568809"/>
                <a:gd name="csY4" fmla="*/ 784405 h 156880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68809" h="1568809">
                  <a:moveTo>
                    <a:pt x="0" y="784405"/>
                  </a:moveTo>
                  <a:cubicBezTo>
                    <a:pt x="0" y="351190"/>
                    <a:pt x="351190" y="0"/>
                    <a:pt x="784405" y="0"/>
                  </a:cubicBezTo>
                  <a:cubicBezTo>
                    <a:pt x="1217620" y="0"/>
                    <a:pt x="1568810" y="351190"/>
                    <a:pt x="1568810" y="784405"/>
                  </a:cubicBezTo>
                  <a:cubicBezTo>
                    <a:pt x="1568810" y="1217620"/>
                    <a:pt x="1217620" y="1568810"/>
                    <a:pt x="784405" y="1568810"/>
                  </a:cubicBezTo>
                  <a:cubicBezTo>
                    <a:pt x="351190" y="1568810"/>
                    <a:pt x="0" y="1217620"/>
                    <a:pt x="0" y="78440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50000"/>
                <a:hueOff val="451767"/>
                <a:satOff val="16667"/>
                <a:lumOff val="-2451"/>
                <a:alphaOff val="0"/>
              </a:schemeClr>
            </a:fillRef>
            <a:effectRef idx="0">
              <a:schemeClr val="accent3">
                <a:alpha val="50000"/>
                <a:hueOff val="451767"/>
                <a:satOff val="16667"/>
                <a:lumOff val="-2451"/>
                <a:alphaOff val="0"/>
              </a:schemeClr>
            </a:effectRef>
            <a:fontRef idx="minor">
              <a:schemeClr val="tx1"/>
            </a:fontRef>
          </p:style>
          <p:txBody>
            <a:bodyPr spcFirstLastPara="0" vert="horz" wrap="square" lIns="260227" tIns="260227" rIns="260227" bIns="26022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Perfectionism 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A790C422-2932-7DAD-F0A5-94729180AB3E}"/>
                </a:ext>
              </a:extLst>
            </p:cNvPr>
            <p:cNvSpPr/>
            <p:nvPr/>
          </p:nvSpPr>
          <p:spPr>
            <a:xfrm>
              <a:off x="7831683" y="1503997"/>
              <a:ext cx="1568809" cy="1568809"/>
            </a:xfrm>
            <a:custGeom>
              <a:avLst/>
              <a:gdLst>
                <a:gd name="csX0" fmla="*/ 0 w 1568809"/>
                <a:gd name="csY0" fmla="*/ 784405 h 1568809"/>
                <a:gd name="csX1" fmla="*/ 784405 w 1568809"/>
                <a:gd name="csY1" fmla="*/ 0 h 1568809"/>
                <a:gd name="csX2" fmla="*/ 1568810 w 1568809"/>
                <a:gd name="csY2" fmla="*/ 784405 h 1568809"/>
                <a:gd name="csX3" fmla="*/ 784405 w 1568809"/>
                <a:gd name="csY3" fmla="*/ 1568810 h 1568809"/>
                <a:gd name="csX4" fmla="*/ 0 w 1568809"/>
                <a:gd name="csY4" fmla="*/ 784405 h 156880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68809" h="1568809">
                  <a:moveTo>
                    <a:pt x="0" y="784405"/>
                  </a:moveTo>
                  <a:cubicBezTo>
                    <a:pt x="0" y="351190"/>
                    <a:pt x="351190" y="0"/>
                    <a:pt x="784405" y="0"/>
                  </a:cubicBezTo>
                  <a:cubicBezTo>
                    <a:pt x="1217620" y="0"/>
                    <a:pt x="1568810" y="351190"/>
                    <a:pt x="1568810" y="784405"/>
                  </a:cubicBezTo>
                  <a:cubicBezTo>
                    <a:pt x="1568810" y="1217620"/>
                    <a:pt x="1217620" y="1568810"/>
                    <a:pt x="784405" y="1568810"/>
                  </a:cubicBezTo>
                  <a:cubicBezTo>
                    <a:pt x="351190" y="1568810"/>
                    <a:pt x="0" y="1217620"/>
                    <a:pt x="0" y="78440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50000"/>
                <a:hueOff val="903533"/>
                <a:satOff val="33333"/>
                <a:lumOff val="-4902"/>
                <a:alphaOff val="0"/>
              </a:schemeClr>
            </a:fillRef>
            <a:effectRef idx="0">
              <a:schemeClr val="accent3">
                <a:alpha val="50000"/>
                <a:hueOff val="903533"/>
                <a:satOff val="33333"/>
                <a:lumOff val="-4902"/>
                <a:alphaOff val="0"/>
              </a:schemeClr>
            </a:effectRef>
            <a:fontRef idx="minor">
              <a:schemeClr val="tx1"/>
            </a:fontRef>
          </p:style>
          <p:txBody>
            <a:bodyPr spcFirstLastPara="0" vert="horz" wrap="square" lIns="260227" tIns="260227" rIns="260227" bIns="26022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Lack of understanding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2782BFC7-F5C1-6EB0-DE03-4D0A7803ECEE}"/>
                </a:ext>
              </a:extLst>
            </p:cNvPr>
            <p:cNvSpPr/>
            <p:nvPr/>
          </p:nvSpPr>
          <p:spPr>
            <a:xfrm>
              <a:off x="7831683" y="3547308"/>
              <a:ext cx="1568809" cy="1568809"/>
            </a:xfrm>
            <a:custGeom>
              <a:avLst/>
              <a:gdLst>
                <a:gd name="csX0" fmla="*/ 0 w 1568809"/>
                <a:gd name="csY0" fmla="*/ 784405 h 1568809"/>
                <a:gd name="csX1" fmla="*/ 784405 w 1568809"/>
                <a:gd name="csY1" fmla="*/ 0 h 1568809"/>
                <a:gd name="csX2" fmla="*/ 1568810 w 1568809"/>
                <a:gd name="csY2" fmla="*/ 784405 h 1568809"/>
                <a:gd name="csX3" fmla="*/ 784405 w 1568809"/>
                <a:gd name="csY3" fmla="*/ 1568810 h 1568809"/>
                <a:gd name="csX4" fmla="*/ 0 w 1568809"/>
                <a:gd name="csY4" fmla="*/ 784405 h 156880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68809" h="1568809">
                  <a:moveTo>
                    <a:pt x="0" y="784405"/>
                  </a:moveTo>
                  <a:cubicBezTo>
                    <a:pt x="0" y="351190"/>
                    <a:pt x="351190" y="0"/>
                    <a:pt x="784405" y="0"/>
                  </a:cubicBezTo>
                  <a:cubicBezTo>
                    <a:pt x="1217620" y="0"/>
                    <a:pt x="1568810" y="351190"/>
                    <a:pt x="1568810" y="784405"/>
                  </a:cubicBezTo>
                  <a:cubicBezTo>
                    <a:pt x="1568810" y="1217620"/>
                    <a:pt x="1217620" y="1568810"/>
                    <a:pt x="784405" y="1568810"/>
                  </a:cubicBezTo>
                  <a:cubicBezTo>
                    <a:pt x="351190" y="1568810"/>
                    <a:pt x="0" y="1217620"/>
                    <a:pt x="0" y="78440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50000"/>
                <a:hueOff val="1355300"/>
                <a:satOff val="50000"/>
                <a:lumOff val="-7353"/>
                <a:alphaOff val="0"/>
              </a:schemeClr>
            </a:fillRef>
            <a:effectRef idx="0">
              <a:schemeClr val="accent3">
                <a:alpha val="50000"/>
                <a:hueOff val="1355300"/>
                <a:satOff val="50000"/>
                <a:lumOff val="-7353"/>
                <a:alphaOff val="0"/>
              </a:schemeClr>
            </a:effectRef>
            <a:fontRef idx="minor">
              <a:schemeClr val="tx1"/>
            </a:fontRef>
          </p:style>
          <p:txBody>
            <a:bodyPr spcFirstLastPara="0" vert="horz" wrap="square" lIns="260227" tIns="260227" rIns="260227" bIns="26022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Boredom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065F04E2-ED4D-9FFC-5BA7-31186904E46E}"/>
                </a:ext>
              </a:extLst>
            </p:cNvPr>
            <p:cNvSpPr/>
            <p:nvPr/>
          </p:nvSpPr>
          <p:spPr>
            <a:xfrm>
              <a:off x="6062123" y="4568964"/>
              <a:ext cx="1568809" cy="1568809"/>
            </a:xfrm>
            <a:custGeom>
              <a:avLst/>
              <a:gdLst>
                <a:gd name="csX0" fmla="*/ 0 w 1568809"/>
                <a:gd name="csY0" fmla="*/ 784405 h 1568809"/>
                <a:gd name="csX1" fmla="*/ 784405 w 1568809"/>
                <a:gd name="csY1" fmla="*/ 0 h 1568809"/>
                <a:gd name="csX2" fmla="*/ 1568810 w 1568809"/>
                <a:gd name="csY2" fmla="*/ 784405 h 1568809"/>
                <a:gd name="csX3" fmla="*/ 784405 w 1568809"/>
                <a:gd name="csY3" fmla="*/ 1568810 h 1568809"/>
                <a:gd name="csX4" fmla="*/ 0 w 1568809"/>
                <a:gd name="csY4" fmla="*/ 784405 h 156880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68809" h="1568809">
                  <a:moveTo>
                    <a:pt x="0" y="784405"/>
                  </a:moveTo>
                  <a:cubicBezTo>
                    <a:pt x="0" y="351190"/>
                    <a:pt x="351190" y="0"/>
                    <a:pt x="784405" y="0"/>
                  </a:cubicBezTo>
                  <a:cubicBezTo>
                    <a:pt x="1217620" y="0"/>
                    <a:pt x="1568810" y="351190"/>
                    <a:pt x="1568810" y="784405"/>
                  </a:cubicBezTo>
                  <a:cubicBezTo>
                    <a:pt x="1568810" y="1217620"/>
                    <a:pt x="1217620" y="1568810"/>
                    <a:pt x="784405" y="1568810"/>
                  </a:cubicBezTo>
                  <a:cubicBezTo>
                    <a:pt x="351190" y="1568810"/>
                    <a:pt x="0" y="1217620"/>
                    <a:pt x="0" y="78440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50000"/>
                <a:hueOff val="1807066"/>
                <a:satOff val="66667"/>
                <a:lumOff val="-9804"/>
                <a:alphaOff val="0"/>
              </a:schemeClr>
            </a:fillRef>
            <a:effectRef idx="0">
              <a:schemeClr val="accent3">
                <a:alpha val="50000"/>
                <a:hueOff val="1807066"/>
                <a:satOff val="66667"/>
                <a:lumOff val="-9804"/>
                <a:alphaOff val="0"/>
              </a:schemeClr>
            </a:effectRef>
            <a:fontRef idx="minor">
              <a:schemeClr val="tx1"/>
            </a:fontRef>
          </p:style>
          <p:txBody>
            <a:bodyPr spcFirstLastPara="0" vert="horz" wrap="square" lIns="260227" tIns="260227" rIns="260227" bIns="26022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Difficulty concentrating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B9ADD24-B3F5-4B14-F018-D7F7FF4DC8DC}"/>
                </a:ext>
              </a:extLst>
            </p:cNvPr>
            <p:cNvSpPr/>
            <p:nvPr/>
          </p:nvSpPr>
          <p:spPr>
            <a:xfrm>
              <a:off x="4292564" y="3547308"/>
              <a:ext cx="1568809" cy="1568809"/>
            </a:xfrm>
            <a:custGeom>
              <a:avLst/>
              <a:gdLst>
                <a:gd name="csX0" fmla="*/ 0 w 1568809"/>
                <a:gd name="csY0" fmla="*/ 784405 h 1568809"/>
                <a:gd name="csX1" fmla="*/ 784405 w 1568809"/>
                <a:gd name="csY1" fmla="*/ 0 h 1568809"/>
                <a:gd name="csX2" fmla="*/ 1568810 w 1568809"/>
                <a:gd name="csY2" fmla="*/ 784405 h 1568809"/>
                <a:gd name="csX3" fmla="*/ 784405 w 1568809"/>
                <a:gd name="csY3" fmla="*/ 1568810 h 1568809"/>
                <a:gd name="csX4" fmla="*/ 0 w 1568809"/>
                <a:gd name="csY4" fmla="*/ 784405 h 156880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68809" h="1568809">
                  <a:moveTo>
                    <a:pt x="0" y="784405"/>
                  </a:moveTo>
                  <a:cubicBezTo>
                    <a:pt x="0" y="351190"/>
                    <a:pt x="351190" y="0"/>
                    <a:pt x="784405" y="0"/>
                  </a:cubicBezTo>
                  <a:cubicBezTo>
                    <a:pt x="1217620" y="0"/>
                    <a:pt x="1568810" y="351190"/>
                    <a:pt x="1568810" y="784405"/>
                  </a:cubicBezTo>
                  <a:cubicBezTo>
                    <a:pt x="1568810" y="1217620"/>
                    <a:pt x="1217620" y="1568810"/>
                    <a:pt x="784405" y="1568810"/>
                  </a:cubicBezTo>
                  <a:cubicBezTo>
                    <a:pt x="351190" y="1568810"/>
                    <a:pt x="0" y="1217620"/>
                    <a:pt x="0" y="78440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50000"/>
                <a:hueOff val="2258833"/>
                <a:satOff val="83333"/>
                <a:lumOff val="-12255"/>
                <a:alphaOff val="0"/>
              </a:schemeClr>
            </a:fillRef>
            <a:effectRef idx="0">
              <a:schemeClr val="accent3">
                <a:alpha val="50000"/>
                <a:hueOff val="2258833"/>
                <a:satOff val="83333"/>
                <a:lumOff val="-12255"/>
                <a:alphaOff val="0"/>
              </a:schemeClr>
            </a:effectRef>
            <a:fontRef idx="minor">
              <a:schemeClr val="tx1"/>
            </a:fontRef>
          </p:style>
          <p:txBody>
            <a:bodyPr spcFirstLastPara="0" vert="horz" wrap="square" lIns="260227" tIns="260227" rIns="260227" bIns="26022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Lack of time</a:t>
              </a: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BDB141FB-8ABD-DDA2-11C3-780F593B3B77}"/>
                </a:ext>
              </a:extLst>
            </p:cNvPr>
            <p:cNvSpPr/>
            <p:nvPr/>
          </p:nvSpPr>
          <p:spPr>
            <a:xfrm>
              <a:off x="4292564" y="1503997"/>
              <a:ext cx="1568809" cy="1568809"/>
            </a:xfrm>
            <a:custGeom>
              <a:avLst/>
              <a:gdLst>
                <a:gd name="csX0" fmla="*/ 0 w 1568809"/>
                <a:gd name="csY0" fmla="*/ 784405 h 1568809"/>
                <a:gd name="csX1" fmla="*/ 784405 w 1568809"/>
                <a:gd name="csY1" fmla="*/ 0 h 1568809"/>
                <a:gd name="csX2" fmla="*/ 1568810 w 1568809"/>
                <a:gd name="csY2" fmla="*/ 784405 h 1568809"/>
                <a:gd name="csX3" fmla="*/ 784405 w 1568809"/>
                <a:gd name="csY3" fmla="*/ 1568810 h 1568809"/>
                <a:gd name="csX4" fmla="*/ 0 w 1568809"/>
                <a:gd name="csY4" fmla="*/ 784405 h 156880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568809" h="1568809">
                  <a:moveTo>
                    <a:pt x="0" y="784405"/>
                  </a:moveTo>
                  <a:cubicBezTo>
                    <a:pt x="0" y="351190"/>
                    <a:pt x="351190" y="0"/>
                    <a:pt x="784405" y="0"/>
                  </a:cubicBezTo>
                  <a:cubicBezTo>
                    <a:pt x="1217620" y="0"/>
                    <a:pt x="1568810" y="351190"/>
                    <a:pt x="1568810" y="784405"/>
                  </a:cubicBezTo>
                  <a:cubicBezTo>
                    <a:pt x="1568810" y="1217620"/>
                    <a:pt x="1217620" y="1568810"/>
                    <a:pt x="784405" y="1568810"/>
                  </a:cubicBezTo>
                  <a:cubicBezTo>
                    <a:pt x="351190" y="1568810"/>
                    <a:pt x="0" y="1217620"/>
                    <a:pt x="0" y="78440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alpha val="50000"/>
                <a:hueOff val="2710599"/>
                <a:satOff val="100000"/>
                <a:lumOff val="-14706"/>
                <a:alphaOff val="0"/>
              </a:schemeClr>
            </a:fillRef>
            <a:effectRef idx="0">
              <a:schemeClr val="accent3">
                <a:alpha val="50000"/>
                <a:hueOff val="2710599"/>
                <a:satOff val="100000"/>
                <a:lumOff val="-14706"/>
                <a:alphaOff val="0"/>
              </a:schemeClr>
            </a:effectRef>
            <a:fontRef idx="minor">
              <a:schemeClr val="tx1"/>
            </a:fontRef>
          </p:style>
          <p:txBody>
            <a:bodyPr spcFirstLastPara="0" vert="horz" wrap="square" lIns="260227" tIns="260227" rIns="260227" bIns="26022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Slow typing skills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57444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7ED8FA-A948-C417-1023-AEB6BA393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3A6814-FEC7-26E9-08A1-2B7EA70B5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57430"/>
          </a:xfrm>
        </p:spPr>
        <p:txBody>
          <a:bodyPr>
            <a:normAutofit fontScale="90000"/>
          </a:bodyPr>
          <a:lstStyle/>
          <a:p>
            <a:r>
              <a:rPr lang="en-GB" dirty="0"/>
              <a:t>Setting Micro Targets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B715CD5-5242-21B6-60F4-D88F614FD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7562"/>
            <a:ext cx="11481847" cy="24426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Large assignments often feel overwhelming because they involve multiple cognitive tasks at once: reading, analysing, structuring, and writing. Breaking work into small, specific writing actions helps reduce cognitive load and encourages momentum.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by Locke &amp; Latham (2002) on productivity and academic writing suggests that short, clearly defined writing tasks increase progress and reduce procrastination.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0D21E00-2D5F-C1E2-8EF9-80ECD007F453}"/>
              </a:ext>
            </a:extLst>
          </p:cNvPr>
          <p:cNvGrpSpPr/>
          <p:nvPr/>
        </p:nvGrpSpPr>
        <p:grpSpPr>
          <a:xfrm>
            <a:off x="1091920" y="3860228"/>
            <a:ext cx="9670053" cy="1867711"/>
            <a:chOff x="3020097" y="4151925"/>
            <a:chExt cx="5066793" cy="957117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C9EF0074-5BAD-5D5B-F3C9-E7A60C4A127F}"/>
                </a:ext>
              </a:extLst>
            </p:cNvPr>
            <p:cNvSpPr/>
            <p:nvPr/>
          </p:nvSpPr>
          <p:spPr>
            <a:xfrm>
              <a:off x="3020097" y="4151925"/>
              <a:ext cx="1129770" cy="957117"/>
            </a:xfrm>
            <a:custGeom>
              <a:avLst/>
              <a:gdLst>
                <a:gd name="csX0" fmla="*/ 0 w 1129770"/>
                <a:gd name="csY0" fmla="*/ 564885 h 1129770"/>
                <a:gd name="csX1" fmla="*/ 564885 w 1129770"/>
                <a:gd name="csY1" fmla="*/ 0 h 1129770"/>
                <a:gd name="csX2" fmla="*/ 1129770 w 1129770"/>
                <a:gd name="csY2" fmla="*/ 564885 h 1129770"/>
                <a:gd name="csX3" fmla="*/ 564885 w 1129770"/>
                <a:gd name="csY3" fmla="*/ 1129770 h 1129770"/>
                <a:gd name="csX4" fmla="*/ 0 w 1129770"/>
                <a:gd name="csY4" fmla="*/ 564885 h 11297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129770" h="1129770">
                  <a:moveTo>
                    <a:pt x="0" y="564885"/>
                  </a:moveTo>
                  <a:cubicBezTo>
                    <a:pt x="0" y="252908"/>
                    <a:pt x="252908" y="0"/>
                    <a:pt x="564885" y="0"/>
                  </a:cubicBezTo>
                  <a:cubicBezTo>
                    <a:pt x="876862" y="0"/>
                    <a:pt x="1129770" y="252908"/>
                    <a:pt x="1129770" y="564885"/>
                  </a:cubicBezTo>
                  <a:cubicBezTo>
                    <a:pt x="1129770" y="876862"/>
                    <a:pt x="876862" y="1129770"/>
                    <a:pt x="564885" y="1129770"/>
                  </a:cubicBezTo>
                  <a:cubicBezTo>
                    <a:pt x="252908" y="1129770"/>
                    <a:pt x="0" y="876862"/>
                    <a:pt x="0" y="56488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1961" tIns="181961" rIns="181961" bIns="181961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Specific 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6B038D4B-6E13-4888-594B-1A79DE095FE1}"/>
                </a:ext>
              </a:extLst>
            </p:cNvPr>
            <p:cNvSpPr/>
            <p:nvPr/>
          </p:nvSpPr>
          <p:spPr>
            <a:xfrm>
              <a:off x="4241604" y="4389177"/>
              <a:ext cx="655266" cy="655266"/>
            </a:xfrm>
            <a:custGeom>
              <a:avLst/>
              <a:gdLst>
                <a:gd name="csX0" fmla="*/ 86856 w 655266"/>
                <a:gd name="csY0" fmla="*/ 250574 h 655266"/>
                <a:gd name="csX1" fmla="*/ 250574 w 655266"/>
                <a:gd name="csY1" fmla="*/ 250574 h 655266"/>
                <a:gd name="csX2" fmla="*/ 250574 w 655266"/>
                <a:gd name="csY2" fmla="*/ 86856 h 655266"/>
                <a:gd name="csX3" fmla="*/ 404692 w 655266"/>
                <a:gd name="csY3" fmla="*/ 86856 h 655266"/>
                <a:gd name="csX4" fmla="*/ 404692 w 655266"/>
                <a:gd name="csY4" fmla="*/ 250574 h 655266"/>
                <a:gd name="csX5" fmla="*/ 568410 w 655266"/>
                <a:gd name="csY5" fmla="*/ 250574 h 655266"/>
                <a:gd name="csX6" fmla="*/ 568410 w 655266"/>
                <a:gd name="csY6" fmla="*/ 404692 h 655266"/>
                <a:gd name="csX7" fmla="*/ 404692 w 655266"/>
                <a:gd name="csY7" fmla="*/ 404692 h 655266"/>
                <a:gd name="csX8" fmla="*/ 404692 w 655266"/>
                <a:gd name="csY8" fmla="*/ 568410 h 655266"/>
                <a:gd name="csX9" fmla="*/ 250574 w 655266"/>
                <a:gd name="csY9" fmla="*/ 568410 h 655266"/>
                <a:gd name="csX10" fmla="*/ 250574 w 655266"/>
                <a:gd name="csY10" fmla="*/ 404692 h 655266"/>
                <a:gd name="csX11" fmla="*/ 86856 w 655266"/>
                <a:gd name="csY11" fmla="*/ 404692 h 655266"/>
                <a:gd name="csX12" fmla="*/ 86856 w 655266"/>
                <a:gd name="csY12" fmla="*/ 250574 h 6552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655266" h="655266">
                  <a:moveTo>
                    <a:pt x="86856" y="250574"/>
                  </a:moveTo>
                  <a:lnTo>
                    <a:pt x="250574" y="250574"/>
                  </a:lnTo>
                  <a:lnTo>
                    <a:pt x="250574" y="86856"/>
                  </a:lnTo>
                  <a:lnTo>
                    <a:pt x="404692" y="86856"/>
                  </a:lnTo>
                  <a:lnTo>
                    <a:pt x="404692" y="250574"/>
                  </a:lnTo>
                  <a:lnTo>
                    <a:pt x="568410" y="250574"/>
                  </a:lnTo>
                  <a:lnTo>
                    <a:pt x="568410" y="404692"/>
                  </a:lnTo>
                  <a:lnTo>
                    <a:pt x="404692" y="404692"/>
                  </a:lnTo>
                  <a:lnTo>
                    <a:pt x="404692" y="568410"/>
                  </a:lnTo>
                  <a:lnTo>
                    <a:pt x="250574" y="568410"/>
                  </a:lnTo>
                  <a:lnTo>
                    <a:pt x="250574" y="404692"/>
                  </a:lnTo>
                  <a:lnTo>
                    <a:pt x="86856" y="404692"/>
                  </a:lnTo>
                  <a:lnTo>
                    <a:pt x="86856" y="250574"/>
                  </a:lnTo>
                  <a:close/>
                </a:path>
              </a:pathLst>
            </a:custGeom>
          </p:spPr>
          <p:style>
            <a:lnRef idx="0">
              <a:schemeClr val="accent1">
                <a:shade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shade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shade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6856" tIns="250574" rIns="86856" bIns="250574" numCol="1" spcCol="1270" anchor="ctr" anchorCtr="0">
              <a:noAutofit/>
            </a:bodyPr>
            <a:lstStyle/>
            <a:p>
              <a:pPr marL="0" lvl="0" indent="0"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000" kern="1200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E0639068-4F9C-355D-F197-86AD63EE3AA4}"/>
                </a:ext>
              </a:extLst>
            </p:cNvPr>
            <p:cNvSpPr/>
            <p:nvPr/>
          </p:nvSpPr>
          <p:spPr>
            <a:xfrm>
              <a:off x="4988608" y="4151925"/>
              <a:ext cx="1129770" cy="892518"/>
            </a:xfrm>
            <a:custGeom>
              <a:avLst/>
              <a:gdLst>
                <a:gd name="csX0" fmla="*/ 0 w 1129770"/>
                <a:gd name="csY0" fmla="*/ 564885 h 1129770"/>
                <a:gd name="csX1" fmla="*/ 564885 w 1129770"/>
                <a:gd name="csY1" fmla="*/ 0 h 1129770"/>
                <a:gd name="csX2" fmla="*/ 1129770 w 1129770"/>
                <a:gd name="csY2" fmla="*/ 564885 h 1129770"/>
                <a:gd name="csX3" fmla="*/ 564885 w 1129770"/>
                <a:gd name="csY3" fmla="*/ 1129770 h 1129770"/>
                <a:gd name="csX4" fmla="*/ 0 w 1129770"/>
                <a:gd name="csY4" fmla="*/ 564885 h 11297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129770" h="1129770">
                  <a:moveTo>
                    <a:pt x="0" y="564885"/>
                  </a:moveTo>
                  <a:cubicBezTo>
                    <a:pt x="0" y="252908"/>
                    <a:pt x="252908" y="0"/>
                    <a:pt x="564885" y="0"/>
                  </a:cubicBezTo>
                  <a:cubicBezTo>
                    <a:pt x="876862" y="0"/>
                    <a:pt x="1129770" y="252908"/>
                    <a:pt x="1129770" y="564885"/>
                  </a:cubicBezTo>
                  <a:cubicBezTo>
                    <a:pt x="1129770" y="876862"/>
                    <a:pt x="876862" y="1129770"/>
                    <a:pt x="564885" y="1129770"/>
                  </a:cubicBezTo>
                  <a:cubicBezTo>
                    <a:pt x="252908" y="1129770"/>
                    <a:pt x="0" y="876862"/>
                    <a:pt x="0" y="56488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shade val="50000"/>
                <a:hueOff val="268329"/>
                <a:satOff val="-6535"/>
                <a:lumOff val="28597"/>
                <a:alphaOff val="0"/>
              </a:schemeClr>
            </a:fillRef>
            <a:effectRef idx="0">
              <a:schemeClr val="accent1">
                <a:shade val="50000"/>
                <a:hueOff val="268329"/>
                <a:satOff val="-6535"/>
                <a:lumOff val="2859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1961" tIns="181961" rIns="181961" bIns="181961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Achievable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023DB239-0E56-4E63-8356-E1FB6114643B}"/>
                </a:ext>
              </a:extLst>
            </p:cNvPr>
            <p:cNvSpPr/>
            <p:nvPr/>
          </p:nvSpPr>
          <p:spPr>
            <a:xfrm>
              <a:off x="6210116" y="4389177"/>
              <a:ext cx="655266" cy="655266"/>
            </a:xfrm>
            <a:custGeom>
              <a:avLst/>
              <a:gdLst>
                <a:gd name="csX0" fmla="*/ 86856 w 655266"/>
                <a:gd name="csY0" fmla="*/ 134985 h 655266"/>
                <a:gd name="csX1" fmla="*/ 568410 w 655266"/>
                <a:gd name="csY1" fmla="*/ 134985 h 655266"/>
                <a:gd name="csX2" fmla="*/ 568410 w 655266"/>
                <a:gd name="csY2" fmla="*/ 289103 h 655266"/>
                <a:gd name="csX3" fmla="*/ 86856 w 655266"/>
                <a:gd name="csY3" fmla="*/ 289103 h 655266"/>
                <a:gd name="csX4" fmla="*/ 86856 w 655266"/>
                <a:gd name="csY4" fmla="*/ 134985 h 655266"/>
                <a:gd name="csX5" fmla="*/ 86856 w 655266"/>
                <a:gd name="csY5" fmla="*/ 366163 h 655266"/>
                <a:gd name="csX6" fmla="*/ 568410 w 655266"/>
                <a:gd name="csY6" fmla="*/ 366163 h 655266"/>
                <a:gd name="csX7" fmla="*/ 568410 w 655266"/>
                <a:gd name="csY7" fmla="*/ 520281 h 655266"/>
                <a:gd name="csX8" fmla="*/ 86856 w 655266"/>
                <a:gd name="csY8" fmla="*/ 520281 h 655266"/>
                <a:gd name="csX9" fmla="*/ 86856 w 655266"/>
                <a:gd name="csY9" fmla="*/ 366163 h 65526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655266" h="655266">
                  <a:moveTo>
                    <a:pt x="86856" y="134985"/>
                  </a:moveTo>
                  <a:lnTo>
                    <a:pt x="568410" y="134985"/>
                  </a:lnTo>
                  <a:lnTo>
                    <a:pt x="568410" y="289103"/>
                  </a:lnTo>
                  <a:lnTo>
                    <a:pt x="86856" y="289103"/>
                  </a:lnTo>
                  <a:lnTo>
                    <a:pt x="86856" y="134985"/>
                  </a:lnTo>
                  <a:close/>
                  <a:moveTo>
                    <a:pt x="86856" y="366163"/>
                  </a:moveTo>
                  <a:lnTo>
                    <a:pt x="568410" y="366163"/>
                  </a:lnTo>
                  <a:lnTo>
                    <a:pt x="568410" y="520281"/>
                  </a:lnTo>
                  <a:lnTo>
                    <a:pt x="86856" y="520281"/>
                  </a:lnTo>
                  <a:lnTo>
                    <a:pt x="86856" y="366163"/>
                  </a:lnTo>
                  <a:close/>
                </a:path>
              </a:pathLst>
            </a:custGeom>
          </p:spPr>
          <p:style>
            <a:lnRef idx="0">
              <a:schemeClr val="accent1">
                <a:shade val="90000"/>
                <a:hueOff val="415426"/>
                <a:satOff val="-8871"/>
                <a:lumOff val="33109"/>
                <a:alphaOff val="0"/>
              </a:schemeClr>
            </a:lnRef>
            <a:fillRef idx="1">
              <a:schemeClr val="accent1">
                <a:shade val="90000"/>
                <a:hueOff val="415426"/>
                <a:satOff val="-8871"/>
                <a:lumOff val="33109"/>
                <a:alphaOff val="0"/>
              </a:schemeClr>
            </a:fillRef>
            <a:effectRef idx="0">
              <a:schemeClr val="accent1">
                <a:shade val="90000"/>
                <a:hueOff val="415426"/>
                <a:satOff val="-8871"/>
                <a:lumOff val="3310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6856" tIns="134985" rIns="86856" bIns="134985" numCol="1" spcCol="1270" anchor="ctr" anchorCtr="0">
              <a:noAutofit/>
            </a:bodyPr>
            <a:lstStyle/>
            <a:p>
              <a:pPr marL="0" lvl="0" indent="0"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000" kern="1200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E706867F-956C-3DBC-946A-92F24C09C707}"/>
                </a:ext>
              </a:extLst>
            </p:cNvPr>
            <p:cNvSpPr/>
            <p:nvPr/>
          </p:nvSpPr>
          <p:spPr>
            <a:xfrm>
              <a:off x="6957120" y="4151925"/>
              <a:ext cx="1129770" cy="957117"/>
            </a:xfrm>
            <a:custGeom>
              <a:avLst/>
              <a:gdLst>
                <a:gd name="csX0" fmla="*/ 0 w 1129770"/>
                <a:gd name="csY0" fmla="*/ 564885 h 1129770"/>
                <a:gd name="csX1" fmla="*/ 564885 w 1129770"/>
                <a:gd name="csY1" fmla="*/ 0 h 1129770"/>
                <a:gd name="csX2" fmla="*/ 1129770 w 1129770"/>
                <a:gd name="csY2" fmla="*/ 564885 h 1129770"/>
                <a:gd name="csX3" fmla="*/ 564885 w 1129770"/>
                <a:gd name="csY3" fmla="*/ 1129770 h 1129770"/>
                <a:gd name="csX4" fmla="*/ 0 w 1129770"/>
                <a:gd name="csY4" fmla="*/ 564885 h 11297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129770" h="1129770">
                  <a:moveTo>
                    <a:pt x="0" y="564885"/>
                  </a:moveTo>
                  <a:cubicBezTo>
                    <a:pt x="0" y="252908"/>
                    <a:pt x="252908" y="0"/>
                    <a:pt x="564885" y="0"/>
                  </a:cubicBezTo>
                  <a:cubicBezTo>
                    <a:pt x="876862" y="0"/>
                    <a:pt x="1129770" y="252908"/>
                    <a:pt x="1129770" y="564885"/>
                  </a:cubicBezTo>
                  <a:cubicBezTo>
                    <a:pt x="1129770" y="876862"/>
                    <a:pt x="876862" y="1129770"/>
                    <a:pt x="564885" y="1129770"/>
                  </a:cubicBezTo>
                  <a:cubicBezTo>
                    <a:pt x="252908" y="1129770"/>
                    <a:pt x="0" y="876862"/>
                    <a:pt x="0" y="564885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shade val="50000"/>
                <a:hueOff val="268329"/>
                <a:satOff val="-6535"/>
                <a:lumOff val="28597"/>
                <a:alphaOff val="0"/>
              </a:schemeClr>
            </a:fillRef>
            <a:effectRef idx="0">
              <a:schemeClr val="accent1">
                <a:shade val="50000"/>
                <a:hueOff val="268329"/>
                <a:satOff val="-6535"/>
                <a:lumOff val="2859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1961" tIns="181961" rIns="181961" bIns="181961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b="1" kern="1200" dirty="0"/>
                <a:t>Micro Writing Target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73123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12F04-0EBA-B717-11BD-B9C2EFAAC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04" y="1198164"/>
            <a:ext cx="11594969" cy="603253"/>
          </a:xfrm>
        </p:spPr>
        <p:txBody>
          <a:bodyPr>
            <a:normAutofit fontScale="90000"/>
          </a:bodyPr>
          <a:lstStyle/>
          <a:p>
            <a:r>
              <a:rPr lang="en-GB" dirty="0"/>
              <a:t>Micro Writing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32ADD-F7DC-2695-9090-0790CF420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867047"/>
            <a:ext cx="11594969" cy="8251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Set yourself specific and achievable targets that you can do in a single session. </a:t>
            </a:r>
          </a:p>
          <a:p>
            <a:pPr marL="0" indent="0">
              <a:buNone/>
            </a:pPr>
            <a:r>
              <a:rPr lang="en-GB" sz="2400" u="sng" dirty="0"/>
              <a:t>Avoid</a:t>
            </a:r>
            <a:r>
              <a:rPr lang="en-GB" sz="2400" dirty="0"/>
              <a:t> targets that vague or too large.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010556E-C1E0-374E-FE92-3932A9BE6C7F}"/>
              </a:ext>
            </a:extLst>
          </p:cNvPr>
          <p:cNvSpPr/>
          <p:nvPr/>
        </p:nvSpPr>
        <p:spPr>
          <a:xfrm>
            <a:off x="415826" y="3261265"/>
            <a:ext cx="4727276" cy="56934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on my essay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E708BF3-F5A5-3286-248A-4D54B4A23E7E}"/>
              </a:ext>
            </a:extLst>
          </p:cNvPr>
          <p:cNvSpPr/>
          <p:nvPr/>
        </p:nvSpPr>
        <p:spPr>
          <a:xfrm>
            <a:off x="415826" y="4130374"/>
            <a:ext cx="4727276" cy="56934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FBA7A38-54FE-D563-49C2-8F43878701F6}"/>
              </a:ext>
            </a:extLst>
          </p:cNvPr>
          <p:cNvSpPr/>
          <p:nvPr/>
        </p:nvSpPr>
        <p:spPr>
          <a:xfrm>
            <a:off x="415826" y="4973079"/>
            <a:ext cx="4727276" cy="56934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introduction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ABEF1A2-645A-B189-7918-93A0DA40F302}"/>
              </a:ext>
            </a:extLst>
          </p:cNvPr>
          <p:cNvSpPr/>
          <p:nvPr/>
        </p:nvSpPr>
        <p:spPr>
          <a:xfrm>
            <a:off x="415826" y="5892382"/>
            <a:ext cx="4727276" cy="56934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Improve literature review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239B668-5730-5981-D7B4-6C10CF353E3F}"/>
              </a:ext>
            </a:extLst>
          </p:cNvPr>
          <p:cNvSpPr/>
          <p:nvPr/>
        </p:nvSpPr>
        <p:spPr>
          <a:xfrm>
            <a:off x="6503198" y="3079156"/>
            <a:ext cx="5272975" cy="82742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Draft one paragraph explaining my argument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4A93EF4-6784-31DB-6571-C7010F383D83}"/>
              </a:ext>
            </a:extLst>
          </p:cNvPr>
          <p:cNvSpPr/>
          <p:nvPr/>
        </p:nvSpPr>
        <p:spPr>
          <a:xfrm>
            <a:off x="6503199" y="4077218"/>
            <a:ext cx="5272974" cy="675657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 two key articles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8A08DB5-7AE5-0D34-DFAD-C4C35D741148}"/>
              </a:ext>
            </a:extLst>
          </p:cNvPr>
          <p:cNvSpPr/>
          <p:nvPr/>
        </p:nvSpPr>
        <p:spPr>
          <a:xfrm>
            <a:off x="6503199" y="4863978"/>
            <a:ext cx="5272974" cy="89307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150 words explaining the research problem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B18EF7A-5B99-40E1-8DE0-860B4CBAE993}"/>
              </a:ext>
            </a:extLst>
          </p:cNvPr>
          <p:cNvSpPr/>
          <p:nvPr/>
        </p:nvSpPr>
        <p:spPr>
          <a:xfrm>
            <a:off x="6554957" y="5877825"/>
            <a:ext cx="5221215" cy="73000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one paragraph comparing two authors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97B4552D-2A71-99D6-D6F5-2484E54EF011}"/>
              </a:ext>
            </a:extLst>
          </p:cNvPr>
          <p:cNvSpPr/>
          <p:nvPr/>
        </p:nvSpPr>
        <p:spPr>
          <a:xfrm>
            <a:off x="5469147" y="3429000"/>
            <a:ext cx="879894" cy="2587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DB1C0133-5F6F-790F-FF52-751F8ADD6C07}"/>
              </a:ext>
            </a:extLst>
          </p:cNvPr>
          <p:cNvSpPr/>
          <p:nvPr/>
        </p:nvSpPr>
        <p:spPr>
          <a:xfrm>
            <a:off x="5469147" y="4337409"/>
            <a:ext cx="879894" cy="2587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F13055C-F70C-5021-6FFD-DF23BCA9011A}"/>
              </a:ext>
            </a:extLst>
          </p:cNvPr>
          <p:cNvSpPr/>
          <p:nvPr/>
        </p:nvSpPr>
        <p:spPr>
          <a:xfrm>
            <a:off x="5451895" y="5126966"/>
            <a:ext cx="879894" cy="2587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212B317-F7CD-D6FB-1AFD-ACB7DA8D95B5}"/>
              </a:ext>
            </a:extLst>
          </p:cNvPr>
          <p:cNvSpPr/>
          <p:nvPr/>
        </p:nvSpPr>
        <p:spPr>
          <a:xfrm>
            <a:off x="5426335" y="6047656"/>
            <a:ext cx="879894" cy="2587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874D68-DC1B-784C-BA02-378903521347}"/>
              </a:ext>
            </a:extLst>
          </p:cNvPr>
          <p:cNvSpPr txBox="1"/>
          <p:nvPr/>
        </p:nvSpPr>
        <p:spPr>
          <a:xfrm>
            <a:off x="1293962" y="2692184"/>
            <a:ext cx="27086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Weak targets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505D888-A1EE-2DFD-0CA3-B5337DF3D226}"/>
              </a:ext>
            </a:extLst>
          </p:cNvPr>
          <p:cNvSpPr txBox="1"/>
          <p:nvPr/>
        </p:nvSpPr>
        <p:spPr>
          <a:xfrm>
            <a:off x="6884998" y="2444833"/>
            <a:ext cx="4891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Improved Micro targets</a:t>
            </a:r>
          </a:p>
        </p:txBody>
      </p:sp>
    </p:spTree>
    <p:extLst>
      <p:ext uri="{BB962C8B-B14F-4D97-AF65-F5344CB8AC3E}">
        <p14:creationId xmlns:p14="http://schemas.microsoft.com/office/powerpoint/2010/main" val="2916162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DC71F-299A-822D-C9D0-854821618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 Targets for Different Writing Stages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3A62051-4D1A-E8AE-1D75-CA2E97F2E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1750156"/>
              </p:ext>
            </p:extLst>
          </p:nvPr>
        </p:nvGraphicFramePr>
        <p:xfrm>
          <a:off x="786691" y="1541525"/>
          <a:ext cx="10824464" cy="42288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15966">
                  <a:extLst>
                    <a:ext uri="{9D8B030D-6E8A-4147-A177-3AD203B41FA5}">
                      <a16:colId xmlns:a16="http://schemas.microsoft.com/office/drawing/2014/main" val="2467732902"/>
                    </a:ext>
                  </a:extLst>
                </a:gridCol>
                <a:gridCol w="7608498">
                  <a:extLst>
                    <a:ext uri="{9D8B030D-6E8A-4147-A177-3AD203B41FA5}">
                      <a16:colId xmlns:a16="http://schemas.microsoft.com/office/drawing/2014/main" val="1155446511"/>
                    </a:ext>
                  </a:extLst>
                </a:gridCol>
              </a:tblGrid>
              <a:tr h="4163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</a:t>
                      </a:r>
                      <a:endParaRPr lang="en-GB" sz="20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 Target Examples</a:t>
                      </a:r>
                      <a:endParaRPr lang="en-GB" sz="20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5149479"/>
                  </a:ext>
                </a:extLst>
              </a:tr>
              <a:tr h="416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Planning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Write bullet point outline for section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86557741"/>
                  </a:ext>
                </a:extLst>
              </a:tr>
              <a:tr h="8551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Early drafting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Write 150–200 words explaining a concept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93669123"/>
                  </a:ext>
                </a:extLst>
              </a:tr>
              <a:tr h="8551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Developing argument</a:t>
                      </a:r>
                      <a:endParaRPr lang="en-GB" sz="20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Compare two authors in one paragraph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01732001"/>
                  </a:ext>
                </a:extLst>
              </a:tr>
              <a:tr h="416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Editing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Improve topic sentence clarity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80129851"/>
                  </a:ext>
                </a:extLst>
              </a:tr>
              <a:tr h="416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847725" algn="l"/>
                        </a:tabLst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Proofreading	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Check referencing for three citations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8672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2385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040FF1-6780-88C2-B985-F807A8F85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 yourself a micro writing target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8A0A09-22EA-9EDC-D6B9-91E4DA2AC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25220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Look at your progress grid. What were the </a:t>
            </a:r>
            <a:r>
              <a:rPr lang="en-GB" u="sng" dirty="0"/>
              <a:t>Next</a:t>
            </a:r>
            <a:r>
              <a:rPr lang="en-GB" dirty="0"/>
              <a:t> </a:t>
            </a:r>
            <a:r>
              <a:rPr lang="en-GB" u="sng" dirty="0"/>
              <a:t>Steps</a:t>
            </a:r>
            <a:r>
              <a:rPr lang="en-GB" dirty="0"/>
              <a:t> you identified?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Create a specific and achievable target that you could complete in a 20 minute writing session. </a:t>
            </a:r>
          </a:p>
        </p:txBody>
      </p:sp>
      <p:pic>
        <p:nvPicPr>
          <p:cNvPr id="7" name="Picture 6" descr="Woman finger on forehead">
            <a:extLst>
              <a:ext uri="{FF2B5EF4-FFF2-40B4-BE49-F238E27FC236}">
                <a16:creationId xmlns:a16="http://schemas.microsoft.com/office/drawing/2014/main" id="{4C328C27-3F89-2D43-FAFB-9BB334FAAE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148" y="2496648"/>
            <a:ext cx="1091300" cy="3702130"/>
          </a:xfrm>
          <a:prstGeom prst="rect">
            <a:avLst/>
          </a:prstGeom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40B02A3D-A28E-2075-1414-28E0B376B33B}"/>
              </a:ext>
            </a:extLst>
          </p:cNvPr>
          <p:cNvSpPr/>
          <p:nvPr/>
        </p:nvSpPr>
        <p:spPr>
          <a:xfrm>
            <a:off x="1449238" y="1417637"/>
            <a:ext cx="1535502" cy="1325563"/>
          </a:xfrm>
          <a:prstGeom prst="cloudCallout">
            <a:avLst>
              <a:gd name="adj1" fmla="val -61282"/>
              <a:gd name="adj2" fmla="val 5469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58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FA399-514A-DF2B-62D6-37647006C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A70C2F-25F3-AAD6-A40F-515C0B22D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Shut Up and Write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E9A5AC-CB7F-4705-0A7E-81103CF286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Shut Up and Write?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Shut Up and Write (SUAW) is a structured group writing method designed to help people start writing, maintain focus, and overcome procrastination through short, timed writing sessions.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core idea is simple: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Participants commit to writing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silently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a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fixed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period, with clear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	and minimal distractions.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03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019C80-D872-3D59-C976-DB79BC904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Principles of SUAW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C6D1CD1-7F47-858B-4619-839D0CC48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1496661"/>
              </p:ext>
            </p:extLst>
          </p:nvPr>
        </p:nvGraphicFramePr>
        <p:xfrm>
          <a:off x="779461" y="2829464"/>
          <a:ext cx="5496433" cy="3853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A152670-D5F7-F09C-2C2D-4C6DB24350EA}"/>
              </a:ext>
            </a:extLst>
          </p:cNvPr>
          <p:cNvSpPr txBox="1"/>
          <p:nvPr/>
        </p:nvSpPr>
        <p:spPr>
          <a:xfrm>
            <a:off x="779461" y="2176196"/>
            <a:ext cx="6462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Shut-Up and Write Emphasises: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7DF2F8A-B6D5-BEBE-7E44-59DAD731A65A}"/>
              </a:ext>
            </a:extLst>
          </p:cNvPr>
          <p:cNvGrpSpPr/>
          <p:nvPr/>
        </p:nvGrpSpPr>
        <p:grpSpPr>
          <a:xfrm>
            <a:off x="7573992" y="1816473"/>
            <a:ext cx="3593035" cy="4866183"/>
            <a:chOff x="8540158" y="1439994"/>
            <a:chExt cx="1805781" cy="6106959"/>
          </a:xfrm>
        </p:grpSpPr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A230D766-6CB4-1ECC-A4E2-2E31A9B2D3D7}"/>
                </a:ext>
              </a:extLst>
            </p:cNvPr>
            <p:cNvSpPr/>
            <p:nvPr/>
          </p:nvSpPr>
          <p:spPr>
            <a:xfrm>
              <a:off x="8540158" y="1439994"/>
              <a:ext cx="1805781" cy="902890"/>
            </a:xfrm>
            <a:custGeom>
              <a:avLst/>
              <a:gdLst>
                <a:gd name="csX0" fmla="*/ 0 w 1805781"/>
                <a:gd name="csY0" fmla="*/ 90289 h 902890"/>
                <a:gd name="csX1" fmla="*/ 90289 w 1805781"/>
                <a:gd name="csY1" fmla="*/ 0 h 902890"/>
                <a:gd name="csX2" fmla="*/ 1715492 w 1805781"/>
                <a:gd name="csY2" fmla="*/ 0 h 902890"/>
                <a:gd name="csX3" fmla="*/ 1805781 w 1805781"/>
                <a:gd name="csY3" fmla="*/ 90289 h 902890"/>
                <a:gd name="csX4" fmla="*/ 1805781 w 1805781"/>
                <a:gd name="csY4" fmla="*/ 812601 h 902890"/>
                <a:gd name="csX5" fmla="*/ 1715492 w 1805781"/>
                <a:gd name="csY5" fmla="*/ 902890 h 902890"/>
                <a:gd name="csX6" fmla="*/ 90289 w 1805781"/>
                <a:gd name="csY6" fmla="*/ 902890 h 902890"/>
                <a:gd name="csX7" fmla="*/ 0 w 1805781"/>
                <a:gd name="csY7" fmla="*/ 812601 h 902890"/>
                <a:gd name="csX8" fmla="*/ 0 w 1805781"/>
                <a:gd name="csY8" fmla="*/ 90289 h 9028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805781" h="902890">
                  <a:moveTo>
                    <a:pt x="0" y="90289"/>
                  </a:moveTo>
                  <a:cubicBezTo>
                    <a:pt x="0" y="40424"/>
                    <a:pt x="40424" y="0"/>
                    <a:pt x="90289" y="0"/>
                  </a:cubicBezTo>
                  <a:lnTo>
                    <a:pt x="1715492" y="0"/>
                  </a:lnTo>
                  <a:cubicBezTo>
                    <a:pt x="1765357" y="0"/>
                    <a:pt x="1805781" y="40424"/>
                    <a:pt x="1805781" y="90289"/>
                  </a:cubicBezTo>
                  <a:lnTo>
                    <a:pt x="1805781" y="812601"/>
                  </a:lnTo>
                  <a:cubicBezTo>
                    <a:pt x="1805781" y="862466"/>
                    <a:pt x="1765357" y="902890"/>
                    <a:pt x="1715492" y="902890"/>
                  </a:cubicBezTo>
                  <a:lnTo>
                    <a:pt x="90289" y="902890"/>
                  </a:lnTo>
                  <a:cubicBezTo>
                    <a:pt x="40424" y="902890"/>
                    <a:pt x="0" y="862466"/>
                    <a:pt x="0" y="812601"/>
                  </a:cubicBezTo>
                  <a:lnTo>
                    <a:pt x="0" y="9028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7880" tIns="60735" rIns="77880" bIns="60735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700" kern="1200" dirty="0"/>
                <a:t>Silence and focus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A409C19D-8788-4274-7730-8345B433F715}"/>
                </a:ext>
              </a:extLst>
            </p:cNvPr>
            <p:cNvSpPr/>
            <p:nvPr/>
          </p:nvSpPr>
          <p:spPr>
            <a:xfrm>
              <a:off x="8720736" y="2342885"/>
              <a:ext cx="180578" cy="67716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677167"/>
                  </a:lnTo>
                  <a:lnTo>
                    <a:pt x="180578" y="67716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606D01FA-E42C-486C-03C3-38D1E76EDC4E}"/>
                </a:ext>
              </a:extLst>
            </p:cNvPr>
            <p:cNvSpPr/>
            <p:nvPr/>
          </p:nvSpPr>
          <p:spPr>
            <a:xfrm>
              <a:off x="8901314" y="2941124"/>
              <a:ext cx="1444624" cy="902890"/>
            </a:xfrm>
            <a:custGeom>
              <a:avLst/>
              <a:gdLst>
                <a:gd name="csX0" fmla="*/ 0 w 1444624"/>
                <a:gd name="csY0" fmla="*/ 90289 h 902890"/>
                <a:gd name="csX1" fmla="*/ 90289 w 1444624"/>
                <a:gd name="csY1" fmla="*/ 0 h 902890"/>
                <a:gd name="csX2" fmla="*/ 1354335 w 1444624"/>
                <a:gd name="csY2" fmla="*/ 0 h 902890"/>
                <a:gd name="csX3" fmla="*/ 1444624 w 1444624"/>
                <a:gd name="csY3" fmla="*/ 90289 h 902890"/>
                <a:gd name="csX4" fmla="*/ 1444624 w 1444624"/>
                <a:gd name="csY4" fmla="*/ 812601 h 902890"/>
                <a:gd name="csX5" fmla="*/ 1354335 w 1444624"/>
                <a:gd name="csY5" fmla="*/ 902890 h 902890"/>
                <a:gd name="csX6" fmla="*/ 90289 w 1444624"/>
                <a:gd name="csY6" fmla="*/ 902890 h 902890"/>
                <a:gd name="csX7" fmla="*/ 0 w 1444624"/>
                <a:gd name="csY7" fmla="*/ 812601 h 902890"/>
                <a:gd name="csX8" fmla="*/ 0 w 1444624"/>
                <a:gd name="csY8" fmla="*/ 90289 h 9028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444624" h="902890">
                  <a:moveTo>
                    <a:pt x="0" y="90289"/>
                  </a:moveTo>
                  <a:cubicBezTo>
                    <a:pt x="0" y="40424"/>
                    <a:pt x="40424" y="0"/>
                    <a:pt x="90289" y="0"/>
                  </a:cubicBezTo>
                  <a:lnTo>
                    <a:pt x="1354335" y="0"/>
                  </a:lnTo>
                  <a:cubicBezTo>
                    <a:pt x="1404200" y="0"/>
                    <a:pt x="1444624" y="40424"/>
                    <a:pt x="1444624" y="90289"/>
                  </a:cubicBezTo>
                  <a:lnTo>
                    <a:pt x="1444624" y="812601"/>
                  </a:lnTo>
                  <a:cubicBezTo>
                    <a:pt x="1444624" y="862466"/>
                    <a:pt x="1404200" y="902890"/>
                    <a:pt x="1354335" y="902890"/>
                  </a:cubicBezTo>
                  <a:lnTo>
                    <a:pt x="90289" y="902890"/>
                  </a:lnTo>
                  <a:cubicBezTo>
                    <a:pt x="40424" y="902890"/>
                    <a:pt x="0" y="862466"/>
                    <a:pt x="0" y="812601"/>
                  </a:cubicBezTo>
                  <a:lnTo>
                    <a:pt x="0" y="9028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2640" tIns="50575" rIns="62640" bIns="50575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 talking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A0E9203A-D2F2-CDF5-F8A9-F10B8DD3FB26}"/>
                </a:ext>
              </a:extLst>
            </p:cNvPr>
            <p:cNvSpPr/>
            <p:nvPr/>
          </p:nvSpPr>
          <p:spPr>
            <a:xfrm>
              <a:off x="8720736" y="2342885"/>
              <a:ext cx="180578" cy="180578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805781"/>
                  </a:lnTo>
                  <a:lnTo>
                    <a:pt x="180578" y="180578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6868FA7C-6455-5945-748B-CD08A4309705}"/>
                </a:ext>
              </a:extLst>
            </p:cNvPr>
            <p:cNvSpPr/>
            <p:nvPr/>
          </p:nvSpPr>
          <p:spPr>
            <a:xfrm>
              <a:off x="8901314" y="4148667"/>
              <a:ext cx="1444624" cy="902890"/>
            </a:xfrm>
            <a:custGeom>
              <a:avLst/>
              <a:gdLst>
                <a:gd name="csX0" fmla="*/ 0 w 1444624"/>
                <a:gd name="csY0" fmla="*/ 90289 h 902890"/>
                <a:gd name="csX1" fmla="*/ 90289 w 1444624"/>
                <a:gd name="csY1" fmla="*/ 0 h 902890"/>
                <a:gd name="csX2" fmla="*/ 1354335 w 1444624"/>
                <a:gd name="csY2" fmla="*/ 0 h 902890"/>
                <a:gd name="csX3" fmla="*/ 1444624 w 1444624"/>
                <a:gd name="csY3" fmla="*/ 90289 h 902890"/>
                <a:gd name="csX4" fmla="*/ 1444624 w 1444624"/>
                <a:gd name="csY4" fmla="*/ 812601 h 902890"/>
                <a:gd name="csX5" fmla="*/ 1354335 w 1444624"/>
                <a:gd name="csY5" fmla="*/ 902890 h 902890"/>
                <a:gd name="csX6" fmla="*/ 90289 w 1444624"/>
                <a:gd name="csY6" fmla="*/ 902890 h 902890"/>
                <a:gd name="csX7" fmla="*/ 0 w 1444624"/>
                <a:gd name="csY7" fmla="*/ 812601 h 902890"/>
                <a:gd name="csX8" fmla="*/ 0 w 1444624"/>
                <a:gd name="csY8" fmla="*/ 90289 h 9028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444624" h="902890">
                  <a:moveTo>
                    <a:pt x="0" y="90289"/>
                  </a:moveTo>
                  <a:cubicBezTo>
                    <a:pt x="0" y="40424"/>
                    <a:pt x="40424" y="0"/>
                    <a:pt x="90289" y="0"/>
                  </a:cubicBezTo>
                  <a:lnTo>
                    <a:pt x="1354335" y="0"/>
                  </a:lnTo>
                  <a:cubicBezTo>
                    <a:pt x="1404200" y="0"/>
                    <a:pt x="1444624" y="40424"/>
                    <a:pt x="1444624" y="90289"/>
                  </a:cubicBezTo>
                  <a:lnTo>
                    <a:pt x="1444624" y="812601"/>
                  </a:lnTo>
                  <a:cubicBezTo>
                    <a:pt x="1444624" y="862466"/>
                    <a:pt x="1404200" y="902890"/>
                    <a:pt x="1354335" y="902890"/>
                  </a:cubicBezTo>
                  <a:lnTo>
                    <a:pt x="90289" y="902890"/>
                  </a:lnTo>
                  <a:cubicBezTo>
                    <a:pt x="40424" y="902890"/>
                    <a:pt x="0" y="862466"/>
                    <a:pt x="0" y="812601"/>
                  </a:cubicBezTo>
                  <a:lnTo>
                    <a:pt x="0" y="9028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2640" tIns="50575" rIns="62640" bIns="50575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 phones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73A02526-DB99-EA16-94F7-5524621C73FA}"/>
                </a:ext>
              </a:extLst>
            </p:cNvPr>
            <p:cNvSpPr/>
            <p:nvPr/>
          </p:nvSpPr>
          <p:spPr>
            <a:xfrm>
              <a:off x="8720736" y="2342885"/>
              <a:ext cx="180578" cy="2934394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934394"/>
                  </a:lnTo>
                  <a:lnTo>
                    <a:pt x="180578" y="2934394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B6AA4953-A364-9058-5BCE-4C093AB2EE05}"/>
                </a:ext>
              </a:extLst>
            </p:cNvPr>
            <p:cNvSpPr/>
            <p:nvPr/>
          </p:nvSpPr>
          <p:spPr>
            <a:xfrm>
              <a:off x="8901314" y="5356211"/>
              <a:ext cx="1444624" cy="902890"/>
            </a:xfrm>
            <a:custGeom>
              <a:avLst/>
              <a:gdLst>
                <a:gd name="csX0" fmla="*/ 0 w 1444624"/>
                <a:gd name="csY0" fmla="*/ 90289 h 902890"/>
                <a:gd name="csX1" fmla="*/ 90289 w 1444624"/>
                <a:gd name="csY1" fmla="*/ 0 h 902890"/>
                <a:gd name="csX2" fmla="*/ 1354335 w 1444624"/>
                <a:gd name="csY2" fmla="*/ 0 h 902890"/>
                <a:gd name="csX3" fmla="*/ 1444624 w 1444624"/>
                <a:gd name="csY3" fmla="*/ 90289 h 902890"/>
                <a:gd name="csX4" fmla="*/ 1444624 w 1444624"/>
                <a:gd name="csY4" fmla="*/ 812601 h 902890"/>
                <a:gd name="csX5" fmla="*/ 1354335 w 1444624"/>
                <a:gd name="csY5" fmla="*/ 902890 h 902890"/>
                <a:gd name="csX6" fmla="*/ 90289 w 1444624"/>
                <a:gd name="csY6" fmla="*/ 902890 h 902890"/>
                <a:gd name="csX7" fmla="*/ 0 w 1444624"/>
                <a:gd name="csY7" fmla="*/ 812601 h 902890"/>
                <a:gd name="csX8" fmla="*/ 0 w 1444624"/>
                <a:gd name="csY8" fmla="*/ 90289 h 9028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444624" h="902890">
                  <a:moveTo>
                    <a:pt x="0" y="90289"/>
                  </a:moveTo>
                  <a:cubicBezTo>
                    <a:pt x="0" y="40424"/>
                    <a:pt x="40424" y="0"/>
                    <a:pt x="90289" y="0"/>
                  </a:cubicBezTo>
                  <a:lnTo>
                    <a:pt x="1354335" y="0"/>
                  </a:lnTo>
                  <a:cubicBezTo>
                    <a:pt x="1404200" y="0"/>
                    <a:pt x="1444624" y="40424"/>
                    <a:pt x="1444624" y="90289"/>
                  </a:cubicBezTo>
                  <a:lnTo>
                    <a:pt x="1444624" y="812601"/>
                  </a:lnTo>
                  <a:cubicBezTo>
                    <a:pt x="1444624" y="862466"/>
                    <a:pt x="1404200" y="902890"/>
                    <a:pt x="1354335" y="902890"/>
                  </a:cubicBezTo>
                  <a:lnTo>
                    <a:pt x="90289" y="902890"/>
                  </a:lnTo>
                  <a:cubicBezTo>
                    <a:pt x="40424" y="902890"/>
                    <a:pt x="0" y="862466"/>
                    <a:pt x="0" y="812601"/>
                  </a:cubicBezTo>
                  <a:lnTo>
                    <a:pt x="0" y="9028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2640" tIns="50575" rIns="62640" bIns="50575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 unrelated browsing</a:t>
              </a:r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C447141C-8374-7347-85B6-7823F48251E7}"/>
                </a:ext>
              </a:extLst>
            </p:cNvPr>
            <p:cNvSpPr/>
            <p:nvPr/>
          </p:nvSpPr>
          <p:spPr>
            <a:xfrm>
              <a:off x="8720736" y="2342885"/>
              <a:ext cx="180578" cy="406300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4063007"/>
                  </a:lnTo>
                  <a:lnTo>
                    <a:pt x="180578" y="406300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-form: Shape 17">
              <a:extLst>
                <a:ext uri="{FF2B5EF4-FFF2-40B4-BE49-F238E27FC236}">
                  <a16:creationId xmlns:a16="http://schemas.microsoft.com/office/drawing/2014/main" id="{373B0F2B-44A9-469C-61BC-F3843B032E82}"/>
                </a:ext>
              </a:extLst>
            </p:cNvPr>
            <p:cNvSpPr/>
            <p:nvPr/>
          </p:nvSpPr>
          <p:spPr>
            <a:xfrm>
              <a:off x="8901315" y="6644063"/>
              <a:ext cx="1444624" cy="902890"/>
            </a:xfrm>
            <a:custGeom>
              <a:avLst/>
              <a:gdLst>
                <a:gd name="csX0" fmla="*/ 0 w 1444624"/>
                <a:gd name="csY0" fmla="*/ 90289 h 902890"/>
                <a:gd name="csX1" fmla="*/ 90289 w 1444624"/>
                <a:gd name="csY1" fmla="*/ 0 h 902890"/>
                <a:gd name="csX2" fmla="*/ 1354335 w 1444624"/>
                <a:gd name="csY2" fmla="*/ 0 h 902890"/>
                <a:gd name="csX3" fmla="*/ 1444624 w 1444624"/>
                <a:gd name="csY3" fmla="*/ 90289 h 902890"/>
                <a:gd name="csX4" fmla="*/ 1444624 w 1444624"/>
                <a:gd name="csY4" fmla="*/ 812601 h 902890"/>
                <a:gd name="csX5" fmla="*/ 1354335 w 1444624"/>
                <a:gd name="csY5" fmla="*/ 902890 h 902890"/>
                <a:gd name="csX6" fmla="*/ 90289 w 1444624"/>
                <a:gd name="csY6" fmla="*/ 902890 h 902890"/>
                <a:gd name="csX7" fmla="*/ 0 w 1444624"/>
                <a:gd name="csY7" fmla="*/ 812601 h 902890"/>
                <a:gd name="csX8" fmla="*/ 0 w 1444624"/>
                <a:gd name="csY8" fmla="*/ 90289 h 9028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444624" h="902890">
                  <a:moveTo>
                    <a:pt x="0" y="90289"/>
                  </a:moveTo>
                  <a:cubicBezTo>
                    <a:pt x="0" y="40424"/>
                    <a:pt x="40424" y="0"/>
                    <a:pt x="90289" y="0"/>
                  </a:cubicBezTo>
                  <a:lnTo>
                    <a:pt x="1354335" y="0"/>
                  </a:lnTo>
                  <a:cubicBezTo>
                    <a:pt x="1404200" y="0"/>
                    <a:pt x="1444624" y="40424"/>
                    <a:pt x="1444624" y="90289"/>
                  </a:cubicBezTo>
                  <a:lnTo>
                    <a:pt x="1444624" y="812601"/>
                  </a:lnTo>
                  <a:cubicBezTo>
                    <a:pt x="1444624" y="862466"/>
                    <a:pt x="1404200" y="902890"/>
                    <a:pt x="1354335" y="902890"/>
                  </a:cubicBezTo>
                  <a:lnTo>
                    <a:pt x="90289" y="902890"/>
                  </a:lnTo>
                  <a:cubicBezTo>
                    <a:pt x="40424" y="902890"/>
                    <a:pt x="0" y="862466"/>
                    <a:pt x="0" y="812601"/>
                  </a:cubicBezTo>
                  <a:lnTo>
                    <a:pt x="0" y="9028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2640" tIns="50575" rIns="62640" bIns="50575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 discussion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06323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FB044-0150-FF90-1A7A-8B0B52A4F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SUAW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043BD-048E-D183-C1B5-87ACB1E91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895" y="1997866"/>
            <a:ext cx="10856476" cy="17802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Earlier we all set micro targets.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next 20 minutes to Shut-up and write, focusing on this target.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C77145D-54E6-35A8-3C0C-0C0CDB8BE9AC}"/>
              </a:ext>
            </a:extLst>
          </p:cNvPr>
          <p:cNvGrpSpPr/>
          <p:nvPr/>
        </p:nvGrpSpPr>
        <p:grpSpPr>
          <a:xfrm>
            <a:off x="1769029" y="4144096"/>
            <a:ext cx="9078208" cy="1585220"/>
            <a:chOff x="1549535" y="2796999"/>
            <a:chExt cx="8126770" cy="3176588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EFA2A2B8-6CF2-459C-3423-DF2E8D52E90A}"/>
                </a:ext>
              </a:extLst>
            </p:cNvPr>
            <p:cNvSpPr/>
            <p:nvPr/>
          </p:nvSpPr>
          <p:spPr>
            <a:xfrm rot="16200000">
              <a:off x="1284820" y="3061714"/>
              <a:ext cx="3176588" cy="2647157"/>
            </a:xfrm>
            <a:custGeom>
              <a:avLst/>
              <a:gdLst>
                <a:gd name="csX0" fmla="*/ 0 w 2647156"/>
                <a:gd name="csY0" fmla="*/ 132358 h 3176587"/>
                <a:gd name="csX1" fmla="*/ 132358 w 2647156"/>
                <a:gd name="csY1" fmla="*/ 0 h 3176587"/>
                <a:gd name="csX2" fmla="*/ 2514798 w 2647156"/>
                <a:gd name="csY2" fmla="*/ 0 h 3176587"/>
                <a:gd name="csX3" fmla="*/ 2647156 w 2647156"/>
                <a:gd name="csY3" fmla="*/ 132358 h 3176587"/>
                <a:gd name="csX4" fmla="*/ 2647156 w 2647156"/>
                <a:gd name="csY4" fmla="*/ 3044229 h 3176587"/>
                <a:gd name="csX5" fmla="*/ 2514798 w 2647156"/>
                <a:gd name="csY5" fmla="*/ 3176587 h 3176587"/>
                <a:gd name="csX6" fmla="*/ 132358 w 2647156"/>
                <a:gd name="csY6" fmla="*/ 3176587 h 3176587"/>
                <a:gd name="csX7" fmla="*/ 0 w 2647156"/>
                <a:gd name="csY7" fmla="*/ 3044229 h 3176587"/>
                <a:gd name="csX8" fmla="*/ 0 w 2647156"/>
                <a:gd name="csY8" fmla="*/ 132358 h 317658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47156" h="3176587">
                  <a:moveTo>
                    <a:pt x="2536857" y="1"/>
                  </a:moveTo>
                  <a:cubicBezTo>
                    <a:pt x="2597773" y="1"/>
                    <a:pt x="2647156" y="71111"/>
                    <a:pt x="2647156" y="158830"/>
                  </a:cubicBezTo>
                  <a:lnTo>
                    <a:pt x="2647156" y="3017757"/>
                  </a:lnTo>
                  <a:cubicBezTo>
                    <a:pt x="2647156" y="3105476"/>
                    <a:pt x="2597773" y="3176586"/>
                    <a:pt x="2536857" y="3176586"/>
                  </a:cubicBezTo>
                  <a:lnTo>
                    <a:pt x="110299" y="3176586"/>
                  </a:lnTo>
                  <a:cubicBezTo>
                    <a:pt x="49383" y="3176586"/>
                    <a:pt x="0" y="3105476"/>
                    <a:pt x="0" y="3017757"/>
                  </a:cubicBezTo>
                  <a:lnTo>
                    <a:pt x="0" y="158830"/>
                  </a:lnTo>
                  <a:cubicBezTo>
                    <a:pt x="0" y="71111"/>
                    <a:pt x="49383" y="1"/>
                    <a:pt x="110299" y="1"/>
                  </a:cubicBezTo>
                  <a:lnTo>
                    <a:pt x="2536857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71785" tIns="102869" rIns="133352" bIns="2117726" numCol="1" spcCol="1270" anchor="t" anchorCtr="0">
              <a:noAutofit/>
            </a:bodyPr>
            <a:lstStyle/>
            <a:p>
              <a:pPr marL="0" lvl="0" indent="0" algn="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000" kern="1200" dirty="0"/>
                <a:t>.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B2013CA8-C473-6277-AC1F-5E3A7BAA22A2}"/>
                </a:ext>
              </a:extLst>
            </p:cNvPr>
            <p:cNvSpPr/>
            <p:nvPr/>
          </p:nvSpPr>
          <p:spPr>
            <a:xfrm>
              <a:off x="2078967" y="2796999"/>
              <a:ext cx="1972131" cy="3176587"/>
            </a:xfrm>
            <a:custGeom>
              <a:avLst/>
              <a:gdLst>
                <a:gd name="csX0" fmla="*/ 0 w 1972131"/>
                <a:gd name="csY0" fmla="*/ 0 h 3176587"/>
                <a:gd name="csX1" fmla="*/ 1972131 w 1972131"/>
                <a:gd name="csY1" fmla="*/ 0 h 3176587"/>
                <a:gd name="csX2" fmla="*/ 1972131 w 1972131"/>
                <a:gd name="csY2" fmla="*/ 3176587 h 3176587"/>
                <a:gd name="csX3" fmla="*/ 0 w 1972131"/>
                <a:gd name="csY3" fmla="*/ 3176587 h 3176587"/>
                <a:gd name="csX4" fmla="*/ 0 w 1972131"/>
                <a:gd name="csY4" fmla="*/ 0 h 317658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972131" h="3176587">
                  <a:moveTo>
                    <a:pt x="0" y="0"/>
                  </a:moveTo>
                  <a:lnTo>
                    <a:pt x="1972131" y="0"/>
                  </a:lnTo>
                  <a:lnTo>
                    <a:pt x="1972131" y="3176587"/>
                  </a:lnTo>
                  <a:lnTo>
                    <a:pt x="0" y="317658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133731" rIns="0" bIns="0" numCol="1" spcCol="1270" anchor="t" anchorCtr="0">
              <a:noAutofit/>
            </a:bodyPr>
            <a:lstStyle/>
            <a:p>
              <a:pPr marL="0" lvl="0" indent="0" algn="l" defTabSz="1733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900" kern="1200" dirty="0"/>
                <a:t>Set your goal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82BF15C6-33B0-CBB1-D173-E85187B5B76D}"/>
                </a:ext>
              </a:extLst>
            </p:cNvPr>
            <p:cNvSpPr/>
            <p:nvPr/>
          </p:nvSpPr>
          <p:spPr>
            <a:xfrm rot="16200000">
              <a:off x="4024626" y="3061714"/>
              <a:ext cx="3176588" cy="2647157"/>
            </a:xfrm>
            <a:custGeom>
              <a:avLst/>
              <a:gdLst>
                <a:gd name="csX0" fmla="*/ 0 w 2647156"/>
                <a:gd name="csY0" fmla="*/ 132358 h 3176587"/>
                <a:gd name="csX1" fmla="*/ 132358 w 2647156"/>
                <a:gd name="csY1" fmla="*/ 0 h 3176587"/>
                <a:gd name="csX2" fmla="*/ 2514798 w 2647156"/>
                <a:gd name="csY2" fmla="*/ 0 h 3176587"/>
                <a:gd name="csX3" fmla="*/ 2647156 w 2647156"/>
                <a:gd name="csY3" fmla="*/ 132358 h 3176587"/>
                <a:gd name="csX4" fmla="*/ 2647156 w 2647156"/>
                <a:gd name="csY4" fmla="*/ 3044229 h 3176587"/>
                <a:gd name="csX5" fmla="*/ 2514798 w 2647156"/>
                <a:gd name="csY5" fmla="*/ 3176587 h 3176587"/>
                <a:gd name="csX6" fmla="*/ 132358 w 2647156"/>
                <a:gd name="csY6" fmla="*/ 3176587 h 3176587"/>
                <a:gd name="csX7" fmla="*/ 0 w 2647156"/>
                <a:gd name="csY7" fmla="*/ 3044229 h 3176587"/>
                <a:gd name="csX8" fmla="*/ 0 w 2647156"/>
                <a:gd name="csY8" fmla="*/ 132358 h 317658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47156" h="3176587">
                  <a:moveTo>
                    <a:pt x="2536857" y="1"/>
                  </a:moveTo>
                  <a:cubicBezTo>
                    <a:pt x="2597773" y="1"/>
                    <a:pt x="2647156" y="71111"/>
                    <a:pt x="2647156" y="158830"/>
                  </a:cubicBezTo>
                  <a:lnTo>
                    <a:pt x="2647156" y="3017757"/>
                  </a:lnTo>
                  <a:cubicBezTo>
                    <a:pt x="2647156" y="3105476"/>
                    <a:pt x="2597773" y="3176586"/>
                    <a:pt x="2536857" y="3176586"/>
                  </a:cubicBezTo>
                  <a:lnTo>
                    <a:pt x="110299" y="3176586"/>
                  </a:lnTo>
                  <a:cubicBezTo>
                    <a:pt x="49383" y="3176586"/>
                    <a:pt x="0" y="3105476"/>
                    <a:pt x="0" y="3017757"/>
                  </a:cubicBezTo>
                  <a:lnTo>
                    <a:pt x="0" y="158830"/>
                  </a:lnTo>
                  <a:cubicBezTo>
                    <a:pt x="0" y="71111"/>
                    <a:pt x="49383" y="1"/>
                    <a:pt x="110299" y="1"/>
                  </a:cubicBezTo>
                  <a:lnTo>
                    <a:pt x="2536857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71785" tIns="102870" rIns="133352" bIns="2117725" numCol="1" spcCol="1270" anchor="t" anchorCtr="0">
              <a:noAutofit/>
            </a:bodyPr>
            <a:lstStyle/>
            <a:p>
              <a:pPr marL="0" lvl="0" indent="0" algn="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000" kern="1200" dirty="0"/>
                <a:t>.</a:t>
              </a:r>
            </a:p>
          </p:txBody>
        </p:sp>
        <p:sp>
          <p:nvSpPr>
            <p:cNvPr id="9" name="Flowchart: Extract 8">
              <a:extLst>
                <a:ext uri="{FF2B5EF4-FFF2-40B4-BE49-F238E27FC236}">
                  <a16:creationId xmlns:a16="http://schemas.microsoft.com/office/drawing/2014/main" id="{27B8FDED-4F50-F3D6-5771-54125CDE3B60}"/>
                </a:ext>
              </a:extLst>
            </p:cNvPr>
            <p:cNvSpPr/>
            <p:nvPr/>
          </p:nvSpPr>
          <p:spPr>
            <a:xfrm rot="5400000">
              <a:off x="4069084" y="5322558"/>
              <a:ext cx="466987" cy="397073"/>
            </a:xfrm>
            <a:prstGeom prst="flowChartExtra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164B1B50-030C-8248-03D8-528BC0ABDE99}"/>
                </a:ext>
              </a:extLst>
            </p:cNvPr>
            <p:cNvSpPr/>
            <p:nvPr/>
          </p:nvSpPr>
          <p:spPr>
            <a:xfrm>
              <a:off x="4818774" y="2796999"/>
              <a:ext cx="1972131" cy="3176587"/>
            </a:xfrm>
            <a:custGeom>
              <a:avLst/>
              <a:gdLst>
                <a:gd name="csX0" fmla="*/ 0 w 1972131"/>
                <a:gd name="csY0" fmla="*/ 0 h 3176587"/>
                <a:gd name="csX1" fmla="*/ 1972131 w 1972131"/>
                <a:gd name="csY1" fmla="*/ 0 h 3176587"/>
                <a:gd name="csX2" fmla="*/ 1972131 w 1972131"/>
                <a:gd name="csY2" fmla="*/ 3176587 h 3176587"/>
                <a:gd name="csX3" fmla="*/ 0 w 1972131"/>
                <a:gd name="csY3" fmla="*/ 3176587 h 3176587"/>
                <a:gd name="csX4" fmla="*/ 0 w 1972131"/>
                <a:gd name="csY4" fmla="*/ 0 h 317658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972131" h="3176587">
                  <a:moveTo>
                    <a:pt x="0" y="0"/>
                  </a:moveTo>
                  <a:lnTo>
                    <a:pt x="1972131" y="0"/>
                  </a:lnTo>
                  <a:lnTo>
                    <a:pt x="1972131" y="3176587"/>
                  </a:lnTo>
                  <a:lnTo>
                    <a:pt x="0" y="317658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133731" rIns="0" bIns="0" numCol="1" spcCol="1270" anchor="t" anchorCtr="0">
              <a:noAutofit/>
            </a:bodyPr>
            <a:lstStyle/>
            <a:p>
              <a:pPr marL="0" lvl="0" indent="0" algn="l" defTabSz="1733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900" kern="1200" dirty="0"/>
                <a:t>Writing sprint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F746CF59-4A72-87CE-51F1-65092B11A2E8}"/>
                </a:ext>
              </a:extLst>
            </p:cNvPr>
            <p:cNvSpPr/>
            <p:nvPr/>
          </p:nvSpPr>
          <p:spPr>
            <a:xfrm rot="16200000">
              <a:off x="6764433" y="3061714"/>
              <a:ext cx="3176588" cy="2647157"/>
            </a:xfrm>
            <a:custGeom>
              <a:avLst/>
              <a:gdLst>
                <a:gd name="csX0" fmla="*/ 0 w 2647156"/>
                <a:gd name="csY0" fmla="*/ 132358 h 3176587"/>
                <a:gd name="csX1" fmla="*/ 132358 w 2647156"/>
                <a:gd name="csY1" fmla="*/ 0 h 3176587"/>
                <a:gd name="csX2" fmla="*/ 2514798 w 2647156"/>
                <a:gd name="csY2" fmla="*/ 0 h 3176587"/>
                <a:gd name="csX3" fmla="*/ 2647156 w 2647156"/>
                <a:gd name="csY3" fmla="*/ 132358 h 3176587"/>
                <a:gd name="csX4" fmla="*/ 2647156 w 2647156"/>
                <a:gd name="csY4" fmla="*/ 3044229 h 3176587"/>
                <a:gd name="csX5" fmla="*/ 2514798 w 2647156"/>
                <a:gd name="csY5" fmla="*/ 3176587 h 3176587"/>
                <a:gd name="csX6" fmla="*/ 132358 w 2647156"/>
                <a:gd name="csY6" fmla="*/ 3176587 h 3176587"/>
                <a:gd name="csX7" fmla="*/ 0 w 2647156"/>
                <a:gd name="csY7" fmla="*/ 3044229 h 3176587"/>
                <a:gd name="csX8" fmla="*/ 0 w 2647156"/>
                <a:gd name="csY8" fmla="*/ 132358 h 317658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47156" h="3176587">
                  <a:moveTo>
                    <a:pt x="2536857" y="1"/>
                  </a:moveTo>
                  <a:cubicBezTo>
                    <a:pt x="2597773" y="1"/>
                    <a:pt x="2647156" y="71111"/>
                    <a:pt x="2647156" y="158830"/>
                  </a:cubicBezTo>
                  <a:lnTo>
                    <a:pt x="2647156" y="3017757"/>
                  </a:lnTo>
                  <a:cubicBezTo>
                    <a:pt x="2647156" y="3105476"/>
                    <a:pt x="2597773" y="3176586"/>
                    <a:pt x="2536857" y="3176586"/>
                  </a:cubicBezTo>
                  <a:lnTo>
                    <a:pt x="110299" y="3176586"/>
                  </a:lnTo>
                  <a:cubicBezTo>
                    <a:pt x="49383" y="3176586"/>
                    <a:pt x="0" y="3105476"/>
                    <a:pt x="0" y="3017757"/>
                  </a:cubicBezTo>
                  <a:lnTo>
                    <a:pt x="0" y="158830"/>
                  </a:lnTo>
                  <a:cubicBezTo>
                    <a:pt x="0" y="71111"/>
                    <a:pt x="49383" y="1"/>
                    <a:pt x="110299" y="1"/>
                  </a:cubicBezTo>
                  <a:lnTo>
                    <a:pt x="2536857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71785" tIns="102869" rIns="133352" bIns="2117726" numCol="1" spcCol="1270" anchor="t" anchorCtr="0">
              <a:noAutofit/>
            </a:bodyPr>
            <a:lstStyle/>
            <a:p>
              <a:pPr marL="0" lvl="0" indent="0" algn="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000" kern="1200" dirty="0"/>
                <a:t>.</a:t>
              </a:r>
            </a:p>
          </p:txBody>
        </p:sp>
        <p:sp>
          <p:nvSpPr>
            <p:cNvPr id="12" name="Flowchart: Extract 11">
              <a:extLst>
                <a:ext uri="{FF2B5EF4-FFF2-40B4-BE49-F238E27FC236}">
                  <a16:creationId xmlns:a16="http://schemas.microsoft.com/office/drawing/2014/main" id="{773AA199-9AE0-79D2-6380-351ADEE79D0A}"/>
                </a:ext>
              </a:extLst>
            </p:cNvPr>
            <p:cNvSpPr/>
            <p:nvPr/>
          </p:nvSpPr>
          <p:spPr>
            <a:xfrm rot="5400000">
              <a:off x="6808891" y="5322558"/>
              <a:ext cx="466987" cy="397073"/>
            </a:xfrm>
            <a:prstGeom prst="flowChartExtra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6BBAD4F4-9A08-A8C1-8632-19BC14F9E417}"/>
                </a:ext>
              </a:extLst>
            </p:cNvPr>
            <p:cNvSpPr/>
            <p:nvPr/>
          </p:nvSpPr>
          <p:spPr>
            <a:xfrm>
              <a:off x="7558580" y="2796999"/>
              <a:ext cx="1972131" cy="3176587"/>
            </a:xfrm>
            <a:custGeom>
              <a:avLst/>
              <a:gdLst>
                <a:gd name="csX0" fmla="*/ 0 w 1972131"/>
                <a:gd name="csY0" fmla="*/ 0 h 3176587"/>
                <a:gd name="csX1" fmla="*/ 1972131 w 1972131"/>
                <a:gd name="csY1" fmla="*/ 0 h 3176587"/>
                <a:gd name="csX2" fmla="*/ 1972131 w 1972131"/>
                <a:gd name="csY2" fmla="*/ 3176587 h 3176587"/>
                <a:gd name="csX3" fmla="*/ 0 w 1972131"/>
                <a:gd name="csY3" fmla="*/ 3176587 h 3176587"/>
                <a:gd name="csX4" fmla="*/ 0 w 1972131"/>
                <a:gd name="csY4" fmla="*/ 0 h 317658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972131" h="3176587">
                  <a:moveTo>
                    <a:pt x="0" y="0"/>
                  </a:moveTo>
                  <a:lnTo>
                    <a:pt x="1972131" y="0"/>
                  </a:lnTo>
                  <a:lnTo>
                    <a:pt x="1972131" y="3176587"/>
                  </a:lnTo>
                  <a:lnTo>
                    <a:pt x="0" y="3176587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133731" rIns="0" bIns="0" numCol="1" spcCol="1270" anchor="t" anchorCtr="0">
              <a:noAutofit/>
            </a:bodyPr>
            <a:lstStyle/>
            <a:p>
              <a:pPr marL="0" lvl="0" indent="0" algn="l" defTabSz="1733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900" kern="1200"/>
                <a:t>Short reflection</a:t>
              </a:r>
              <a:endParaRPr lang="en-GB" sz="3900" kern="1200" dirty="0"/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B911E788-CFDF-FCDB-AFE5-4DBAD9E06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952" y="171937"/>
            <a:ext cx="4039230" cy="264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976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6C30B-3434-98C4-4054-B3A9A396D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026" y="365125"/>
            <a:ext cx="8527344" cy="1325563"/>
          </a:xfrm>
        </p:spPr>
        <p:txBody>
          <a:bodyPr/>
          <a:lstStyle/>
          <a:p>
            <a:r>
              <a:rPr lang="en-GB" dirty="0"/>
              <a:t>Why does SUAW work for students?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9B65C-A7BC-A259-5712-C0093A44C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279" y="1725103"/>
            <a:ext cx="4223416" cy="43478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Students often struggle with writing due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procrastination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unclear starting points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cognitive overload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146C8BC-B2BA-9C45-48D0-97247EB42E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7308307"/>
              </p:ext>
            </p:extLst>
          </p:nvPr>
        </p:nvGraphicFramePr>
        <p:xfrm>
          <a:off x="5965952" y="1818630"/>
          <a:ext cx="5770418" cy="4091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9E520E0-17CA-A0AB-C1EA-903EFEC21FEA}"/>
              </a:ext>
            </a:extLst>
          </p:cNvPr>
          <p:cNvSpPr txBox="1"/>
          <p:nvPr/>
        </p:nvSpPr>
        <p:spPr>
          <a:xfrm>
            <a:off x="1027330" y="4953257"/>
            <a:ext cx="45374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SUAW addresses these by: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4168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A1E47-AF12-E58E-A4D2-8342A366B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Progress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D8C26-55EA-B4A8-42BA-03EDCD8D3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392" y="1825625"/>
            <a:ext cx="5645673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Discuss in pairs - </a:t>
            </a:r>
            <a:endParaRPr lang="en-GB" dirty="0"/>
          </a:p>
          <a:p>
            <a:r>
              <a:rPr lang="en-GB" dirty="0"/>
              <a:t>Did you meet your target?</a:t>
            </a:r>
          </a:p>
          <a:p>
            <a:r>
              <a:rPr lang="en-GB" dirty="0"/>
              <a:t>What surprised you?</a:t>
            </a:r>
          </a:p>
          <a:p>
            <a:r>
              <a:rPr lang="en-GB" dirty="0"/>
              <a:t>What is the next step?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4EC006F-E706-0E44-0501-5C83FE7657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1" r="-2" b="5888"/>
          <a:stretch>
            <a:fillRect/>
          </a:stretch>
        </p:blipFill>
        <p:spPr>
          <a:xfrm>
            <a:off x="358219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309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0B80A-1A5C-C7DA-C16C-271762260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 Micro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967D7-0795-D476-CB5B-800EDC63E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519219"/>
            <a:ext cx="11594969" cy="1172888"/>
          </a:xfrm>
        </p:spPr>
        <p:txBody>
          <a:bodyPr>
            <a:normAutofit/>
          </a:bodyPr>
          <a:lstStyle/>
          <a:p>
            <a:r>
              <a:rPr lang="en-GB" dirty="0"/>
              <a:t>Set yourself two micro-targets, refine these to be </a:t>
            </a:r>
            <a:r>
              <a:rPr lang="en-GB" u="sng" dirty="0"/>
              <a:t>specific</a:t>
            </a:r>
            <a:r>
              <a:rPr lang="en-GB" dirty="0"/>
              <a:t> and </a:t>
            </a:r>
            <a:r>
              <a:rPr lang="en-GB" u="sng" dirty="0"/>
              <a:t>achievable</a:t>
            </a:r>
            <a:r>
              <a:rPr lang="en-GB" dirty="0"/>
              <a:t>.</a:t>
            </a:r>
          </a:p>
          <a:p>
            <a:r>
              <a:rPr lang="en-GB" dirty="0"/>
              <a:t> Share your refined targets with a peer or your lecturer. </a:t>
            </a:r>
          </a:p>
        </p:txBody>
      </p:sp>
    </p:spTree>
    <p:extLst>
      <p:ext uri="{BB962C8B-B14F-4D97-AF65-F5344CB8AC3E}">
        <p14:creationId xmlns:p14="http://schemas.microsoft.com/office/powerpoint/2010/main" val="1309227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42B84D-655F-CD35-3411-0D42018D00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FB7495-02C8-4A37-14D0-1687F8438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Week ahead planning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D9EA02-4489-1C0E-DE34-2F29349120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581" r="1" b="19954"/>
          <a:stretch>
            <a:fillRect/>
          </a:stretch>
        </p:blipFill>
        <p:spPr>
          <a:xfrm>
            <a:off x="518119" y="2329144"/>
            <a:ext cx="9389630" cy="2924329"/>
          </a:xfrm>
          <a:prstGeom prst="rect">
            <a:avLst/>
          </a:prstGeom>
          <a:noFill/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B8BE5F5-AB8B-00E3-365C-70A36944553A}"/>
              </a:ext>
            </a:extLst>
          </p:cNvPr>
          <p:cNvSpPr/>
          <p:nvPr/>
        </p:nvSpPr>
        <p:spPr>
          <a:xfrm>
            <a:off x="7194430" y="1027906"/>
            <a:ext cx="4639351" cy="16117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Week Ahead Planner to set yourself micro targets for completion this week. </a:t>
            </a:r>
          </a:p>
        </p:txBody>
      </p:sp>
    </p:spTree>
    <p:extLst>
      <p:ext uri="{BB962C8B-B14F-4D97-AF65-F5344CB8AC3E}">
        <p14:creationId xmlns:p14="http://schemas.microsoft.com/office/powerpoint/2010/main" val="848823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E2E2D7-0673-1221-5BD6-D8AC6F953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EE65B-0D17-747B-D115-C9076A4ED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898" y="206863"/>
            <a:ext cx="8774722" cy="1325563"/>
          </a:xfrm>
        </p:spPr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A037F-F698-46DD-035F-8F7DA728A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“What one habit from today will help you progress this week?”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Consider:</a:t>
            </a:r>
          </a:p>
          <a:p>
            <a:r>
              <a:rPr lang="en-GB" dirty="0"/>
              <a:t>Short writing bursts</a:t>
            </a:r>
          </a:p>
          <a:p>
            <a:r>
              <a:rPr lang="en-GB" dirty="0"/>
              <a:t>Setting Micro targets</a:t>
            </a:r>
          </a:p>
          <a:p>
            <a:r>
              <a:rPr lang="en-GB" dirty="0"/>
              <a:t>Not editing while drafting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2651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BACD2-82E4-5269-C474-BA15CC5B1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this session we have :</a:t>
            </a:r>
          </a:p>
          <a:p>
            <a:pPr lvl="1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evaluated your current progress on your assessments. </a:t>
            </a:r>
          </a:p>
          <a:p>
            <a:pPr lvl="1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Introduced micro-targets and  practiced setting these. </a:t>
            </a:r>
          </a:p>
          <a:p>
            <a:pPr lvl="1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Explored the use of Shut Up and Write SUAW </a:t>
            </a:r>
          </a:p>
          <a:p>
            <a:pPr lvl="1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Made plans for the week ahead.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r>
              <a:rPr lang="en-GB" b="1" dirty="0"/>
              <a:t>                </a:t>
            </a:r>
            <a:br>
              <a:rPr lang="en-GB" b="1" dirty="0"/>
            </a:br>
            <a:r>
              <a:rPr lang="en-GB" b="1" dirty="0"/>
              <a:t>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5826" y="1535502"/>
            <a:ext cx="11093569" cy="2984740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Development Diary </a:t>
            </a:r>
          </a:p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/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1282</Words>
  <Application>Microsoft Office PowerPoint</Application>
  <PresentationFormat>Widescreen</PresentationFormat>
  <Paragraphs>219</Paragraphs>
  <Slides>24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24</vt:i4>
      </vt:variant>
    </vt:vector>
  </HeadingPairs>
  <TitlesOfParts>
    <vt:vector size="36" baseType="lpstr">
      <vt:lpstr>Aptos</vt:lpstr>
      <vt:lpstr>Arial</vt:lpstr>
      <vt:lpstr>Bradley Hand ITC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In this session we will… </vt:lpstr>
      <vt:lpstr>Schedule for session</vt:lpstr>
      <vt:lpstr>Mid-point of the term</vt:lpstr>
      <vt:lpstr>The Writing Process</vt:lpstr>
      <vt:lpstr>Assessment Progress Self-Assessment</vt:lpstr>
      <vt:lpstr>Identifying Barriers </vt:lpstr>
      <vt:lpstr>Setting Micro Targets</vt:lpstr>
      <vt:lpstr>Micro Writing Targets</vt:lpstr>
      <vt:lpstr>Micro Targets for Different Writing Stages</vt:lpstr>
      <vt:lpstr>Set yourself a micro writing target</vt:lpstr>
      <vt:lpstr>Introduction to Shut Up and Write</vt:lpstr>
      <vt:lpstr>Core Principles of SUAW</vt:lpstr>
      <vt:lpstr>Using SUAW</vt:lpstr>
      <vt:lpstr>Why does SUAW work for students?</vt:lpstr>
      <vt:lpstr>Progress Evaluation</vt:lpstr>
      <vt:lpstr>Set Micro Targets</vt:lpstr>
      <vt:lpstr>Week ahead planning</vt:lpstr>
      <vt:lpstr>Reflection</vt:lpstr>
      <vt:lpstr>PowerPoint Presentation</vt:lpstr>
      <vt:lpstr>                                     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22</cp:revision>
  <dcterms:created xsi:type="dcterms:W3CDTF">2021-03-09T15:35:42Z</dcterms:created>
  <dcterms:modified xsi:type="dcterms:W3CDTF">2026-03-12T17:35:55Z</dcterms:modified>
</cp:coreProperties>
</file>