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removePersonalInfoOnSave="1" strictFirstAndLastChars="0" saveSubsetFonts="1">
  <p:sldMasterIdLst>
    <p:sldMasterId id="2147483670" r:id="rId1"/>
  </p:sldMasterIdLst>
  <p:notesMasterIdLst>
    <p:notesMasterId r:id="rId42"/>
  </p:notesMasterIdLst>
  <p:handoutMasterIdLst>
    <p:handoutMasterId r:id="rId43"/>
  </p:handoutMasterIdLst>
  <p:sldIdLst>
    <p:sldId id="256" r:id="rId2"/>
    <p:sldId id="334" r:id="rId3"/>
    <p:sldId id="397" r:id="rId4"/>
    <p:sldId id="398" r:id="rId5"/>
    <p:sldId id="399" r:id="rId6"/>
    <p:sldId id="400" r:id="rId7"/>
    <p:sldId id="401" r:id="rId8"/>
    <p:sldId id="402" r:id="rId9"/>
    <p:sldId id="442" r:id="rId10"/>
    <p:sldId id="444" r:id="rId11"/>
    <p:sldId id="403" r:id="rId12"/>
    <p:sldId id="404" r:id="rId13"/>
    <p:sldId id="405" r:id="rId14"/>
    <p:sldId id="406" r:id="rId15"/>
    <p:sldId id="407" r:id="rId16"/>
    <p:sldId id="408" r:id="rId17"/>
    <p:sldId id="409" r:id="rId18"/>
    <p:sldId id="443" r:id="rId19"/>
    <p:sldId id="410" r:id="rId20"/>
    <p:sldId id="385" r:id="rId21"/>
    <p:sldId id="411" r:id="rId22"/>
    <p:sldId id="412" r:id="rId23"/>
    <p:sldId id="436" r:id="rId24"/>
    <p:sldId id="446" r:id="rId25"/>
    <p:sldId id="437" r:id="rId26"/>
    <p:sldId id="438" r:id="rId27"/>
    <p:sldId id="414" r:id="rId28"/>
    <p:sldId id="413" r:id="rId29"/>
    <p:sldId id="415" r:id="rId30"/>
    <p:sldId id="416" r:id="rId31"/>
    <p:sldId id="439" r:id="rId32"/>
    <p:sldId id="440" r:id="rId33"/>
    <p:sldId id="441" r:id="rId34"/>
    <p:sldId id="447" r:id="rId35"/>
    <p:sldId id="422" r:id="rId36"/>
    <p:sldId id="445" r:id="rId37"/>
    <p:sldId id="396" r:id="rId38"/>
    <p:sldId id="434" r:id="rId39"/>
    <p:sldId id="282" r:id="rId40"/>
    <p:sldId id="310" r:id="rId41"/>
  </p:sldIdLst>
  <p:sldSz cx="9144000" cy="6858000" type="screen4x3"/>
  <p:notesSz cx="6794500" cy="99060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0">
          <p15:clr>
            <a:srgbClr val="A4A3A4"/>
          </p15:clr>
        </p15:guide>
        <p15:guide id="2" pos="214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9999"/>
    <a:srgbClr val="0000CC"/>
    <a:srgbClr val="3E67A4"/>
    <a:srgbClr val="C0C0C4"/>
    <a:srgbClr val="7E7E86"/>
    <a:srgbClr val="A50021"/>
    <a:srgbClr val="678DC5"/>
    <a:srgbClr val="3E8DC5"/>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2919" autoAdjust="0"/>
    <p:restoredTop sz="96106" autoAdjust="0"/>
  </p:normalViewPr>
  <p:slideViewPr>
    <p:cSldViewPr>
      <p:cViewPr varScale="1">
        <p:scale>
          <a:sx n="95" d="100"/>
          <a:sy n="95" d="100"/>
        </p:scale>
        <p:origin x="2142" y="30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notesViewPr>
    <p:cSldViewPr>
      <p:cViewPr varScale="1">
        <p:scale>
          <a:sx n="85" d="100"/>
          <a:sy n="85" d="100"/>
        </p:scale>
        <p:origin x="-3936" y="-96"/>
      </p:cViewPr>
      <p:guideLst>
        <p:guide orient="horz" pos="3120"/>
        <p:guide pos="214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47"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handoutMaster" Target="handoutMasters/handoutMaster1.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7650" name="Rectangle 11">
            <a:extLst>
              <a:ext uri="{FF2B5EF4-FFF2-40B4-BE49-F238E27FC236}">
                <a16:creationId xmlns:a16="http://schemas.microsoft.com/office/drawing/2014/main" id="{0FFE6CB8-D921-4C9B-A1F6-369D84AD3B5F}"/>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2291" name="Line 13">
            <a:extLst>
              <a:ext uri="{FF2B5EF4-FFF2-40B4-BE49-F238E27FC236}">
                <a16:creationId xmlns:a16="http://schemas.microsoft.com/office/drawing/2014/main" id="{848AB9EC-F4B7-4E5D-8A59-233158186CA3}"/>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27652" name="Rectangle 14">
            <a:extLst>
              <a:ext uri="{FF2B5EF4-FFF2-40B4-BE49-F238E27FC236}">
                <a16:creationId xmlns:a16="http://schemas.microsoft.com/office/drawing/2014/main" id="{F2B319A0-9112-43A2-90C9-A5EE7F6FB348}"/>
              </a:ext>
            </a:extLst>
          </p:cNvPr>
          <p:cNvSpPr>
            <a:spLocks noChangeArrowheads="1"/>
          </p:cNvSpPr>
          <p:nvPr/>
        </p:nvSpPr>
        <p:spPr bwMode="auto">
          <a:xfrm>
            <a:off x="5746750" y="9250363"/>
            <a:ext cx="78740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18819" tIns="0" rIns="18819" bIns="0" anchor="b"/>
          <a:lstStyle>
            <a:lvl1pPr defTabSz="903288" eaLnBrk="0" hangingPunct="0">
              <a:defRPr>
                <a:solidFill>
                  <a:schemeClr val="tx1"/>
                </a:solidFill>
                <a:latin typeface="Arial" panose="020B0604020202020204" pitchFamily="34" charset="0"/>
                <a:cs typeface="Arial" panose="020B0604020202020204" pitchFamily="34" charset="0"/>
              </a:defRPr>
            </a:lvl1pPr>
            <a:lvl2pPr marL="742950" indent="-285750" defTabSz="903288" eaLnBrk="0" hangingPunct="0">
              <a:defRPr>
                <a:solidFill>
                  <a:schemeClr val="tx1"/>
                </a:solidFill>
                <a:latin typeface="Arial" panose="020B0604020202020204" pitchFamily="34" charset="0"/>
                <a:cs typeface="Arial" panose="020B0604020202020204" pitchFamily="34" charset="0"/>
              </a:defRPr>
            </a:lvl2pPr>
            <a:lvl3pPr marL="1143000" indent="-228600" defTabSz="903288" eaLnBrk="0" hangingPunct="0">
              <a:defRPr>
                <a:solidFill>
                  <a:schemeClr val="tx1"/>
                </a:solidFill>
                <a:latin typeface="Arial" panose="020B0604020202020204" pitchFamily="34" charset="0"/>
                <a:cs typeface="Arial" panose="020B0604020202020204" pitchFamily="34" charset="0"/>
              </a:defRPr>
            </a:lvl3pPr>
            <a:lvl4pPr marL="1600200" indent="-228600" defTabSz="903288" eaLnBrk="0" hangingPunct="0">
              <a:defRPr>
                <a:solidFill>
                  <a:schemeClr val="tx1"/>
                </a:solidFill>
                <a:latin typeface="Arial" panose="020B0604020202020204" pitchFamily="34" charset="0"/>
                <a:cs typeface="Arial" panose="020B0604020202020204" pitchFamily="34" charset="0"/>
              </a:defRPr>
            </a:lvl4pPr>
            <a:lvl5pPr marL="2057400" indent="-228600" defTabSz="903288" eaLnBrk="0" hangingPunct="0">
              <a:defRPr>
                <a:solidFill>
                  <a:schemeClr val="tx1"/>
                </a:solidFill>
                <a:latin typeface="Arial" panose="020B0604020202020204" pitchFamily="34" charset="0"/>
                <a:cs typeface="Arial" panose="020B0604020202020204" pitchFamily="34" charset="0"/>
              </a:defRPr>
            </a:lvl5pPr>
            <a:lvl6pPr marL="25146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903288"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a:defRPr/>
            </a:pPr>
            <a:fld id="{F134B3F7-4E16-47E0-8FF8-800310D7D036}" type="slidenum">
              <a:rPr lang="en-US" altLang="en-US" sz="800" smtClean="0"/>
              <a:pPr algn="r">
                <a:defRPr/>
              </a:pPr>
              <a:t>‹#›</a:t>
            </a:fld>
            <a:endParaRPr lang="en-US" altLang="en-US" sz="800"/>
          </a:p>
        </p:txBody>
      </p:sp>
    </p:spTree>
    <p:extLst>
      <p:ext uri="{BB962C8B-B14F-4D97-AF65-F5344CB8AC3E}">
        <p14:creationId xmlns:p14="http://schemas.microsoft.com/office/powerpoint/2010/main" val="4093222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554" name="Rectangle 8">
            <a:extLst>
              <a:ext uri="{FF2B5EF4-FFF2-40B4-BE49-F238E27FC236}">
                <a16:creationId xmlns:a16="http://schemas.microsoft.com/office/drawing/2014/main" id="{D0C54A02-ECE9-4226-939C-AFA10CFFDC29}"/>
              </a:ext>
            </a:extLst>
          </p:cNvPr>
          <p:cNvSpPr>
            <a:spLocks noChangeArrowheads="1"/>
          </p:cNvSpPr>
          <p:nvPr/>
        </p:nvSpPr>
        <p:spPr bwMode="auto">
          <a:xfrm>
            <a:off x="6057900" y="9174163"/>
            <a:ext cx="434975" cy="225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eaLnBrk="1" hangingPunct="1">
              <a:defRPr/>
            </a:pPr>
            <a:endParaRPr lang="en-US" altLang="en-US"/>
          </a:p>
        </p:txBody>
      </p:sp>
      <p:sp>
        <p:nvSpPr>
          <p:cNvPr id="11267" name="Line 10">
            <a:extLst>
              <a:ext uri="{FF2B5EF4-FFF2-40B4-BE49-F238E27FC236}">
                <a16:creationId xmlns:a16="http://schemas.microsoft.com/office/drawing/2014/main" id="{2632B048-CCC1-47B1-8FD4-05D21F564435}"/>
              </a:ext>
            </a:extLst>
          </p:cNvPr>
          <p:cNvSpPr>
            <a:spLocks noChangeShapeType="1"/>
          </p:cNvSpPr>
          <p:nvPr/>
        </p:nvSpPr>
        <p:spPr bwMode="auto">
          <a:xfrm>
            <a:off x="147638" y="9375775"/>
            <a:ext cx="6448425" cy="0"/>
          </a:xfrm>
          <a:prstGeom prst="line">
            <a:avLst/>
          </a:prstGeom>
          <a:noFill/>
          <a:ln w="12700">
            <a:solidFill>
              <a:schemeClr val="tx1"/>
            </a:solidFill>
            <a:round/>
            <a:headEnd type="none" w="sm" len="sm"/>
            <a:tailEnd type="none" w="sm" len="sm"/>
          </a:ln>
          <a:extLst>
            <a:ext uri="{909E8E84-426E-40DD-AFC4-6F175D3DCCD1}">
              <a14:hiddenFill xmlns:a14="http://schemas.microsoft.com/office/drawing/2010/main">
                <a:noFill/>
              </a14:hiddenFill>
            </a:ext>
          </a:extLst>
        </p:spPr>
        <p:txBody>
          <a:bodyPr wrap="none" anchor="ctr"/>
          <a:lstStyle/>
          <a:p>
            <a:endParaRPr lang="en-GB"/>
          </a:p>
        </p:txBody>
      </p:sp>
      <p:sp>
        <p:nvSpPr>
          <p:cNvPr id="8" name="Slide Image Placeholder 7">
            <a:extLst>
              <a:ext uri="{FF2B5EF4-FFF2-40B4-BE49-F238E27FC236}">
                <a16:creationId xmlns:a16="http://schemas.microsoft.com/office/drawing/2014/main" id="{63EA9F61-069A-4BBC-9794-EC7F74582E79}"/>
              </a:ext>
            </a:extLst>
          </p:cNvPr>
          <p:cNvSpPr>
            <a:spLocks noGrp="1" noRot="1" noChangeAspect="1"/>
          </p:cNvSpPr>
          <p:nvPr>
            <p:ph type="sldImg" idx="2"/>
          </p:nvPr>
        </p:nvSpPr>
        <p:spPr>
          <a:xfrm>
            <a:off x="920750" y="742950"/>
            <a:ext cx="4953000" cy="3714750"/>
          </a:xfrm>
          <a:prstGeom prst="rect">
            <a:avLst/>
          </a:prstGeom>
          <a:noFill/>
          <a:ln w="12700">
            <a:solidFill>
              <a:prstClr val="black"/>
            </a:solidFill>
          </a:ln>
        </p:spPr>
        <p:txBody>
          <a:bodyPr vert="horz" lIns="91440" tIns="45720" rIns="91440" bIns="45720" rtlCol="0" anchor="ctr"/>
          <a:lstStyle/>
          <a:p>
            <a:pPr lvl="0"/>
            <a:endParaRPr lang="en-GB" noProof="0"/>
          </a:p>
        </p:txBody>
      </p:sp>
      <p:sp>
        <p:nvSpPr>
          <p:cNvPr id="9" name="Notes Placeholder 8">
            <a:extLst>
              <a:ext uri="{FF2B5EF4-FFF2-40B4-BE49-F238E27FC236}">
                <a16:creationId xmlns:a16="http://schemas.microsoft.com/office/drawing/2014/main" id="{98EE20DF-467F-4FEA-A95E-975E12064FA4}"/>
              </a:ext>
            </a:extLst>
          </p:cNvPr>
          <p:cNvSpPr>
            <a:spLocks noGrp="1"/>
          </p:cNvSpPr>
          <p:nvPr>
            <p:ph type="body" sz="quarter" idx="3"/>
          </p:nvPr>
        </p:nvSpPr>
        <p:spPr>
          <a:xfrm>
            <a:off x="679450" y="4705350"/>
            <a:ext cx="5435600" cy="44577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10" name="Slide Number Placeholder 9">
            <a:extLst>
              <a:ext uri="{FF2B5EF4-FFF2-40B4-BE49-F238E27FC236}">
                <a16:creationId xmlns:a16="http://schemas.microsoft.com/office/drawing/2014/main" id="{6EAA8066-65EE-495B-95F5-19798CF33F67}"/>
              </a:ext>
            </a:extLst>
          </p:cNvPr>
          <p:cNvSpPr>
            <a:spLocks noGrp="1"/>
          </p:cNvSpPr>
          <p:nvPr>
            <p:ph type="sldNum" sz="quarter" idx="5"/>
          </p:nvPr>
        </p:nvSpPr>
        <p:spPr>
          <a:xfrm>
            <a:off x="3848100" y="9409113"/>
            <a:ext cx="2944813" cy="495300"/>
          </a:xfrm>
          <a:prstGeom prst="rect">
            <a:avLst/>
          </a:prstGeom>
        </p:spPr>
        <p:txBody>
          <a:bodyPr vert="horz" wrap="square" lIns="91440" tIns="45720" rIns="91440" bIns="45720" numCol="1" anchor="b" anchorCtr="0" compatLnSpc="1">
            <a:prstTxWarp prst="textNoShape">
              <a:avLst/>
            </a:prstTxWarp>
          </a:bodyPr>
          <a:lstStyle>
            <a:lvl1pPr algn="r" eaLnBrk="1" hangingPunct="1">
              <a:defRPr sz="1200"/>
            </a:lvl1pPr>
          </a:lstStyle>
          <a:p>
            <a:pPr>
              <a:defRPr/>
            </a:pPr>
            <a:fld id="{A1522287-D24A-4D7C-923C-F620684850EC}" type="slidenum">
              <a:rPr lang="en-GB" altLang="en-US"/>
              <a:pPr>
                <a:defRPr/>
              </a:pPr>
              <a:t>‹#›</a:t>
            </a:fld>
            <a:endParaRPr lang="en-GB" altLang="en-US"/>
          </a:p>
        </p:txBody>
      </p:sp>
    </p:spTree>
    <p:extLst>
      <p:ext uri="{BB962C8B-B14F-4D97-AF65-F5344CB8AC3E}">
        <p14:creationId xmlns:p14="http://schemas.microsoft.com/office/powerpoint/2010/main" val="661045482"/>
      </p:ext>
    </p:extLst>
  </p:cSld>
  <p:clrMap bg1="lt1" tx1="dk1" bg2="lt2" tx2="dk2" accent1="accent1" accent2="accent2" accent3="accent3" accent4="accent4" accent5="accent5" accent6="accent6" hlink="hlink" folHlink="folHlink"/>
  <p:notesStyle>
    <a:lvl1pPr marL="112713" indent="-112713" algn="l" defTabSz="1020763" rtl="0" eaLnBrk="0" fontAlgn="base" hangingPunct="0">
      <a:lnSpc>
        <a:spcPct val="90000"/>
      </a:lnSpc>
      <a:spcBef>
        <a:spcPct val="50000"/>
      </a:spcBef>
      <a:spcAft>
        <a:spcPct val="0"/>
      </a:spcAft>
      <a:buSzPct val="100000"/>
      <a:buChar char="•"/>
      <a:defRPr sz="1200" kern="1200">
        <a:solidFill>
          <a:schemeClr val="tx1"/>
        </a:solidFill>
        <a:latin typeface="Arial" charset="0"/>
        <a:ea typeface="+mn-ea"/>
        <a:cs typeface="+mn-cs"/>
      </a:defRPr>
    </a:lvl1pPr>
    <a:lvl2pPr marL="482600" indent="-120650"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2pPr>
    <a:lvl3pPr marL="9667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3pPr>
    <a:lvl4pPr marL="14493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4pPr>
    <a:lvl5pPr marL="1931988" algn="l" defTabSz="1020763" rtl="0" eaLnBrk="0" fontAlgn="base" hangingPunct="0">
      <a:lnSpc>
        <a:spcPct val="90000"/>
      </a:lnSpc>
      <a:spcBef>
        <a:spcPct val="35000"/>
      </a:spcBef>
      <a:spcAft>
        <a:spcPct val="0"/>
      </a:spcAft>
      <a:buSzPct val="100000"/>
      <a:buChar char="•"/>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1">
            <a:extLst>
              <a:ext uri="{FF2B5EF4-FFF2-40B4-BE49-F238E27FC236}">
                <a16:creationId xmlns:a16="http://schemas.microsoft.com/office/drawing/2014/main" id="{F9472EC0-35C7-4B5C-98A3-BD1BBC8D5408}"/>
              </a:ext>
            </a:extLst>
          </p:cNvPr>
          <p:cNvSpPr>
            <a:spLocks noGrp="1" noChangeArrowheads="1"/>
          </p:cNvSpPr>
          <p:nvPr>
            <p:ph type="sldNum" sz="quarter" idx="5"/>
          </p:nvPr>
        </p:nvSpPr>
        <p:spPr bwMode="auto">
          <a:xfrm>
            <a:off x="5746750" y="9250363"/>
            <a:ext cx="787400" cy="304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ct val="50000"/>
              </a:spcBef>
              <a:buSzPct val="100000"/>
              <a:buChar char="•"/>
              <a:defRPr sz="1200">
                <a:solidFill>
                  <a:schemeClr val="tx1"/>
                </a:solidFill>
                <a:latin typeface="Arial" panose="020B0604020202020204" pitchFamily="34" charset="0"/>
              </a:defRPr>
            </a:lvl1pPr>
            <a:lvl2pPr marL="742950" indent="-285750">
              <a:lnSpc>
                <a:spcPct val="90000"/>
              </a:lnSpc>
              <a:spcBef>
                <a:spcPct val="35000"/>
              </a:spcBef>
              <a:buSzPct val="100000"/>
              <a:buChar char="•"/>
              <a:defRPr sz="1200">
                <a:solidFill>
                  <a:schemeClr val="tx1"/>
                </a:solidFill>
                <a:latin typeface="Arial" panose="020B0604020202020204" pitchFamily="34" charset="0"/>
              </a:defRPr>
            </a:lvl2pPr>
            <a:lvl3pPr marL="1143000" indent="-228600">
              <a:lnSpc>
                <a:spcPct val="90000"/>
              </a:lnSpc>
              <a:spcBef>
                <a:spcPct val="35000"/>
              </a:spcBef>
              <a:buSzPct val="100000"/>
              <a:buChar char="•"/>
              <a:defRPr sz="1200">
                <a:solidFill>
                  <a:schemeClr val="tx1"/>
                </a:solidFill>
                <a:latin typeface="Arial" panose="020B0604020202020204" pitchFamily="34" charset="0"/>
              </a:defRPr>
            </a:lvl3pPr>
            <a:lvl4pPr marL="1600200" indent="-228600">
              <a:lnSpc>
                <a:spcPct val="90000"/>
              </a:lnSpc>
              <a:spcBef>
                <a:spcPct val="35000"/>
              </a:spcBef>
              <a:buSzPct val="100000"/>
              <a:buChar char="•"/>
              <a:defRPr sz="1200">
                <a:solidFill>
                  <a:schemeClr val="tx1"/>
                </a:solidFill>
                <a:latin typeface="Arial" panose="020B0604020202020204" pitchFamily="34" charset="0"/>
              </a:defRPr>
            </a:lvl4pPr>
            <a:lvl5pPr marL="2057400" indent="-228600">
              <a:lnSpc>
                <a:spcPct val="90000"/>
              </a:lnSpc>
              <a:spcBef>
                <a:spcPct val="35000"/>
              </a:spcBef>
              <a:buSzPct val="100000"/>
              <a:buChar char="•"/>
              <a:defRPr sz="1200">
                <a:solidFill>
                  <a:schemeClr val="tx1"/>
                </a:solidFill>
                <a:latin typeface="Arial" panose="020B0604020202020204" pitchFamily="34" charset="0"/>
              </a:defRPr>
            </a:lvl5pPr>
            <a:lvl6pPr marL="25146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6pPr>
            <a:lvl7pPr marL="29718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7pPr>
            <a:lvl8pPr marL="34290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8pPr>
            <a:lvl9pPr marL="3886200" indent="-228600" eaLnBrk="0" fontAlgn="base" hangingPunct="0">
              <a:lnSpc>
                <a:spcPct val="90000"/>
              </a:lnSpc>
              <a:spcBef>
                <a:spcPct val="35000"/>
              </a:spcBef>
              <a:spcAft>
                <a:spcPct val="0"/>
              </a:spcAft>
              <a:buSzPct val="100000"/>
              <a:buChar char="•"/>
              <a:defRPr sz="1200">
                <a:solidFill>
                  <a:schemeClr val="tx1"/>
                </a:solidFill>
                <a:latin typeface="Arial" panose="020B0604020202020204" pitchFamily="34" charset="0"/>
              </a:defRPr>
            </a:lvl9pPr>
          </a:lstStyle>
          <a:p>
            <a:pPr>
              <a:lnSpc>
                <a:spcPct val="100000"/>
              </a:lnSpc>
              <a:spcBef>
                <a:spcPct val="0"/>
              </a:spcBef>
              <a:buSzTx/>
              <a:buFontTx/>
              <a:buNone/>
            </a:pPr>
            <a:fld id="{A4205251-91E6-44EC-841D-6C4F90540D6D}" type="slidenum">
              <a:rPr lang="en-US" altLang="en-US" smtClean="0"/>
              <a:pPr>
                <a:lnSpc>
                  <a:spcPct val="100000"/>
                </a:lnSpc>
                <a:spcBef>
                  <a:spcPct val="0"/>
                </a:spcBef>
                <a:buSzTx/>
                <a:buFontTx/>
                <a:buNone/>
              </a:pPr>
              <a:t>1</a:t>
            </a:fld>
            <a:endParaRPr lang="en-US" altLang="en-US"/>
          </a:p>
        </p:txBody>
      </p:sp>
      <p:sp>
        <p:nvSpPr>
          <p:cNvPr id="14339" name="Rectangle 2">
            <a:extLst>
              <a:ext uri="{FF2B5EF4-FFF2-40B4-BE49-F238E27FC236}">
                <a16:creationId xmlns:a16="http://schemas.microsoft.com/office/drawing/2014/main" id="{5DE33600-1FE2-4B97-AD0C-AE4C0A92D81E}"/>
              </a:ext>
            </a:extLst>
          </p:cNvPr>
          <p:cNvSpPr>
            <a:spLocks noGrp="1" noRot="1" noChangeAspect="1" noChangeArrowheads="1" noTextEdit="1"/>
          </p:cNvSpPr>
          <p:nvPr>
            <p:ph type="sldImg"/>
          </p:nvPr>
        </p:nvSpPr>
        <p:spPr bwMode="auto">
          <a:xfrm>
            <a:off x="590550" y="260350"/>
            <a:ext cx="5668963" cy="4252913"/>
          </a:xfrm>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4340" name="Rectangle 3">
            <a:extLst>
              <a:ext uri="{FF2B5EF4-FFF2-40B4-BE49-F238E27FC236}">
                <a16:creationId xmlns:a16="http://schemas.microsoft.com/office/drawing/2014/main" id="{1814CB14-29A2-431B-BA0C-335F9A7DF842}"/>
              </a:ext>
            </a:extLst>
          </p:cNvPr>
          <p:cNvSpPr>
            <a:spLocks noGrp="1" noChangeArrowheads="1"/>
          </p:cNvSpPr>
          <p:nvPr>
            <p:ph type="body" idx="1"/>
          </p:nvPr>
        </p:nvSpPr>
        <p:spPr bwMode="auto">
          <a:xfrm>
            <a:off x="744538" y="4665663"/>
            <a:ext cx="5300662" cy="4532312"/>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en-US" altLang="en-US">
              <a:latin typeface="Arial" panose="020B0604020202020204" pitchFamily="34" charset="0"/>
            </a:endParaRPr>
          </a:p>
        </p:txBody>
      </p:sp>
    </p:spTree>
    <p:extLst>
      <p:ext uri="{BB962C8B-B14F-4D97-AF65-F5344CB8AC3E}">
        <p14:creationId xmlns:p14="http://schemas.microsoft.com/office/powerpoint/2010/main" val="180963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The session will cover key methods used in investigating malware incidents, drawing on industry standards and EC‑Council material</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342900" lvl="0" indent="-342900">
              <a:lnSpc>
                <a:spcPct val="115000"/>
              </a:lnSpc>
              <a:spcAft>
                <a:spcPts val="1000"/>
              </a:spcAft>
              <a:buSzPts val="1000"/>
              <a:buFont typeface="Symbol" panose="05050102010706020507" pitchFamily="18" charset="2"/>
              <a:buChar char=""/>
              <a:tabLst>
                <a:tab pos="457200" algn="l"/>
              </a:tabLst>
            </a:pPr>
            <a:r>
              <a:rPr lang="en-GB" sz="1100" b="1" dirty="0">
                <a:effectLst/>
                <a:latin typeface="Calibri" panose="020F0502020204030204" pitchFamily="34" charset="0"/>
                <a:ea typeface="Calibri" panose="020F0502020204030204" pitchFamily="34" charset="0"/>
                <a:cs typeface="Times New Roman" panose="02020603050405020304" pitchFamily="18" charset="0"/>
              </a:rPr>
              <a:t>Content:</a:t>
            </a: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Define malware forensics and explain its importance.</a:t>
            </a: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Identify various types of malware and their </a:t>
            </a:r>
            <a:r>
              <a:rPr lang="en-GB" sz="1100" dirty="0" err="1">
                <a:effectLst/>
                <a:latin typeface="Calibri" panose="020F0502020204030204" pitchFamily="34" charset="0"/>
                <a:ea typeface="Calibri" panose="020F0502020204030204" pitchFamily="34" charset="0"/>
                <a:cs typeface="Times New Roman" panose="02020603050405020304" pitchFamily="18" charset="0"/>
              </a:rPr>
              <a:t>behaviors</a:t>
            </a:r>
            <a:r>
              <a:rPr lang="en-GB" sz="1100" dirty="0">
                <a:effectLst/>
                <a:latin typeface="Calibri" panose="020F0502020204030204" pitchFamily="34" charset="0"/>
                <a:ea typeface="Calibri" panose="020F0502020204030204" pitchFamily="34" charset="0"/>
                <a:cs typeface="Times New Roman" panose="02020603050405020304" pitchFamily="18" charset="0"/>
              </a:rPr>
              <a:t>.</a:t>
            </a: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Understand the forensic investigation process specific to malware incidents.</a:t>
            </a: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Learn key tools and techniques used in malware analysis.</a:t>
            </a: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Discuss legal and ethical considerations.</a:t>
            </a: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Explore emerging trends in malware research.</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a:t>
            </a:fld>
            <a:endParaRPr lang="en-GB" altLang="en-US"/>
          </a:p>
        </p:txBody>
      </p:sp>
    </p:spTree>
    <p:extLst>
      <p:ext uri="{BB962C8B-B14F-4D97-AF65-F5344CB8AC3E}">
        <p14:creationId xmlns:p14="http://schemas.microsoft.com/office/powerpoint/2010/main" val="39202244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Arial" charset="0"/>
                <a:ea typeface="+mn-ea"/>
                <a:cs typeface="+mn-cs"/>
              </a:rPr>
              <a:t>Malware forensics supports criminal cases, incident response, and threat intelligence.</a:t>
            </a:r>
          </a:p>
          <a:p>
            <a:pPr lvl="0"/>
            <a:r>
              <a:rPr lang="en-GB" sz="1200" kern="1200" dirty="0">
                <a:solidFill>
                  <a:schemeClr val="tx1"/>
                </a:solidFill>
                <a:effectLst/>
                <a:latin typeface="Arial" charset="0"/>
                <a:ea typeface="+mn-ea"/>
                <a:cs typeface="+mn-cs"/>
              </a:rPr>
              <a:t>It links directly to earlier lectures (acquisition, volatility, documentation).</a:t>
            </a:r>
          </a:p>
          <a:p>
            <a:endParaRPr lang="en-GB" dirty="0">
              <a:effectLst/>
            </a:endParaRPr>
          </a:p>
          <a:p>
            <a:endParaRPr lang="en-GB" dirty="0">
              <a:effectLst/>
            </a:endParaRP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why understanding malware forensics is essential in today’s cyber threat landscape.</a:t>
            </a:r>
          </a:p>
          <a:p>
            <a:pPr marL="742950" lvl="1" indent="-285750">
              <a:lnSpc>
                <a:spcPct val="115000"/>
              </a:lnSpc>
              <a:spcAft>
                <a:spcPts val="1000"/>
              </a:spcAft>
              <a:buSzPts val="1000"/>
              <a:buFont typeface="Courier New" panose="02070309020205020404" pitchFamily="49" charset="0"/>
              <a:buChar char="o"/>
              <a:tabLst>
                <a:tab pos="914400" algn="l"/>
              </a:tabLst>
            </a:pPr>
            <a:r>
              <a:rPr lang="en-US" sz="1100" dirty="0">
                <a:effectLst/>
                <a:latin typeface="Calibri" panose="020F0502020204030204" pitchFamily="34" charset="0"/>
                <a:ea typeface="Calibri" panose="020F0502020204030204" pitchFamily="34" charset="0"/>
                <a:cs typeface="Times New Roman" panose="02020603050405020304" pitchFamily="18" charset="0"/>
              </a:rPr>
              <a:t>Attackers deploy malware as a key tool to compromise cybersecurity defenses. Consequently, it is vital for forensic analysts to thoroughly understand various aspects of malware programs. This includes their functionality, modes of propagation, areas of impact, outcomes, and the diverse techniques available for their detection and analysis. Such comprehensive knowledge is essential for effectively investigating and combating malware threats.</a:t>
            </a:r>
          </a:p>
          <a:p>
            <a:pPr marL="742950" lvl="1" indent="-285750">
              <a:lnSpc>
                <a:spcPct val="115000"/>
              </a:lnSpc>
              <a:spcAft>
                <a:spcPts val="1000"/>
              </a:spcAft>
              <a:buSzPts val="1000"/>
              <a:buFont typeface="Courier New" panose="02070309020205020404" pitchFamily="49" charset="0"/>
              <a:buChar char="o"/>
              <a:tabLst>
                <a:tab pos="914400"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3</a:t>
            </a:fld>
            <a:endParaRPr lang="en-GB" altLang="en-US"/>
          </a:p>
        </p:txBody>
      </p:sp>
    </p:spTree>
    <p:extLst>
      <p:ext uri="{BB962C8B-B14F-4D97-AF65-F5344CB8AC3E}">
        <p14:creationId xmlns:p14="http://schemas.microsoft.com/office/powerpoint/2010/main" val="7560862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kern="1200" dirty="0">
                <a:solidFill>
                  <a:schemeClr val="tx1"/>
                </a:solidFill>
                <a:effectLst/>
                <a:latin typeface="Arial" charset="0"/>
                <a:ea typeface="+mn-ea"/>
                <a:cs typeface="+mn-cs"/>
              </a:rPr>
              <a:t>Malware is often:</a:t>
            </a:r>
          </a:p>
          <a:p>
            <a:r>
              <a:rPr lang="en-GB" sz="1200" kern="1200" dirty="0">
                <a:solidFill>
                  <a:schemeClr val="tx1"/>
                </a:solidFill>
                <a:effectLst/>
                <a:latin typeface="Arial" charset="0"/>
                <a:ea typeface="+mn-ea"/>
                <a:cs typeface="+mn-cs"/>
              </a:rPr>
              <a:t>“The delivery mechanism for broader criminal objectives.”</a:t>
            </a:r>
          </a:p>
          <a:p>
            <a:endParaRPr lang="en-GB" dirty="0">
              <a:effectLst/>
            </a:endParaRPr>
          </a:p>
          <a:p>
            <a:pPr marL="0" indent="0">
              <a:buNone/>
            </a:pPr>
            <a:r>
              <a:rPr lang="en-GB" sz="1200" kern="1200" dirty="0">
                <a:solidFill>
                  <a:schemeClr val="tx1"/>
                </a:solidFill>
                <a:effectLst/>
                <a:latin typeface="Arial" charset="0"/>
                <a:ea typeface="+mn-ea"/>
                <a:cs typeface="+mn-cs"/>
              </a:rPr>
              <a:t>Malware enables:</a:t>
            </a:r>
          </a:p>
          <a:p>
            <a:pPr lvl="0"/>
            <a:r>
              <a:rPr lang="en-GB" sz="1200" kern="1200" dirty="0">
                <a:solidFill>
                  <a:schemeClr val="tx1"/>
                </a:solidFill>
                <a:effectLst/>
                <a:latin typeface="Arial" charset="0"/>
                <a:ea typeface="+mn-ea"/>
                <a:cs typeface="+mn-cs"/>
              </a:rPr>
              <a:t>Data theft (credentials, intellectual property)</a:t>
            </a:r>
          </a:p>
          <a:p>
            <a:pPr lvl="0"/>
            <a:r>
              <a:rPr lang="en-GB" sz="1200" kern="1200" dirty="0">
                <a:solidFill>
                  <a:schemeClr val="tx1"/>
                </a:solidFill>
                <a:effectLst/>
                <a:latin typeface="Arial" charset="0"/>
                <a:ea typeface="+mn-ea"/>
                <a:cs typeface="+mn-cs"/>
              </a:rPr>
              <a:t>Financial fraud</a:t>
            </a:r>
          </a:p>
          <a:p>
            <a:pPr lvl="0"/>
            <a:r>
              <a:rPr lang="en-GB" sz="1200" kern="1200" dirty="0">
                <a:solidFill>
                  <a:schemeClr val="tx1"/>
                </a:solidFill>
                <a:effectLst/>
                <a:latin typeface="Arial" charset="0"/>
                <a:ea typeface="+mn-ea"/>
                <a:cs typeface="+mn-cs"/>
              </a:rPr>
              <a:t>Espionage</a:t>
            </a:r>
          </a:p>
          <a:p>
            <a:pPr lvl="0"/>
            <a:r>
              <a:rPr lang="en-GB" sz="1200" kern="1200" dirty="0">
                <a:solidFill>
                  <a:schemeClr val="tx1"/>
                </a:solidFill>
                <a:effectLst/>
                <a:latin typeface="Arial" charset="0"/>
                <a:ea typeface="+mn-ea"/>
                <a:cs typeface="+mn-cs"/>
              </a:rPr>
              <a:t>System disruption</a:t>
            </a:r>
          </a:p>
          <a:p>
            <a:pPr lvl="0"/>
            <a:r>
              <a:rPr lang="en-GB" sz="1200" kern="1200" dirty="0">
                <a:solidFill>
                  <a:schemeClr val="tx1"/>
                </a:solidFill>
                <a:effectLst/>
                <a:latin typeface="Arial" charset="0"/>
                <a:ea typeface="+mn-ea"/>
                <a:cs typeface="+mn-cs"/>
              </a:rPr>
              <a:t>Ransomware extortion</a:t>
            </a:r>
          </a:p>
          <a:p>
            <a:pPr lvl="0"/>
            <a:r>
              <a:rPr lang="en-GB" sz="1200" kern="1200" dirty="0">
                <a:solidFill>
                  <a:schemeClr val="tx1"/>
                </a:solidFill>
                <a:effectLst/>
                <a:latin typeface="Arial" charset="0"/>
                <a:ea typeface="+mn-ea"/>
                <a:cs typeface="+mn-cs"/>
              </a:rPr>
              <a:t>Botnet-driven DDoS</a:t>
            </a:r>
          </a:p>
          <a:p>
            <a:endParaRPr lang="en-GB" dirty="0">
              <a:effectLst/>
            </a:endParaRPr>
          </a:p>
          <a:p>
            <a:pPr marL="628650" lvl="1" indent="-171450">
              <a:lnSpc>
                <a:spcPct val="115000"/>
              </a:lnSpc>
              <a:spcAft>
                <a:spcPts val="1000"/>
              </a:spcAft>
              <a:buSzPts val="1000"/>
              <a:tabLst>
                <a:tab pos="914400"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628650" lvl="1" indent="-171450">
              <a:lnSpc>
                <a:spcPct val="115000"/>
              </a:lnSpc>
              <a:spcAft>
                <a:spcPts val="1000"/>
              </a:spcAft>
              <a:buSzPts val="1000"/>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Emphasize the real-world impact of malware attacks and the need for robust forensic methods.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4</a:t>
            </a:fld>
            <a:endParaRPr lang="en-GB" altLang="en-US"/>
          </a:p>
        </p:txBody>
      </p:sp>
    </p:spTree>
    <p:extLst>
      <p:ext uri="{BB962C8B-B14F-4D97-AF65-F5344CB8AC3E}">
        <p14:creationId xmlns:p14="http://schemas.microsoft.com/office/powerpoint/2010/main" val="17378069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GB" sz="1200" kern="1200" dirty="0">
                <a:solidFill>
                  <a:schemeClr val="tx1"/>
                </a:solidFill>
                <a:effectLst/>
                <a:latin typeface="Arial" charset="0"/>
                <a:ea typeface="+mn-ea"/>
                <a:cs typeface="+mn-cs"/>
              </a:rPr>
              <a:t>Loaders and droppers are extremely common today.</a:t>
            </a:r>
          </a:p>
          <a:p>
            <a:r>
              <a:rPr lang="en-GB" sz="1200" kern="1200" dirty="0">
                <a:solidFill>
                  <a:schemeClr val="tx1"/>
                </a:solidFill>
                <a:effectLst/>
                <a:latin typeface="Arial" charset="0"/>
                <a:ea typeface="+mn-ea"/>
                <a:cs typeface="+mn-cs"/>
              </a:rPr>
              <a:t>Many modern attacks are multi-stage</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Describe each type with examples and point out differences in propagation and behaviour.</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5</a:t>
            </a:fld>
            <a:endParaRPr lang="en-GB" altLang="en-US"/>
          </a:p>
        </p:txBody>
      </p:sp>
    </p:spTree>
    <p:extLst>
      <p:ext uri="{BB962C8B-B14F-4D97-AF65-F5344CB8AC3E}">
        <p14:creationId xmlns:p14="http://schemas.microsoft.com/office/powerpoint/2010/main" val="360193156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advanced malware (APTs, rootkits) require specialized forensic approaches.</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6</a:t>
            </a:fld>
            <a:endParaRPr lang="en-GB" altLang="en-US"/>
          </a:p>
        </p:txBody>
      </p:sp>
    </p:spTree>
    <p:extLst>
      <p:ext uri="{BB962C8B-B14F-4D97-AF65-F5344CB8AC3E}">
        <p14:creationId xmlns:p14="http://schemas.microsoft.com/office/powerpoint/2010/main" val="15761519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attackers gain initial access and understanding why these vectors is crucial for forensics.</a:t>
            </a:r>
            <a:endParaRPr lang="en-GB"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7</a:t>
            </a:fld>
            <a:endParaRPr lang="en-GB" altLang="en-US"/>
          </a:p>
        </p:txBody>
      </p:sp>
    </p:spTree>
    <p:extLst>
      <p:ext uri="{BB962C8B-B14F-4D97-AF65-F5344CB8AC3E}">
        <p14:creationId xmlns:p14="http://schemas.microsoft.com/office/powerpoint/2010/main" val="197593986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Go through each stage and describe how forensic investigators can capture evidence at different points.</a:t>
            </a:r>
          </a:p>
          <a:p>
            <a:r>
              <a:rPr lang="en-US" dirty="0"/>
              <a:t>Each stage plays a crucial role in the malware’s effectiveness and ability to compromise systems while evading detection.</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8</a:t>
            </a:fld>
            <a:endParaRPr lang="en-GB" altLang="en-US"/>
          </a:p>
        </p:txBody>
      </p:sp>
    </p:spTree>
    <p:extLst>
      <p:ext uri="{BB962C8B-B14F-4D97-AF65-F5344CB8AC3E}">
        <p14:creationId xmlns:p14="http://schemas.microsoft.com/office/powerpoint/2010/main" val="20760553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8F40D99-4436-E49B-2B10-58CFDA94F12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EB0A107-7090-599A-4693-9A23F7A35E9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8112E158-D75D-03BE-E53B-57148B97A4D9}"/>
              </a:ext>
            </a:extLst>
          </p:cNvPr>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Go through each stage and describe how forensic investigators can capture evidence at different points.</a:t>
            </a:r>
          </a:p>
          <a:p>
            <a:r>
              <a:rPr lang="en-US" dirty="0"/>
              <a:t>Each stage plays a crucial role in the malware’s effectiveness and ability to compromise systems while evading detection.</a:t>
            </a:r>
            <a:endParaRPr lang="en-GB" dirty="0"/>
          </a:p>
        </p:txBody>
      </p:sp>
      <p:sp>
        <p:nvSpPr>
          <p:cNvPr id="4" name="Slide Number Placeholder 3">
            <a:extLst>
              <a:ext uri="{FF2B5EF4-FFF2-40B4-BE49-F238E27FC236}">
                <a16:creationId xmlns:a16="http://schemas.microsoft.com/office/drawing/2014/main" id="{EC5EF0CD-9A4B-40BA-260C-9A454962C4A2}"/>
              </a:ext>
            </a:extLst>
          </p:cNvPr>
          <p:cNvSpPr>
            <a:spLocks noGrp="1"/>
          </p:cNvSpPr>
          <p:nvPr>
            <p:ph type="sldNum" sz="quarter" idx="5"/>
          </p:nvPr>
        </p:nvSpPr>
        <p:spPr/>
        <p:txBody>
          <a:bodyPr/>
          <a:lstStyle/>
          <a:p>
            <a:pPr>
              <a:defRPr/>
            </a:pPr>
            <a:fld id="{A1522287-D24A-4D7C-923C-F620684850EC}" type="slidenum">
              <a:rPr lang="en-GB" altLang="en-US" smtClean="0"/>
              <a:pPr>
                <a:defRPr/>
              </a:pPr>
              <a:t>9</a:t>
            </a:fld>
            <a:endParaRPr lang="en-GB" altLang="en-US"/>
          </a:p>
        </p:txBody>
      </p:sp>
    </p:spTree>
    <p:extLst>
      <p:ext uri="{BB962C8B-B14F-4D97-AF65-F5344CB8AC3E}">
        <p14:creationId xmlns:p14="http://schemas.microsoft.com/office/powerpoint/2010/main" val="317288228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the forensic significance of early infection indicators.</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t>Infection methods: Exploitation, social engineering, automated execution.</a:t>
            </a:r>
          </a:p>
          <a:p>
            <a:r>
              <a:rPr lang="en-US" dirty="0"/>
              <a:t>Indicators: Suspicious file behaviors and registry modifications.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11</a:t>
            </a:fld>
            <a:endParaRPr lang="en-GB" altLang="en-US"/>
          </a:p>
        </p:txBody>
      </p:sp>
    </p:spTree>
    <p:extLst>
      <p:ext uri="{BB962C8B-B14F-4D97-AF65-F5344CB8AC3E}">
        <p14:creationId xmlns:p14="http://schemas.microsoft.com/office/powerpoint/2010/main" val="2964065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how malware remains active on a system and the challenges it creates for forensic investigators.</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algn="just"/>
            <a:r>
              <a:rPr lang="en-US" dirty="0">
                <a:latin typeface="Calibri" panose="020F0502020204030204" pitchFamily="34" charset="0"/>
                <a:ea typeface="Calibri" panose="020F0502020204030204" pitchFamily="34" charset="0"/>
                <a:cs typeface="Calibri" panose="020F0502020204030204" pitchFamily="34" charset="0"/>
              </a:rPr>
              <a:t>Execution: Running the malicious payload.</a:t>
            </a:r>
          </a:p>
          <a:p>
            <a:pPr algn="just"/>
            <a:r>
              <a:rPr lang="en-US" dirty="0">
                <a:latin typeface="Calibri" panose="020F0502020204030204" pitchFamily="34" charset="0"/>
                <a:ea typeface="Calibri" panose="020F0502020204030204" pitchFamily="34" charset="0"/>
                <a:cs typeface="Calibri" panose="020F0502020204030204" pitchFamily="34" charset="0"/>
              </a:rPr>
              <a:t>Persistence techniques: Scheduled tasks, registry keys, services</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12</a:t>
            </a:fld>
            <a:endParaRPr lang="en-GB" altLang="en-US"/>
          </a:p>
        </p:txBody>
      </p:sp>
    </p:spTree>
    <p:extLst>
      <p:ext uri="{BB962C8B-B14F-4D97-AF65-F5344CB8AC3E}">
        <p14:creationId xmlns:p14="http://schemas.microsoft.com/office/powerpoint/2010/main" val="799727388"/>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an overview of the forensic process and how it applies to malware investigations.</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GB" dirty="0">
                <a:latin typeface="Calibri" panose="020F0502020204030204" pitchFamily="34" charset="0"/>
                <a:ea typeface="Calibri" panose="020F0502020204030204" pitchFamily="34" charset="0"/>
                <a:cs typeface="Calibri" panose="020F0502020204030204" pitchFamily="34" charset="0"/>
              </a:rPr>
              <a:t>Phases: Identification, Collection, Analysis, Preservation, Documentation, Reporting.</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13</a:t>
            </a:fld>
            <a:endParaRPr lang="en-GB" altLang="en-US"/>
          </a:p>
        </p:txBody>
      </p:sp>
    </p:spTree>
    <p:extLst>
      <p:ext uri="{BB962C8B-B14F-4D97-AF65-F5344CB8AC3E}">
        <p14:creationId xmlns:p14="http://schemas.microsoft.com/office/powerpoint/2010/main" val="223457873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key differences when investigating malware versus static digital evidence</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US" dirty="0">
                <a:latin typeface="Calibri" panose="020F0502020204030204" pitchFamily="34" charset="0"/>
                <a:ea typeface="Calibri" panose="020F0502020204030204" pitchFamily="34" charset="0"/>
                <a:cs typeface="Calibri" panose="020F0502020204030204" pitchFamily="34" charset="0"/>
              </a:rPr>
              <a:t>Specialized focus on volatile data, live system analysis, and dynamic behavior.</a:t>
            </a:r>
          </a:p>
          <a:p>
            <a:r>
              <a:rPr lang="en-US" dirty="0">
                <a:latin typeface="Calibri" panose="020F0502020204030204" pitchFamily="34" charset="0"/>
                <a:ea typeface="Calibri" panose="020F0502020204030204" pitchFamily="34" charset="0"/>
                <a:cs typeface="Calibri" panose="020F0502020204030204" pitchFamily="34" charset="0"/>
              </a:rPr>
              <a:t>Emphasis on rapid evidence collection.</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14</a:t>
            </a:fld>
            <a:endParaRPr lang="en-GB" altLang="en-US"/>
          </a:p>
        </p:txBody>
      </p:sp>
    </p:spTree>
    <p:extLst>
      <p:ext uri="{BB962C8B-B14F-4D97-AF65-F5344CB8AC3E}">
        <p14:creationId xmlns:p14="http://schemas.microsoft.com/office/powerpoint/2010/main" val="17856131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the importance of proper evidence handling to ensure admissibility in legal proceedings.</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15</a:t>
            </a:fld>
            <a:endParaRPr lang="en-GB" altLang="en-US"/>
          </a:p>
        </p:txBody>
      </p:sp>
    </p:spTree>
    <p:extLst>
      <p:ext uri="{BB962C8B-B14F-4D97-AF65-F5344CB8AC3E}">
        <p14:creationId xmlns:p14="http://schemas.microsoft.com/office/powerpoint/2010/main" val="422395566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how static analysis helps reveal embedded strings, code structure, and potential signatures without risk.</a:t>
            </a:r>
          </a:p>
          <a:p>
            <a:r>
              <a:rPr lang="en-US" sz="1800" dirty="0">
                <a:effectLst/>
                <a:latin typeface="Calibri" panose="020F0502020204030204" pitchFamily="34" charset="0"/>
                <a:ea typeface="Calibri" panose="020F0502020204030204" pitchFamily="34" charset="0"/>
                <a:cs typeface="Times New Roman" panose="02020603050405020304" pitchFamily="18" charset="0"/>
              </a:rPr>
              <a:t>It involves going through the executable binary code without executing it to have a better understanding of the malware and its purpose</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US" dirty="0"/>
              <a:t>Tools: IDA Pro, </a:t>
            </a:r>
            <a:r>
              <a:rPr lang="en-US" dirty="0" err="1"/>
              <a:t>Ghidra</a:t>
            </a:r>
            <a:r>
              <a:rPr lang="en-US" dirty="0"/>
              <a:t>, Hex-Rays.</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US" dirty="0"/>
              <a:t>It is recommended that both static and dynamic analyses be performed to obtain a detailed understanding of the functionality of the malware</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endParaRPr lang="en-US"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16</a:t>
            </a:fld>
            <a:endParaRPr lang="en-GB" altLang="en-US"/>
          </a:p>
        </p:txBody>
      </p:sp>
    </p:spTree>
    <p:extLst>
      <p:ext uri="{BB962C8B-B14F-4D97-AF65-F5344CB8AC3E}">
        <p14:creationId xmlns:p14="http://schemas.microsoft.com/office/powerpoint/2010/main" val="402254176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20000"/>
          </a:bodyPr>
          <a:lstStyle/>
          <a:p>
            <a:pPr marL="0" indent="0">
              <a:buNone/>
            </a:pPr>
            <a:r>
              <a:rPr lang="en-GB" sz="1200" b="1" kern="1200" dirty="0">
                <a:solidFill>
                  <a:schemeClr val="tx1"/>
                </a:solidFill>
                <a:effectLst/>
                <a:latin typeface="Arial" charset="0"/>
                <a:ea typeface="+mn-ea"/>
                <a:cs typeface="+mn-cs"/>
              </a:rPr>
              <a:t>Preparing a Safe Testbed</a:t>
            </a:r>
            <a:endParaRPr lang="en-GB" sz="1200" kern="1200" dirty="0">
              <a:solidFill>
                <a:schemeClr val="tx1"/>
              </a:solidFill>
              <a:effectLst/>
              <a:latin typeface="Arial" charset="0"/>
              <a:ea typeface="+mn-ea"/>
              <a:cs typeface="+mn-cs"/>
            </a:endParaRPr>
          </a:p>
          <a:p>
            <a:pPr lvl="0"/>
            <a:r>
              <a:rPr lang="en-GB" sz="1200" kern="1200" dirty="0">
                <a:solidFill>
                  <a:schemeClr val="tx1"/>
                </a:solidFill>
                <a:effectLst/>
                <a:latin typeface="Arial" charset="0"/>
                <a:ea typeface="+mn-ea"/>
                <a:cs typeface="+mn-cs"/>
              </a:rPr>
              <a:t>Isolated virtual machine</a:t>
            </a:r>
          </a:p>
          <a:p>
            <a:pPr lvl="0"/>
            <a:r>
              <a:rPr lang="en-GB" sz="1200" kern="1200" dirty="0">
                <a:solidFill>
                  <a:schemeClr val="tx1"/>
                </a:solidFill>
                <a:effectLst/>
                <a:latin typeface="Arial" charset="0"/>
                <a:ea typeface="+mn-ea"/>
                <a:cs typeface="+mn-cs"/>
              </a:rPr>
              <a:t>No internet or controlled network</a:t>
            </a:r>
          </a:p>
          <a:p>
            <a:pPr lvl="0"/>
            <a:r>
              <a:rPr lang="en-GB" sz="1200" kern="1200" dirty="0">
                <a:solidFill>
                  <a:schemeClr val="tx1"/>
                </a:solidFill>
                <a:effectLst/>
                <a:latin typeface="Arial" charset="0"/>
                <a:ea typeface="+mn-ea"/>
                <a:cs typeface="+mn-cs"/>
              </a:rPr>
              <a:t>Snapshot capability</a:t>
            </a:r>
          </a:p>
          <a:p>
            <a:pPr lvl="0"/>
            <a:r>
              <a:rPr lang="en-GB" sz="1200" kern="1200" dirty="0">
                <a:solidFill>
                  <a:schemeClr val="tx1"/>
                </a:solidFill>
                <a:effectLst/>
                <a:latin typeface="Arial" charset="0"/>
                <a:ea typeface="+mn-ea"/>
                <a:cs typeface="+mn-cs"/>
              </a:rPr>
              <a:t>Host-only networking</a:t>
            </a:r>
          </a:p>
          <a:p>
            <a:pPr lvl="0"/>
            <a:r>
              <a:rPr lang="en-GB" sz="1200" kern="1200" dirty="0">
                <a:solidFill>
                  <a:schemeClr val="tx1"/>
                </a:solidFill>
                <a:effectLst/>
                <a:latin typeface="Arial" charset="0"/>
                <a:ea typeface="+mn-ea"/>
                <a:cs typeface="+mn-cs"/>
              </a:rPr>
              <a:t>Monitoring tools installed</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GB" sz="1200" b="1" kern="1200" dirty="0">
                <a:solidFill>
                  <a:schemeClr val="tx1"/>
                </a:solidFill>
                <a:effectLst/>
                <a:latin typeface="Arial" charset="0"/>
                <a:ea typeface="+mn-ea"/>
                <a:cs typeface="+mn-cs"/>
              </a:rPr>
              <a:t>Sandbox execution</a:t>
            </a:r>
            <a:r>
              <a:rPr lang="en-GB" sz="1200" kern="1200" dirty="0">
                <a:solidFill>
                  <a:schemeClr val="tx1"/>
                </a:solidFill>
                <a:effectLst/>
                <a:latin typeface="Arial" charset="0"/>
                <a:ea typeface="+mn-ea"/>
                <a:cs typeface="+mn-cs"/>
              </a:rPr>
              <a:t> is the process of running suspicious or malicious software in a </a:t>
            </a:r>
            <a:r>
              <a:rPr lang="en-GB" sz="1200" b="1" kern="1200" dirty="0">
                <a:solidFill>
                  <a:schemeClr val="tx1"/>
                </a:solidFill>
                <a:effectLst/>
                <a:latin typeface="Arial" charset="0"/>
                <a:ea typeface="+mn-ea"/>
                <a:cs typeface="+mn-cs"/>
              </a:rPr>
              <a:t>controlled and isolated environment</a:t>
            </a:r>
            <a:r>
              <a:rPr lang="en-GB" sz="1200" kern="1200" dirty="0">
                <a:solidFill>
                  <a:schemeClr val="tx1"/>
                </a:solidFill>
                <a:effectLst/>
                <a:latin typeface="Arial" charset="0"/>
                <a:ea typeface="+mn-ea"/>
                <a:cs typeface="+mn-cs"/>
              </a:rPr>
              <a:t> so that its behaviour can be observed without risking damage to the real system or network.</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the benefits and risks of dynamic analysis and demonstrate how to interpret sandbox reports.</a:t>
            </a:r>
          </a:p>
          <a:p>
            <a:r>
              <a:rPr lang="en-US" dirty="0"/>
              <a:t>It involves executing the malware code to know how it interacts with the host system and its impact on the system after infection</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GB" dirty="0">
                <a:latin typeface="Calibri" panose="020F0502020204030204" pitchFamily="34" charset="0"/>
                <a:ea typeface="Calibri" panose="020F0502020204030204" pitchFamily="34" charset="0"/>
                <a:cs typeface="Calibri" panose="020F0502020204030204" pitchFamily="34" charset="0"/>
              </a:rPr>
              <a:t>Tools: Cuckoo Sandbox, VMWare.</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endParaRPr lang="en-GB" dirty="0">
              <a:latin typeface="Calibri" panose="020F0502020204030204" pitchFamily="34" charset="0"/>
              <a:ea typeface="Calibri" panose="020F0502020204030204" pitchFamily="34" charset="0"/>
              <a:cs typeface="Calibri" panose="020F0502020204030204" pitchFamily="34" charset="0"/>
            </a:endParaRP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US" dirty="0">
                <a:latin typeface="Calibri" panose="020F0502020204030204" pitchFamily="34" charset="0"/>
                <a:ea typeface="Calibri" panose="020F0502020204030204" pitchFamily="34" charset="0"/>
                <a:cs typeface="Calibri" panose="020F0502020204030204" pitchFamily="34" charset="0"/>
              </a:rPr>
              <a:t>For system baselining, investigators must take a snapshot of the baseline state of the forensic workstation prior to the malware execution</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US" dirty="0">
                <a:latin typeface="Calibri" panose="020F0502020204030204" pitchFamily="34" charset="0"/>
                <a:ea typeface="Calibri" panose="020F0502020204030204" pitchFamily="34" charset="0"/>
                <a:cs typeface="Calibri" panose="020F0502020204030204" pitchFamily="34" charset="0"/>
              </a:rPr>
              <a:t>Run the malware on the Windows workstation for a certain period and take a second snapshot of the workstation</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US" dirty="0">
                <a:latin typeface="Calibri" panose="020F0502020204030204" pitchFamily="34" charset="0"/>
                <a:ea typeface="Calibri" panose="020F0502020204030204" pitchFamily="34" charset="0"/>
                <a:cs typeface="Calibri" panose="020F0502020204030204" pitchFamily="34" charset="0"/>
              </a:rPr>
              <a:t>Compare the second snapshot with the baseline to detect the changes made to the system properties using tools such as </a:t>
            </a:r>
            <a:r>
              <a:rPr lang="en-US" dirty="0" err="1">
                <a:latin typeface="Calibri" panose="020F0502020204030204" pitchFamily="34" charset="0"/>
                <a:ea typeface="Calibri" panose="020F0502020204030204" pitchFamily="34" charset="0"/>
                <a:cs typeface="Calibri" panose="020F0502020204030204" pitchFamily="34" charset="0"/>
              </a:rPr>
              <a:t>WhatChanged</a:t>
            </a:r>
            <a:r>
              <a:rPr lang="en-US" dirty="0">
                <a:latin typeface="Calibri" panose="020F0502020204030204" pitchFamily="34" charset="0"/>
                <a:ea typeface="Calibri" panose="020F0502020204030204" pitchFamily="34" charset="0"/>
                <a:cs typeface="Calibri" panose="020F0502020204030204" pitchFamily="34" charset="0"/>
              </a:rPr>
              <a:t> Portable</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endParaRPr lang="en-GB" dirty="0">
              <a:latin typeface="Calibri" panose="020F0502020204030204" pitchFamily="34" charset="0"/>
              <a:ea typeface="Calibri" panose="020F0502020204030204" pitchFamily="34" charset="0"/>
              <a:cs typeface="Calibri" panose="020F0502020204030204" pitchFamily="34" charset="0"/>
            </a:endParaRP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endParaRPr lang="en-GB" dirty="0">
              <a:latin typeface="Calibri" panose="020F0502020204030204" pitchFamily="34" charset="0"/>
              <a:ea typeface="Calibri" panose="020F0502020204030204" pitchFamily="34" charset="0"/>
              <a:cs typeface="Calibri" panose="020F0502020204030204" pitchFamily="34" charset="0"/>
            </a:endParaRPr>
          </a:p>
          <a:p>
            <a:endParaRPr lang="en-US"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17</a:t>
            </a:fld>
            <a:endParaRPr lang="en-GB" altLang="en-US"/>
          </a:p>
        </p:txBody>
      </p:sp>
    </p:spTree>
    <p:extLst>
      <p:ext uri="{BB962C8B-B14F-4D97-AF65-F5344CB8AC3E}">
        <p14:creationId xmlns:p14="http://schemas.microsoft.com/office/powerpoint/2010/main" val="3727190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55000" lnSpcReduction="20000"/>
          </a:bodyPr>
          <a:lstStyle/>
          <a:p>
            <a:pPr marL="0" indent="0">
              <a:buNone/>
            </a:pPr>
            <a:r>
              <a:rPr lang="en-GB" sz="1200" b="1" kern="1200" dirty="0">
                <a:solidFill>
                  <a:schemeClr val="tx1"/>
                </a:solidFill>
                <a:effectLst/>
                <a:latin typeface="Arial" charset="0"/>
                <a:ea typeface="+mn-ea"/>
                <a:cs typeface="+mn-cs"/>
              </a:rPr>
              <a:t>Host Behaviour Monitoring</a:t>
            </a:r>
            <a:endParaRPr lang="en-GB" sz="1200" kern="1200" dirty="0">
              <a:solidFill>
                <a:schemeClr val="tx1"/>
              </a:solidFill>
              <a:effectLst/>
              <a:latin typeface="Arial" charset="0"/>
              <a:ea typeface="+mn-ea"/>
              <a:cs typeface="+mn-cs"/>
            </a:endParaRPr>
          </a:p>
          <a:p>
            <a:r>
              <a:rPr lang="en-GB" sz="1200" kern="1200" dirty="0">
                <a:solidFill>
                  <a:schemeClr val="tx1"/>
                </a:solidFill>
                <a:effectLst/>
                <a:latin typeface="Arial" charset="0"/>
                <a:ea typeface="+mn-ea"/>
                <a:cs typeface="+mn-cs"/>
              </a:rPr>
              <a:t>Monitor:</a:t>
            </a:r>
          </a:p>
          <a:p>
            <a:pPr lvl="0"/>
            <a:r>
              <a:rPr lang="en-GB" sz="1200" kern="1200" dirty="0">
                <a:solidFill>
                  <a:schemeClr val="tx1"/>
                </a:solidFill>
                <a:effectLst/>
                <a:latin typeface="Arial" charset="0"/>
                <a:ea typeface="+mn-ea"/>
                <a:cs typeface="+mn-cs"/>
              </a:rPr>
              <a:t>Registry changes</a:t>
            </a:r>
          </a:p>
          <a:p>
            <a:pPr lvl="0"/>
            <a:r>
              <a:rPr lang="en-GB" sz="1200" kern="1200" dirty="0">
                <a:solidFill>
                  <a:schemeClr val="tx1"/>
                </a:solidFill>
                <a:effectLst/>
                <a:latin typeface="Arial" charset="0"/>
                <a:ea typeface="+mn-ea"/>
                <a:cs typeface="+mn-cs"/>
              </a:rPr>
              <a:t>File creation</a:t>
            </a:r>
          </a:p>
          <a:p>
            <a:pPr lvl="0"/>
            <a:r>
              <a:rPr lang="en-GB" sz="1200" kern="1200" dirty="0">
                <a:solidFill>
                  <a:schemeClr val="tx1"/>
                </a:solidFill>
                <a:effectLst/>
                <a:latin typeface="Arial" charset="0"/>
                <a:ea typeface="+mn-ea"/>
                <a:cs typeface="+mn-cs"/>
              </a:rPr>
              <a:t>Scheduled tasks</a:t>
            </a:r>
          </a:p>
          <a:p>
            <a:pPr lvl="0"/>
            <a:r>
              <a:rPr lang="en-GB" sz="1200" kern="1200" dirty="0">
                <a:solidFill>
                  <a:schemeClr val="tx1"/>
                </a:solidFill>
                <a:effectLst/>
                <a:latin typeface="Arial" charset="0"/>
                <a:ea typeface="+mn-ea"/>
                <a:cs typeface="+mn-cs"/>
              </a:rPr>
              <a:t>Process injection</a:t>
            </a:r>
          </a:p>
          <a:p>
            <a:pPr lvl="0"/>
            <a:r>
              <a:rPr lang="en-GB" sz="1200" kern="1200" dirty="0">
                <a:solidFill>
                  <a:schemeClr val="tx1"/>
                </a:solidFill>
                <a:effectLst/>
                <a:latin typeface="Arial" charset="0"/>
                <a:ea typeface="+mn-ea"/>
                <a:cs typeface="+mn-cs"/>
              </a:rPr>
              <a:t>Services creation</a:t>
            </a:r>
          </a:p>
          <a:p>
            <a:pPr marL="0" indent="0">
              <a:buNone/>
            </a:pPr>
            <a:endParaRPr lang="en-GB" sz="1200" kern="1200" dirty="0">
              <a:solidFill>
                <a:schemeClr val="tx1"/>
              </a:solidFill>
              <a:effectLst/>
              <a:latin typeface="Arial" charset="0"/>
              <a:ea typeface="+mn-ea"/>
              <a:cs typeface="+mn-cs"/>
            </a:endParaRPr>
          </a:p>
          <a:p>
            <a:pPr marL="0" indent="0">
              <a:buNone/>
            </a:pPr>
            <a:r>
              <a:rPr lang="en-GB" sz="1200" kern="1200" dirty="0">
                <a:solidFill>
                  <a:schemeClr val="tx1"/>
                </a:solidFill>
                <a:effectLst/>
                <a:latin typeface="Arial" charset="0"/>
                <a:ea typeface="+mn-ea"/>
                <a:cs typeface="+mn-cs"/>
              </a:rPr>
              <a:t>Tools:</a:t>
            </a:r>
          </a:p>
          <a:p>
            <a:pPr lvl="0"/>
            <a:r>
              <a:rPr lang="en-GB" sz="1200" kern="1200" dirty="0">
                <a:solidFill>
                  <a:schemeClr val="tx1"/>
                </a:solidFill>
                <a:effectLst/>
                <a:latin typeface="Arial" charset="0"/>
                <a:ea typeface="+mn-ea"/>
                <a:cs typeface="+mn-cs"/>
              </a:rPr>
              <a:t>Process Monitor</a:t>
            </a:r>
          </a:p>
          <a:p>
            <a:pPr lvl="0"/>
            <a:r>
              <a:rPr lang="en-GB" sz="1200" kern="1200" dirty="0" err="1">
                <a:solidFill>
                  <a:schemeClr val="tx1"/>
                </a:solidFill>
                <a:effectLst/>
                <a:latin typeface="Arial" charset="0"/>
                <a:ea typeface="+mn-ea"/>
                <a:cs typeface="+mn-cs"/>
              </a:rPr>
              <a:t>Regshot</a:t>
            </a:r>
            <a:endParaRPr lang="en-GB" sz="1200" kern="1200" dirty="0">
              <a:solidFill>
                <a:schemeClr val="tx1"/>
              </a:solidFill>
              <a:effectLst/>
              <a:latin typeface="Arial" charset="0"/>
              <a:ea typeface="+mn-ea"/>
              <a:cs typeface="+mn-cs"/>
            </a:endParaRPr>
          </a:p>
          <a:p>
            <a:pPr lvl="0"/>
            <a:r>
              <a:rPr lang="en-GB" sz="1200" kern="1200" dirty="0">
                <a:solidFill>
                  <a:schemeClr val="tx1"/>
                </a:solidFill>
                <a:effectLst/>
                <a:latin typeface="Arial" charset="0"/>
                <a:ea typeface="+mn-ea"/>
                <a:cs typeface="+mn-cs"/>
              </a:rPr>
              <a:t>Autoruns</a:t>
            </a:r>
          </a:p>
          <a:p>
            <a:endParaRPr lang="en-GB" sz="1200" kern="1200" dirty="0">
              <a:solidFill>
                <a:schemeClr val="tx1"/>
              </a:solidFill>
              <a:effectLst/>
              <a:latin typeface="Arial" charset="0"/>
              <a:ea typeface="+mn-ea"/>
              <a:cs typeface="+mn-cs"/>
            </a:endParaRPr>
          </a:p>
          <a:p>
            <a:pPr marL="0" indent="0">
              <a:buNone/>
            </a:pPr>
            <a:r>
              <a:rPr lang="en-GB" sz="1200" kern="1200" dirty="0">
                <a:solidFill>
                  <a:schemeClr val="tx1"/>
                </a:solidFill>
                <a:effectLst/>
                <a:latin typeface="Arial" charset="0"/>
                <a:ea typeface="+mn-ea"/>
                <a:cs typeface="+mn-cs"/>
              </a:rPr>
              <a:t>Tie back to:</a:t>
            </a:r>
          </a:p>
          <a:p>
            <a:pPr lvl="0"/>
            <a:r>
              <a:rPr lang="en-GB" sz="1200" kern="1200" dirty="0">
                <a:solidFill>
                  <a:schemeClr val="tx1"/>
                </a:solidFill>
                <a:effectLst/>
                <a:latin typeface="Arial" charset="0"/>
                <a:ea typeface="+mn-ea"/>
                <a:cs typeface="+mn-cs"/>
              </a:rPr>
              <a:t>Persistence mechanisms</a:t>
            </a:r>
          </a:p>
          <a:p>
            <a:pPr lvl="0"/>
            <a:r>
              <a:rPr lang="en-GB" sz="1200" kern="1200" dirty="0">
                <a:solidFill>
                  <a:schemeClr val="tx1"/>
                </a:solidFill>
                <a:effectLst/>
                <a:latin typeface="Arial" charset="0"/>
                <a:ea typeface="+mn-ea"/>
                <a:cs typeface="+mn-cs"/>
              </a:rPr>
              <a:t>Forensic artefact recovery</a:t>
            </a:r>
          </a:p>
          <a:p>
            <a:endParaRPr lang="en-GB" dirty="0">
              <a:effectLst/>
            </a:endParaRP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which method they think is more effective in various scenarios and why.</a:t>
            </a:r>
          </a:p>
          <a:p>
            <a:r>
              <a:rPr lang="en-US" dirty="0"/>
              <a:t>Static Analysis: Safer, can be done offline, limited by obfuscation.</a:t>
            </a:r>
          </a:p>
          <a:p>
            <a:r>
              <a:rPr lang="en-US" dirty="0"/>
              <a:t>Dynamic Analysis: Reveals runtime behavior, riskier, requires a secure lab.</a:t>
            </a:r>
          </a:p>
          <a:p>
            <a:endParaRPr lang="en-US" dirty="0"/>
          </a:p>
          <a:p>
            <a:endParaRPr lang="en-US" dirty="0"/>
          </a:p>
          <a:p>
            <a:endParaRPr lang="en-US" dirty="0"/>
          </a:p>
          <a:p>
            <a:r>
              <a:rPr lang="en-GB" sz="1200" b="1" kern="1200" dirty="0">
                <a:solidFill>
                  <a:schemeClr val="tx1"/>
                </a:solidFill>
                <a:effectLst/>
                <a:latin typeface="Arial" charset="0"/>
                <a:ea typeface="+mn-ea"/>
                <a:cs typeface="+mn-cs"/>
              </a:rPr>
              <a:t>Sandbox execution</a:t>
            </a:r>
            <a:r>
              <a:rPr lang="en-GB" sz="1200" kern="1200" dirty="0">
                <a:solidFill>
                  <a:schemeClr val="tx1"/>
                </a:solidFill>
                <a:effectLst/>
                <a:latin typeface="Arial" charset="0"/>
                <a:ea typeface="+mn-ea"/>
                <a:cs typeface="+mn-cs"/>
              </a:rPr>
              <a:t> is the process of running suspicious or malicious software in a </a:t>
            </a:r>
            <a:r>
              <a:rPr lang="en-GB" sz="1200" b="1" kern="1200" dirty="0">
                <a:solidFill>
                  <a:schemeClr val="tx1"/>
                </a:solidFill>
                <a:effectLst/>
                <a:latin typeface="Arial" charset="0"/>
                <a:ea typeface="+mn-ea"/>
                <a:cs typeface="+mn-cs"/>
              </a:rPr>
              <a:t>controlled and isolated environment</a:t>
            </a:r>
            <a:r>
              <a:rPr lang="en-GB" sz="1200" kern="1200" dirty="0">
                <a:solidFill>
                  <a:schemeClr val="tx1"/>
                </a:solidFill>
                <a:effectLst/>
                <a:latin typeface="Arial" charset="0"/>
                <a:ea typeface="+mn-ea"/>
                <a:cs typeface="+mn-cs"/>
              </a:rPr>
              <a:t> so that its behaviour can be observed without risking damage to the real system or network.</a:t>
            </a:r>
          </a:p>
          <a:p>
            <a:r>
              <a:rPr lang="en-GB" sz="1200" b="1" kern="1200" dirty="0">
                <a:solidFill>
                  <a:schemeClr val="tx1"/>
                </a:solidFill>
                <a:effectLst/>
                <a:latin typeface="Arial" charset="0"/>
                <a:ea typeface="+mn-ea"/>
                <a:cs typeface="+mn-cs"/>
              </a:rPr>
              <a:t>Key idea:</a:t>
            </a:r>
            <a:endParaRPr lang="en-GB" sz="1200" kern="1200" dirty="0">
              <a:solidFill>
                <a:schemeClr val="tx1"/>
              </a:solidFill>
              <a:effectLst/>
              <a:latin typeface="Arial" charset="0"/>
              <a:ea typeface="+mn-ea"/>
              <a:cs typeface="+mn-cs"/>
            </a:endParaRPr>
          </a:p>
          <a:p>
            <a:pPr lvl="0"/>
            <a:r>
              <a:rPr lang="en-GB" sz="1200" kern="1200" dirty="0">
                <a:solidFill>
                  <a:schemeClr val="tx1"/>
                </a:solidFill>
                <a:effectLst/>
                <a:latin typeface="Arial" charset="0"/>
                <a:ea typeface="+mn-ea"/>
                <a:cs typeface="+mn-cs"/>
              </a:rPr>
              <a:t>The malware is executed in a </a:t>
            </a:r>
            <a:r>
              <a:rPr lang="en-GB" sz="1200" b="1" kern="1200" dirty="0">
                <a:solidFill>
                  <a:schemeClr val="tx1"/>
                </a:solidFill>
                <a:effectLst/>
                <a:latin typeface="Arial" charset="0"/>
                <a:ea typeface="+mn-ea"/>
                <a:cs typeface="+mn-cs"/>
              </a:rPr>
              <a:t>virtual or isolated system</a:t>
            </a:r>
            <a:r>
              <a:rPr lang="en-GB" sz="1200" kern="1200" dirty="0">
                <a:solidFill>
                  <a:schemeClr val="tx1"/>
                </a:solidFill>
                <a:effectLst/>
                <a:latin typeface="Arial" charset="0"/>
                <a:ea typeface="+mn-ea"/>
                <a:cs typeface="+mn-cs"/>
              </a:rPr>
              <a:t> (sandbox).</a:t>
            </a:r>
          </a:p>
          <a:p>
            <a:pPr lvl="0"/>
            <a:r>
              <a:rPr lang="en-GB" sz="1200" kern="1200" dirty="0">
                <a:solidFill>
                  <a:schemeClr val="tx1"/>
                </a:solidFill>
                <a:effectLst/>
                <a:latin typeface="Arial" charset="0"/>
                <a:ea typeface="+mn-ea"/>
                <a:cs typeface="+mn-cs"/>
              </a:rPr>
              <a:t>Investigators monitor its </a:t>
            </a:r>
            <a:r>
              <a:rPr lang="en-GB" sz="1200" b="1" kern="1200" dirty="0">
                <a:solidFill>
                  <a:schemeClr val="tx1"/>
                </a:solidFill>
                <a:effectLst/>
                <a:latin typeface="Arial" charset="0"/>
                <a:ea typeface="+mn-ea"/>
                <a:cs typeface="+mn-cs"/>
              </a:rPr>
              <a:t>behaviour, file changes, network activity, and system modifications</a:t>
            </a:r>
            <a:r>
              <a:rPr lang="en-GB" sz="1200" kern="1200" dirty="0">
                <a:solidFill>
                  <a:schemeClr val="tx1"/>
                </a:solidFill>
                <a:effectLst/>
                <a:latin typeface="Arial" charset="0"/>
                <a:ea typeface="+mn-ea"/>
                <a:cs typeface="+mn-cs"/>
              </a:rPr>
              <a:t>.</a:t>
            </a:r>
          </a:p>
          <a:p>
            <a:pPr lvl="0"/>
            <a:r>
              <a:rPr lang="en-GB" sz="1200" kern="1200" dirty="0">
                <a:solidFill>
                  <a:schemeClr val="tx1"/>
                </a:solidFill>
                <a:effectLst/>
                <a:latin typeface="Arial" charset="0"/>
                <a:ea typeface="+mn-ea"/>
                <a:cs typeface="+mn-cs"/>
              </a:rPr>
              <a:t>Any damage or infection remains </a:t>
            </a:r>
            <a:r>
              <a:rPr lang="en-GB" sz="1200" b="1" kern="1200" dirty="0">
                <a:solidFill>
                  <a:schemeClr val="tx1"/>
                </a:solidFill>
                <a:effectLst/>
                <a:latin typeface="Arial" charset="0"/>
                <a:ea typeface="+mn-ea"/>
                <a:cs typeface="+mn-cs"/>
              </a:rPr>
              <a:t>contained within the sandbox environment</a:t>
            </a:r>
            <a:r>
              <a:rPr lang="en-GB" sz="1200" kern="1200" dirty="0">
                <a:solidFill>
                  <a:schemeClr val="tx1"/>
                </a:solidFill>
                <a:effectLst/>
                <a:latin typeface="Arial" charset="0"/>
                <a:ea typeface="+mn-ea"/>
                <a:cs typeface="+mn-cs"/>
              </a:rPr>
              <a:t>.</a:t>
            </a:r>
          </a:p>
          <a:p>
            <a:r>
              <a:rPr lang="en-GB" sz="1200" b="1" kern="1200" dirty="0">
                <a:solidFill>
                  <a:schemeClr val="tx1"/>
                </a:solidFill>
                <a:effectLst/>
                <a:latin typeface="Arial" charset="0"/>
                <a:ea typeface="+mn-ea"/>
                <a:cs typeface="+mn-cs"/>
              </a:rPr>
              <a:t>Very short slide version:</a:t>
            </a:r>
            <a:endParaRPr lang="en-GB" sz="1200" kern="1200" dirty="0">
              <a:solidFill>
                <a:schemeClr val="tx1"/>
              </a:solidFill>
              <a:effectLst/>
              <a:latin typeface="Arial" charset="0"/>
              <a:ea typeface="+mn-ea"/>
              <a:cs typeface="+mn-cs"/>
            </a:endParaRPr>
          </a:p>
          <a:p>
            <a:r>
              <a:rPr lang="en-GB" sz="1200" b="1" kern="1200" dirty="0">
                <a:solidFill>
                  <a:schemeClr val="tx1"/>
                </a:solidFill>
                <a:effectLst/>
                <a:latin typeface="Arial" charset="0"/>
                <a:ea typeface="+mn-ea"/>
                <a:cs typeface="+mn-cs"/>
              </a:rPr>
              <a:t>Sandbox execution</a:t>
            </a:r>
            <a:r>
              <a:rPr lang="en-GB" sz="1200" kern="1200" dirty="0">
                <a:solidFill>
                  <a:schemeClr val="tx1"/>
                </a:solidFill>
                <a:effectLst/>
                <a:latin typeface="Arial" charset="0"/>
                <a:ea typeface="+mn-ea"/>
                <a:cs typeface="+mn-cs"/>
              </a:rPr>
              <a:t> involves running malware in an isolated environment to safely observe its behaviour without affecting the host system.</a:t>
            </a:r>
          </a:p>
          <a:p>
            <a:endParaRPr lang="en-US" b="1"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19</a:t>
            </a:fld>
            <a:endParaRPr lang="en-GB" altLang="en-US"/>
          </a:p>
        </p:txBody>
      </p:sp>
    </p:spTree>
    <p:extLst>
      <p:ext uri="{BB962C8B-B14F-4D97-AF65-F5344CB8AC3E}">
        <p14:creationId xmlns:p14="http://schemas.microsoft.com/office/powerpoint/2010/main" val="364269053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Explore Password Cracking/Bypassing Techniques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20</a:t>
            </a:fld>
            <a:endParaRPr lang="en-GB" altLang="en-US"/>
          </a:p>
        </p:txBody>
      </p:sp>
    </p:spTree>
    <p:extLst>
      <p:ext uri="{BB962C8B-B14F-4D97-AF65-F5344CB8AC3E}">
        <p14:creationId xmlns:p14="http://schemas.microsoft.com/office/powerpoint/2010/main" val="33601708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High entropy often indicates that the file is </a:t>
            </a:r>
            <a:r>
              <a:rPr lang="en-US" b="1" dirty="0"/>
              <a:t>compressed, encrypted, or packed</a:t>
            </a:r>
            <a:r>
              <a:rPr lang="en-US" dirty="0"/>
              <a:t>, which is common in malware used to hide malicious code.</a:t>
            </a:r>
          </a:p>
          <a:p>
            <a:r>
              <a:rPr lang="en-US" b="1" dirty="0"/>
              <a:t>Entropy analysis</a:t>
            </a:r>
            <a:r>
              <a:rPr lang="en-US" dirty="0"/>
              <a:t> measures how random data in a file is to detect possible </a:t>
            </a:r>
            <a:r>
              <a:rPr lang="en-US" b="1" dirty="0"/>
              <a:t>encryption, compression, or packing used to hide malware.</a:t>
            </a:r>
            <a:endParaRPr lang="en-US" dirty="0"/>
          </a:p>
          <a:p>
            <a:pPr algn="just"/>
            <a:r>
              <a:rPr lang="en-GB" sz="1200" kern="1200" dirty="0">
                <a:solidFill>
                  <a:schemeClr val="tx1"/>
                </a:solidFill>
                <a:effectLst/>
                <a:latin typeface="Arial" charset="0"/>
                <a:ea typeface="+mn-ea"/>
                <a:cs typeface="+mn-cs"/>
              </a:rPr>
              <a:t>High entropy may indicate packing or encryption.</a:t>
            </a:r>
            <a:endParaRPr lang="en-US" dirty="0"/>
          </a:p>
          <a:p>
            <a:pPr algn="just"/>
            <a:endParaRPr lang="en-US" dirty="0"/>
          </a:p>
          <a:p>
            <a:pPr algn="just"/>
            <a:r>
              <a:rPr lang="en-US" dirty="0"/>
              <a:t>Importance of volatile memory analysis in capturing malware artifacts.</a:t>
            </a:r>
          </a:p>
          <a:p>
            <a:pPr algn="just"/>
            <a:r>
              <a:rPr lang="en-US" dirty="0"/>
              <a:t>Tools: Volatility Framework.</a:t>
            </a:r>
          </a:p>
          <a:p>
            <a:pPr algn="just"/>
            <a:endParaRPr lang="en-US" dirty="0"/>
          </a:p>
          <a:p>
            <a:r>
              <a:rPr lang="en-US" dirty="0"/>
              <a:t>File fingerprinting typically involves generating a unique identifier for a file through hashing algorithms</a:t>
            </a:r>
          </a:p>
          <a:p>
            <a:r>
              <a:rPr lang="en-US" dirty="0"/>
              <a:t>You can use file_fingerprinting.py, a Python script to check the integrity of the suspected malicious files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21</a:t>
            </a:fld>
            <a:endParaRPr lang="en-GB" altLang="en-US"/>
          </a:p>
        </p:txBody>
      </p:sp>
    </p:spTree>
    <p:extLst>
      <p:ext uri="{BB962C8B-B14F-4D97-AF65-F5344CB8AC3E}">
        <p14:creationId xmlns:p14="http://schemas.microsoft.com/office/powerpoint/2010/main" val="157250378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1020763" rtl="0" eaLnBrk="0" fontAlgn="base" latinLnBrk="0" hangingPunct="0">
              <a:lnSpc>
                <a:spcPct val="90000"/>
              </a:lnSpc>
              <a:spcBef>
                <a:spcPct val="50000"/>
              </a:spcBef>
              <a:spcAft>
                <a:spcPct val="0"/>
              </a:spcAft>
              <a:buClrTx/>
              <a:buSzPct val="100000"/>
              <a:buFontTx/>
              <a:buNone/>
              <a:tabLst/>
              <a:defRPr/>
            </a:pPr>
            <a:r>
              <a:rPr lang="en-GB" sz="1200" kern="1200" dirty="0">
                <a:solidFill>
                  <a:schemeClr val="tx1"/>
                </a:solidFill>
                <a:effectLst/>
                <a:latin typeface="Arial" charset="0"/>
                <a:ea typeface="+mn-ea"/>
                <a:cs typeface="+mn-cs"/>
              </a:rPr>
              <a:t>Office document analysis is extremely relevant in phishing investigations.</a:t>
            </a:r>
          </a:p>
          <a:p>
            <a:pPr marL="0" indent="0">
              <a:buNone/>
            </a:pPr>
            <a:endParaRPr lang="en-GB" sz="1200" kern="1200" dirty="0">
              <a:solidFill>
                <a:schemeClr val="tx1"/>
              </a:solidFill>
              <a:effectLst/>
              <a:latin typeface="Arial" charset="0"/>
              <a:ea typeface="+mn-ea"/>
              <a:cs typeface="+mn-cs"/>
            </a:endParaRPr>
          </a:p>
          <a:p>
            <a:pPr marL="0" indent="0">
              <a:buNone/>
            </a:pPr>
            <a:r>
              <a:rPr lang="en-GB" sz="1200" kern="1200" dirty="0">
                <a:solidFill>
                  <a:schemeClr val="tx1"/>
                </a:solidFill>
                <a:effectLst/>
                <a:latin typeface="Arial" charset="0"/>
                <a:ea typeface="+mn-ea"/>
                <a:cs typeface="+mn-cs"/>
              </a:rPr>
              <a:t>Tools:</a:t>
            </a:r>
          </a:p>
          <a:p>
            <a:pPr lvl="0"/>
            <a:r>
              <a:rPr lang="en-GB" sz="1200" kern="1200" dirty="0" err="1">
                <a:solidFill>
                  <a:schemeClr val="tx1"/>
                </a:solidFill>
                <a:effectLst/>
                <a:latin typeface="Arial" charset="0"/>
                <a:ea typeface="+mn-ea"/>
                <a:cs typeface="+mn-cs"/>
              </a:rPr>
              <a:t>oleid</a:t>
            </a:r>
            <a:endParaRPr lang="en-GB" sz="1200" kern="1200" dirty="0">
              <a:solidFill>
                <a:schemeClr val="tx1"/>
              </a:solidFill>
              <a:effectLst/>
              <a:latin typeface="Arial" charset="0"/>
              <a:ea typeface="+mn-ea"/>
              <a:cs typeface="+mn-cs"/>
            </a:endParaRPr>
          </a:p>
          <a:p>
            <a:pPr lvl="0"/>
            <a:r>
              <a:rPr lang="en-GB" sz="1200" kern="1200" dirty="0">
                <a:solidFill>
                  <a:schemeClr val="tx1"/>
                </a:solidFill>
                <a:effectLst/>
                <a:latin typeface="Arial" charset="0"/>
                <a:ea typeface="+mn-ea"/>
                <a:cs typeface="+mn-cs"/>
              </a:rPr>
              <a:t>oledump.py</a:t>
            </a:r>
          </a:p>
          <a:p>
            <a:pPr lvl="0"/>
            <a:r>
              <a:rPr lang="en-GB" sz="1200" kern="1200" dirty="0" err="1">
                <a:solidFill>
                  <a:schemeClr val="tx1"/>
                </a:solidFill>
                <a:effectLst/>
                <a:latin typeface="Arial" charset="0"/>
                <a:ea typeface="+mn-ea"/>
                <a:cs typeface="+mn-cs"/>
              </a:rPr>
              <a:t>Olevba</a:t>
            </a:r>
            <a:endParaRPr lang="en-GB" sz="1200" kern="1200" dirty="0">
              <a:solidFill>
                <a:schemeClr val="tx1"/>
              </a:solidFill>
              <a:effectLst/>
              <a:latin typeface="Arial" charset="0"/>
              <a:ea typeface="+mn-ea"/>
              <a:cs typeface="+mn-cs"/>
            </a:endParaRPr>
          </a:p>
          <a:p>
            <a:pPr lvl="0"/>
            <a:endParaRPr lang="en-GB" sz="1200" kern="1200" dirty="0">
              <a:solidFill>
                <a:schemeClr val="tx1"/>
              </a:solidFill>
              <a:effectLst/>
              <a:latin typeface="Arial" charset="0"/>
              <a:ea typeface="+mn-ea"/>
              <a:cs typeface="+mn-cs"/>
            </a:endParaRPr>
          </a:p>
          <a:p>
            <a:pPr marL="0" indent="0">
              <a:buNone/>
            </a:pPr>
            <a:r>
              <a:rPr lang="en-GB" sz="1200" kern="1200" dirty="0">
                <a:solidFill>
                  <a:schemeClr val="tx1"/>
                </a:solidFill>
                <a:effectLst/>
                <a:latin typeface="Arial" charset="0"/>
                <a:ea typeface="+mn-ea"/>
                <a:cs typeface="+mn-cs"/>
              </a:rPr>
              <a:t>Indicators:</a:t>
            </a:r>
          </a:p>
          <a:p>
            <a:pPr lvl="0"/>
            <a:r>
              <a:rPr lang="en-GB" sz="1200" kern="1200" dirty="0">
                <a:solidFill>
                  <a:schemeClr val="tx1"/>
                </a:solidFill>
                <a:effectLst/>
                <a:latin typeface="Arial" charset="0"/>
                <a:ea typeface="+mn-ea"/>
                <a:cs typeface="+mn-cs"/>
              </a:rPr>
              <a:t>AutoOpen macros</a:t>
            </a:r>
          </a:p>
          <a:p>
            <a:pPr lvl="0"/>
            <a:r>
              <a:rPr lang="en-GB" sz="1200" kern="1200" dirty="0">
                <a:solidFill>
                  <a:schemeClr val="tx1"/>
                </a:solidFill>
                <a:effectLst/>
                <a:latin typeface="Arial" charset="0"/>
                <a:ea typeface="+mn-ea"/>
                <a:cs typeface="+mn-cs"/>
              </a:rPr>
              <a:t>Base64 strings</a:t>
            </a:r>
          </a:p>
          <a:p>
            <a:pPr lvl="0"/>
            <a:r>
              <a:rPr lang="en-GB" sz="1200" kern="1200" dirty="0">
                <a:solidFill>
                  <a:schemeClr val="tx1"/>
                </a:solidFill>
                <a:effectLst/>
                <a:latin typeface="Arial" charset="0"/>
                <a:ea typeface="+mn-ea"/>
                <a:cs typeface="+mn-cs"/>
              </a:rPr>
              <a:t>Obfuscated shellcode</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Step through a live demo or recorded session</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22</a:t>
            </a:fld>
            <a:endParaRPr lang="en-GB" altLang="en-US"/>
          </a:p>
        </p:txBody>
      </p:sp>
    </p:spTree>
    <p:extLst>
      <p:ext uri="{BB962C8B-B14F-4D97-AF65-F5344CB8AC3E}">
        <p14:creationId xmlns:p14="http://schemas.microsoft.com/office/powerpoint/2010/main" val="409311241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EAE11E7-DF5E-1408-DAE2-932E0DD50B2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318042C2-4B95-C49F-7F12-5C9F08ADDF7A}"/>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194C2150-1130-8004-E2DA-3AB8C014A12C}"/>
              </a:ext>
            </a:extLst>
          </p:cNvPr>
          <p:cNvSpPr>
            <a:spLocks noGrp="1"/>
          </p:cNvSpPr>
          <p:nvPr>
            <p:ph type="body" idx="1"/>
          </p:nvPr>
        </p:nvSpPr>
        <p:spPr/>
        <p:txBody>
          <a:bodyPr/>
          <a:lstStyle/>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US" dirty="0"/>
              <a:t>Visual Basic for Applications (VBA)</a:t>
            </a: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endParaRPr lang="en-GB" sz="1200" kern="1200" dirty="0">
              <a:solidFill>
                <a:schemeClr val="tx1"/>
              </a:solidFill>
              <a:effectLst/>
              <a:latin typeface="Arial" charset="0"/>
              <a:ea typeface="+mn-ea"/>
              <a:cs typeface="+mn-cs"/>
            </a:endParaRPr>
          </a:p>
          <a:p>
            <a:pPr marL="112713" marR="0" lvl="0" indent="-112713" algn="l" defTabSz="1020763" rtl="0" eaLnBrk="0" fontAlgn="base" latinLnBrk="0" hangingPunct="0">
              <a:lnSpc>
                <a:spcPct val="90000"/>
              </a:lnSpc>
              <a:spcBef>
                <a:spcPct val="50000"/>
              </a:spcBef>
              <a:spcAft>
                <a:spcPct val="0"/>
              </a:spcAft>
              <a:buClrTx/>
              <a:buSzPct val="100000"/>
              <a:buFontTx/>
              <a:buChar char="•"/>
              <a:tabLst/>
              <a:defRPr/>
            </a:pPr>
            <a:r>
              <a:rPr lang="en-GB" sz="1200" kern="1200" dirty="0">
                <a:solidFill>
                  <a:schemeClr val="tx1"/>
                </a:solidFill>
                <a:effectLst/>
                <a:latin typeface="Arial" charset="0"/>
                <a:ea typeface="+mn-ea"/>
                <a:cs typeface="+mn-cs"/>
              </a:rPr>
              <a:t>Office document analysis is extremely relevant in phishing investigations.</a:t>
            </a: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Step through a live demo or recorded session</a:t>
            </a:r>
            <a:endParaRPr lang="en-GB" dirty="0"/>
          </a:p>
        </p:txBody>
      </p:sp>
      <p:sp>
        <p:nvSpPr>
          <p:cNvPr id="4" name="Slide Number Placeholder 3">
            <a:extLst>
              <a:ext uri="{FF2B5EF4-FFF2-40B4-BE49-F238E27FC236}">
                <a16:creationId xmlns:a16="http://schemas.microsoft.com/office/drawing/2014/main" id="{2D43621B-6834-645B-0EDE-B8F2DB2C8B36}"/>
              </a:ext>
            </a:extLst>
          </p:cNvPr>
          <p:cNvSpPr>
            <a:spLocks noGrp="1"/>
          </p:cNvSpPr>
          <p:nvPr>
            <p:ph type="sldNum" sz="quarter" idx="5"/>
          </p:nvPr>
        </p:nvSpPr>
        <p:spPr/>
        <p:txBody>
          <a:bodyPr/>
          <a:lstStyle/>
          <a:p>
            <a:pPr>
              <a:defRPr/>
            </a:pPr>
            <a:fld id="{A1522287-D24A-4D7C-923C-F620684850EC}" type="slidenum">
              <a:rPr lang="en-GB" altLang="en-US" smtClean="0"/>
              <a:pPr>
                <a:defRPr/>
              </a:pPr>
              <a:t>23</a:t>
            </a:fld>
            <a:endParaRPr lang="en-GB" altLang="en-US"/>
          </a:p>
        </p:txBody>
      </p:sp>
    </p:spTree>
    <p:extLst>
      <p:ext uri="{BB962C8B-B14F-4D97-AF65-F5344CB8AC3E}">
        <p14:creationId xmlns:p14="http://schemas.microsoft.com/office/powerpoint/2010/main" val="377853104"/>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an attacker installs malware on the victim’s machine, it generates a registry entry </a:t>
            </a:r>
          </a:p>
          <a:p>
            <a:r>
              <a:rPr lang="en-US" dirty="0"/>
              <a:t>Consequently, various changes, such as the system becoming slower, various advertisements popping up, and so on, will be noticed </a:t>
            </a:r>
          </a:p>
          <a:p>
            <a:r>
              <a:rPr lang="en-US" dirty="0"/>
              <a:t>Use tools such as jv16 </a:t>
            </a:r>
            <a:r>
              <a:rPr lang="en-US" dirty="0" err="1"/>
              <a:t>PowerTools</a:t>
            </a:r>
            <a:r>
              <a:rPr lang="en-US" dirty="0"/>
              <a:t>, </a:t>
            </a:r>
            <a:r>
              <a:rPr lang="en-US" dirty="0" err="1"/>
              <a:t>regshot</a:t>
            </a:r>
            <a:r>
              <a:rPr lang="en-US" dirty="0"/>
              <a:t>, and Reg Organizer to examine the changes made by the malware to the system’s registry</a:t>
            </a:r>
          </a:p>
          <a:p>
            <a:endParaRPr lang="en-US" dirty="0"/>
          </a:p>
          <a:p>
            <a:r>
              <a:rPr lang="en-US" dirty="0"/>
              <a:t>Malware programs camouflage themselves as genuine Windows services or hide their processes to avoid detection</a:t>
            </a:r>
          </a:p>
          <a:p>
            <a:r>
              <a:rPr lang="en-US" dirty="0"/>
              <a:t>Some malware uses PEs to inject themselves into various processes</a:t>
            </a:r>
          </a:p>
          <a:p>
            <a:r>
              <a:rPr lang="en-US" dirty="0"/>
              <a:t>Process monitoring helps understand the processes that the malware initiates and takes over after execution</a:t>
            </a:r>
          </a:p>
          <a:p>
            <a:r>
              <a:rPr lang="en-US" dirty="0"/>
              <a:t>Use tools such as Process Monitor, Process Explorer, and </a:t>
            </a:r>
            <a:r>
              <a:rPr lang="en-US" dirty="0" err="1"/>
              <a:t>OpManager</a:t>
            </a:r>
            <a:r>
              <a:rPr lang="en-US" dirty="0"/>
              <a:t> to scan for suspicious processes</a:t>
            </a:r>
          </a:p>
          <a:p>
            <a:endParaRPr lang="en-US" dirty="0"/>
          </a:p>
          <a:p>
            <a:r>
              <a:rPr lang="en-US" dirty="0"/>
              <a:t>You can use process_usage.py, a Python script </a:t>
            </a:r>
          </a:p>
          <a:p>
            <a:endParaRPr lang="en-US"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25</a:t>
            </a:fld>
            <a:endParaRPr lang="en-GB" altLang="en-US"/>
          </a:p>
        </p:txBody>
      </p:sp>
    </p:spTree>
    <p:extLst>
      <p:ext uri="{BB962C8B-B14F-4D97-AF65-F5344CB8AC3E}">
        <p14:creationId xmlns:p14="http://schemas.microsoft.com/office/powerpoint/2010/main" val="3633142125"/>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85000" lnSpcReduction="10000"/>
          </a:bodyPr>
          <a:lstStyle/>
          <a:p>
            <a:pPr marL="0" indent="0">
              <a:buNone/>
            </a:pPr>
            <a:r>
              <a:rPr lang="en-GB" sz="1200" b="1" kern="1200" dirty="0">
                <a:solidFill>
                  <a:schemeClr val="tx1"/>
                </a:solidFill>
                <a:effectLst/>
                <a:latin typeface="Arial" charset="0"/>
                <a:ea typeface="+mn-ea"/>
                <a:cs typeface="+mn-cs"/>
              </a:rPr>
              <a:t>Network Behaviour Monitoring</a:t>
            </a:r>
            <a:endParaRPr lang="en-GB" sz="1200" kern="1200" dirty="0">
              <a:solidFill>
                <a:schemeClr val="tx1"/>
              </a:solidFill>
              <a:effectLst/>
              <a:latin typeface="Arial" charset="0"/>
              <a:ea typeface="+mn-ea"/>
              <a:cs typeface="+mn-cs"/>
            </a:endParaRPr>
          </a:p>
          <a:p>
            <a:r>
              <a:rPr lang="en-GB" sz="1200" kern="1200" dirty="0">
                <a:solidFill>
                  <a:schemeClr val="tx1"/>
                </a:solidFill>
                <a:effectLst/>
                <a:latin typeface="Arial" charset="0"/>
                <a:ea typeface="+mn-ea"/>
                <a:cs typeface="+mn-cs"/>
              </a:rPr>
              <a:t>Monitor:</a:t>
            </a:r>
          </a:p>
          <a:p>
            <a:pPr lvl="0"/>
            <a:r>
              <a:rPr lang="en-GB" sz="1200" kern="1200" dirty="0">
                <a:solidFill>
                  <a:schemeClr val="tx1"/>
                </a:solidFill>
                <a:effectLst/>
                <a:latin typeface="Arial" charset="0"/>
                <a:ea typeface="+mn-ea"/>
                <a:cs typeface="+mn-cs"/>
              </a:rPr>
              <a:t>Outbound connections</a:t>
            </a:r>
          </a:p>
          <a:p>
            <a:pPr lvl="0"/>
            <a:r>
              <a:rPr lang="en-GB" sz="1200" kern="1200" dirty="0">
                <a:solidFill>
                  <a:schemeClr val="tx1"/>
                </a:solidFill>
                <a:effectLst/>
                <a:latin typeface="Arial" charset="0"/>
                <a:ea typeface="+mn-ea"/>
                <a:cs typeface="+mn-cs"/>
              </a:rPr>
              <a:t>DNS requests</a:t>
            </a:r>
          </a:p>
          <a:p>
            <a:pPr lvl="0"/>
            <a:r>
              <a:rPr lang="en-GB" sz="1200" kern="1200" dirty="0">
                <a:solidFill>
                  <a:schemeClr val="tx1"/>
                </a:solidFill>
                <a:effectLst/>
                <a:latin typeface="Arial" charset="0"/>
                <a:ea typeface="+mn-ea"/>
                <a:cs typeface="+mn-cs"/>
              </a:rPr>
              <a:t>C2 traffic</a:t>
            </a:r>
          </a:p>
          <a:p>
            <a:pPr lvl="0"/>
            <a:r>
              <a:rPr lang="en-GB" sz="1200" kern="1200" dirty="0">
                <a:solidFill>
                  <a:schemeClr val="tx1"/>
                </a:solidFill>
                <a:effectLst/>
                <a:latin typeface="Arial" charset="0"/>
                <a:ea typeface="+mn-ea"/>
                <a:cs typeface="+mn-cs"/>
              </a:rPr>
              <a:t>Suspicious IP addresses</a:t>
            </a:r>
          </a:p>
          <a:p>
            <a:r>
              <a:rPr lang="en-GB" sz="1200" kern="1200" dirty="0">
                <a:solidFill>
                  <a:schemeClr val="tx1"/>
                </a:solidFill>
                <a:effectLst/>
                <a:latin typeface="Arial" charset="0"/>
                <a:ea typeface="+mn-ea"/>
                <a:cs typeface="+mn-cs"/>
              </a:rPr>
              <a:t>Tools:</a:t>
            </a:r>
          </a:p>
          <a:p>
            <a:pPr lvl="0"/>
            <a:r>
              <a:rPr lang="en-GB" sz="1200" kern="1200" dirty="0">
                <a:solidFill>
                  <a:schemeClr val="tx1"/>
                </a:solidFill>
                <a:effectLst/>
                <a:latin typeface="Arial" charset="0"/>
                <a:ea typeface="+mn-ea"/>
                <a:cs typeface="+mn-cs"/>
              </a:rPr>
              <a:t>Wireshark</a:t>
            </a:r>
          </a:p>
          <a:p>
            <a:pPr lvl="0"/>
            <a:r>
              <a:rPr lang="en-GB" sz="1200" kern="1200" dirty="0">
                <a:solidFill>
                  <a:schemeClr val="tx1"/>
                </a:solidFill>
                <a:effectLst/>
                <a:latin typeface="Arial" charset="0"/>
                <a:ea typeface="+mn-ea"/>
                <a:cs typeface="+mn-cs"/>
              </a:rPr>
              <a:t>NetFlow tools</a:t>
            </a:r>
          </a:p>
          <a:p>
            <a:pPr lvl="0"/>
            <a:r>
              <a:rPr lang="en-GB" sz="1200" kern="1200" dirty="0">
                <a:solidFill>
                  <a:schemeClr val="tx1"/>
                </a:solidFill>
                <a:effectLst/>
                <a:latin typeface="Arial" charset="0"/>
                <a:ea typeface="+mn-ea"/>
                <a:cs typeface="+mn-cs"/>
              </a:rPr>
              <a:t>Firewall logs</a:t>
            </a:r>
          </a:p>
          <a:p>
            <a:pPr marL="0" indent="0">
              <a:buNone/>
            </a:pPr>
            <a:endParaRPr lang="en-GB" sz="1200" b="1" kern="1200" dirty="0">
              <a:solidFill>
                <a:schemeClr val="tx1"/>
              </a:solidFill>
              <a:effectLst/>
              <a:latin typeface="Arial" charset="0"/>
              <a:ea typeface="+mn-ea"/>
              <a:cs typeface="+mn-cs"/>
            </a:endParaRPr>
          </a:p>
          <a:p>
            <a:pPr marL="0" indent="0">
              <a:buNone/>
            </a:pPr>
            <a:r>
              <a:rPr lang="en-GB" sz="1200" kern="1200" dirty="0">
                <a:solidFill>
                  <a:schemeClr val="tx1"/>
                </a:solidFill>
                <a:effectLst/>
                <a:latin typeface="Arial" charset="0"/>
                <a:ea typeface="+mn-ea"/>
                <a:cs typeface="+mn-cs"/>
              </a:rPr>
              <a:t>Explain Command &amp; Control (C2):</a:t>
            </a:r>
          </a:p>
          <a:p>
            <a:pPr lvl="0"/>
            <a:r>
              <a:rPr lang="en-GB" sz="1200" kern="1200" dirty="0">
                <a:solidFill>
                  <a:schemeClr val="tx1"/>
                </a:solidFill>
                <a:effectLst/>
                <a:latin typeface="Arial" charset="0"/>
                <a:ea typeface="+mn-ea"/>
                <a:cs typeface="+mn-cs"/>
              </a:rPr>
              <a:t>Malware often phones home.</a:t>
            </a:r>
          </a:p>
          <a:p>
            <a:pPr lvl="0"/>
            <a:r>
              <a:rPr lang="en-GB" sz="1200" kern="1200" dirty="0">
                <a:solidFill>
                  <a:schemeClr val="tx1"/>
                </a:solidFill>
                <a:effectLst/>
                <a:latin typeface="Arial" charset="0"/>
                <a:ea typeface="+mn-ea"/>
                <a:cs typeface="+mn-cs"/>
              </a:rPr>
              <a:t>DNS queries often reveal staging servers.</a:t>
            </a:r>
          </a:p>
          <a:p>
            <a:pPr lvl="0"/>
            <a:endParaRPr lang="en-GB" sz="1200" kern="1200" dirty="0">
              <a:solidFill>
                <a:schemeClr val="tx1"/>
              </a:solidFill>
              <a:effectLst/>
              <a:latin typeface="Arial" charset="0"/>
              <a:ea typeface="+mn-ea"/>
              <a:cs typeface="+mn-cs"/>
            </a:endParaRPr>
          </a:p>
          <a:p>
            <a:r>
              <a:rPr lang="en-US" b="1" dirty="0"/>
              <a:t>Command and Control (C2)</a:t>
            </a:r>
            <a:r>
              <a:rPr lang="en-US" dirty="0"/>
              <a:t> refers to the communication channel used by malware to </a:t>
            </a:r>
            <a:r>
              <a:rPr lang="en-US" b="1" dirty="0"/>
              <a:t>receive instructions from an attacker’s remote server</a:t>
            </a:r>
            <a:r>
              <a:rPr lang="en-US" dirty="0"/>
              <a:t>.</a:t>
            </a:r>
          </a:p>
          <a:p>
            <a:r>
              <a:rPr lang="en-US" dirty="0"/>
              <a:t>Through a C2 server, attackers can:</a:t>
            </a:r>
          </a:p>
          <a:p>
            <a:r>
              <a:rPr lang="en-US" b="1" dirty="0"/>
              <a:t>Send commands</a:t>
            </a:r>
            <a:r>
              <a:rPr lang="en-US" dirty="0"/>
              <a:t> to infected systems (e.g., download more malware, steal data)</a:t>
            </a:r>
          </a:p>
          <a:p>
            <a:r>
              <a:rPr lang="en-US" b="1" dirty="0"/>
              <a:t>Control compromised machines remotely</a:t>
            </a:r>
            <a:endParaRPr lang="en-US" dirty="0"/>
          </a:p>
          <a:p>
            <a:r>
              <a:rPr lang="en-US" b="1" dirty="0"/>
              <a:t>Exfiltrate stolen information</a:t>
            </a:r>
            <a:r>
              <a:rPr lang="en-US" dirty="0"/>
              <a:t> such as credentials or sensitive files</a:t>
            </a:r>
          </a:p>
          <a:p>
            <a:pPr marL="0" indent="0">
              <a:buNone/>
            </a:pPr>
            <a:endParaRPr lang="en-US" b="1" dirty="0"/>
          </a:p>
          <a:p>
            <a:pPr marL="0" indent="0">
              <a:buNone/>
            </a:pPr>
            <a:r>
              <a:rPr lang="en-US" b="1" dirty="0"/>
              <a:t>Very short slide version:</a:t>
            </a:r>
            <a:endParaRPr lang="en-US" dirty="0"/>
          </a:p>
          <a:p>
            <a:r>
              <a:rPr lang="en-US" b="1" dirty="0"/>
              <a:t>Command &amp; Control (C2)</a:t>
            </a:r>
            <a:r>
              <a:rPr lang="en-US" dirty="0"/>
              <a:t> is the communication mechanism that allows attackers to remotely control infected systems and receive stolen data.</a:t>
            </a:r>
          </a:p>
          <a:p>
            <a:pPr lvl="0"/>
            <a:endParaRPr lang="en-GB" sz="1200" kern="1200" dirty="0">
              <a:solidFill>
                <a:schemeClr val="tx1"/>
              </a:solidFill>
              <a:effectLst/>
              <a:latin typeface="Arial" charset="0"/>
              <a:ea typeface="+mn-ea"/>
              <a:cs typeface="+mn-cs"/>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r>
              <a:rPr lang="en-GB" sz="1800" dirty="0">
                <a:effectLst/>
                <a:latin typeface="Calibri" panose="020F0502020204030204" pitchFamily="34" charset="0"/>
                <a:ea typeface="Calibri" panose="020F0502020204030204" pitchFamily="34" charset="0"/>
                <a:cs typeface="Times New Roman" panose="02020603050405020304" pitchFamily="18" charset="0"/>
              </a:rPr>
              <a:t>how </a:t>
            </a:r>
            <a:r>
              <a:rPr lang="en-GB" sz="1800" dirty="0" err="1">
                <a:effectLst/>
                <a:latin typeface="Calibri" panose="020F0502020204030204" pitchFamily="34" charset="0"/>
                <a:ea typeface="Calibri" panose="020F0502020204030204" pitchFamily="34" charset="0"/>
                <a:cs typeface="Times New Roman" panose="02020603050405020304" pitchFamily="18" charset="0"/>
              </a:rPr>
              <a:t>analyzing</a:t>
            </a:r>
            <a:r>
              <a:rPr lang="en-GB" sz="1800" dirty="0">
                <a:effectLst/>
                <a:latin typeface="Calibri" panose="020F0502020204030204" pitchFamily="34" charset="0"/>
                <a:ea typeface="Calibri" panose="020F0502020204030204" pitchFamily="34" charset="0"/>
                <a:cs typeface="Times New Roman" panose="02020603050405020304" pitchFamily="18" charset="0"/>
              </a:rPr>
              <a:t> network packets can reveal C2 (Command &amp; Control) traffic and other malicious activities</a:t>
            </a:r>
          </a:p>
          <a:p>
            <a:r>
              <a:rPr lang="en-US" dirty="0">
                <a:latin typeface="Calibri" panose="020F0502020204030204" pitchFamily="34" charset="0"/>
                <a:ea typeface="Calibri" panose="020F0502020204030204" pitchFamily="34" charset="0"/>
                <a:cs typeface="Calibri" panose="020F0502020204030204" pitchFamily="34" charset="0"/>
              </a:rPr>
              <a:t>Role of network traffic analysis in malware detection.</a:t>
            </a:r>
          </a:p>
          <a:p>
            <a:r>
              <a:rPr lang="en-US" dirty="0">
                <a:latin typeface="Calibri" panose="020F0502020204030204" pitchFamily="34" charset="0"/>
                <a:ea typeface="Calibri" panose="020F0502020204030204" pitchFamily="34" charset="0"/>
                <a:cs typeface="Calibri" panose="020F0502020204030204" pitchFamily="34" charset="0"/>
              </a:rPr>
              <a:t>Tools: Wireshark, Zeek.</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27</a:t>
            </a:fld>
            <a:endParaRPr lang="en-GB" altLang="en-US"/>
          </a:p>
        </p:txBody>
      </p:sp>
    </p:spTree>
    <p:extLst>
      <p:ext uri="{BB962C8B-B14F-4D97-AF65-F5344CB8AC3E}">
        <p14:creationId xmlns:p14="http://schemas.microsoft.com/office/powerpoint/2010/main" val="1988311348"/>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Calibri" panose="020F0502020204030204" pitchFamily="34" charset="0"/>
                <a:ea typeface="Calibri" panose="020F0502020204030204" pitchFamily="34" charset="0"/>
                <a:cs typeface="Times New Roman" panose="02020603050405020304" pitchFamily="18" charset="0"/>
              </a:rPr>
              <a:t>explain how it will tie together the forensic methods </a:t>
            </a:r>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28</a:t>
            </a:fld>
            <a:endParaRPr lang="en-GB" altLang="en-US"/>
          </a:p>
        </p:txBody>
      </p:sp>
    </p:spTree>
    <p:extLst>
      <p:ext uri="{BB962C8B-B14F-4D97-AF65-F5344CB8AC3E}">
        <p14:creationId xmlns:p14="http://schemas.microsoft.com/office/powerpoint/2010/main" val="249635358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77500" lnSpcReduction="20000"/>
          </a:bodyPr>
          <a:lstStyle/>
          <a:p>
            <a:pPr marL="0" indent="0">
              <a:buNone/>
            </a:pPr>
            <a:r>
              <a:rPr lang="en-GB" sz="1200" kern="1200" dirty="0" err="1">
                <a:solidFill>
                  <a:schemeClr val="tx1"/>
                </a:solidFill>
                <a:effectLst/>
                <a:latin typeface="Arial" charset="0"/>
                <a:ea typeface="+mn-ea"/>
                <a:cs typeface="+mn-cs"/>
              </a:rPr>
              <a:t>BlackCat</a:t>
            </a:r>
            <a:r>
              <a:rPr lang="en-GB" sz="1200" kern="1200" dirty="0">
                <a:solidFill>
                  <a:schemeClr val="tx1"/>
                </a:solidFill>
                <a:effectLst/>
                <a:latin typeface="Arial" charset="0"/>
                <a:ea typeface="+mn-ea"/>
                <a:cs typeface="+mn-cs"/>
              </a:rPr>
              <a:t> (ALPHV):</a:t>
            </a:r>
          </a:p>
          <a:p>
            <a:pPr lvl="0"/>
            <a:r>
              <a:rPr lang="en-GB" sz="1200" kern="1200" dirty="0">
                <a:solidFill>
                  <a:schemeClr val="tx1"/>
                </a:solidFill>
                <a:effectLst/>
                <a:latin typeface="Arial" charset="0"/>
                <a:ea typeface="+mn-ea"/>
                <a:cs typeface="+mn-cs"/>
              </a:rPr>
              <a:t>Ransomware-as-a-Service (RaaS)</a:t>
            </a:r>
          </a:p>
          <a:p>
            <a:pPr lvl="0"/>
            <a:r>
              <a:rPr lang="en-GB" sz="1200" kern="1200" dirty="0">
                <a:solidFill>
                  <a:schemeClr val="tx1"/>
                </a:solidFill>
                <a:effectLst/>
                <a:latin typeface="Arial" charset="0"/>
                <a:ea typeface="+mn-ea"/>
                <a:cs typeface="+mn-cs"/>
              </a:rPr>
              <a:t>Written in Rust</a:t>
            </a:r>
          </a:p>
          <a:p>
            <a:pPr lvl="0"/>
            <a:r>
              <a:rPr lang="en-GB" sz="1200" kern="1200" dirty="0">
                <a:solidFill>
                  <a:schemeClr val="tx1"/>
                </a:solidFill>
                <a:effectLst/>
                <a:latin typeface="Arial" charset="0"/>
                <a:ea typeface="+mn-ea"/>
                <a:cs typeface="+mn-cs"/>
              </a:rPr>
              <a:t>Uses AES/ChaCha20 encryption</a:t>
            </a:r>
          </a:p>
          <a:p>
            <a:pPr lvl="0"/>
            <a:r>
              <a:rPr lang="en-GB" sz="1200" kern="1200" dirty="0">
                <a:solidFill>
                  <a:schemeClr val="tx1"/>
                </a:solidFill>
                <a:effectLst/>
                <a:latin typeface="Arial" charset="0"/>
                <a:ea typeface="+mn-ea"/>
                <a:cs typeface="+mn-cs"/>
              </a:rPr>
              <a:t>Employs data exfiltration before encryption</a:t>
            </a:r>
          </a:p>
          <a:p>
            <a:endParaRPr lang="en-GB" dirty="0">
              <a:effectLst/>
            </a:endParaRPr>
          </a:p>
          <a:p>
            <a:pPr lvl="0"/>
            <a:r>
              <a:rPr lang="en-GB" sz="1200" kern="1200" dirty="0">
                <a:solidFill>
                  <a:schemeClr val="tx1"/>
                </a:solidFill>
                <a:effectLst/>
                <a:latin typeface="Arial" charset="0"/>
                <a:ea typeface="+mn-ea"/>
                <a:cs typeface="+mn-cs"/>
              </a:rPr>
              <a:t>Double extortion model (steal + encrypt).</a:t>
            </a:r>
          </a:p>
          <a:p>
            <a:pPr lvl="0"/>
            <a:r>
              <a:rPr lang="en-GB" sz="1200" kern="1200" dirty="0">
                <a:solidFill>
                  <a:schemeClr val="tx1"/>
                </a:solidFill>
                <a:effectLst/>
                <a:latin typeface="Arial" charset="0"/>
                <a:ea typeface="+mn-ea"/>
                <a:cs typeface="+mn-cs"/>
              </a:rPr>
              <a:t>Professionalised cybercrime ecosystem.</a:t>
            </a:r>
          </a:p>
          <a:p>
            <a:pPr lvl="1"/>
            <a:r>
              <a:rPr lang="en-US" dirty="0"/>
              <a:t>A </a:t>
            </a:r>
            <a:r>
              <a:rPr lang="en-US" b="1" dirty="0" err="1"/>
              <a:t>professionalised</a:t>
            </a:r>
            <a:r>
              <a:rPr lang="en-US" b="1" dirty="0"/>
              <a:t> cybercrime ecosystem</a:t>
            </a:r>
            <a:r>
              <a:rPr lang="en-US" dirty="0"/>
              <a:t> refers to the </a:t>
            </a:r>
            <a:r>
              <a:rPr lang="en-US" dirty="0" err="1"/>
              <a:t>organised</a:t>
            </a:r>
            <a:r>
              <a:rPr lang="en-US" dirty="0"/>
              <a:t> and business-like structure of modern cybercrime, where different criminals </a:t>
            </a:r>
            <a:r>
              <a:rPr lang="en-US" dirty="0" err="1"/>
              <a:t>specialise</a:t>
            </a:r>
            <a:r>
              <a:rPr lang="en-US" dirty="0"/>
              <a:t> in specific roles to carry out cyber attacks.</a:t>
            </a:r>
          </a:p>
          <a:p>
            <a:pPr marL="361950" lvl="1" indent="0">
              <a:buNone/>
            </a:pPr>
            <a:endParaRPr lang="en-US" dirty="0"/>
          </a:p>
          <a:p>
            <a:pPr marL="361950" lvl="1" indent="0">
              <a:buNone/>
            </a:pPr>
            <a:r>
              <a:rPr lang="en-US" dirty="0"/>
              <a:t>Examples include:</a:t>
            </a:r>
          </a:p>
          <a:p>
            <a:pPr lvl="1"/>
            <a:r>
              <a:rPr lang="en-US" b="1" dirty="0"/>
              <a:t>Malware developers</a:t>
            </a:r>
            <a:r>
              <a:rPr lang="en-US" dirty="0"/>
              <a:t> who create ransomware or attack tools</a:t>
            </a:r>
          </a:p>
          <a:p>
            <a:pPr lvl="1"/>
            <a:r>
              <a:rPr lang="en-US" b="1" dirty="0"/>
              <a:t>Access brokers</a:t>
            </a:r>
            <a:r>
              <a:rPr lang="en-US" dirty="0"/>
              <a:t> who sell stolen network access</a:t>
            </a:r>
          </a:p>
          <a:p>
            <a:pPr lvl="1"/>
            <a:r>
              <a:rPr lang="en-US" b="1" dirty="0"/>
              <a:t>Money launderers</a:t>
            </a:r>
            <a:r>
              <a:rPr lang="en-US" dirty="0"/>
              <a:t> who move and hide illegal profits</a:t>
            </a:r>
          </a:p>
          <a:p>
            <a:pPr marL="361950" lvl="1" indent="0">
              <a:buNone/>
            </a:pPr>
            <a:endParaRPr lang="en-US" b="1" dirty="0"/>
          </a:p>
          <a:p>
            <a:pPr marL="361950" lvl="1" indent="0">
              <a:buNone/>
            </a:pPr>
            <a:r>
              <a:rPr lang="en-US" b="1" dirty="0"/>
              <a:t>Very short slide version:</a:t>
            </a:r>
            <a:endParaRPr lang="en-US" dirty="0"/>
          </a:p>
          <a:p>
            <a:pPr lvl="1"/>
            <a:r>
              <a:rPr lang="en-US" dirty="0"/>
              <a:t>A </a:t>
            </a:r>
            <a:r>
              <a:rPr lang="en-US" b="1" dirty="0" err="1"/>
              <a:t>professionalised</a:t>
            </a:r>
            <a:r>
              <a:rPr lang="en-US" b="1" dirty="0"/>
              <a:t> cybercrime ecosystem</a:t>
            </a:r>
            <a:r>
              <a:rPr lang="en-US" dirty="0"/>
              <a:t> is an </a:t>
            </a:r>
            <a:r>
              <a:rPr lang="en-US" dirty="0" err="1"/>
              <a:t>organised</a:t>
            </a:r>
            <a:r>
              <a:rPr lang="en-US" dirty="0"/>
              <a:t> network of cybercriminals who </a:t>
            </a:r>
            <a:r>
              <a:rPr lang="en-US" dirty="0" err="1"/>
              <a:t>specialise</a:t>
            </a:r>
            <a:r>
              <a:rPr lang="en-US" dirty="0"/>
              <a:t> in different roles to develop, distribute, and profit from cyber attacks.</a:t>
            </a:r>
          </a:p>
          <a:p>
            <a:pPr lvl="1"/>
            <a:endParaRPr lang="en-GB" dirty="0">
              <a:effectLst/>
            </a:endParaRPr>
          </a:p>
          <a:p>
            <a:pPr lvl="1"/>
            <a:endParaRPr lang="en-GB" dirty="0">
              <a:effectLst/>
            </a:endParaRPr>
          </a:p>
          <a:p>
            <a:endParaRPr lang="en-GB" dirty="0">
              <a:effectLst/>
            </a:endParaRPr>
          </a:p>
          <a:p>
            <a:r>
              <a:rPr lang="en-GB" dirty="0">
                <a:effectLst/>
              </a:rPr>
              <a:t>https://securityintelligence.com </a:t>
            </a:r>
          </a:p>
          <a:p>
            <a:pPr marL="373063" lvl="0" indent="-285750">
              <a:lnSpc>
                <a:spcPct val="115000"/>
              </a:lnSpc>
              <a:spcAft>
                <a:spcPts val="1000"/>
              </a:spcAft>
              <a:buSzPts val="1000"/>
              <a:buFont typeface="Courier New" panose="02070309020205020404" pitchFamily="49" charset="0"/>
              <a:buChar char="o"/>
              <a:tabLst>
                <a:tab pos="914400" algn="l"/>
              </a:tabLst>
            </a:pPr>
            <a:endParaRPr lang="en-GB" sz="1100" dirty="0">
              <a:effectLst/>
              <a:latin typeface="Calibri" panose="020F0502020204030204" pitchFamily="34" charset="0"/>
              <a:ea typeface="Calibri" panose="020F0502020204030204" pitchFamily="34" charset="0"/>
              <a:cs typeface="Times New Roman" panose="02020603050405020304" pitchFamily="18" charset="0"/>
            </a:endParaRPr>
          </a:p>
          <a:p>
            <a:pPr marL="373063" lvl="0"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evidence collection process and explain the importance of each step.</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29</a:t>
            </a:fld>
            <a:endParaRPr lang="en-GB" altLang="en-US"/>
          </a:p>
        </p:txBody>
      </p:sp>
    </p:spTree>
    <p:extLst>
      <p:ext uri="{BB962C8B-B14F-4D97-AF65-F5344CB8AC3E}">
        <p14:creationId xmlns:p14="http://schemas.microsoft.com/office/powerpoint/2010/main" val="28827058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None/>
            </a:pPr>
            <a:r>
              <a:rPr lang="en-GB" sz="1200" b="1" kern="1200" dirty="0">
                <a:solidFill>
                  <a:schemeClr val="tx1"/>
                </a:solidFill>
                <a:effectLst/>
                <a:latin typeface="Arial" charset="0"/>
                <a:ea typeface="+mn-ea"/>
                <a:cs typeface="+mn-cs"/>
              </a:rPr>
              <a:t>Attack Phases</a:t>
            </a:r>
            <a:endParaRPr lang="en-GB" dirty="0">
              <a:effectLst/>
            </a:endParaRPr>
          </a:p>
          <a:p>
            <a:pPr lvl="0"/>
            <a:r>
              <a:rPr lang="en-GB" sz="1200" kern="1200" dirty="0">
                <a:solidFill>
                  <a:schemeClr val="tx1"/>
                </a:solidFill>
                <a:effectLst/>
                <a:latin typeface="Arial" charset="0"/>
                <a:ea typeface="+mn-ea"/>
                <a:cs typeface="+mn-cs"/>
              </a:rPr>
              <a:t>Initial Access</a:t>
            </a:r>
          </a:p>
          <a:p>
            <a:pPr lvl="0"/>
            <a:r>
              <a:rPr lang="en-GB" sz="1200" kern="1200" dirty="0">
                <a:solidFill>
                  <a:schemeClr val="tx1"/>
                </a:solidFill>
                <a:effectLst/>
                <a:latin typeface="Arial" charset="0"/>
                <a:ea typeface="+mn-ea"/>
                <a:cs typeface="+mn-cs"/>
              </a:rPr>
              <a:t>Discovery &amp; Privilege Escalation</a:t>
            </a:r>
          </a:p>
          <a:p>
            <a:pPr lvl="0"/>
            <a:r>
              <a:rPr lang="en-GB" sz="1200" kern="1200" dirty="0">
                <a:solidFill>
                  <a:schemeClr val="tx1"/>
                </a:solidFill>
                <a:effectLst/>
                <a:latin typeface="Arial" charset="0"/>
                <a:ea typeface="+mn-ea"/>
                <a:cs typeface="+mn-cs"/>
              </a:rPr>
              <a:t>Lateral Movement</a:t>
            </a:r>
          </a:p>
          <a:p>
            <a:pPr lvl="0"/>
            <a:r>
              <a:rPr lang="en-GB" sz="1200" kern="1200" dirty="0">
                <a:solidFill>
                  <a:schemeClr val="tx1"/>
                </a:solidFill>
                <a:effectLst/>
                <a:latin typeface="Arial" charset="0"/>
                <a:ea typeface="+mn-ea"/>
                <a:cs typeface="+mn-cs"/>
              </a:rPr>
              <a:t>Shadow Copy Deletion</a:t>
            </a:r>
          </a:p>
          <a:p>
            <a:pPr lvl="0"/>
            <a:r>
              <a:rPr lang="en-GB" sz="1200" kern="1200" dirty="0">
                <a:solidFill>
                  <a:schemeClr val="tx1"/>
                </a:solidFill>
                <a:effectLst/>
                <a:latin typeface="Arial" charset="0"/>
                <a:ea typeface="+mn-ea"/>
                <a:cs typeface="+mn-cs"/>
              </a:rPr>
              <a:t>Data Exfiltration</a:t>
            </a:r>
          </a:p>
          <a:p>
            <a:pPr lvl="0"/>
            <a:r>
              <a:rPr lang="en-GB" sz="1200" kern="1200" dirty="0">
                <a:solidFill>
                  <a:schemeClr val="tx1"/>
                </a:solidFill>
                <a:effectLst/>
                <a:latin typeface="Arial" charset="0"/>
                <a:ea typeface="+mn-ea"/>
                <a:cs typeface="+mn-cs"/>
              </a:rPr>
              <a:t>Encryption &amp; Ransom Note</a:t>
            </a:r>
          </a:p>
          <a:p>
            <a:endParaRPr lang="en-GB" dirty="0">
              <a:effectLst/>
            </a:endParaRPr>
          </a:p>
          <a:p>
            <a:pPr marL="0" indent="0">
              <a:buNone/>
            </a:pPr>
            <a:r>
              <a:rPr lang="en-GB" sz="1200" kern="1200" dirty="0">
                <a:solidFill>
                  <a:schemeClr val="tx1"/>
                </a:solidFill>
                <a:effectLst/>
                <a:latin typeface="Arial" charset="0"/>
                <a:ea typeface="+mn-ea"/>
                <a:cs typeface="+mn-cs"/>
              </a:rPr>
              <a:t>Link to forensic artefacts:</a:t>
            </a:r>
          </a:p>
          <a:p>
            <a:pPr lvl="0"/>
            <a:r>
              <a:rPr lang="en-GB" sz="1200" kern="1200" dirty="0">
                <a:solidFill>
                  <a:schemeClr val="tx1"/>
                </a:solidFill>
                <a:effectLst/>
                <a:latin typeface="Arial" charset="0"/>
                <a:ea typeface="+mn-ea"/>
                <a:cs typeface="+mn-cs"/>
              </a:rPr>
              <a:t>Event logs</a:t>
            </a:r>
          </a:p>
          <a:p>
            <a:pPr lvl="0"/>
            <a:r>
              <a:rPr lang="en-GB" sz="1200" kern="1200" dirty="0">
                <a:solidFill>
                  <a:schemeClr val="tx1"/>
                </a:solidFill>
                <a:effectLst/>
                <a:latin typeface="Arial" charset="0"/>
                <a:ea typeface="+mn-ea"/>
                <a:cs typeface="+mn-cs"/>
              </a:rPr>
              <a:t>PowerShell history</a:t>
            </a:r>
          </a:p>
          <a:p>
            <a:pPr lvl="0"/>
            <a:r>
              <a:rPr lang="en-GB" sz="1200" kern="1200" dirty="0" err="1">
                <a:solidFill>
                  <a:schemeClr val="tx1"/>
                </a:solidFill>
                <a:effectLst/>
                <a:latin typeface="Arial" charset="0"/>
                <a:ea typeface="+mn-ea"/>
                <a:cs typeface="+mn-cs"/>
              </a:rPr>
              <a:t>vssadmin</a:t>
            </a:r>
            <a:r>
              <a:rPr lang="en-GB" sz="1200" kern="1200" dirty="0">
                <a:solidFill>
                  <a:schemeClr val="tx1"/>
                </a:solidFill>
                <a:effectLst/>
                <a:latin typeface="Arial" charset="0"/>
                <a:ea typeface="+mn-ea"/>
                <a:cs typeface="+mn-cs"/>
              </a:rPr>
              <a:t> execution</a:t>
            </a:r>
          </a:p>
          <a:p>
            <a:pPr lvl="0"/>
            <a:r>
              <a:rPr lang="en-GB" sz="1200" kern="1200" dirty="0">
                <a:solidFill>
                  <a:schemeClr val="tx1"/>
                </a:solidFill>
                <a:effectLst/>
                <a:latin typeface="Arial" charset="0"/>
                <a:ea typeface="+mn-ea"/>
                <a:cs typeface="+mn-cs"/>
              </a:rPr>
              <a:t>Named pipes</a:t>
            </a:r>
          </a:p>
          <a:p>
            <a:pPr lvl="0"/>
            <a:r>
              <a:rPr lang="en-GB" sz="1200" kern="1200" dirty="0">
                <a:solidFill>
                  <a:schemeClr val="tx1"/>
                </a:solidFill>
                <a:effectLst/>
                <a:latin typeface="Arial" charset="0"/>
                <a:ea typeface="+mn-ea"/>
                <a:cs typeface="+mn-cs"/>
              </a:rPr>
              <a:t>Registry persistence</a:t>
            </a:r>
          </a:p>
          <a:p>
            <a:endParaRPr lang="en-GB" dirty="0">
              <a:effectLst/>
            </a:endParaRP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how the static analysis revealed critical evidence and discuss interpretation challenges.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30</a:t>
            </a:fld>
            <a:endParaRPr lang="en-GB" altLang="en-US"/>
          </a:p>
        </p:txBody>
      </p:sp>
    </p:spTree>
    <p:extLst>
      <p:ext uri="{BB962C8B-B14F-4D97-AF65-F5344CB8AC3E}">
        <p14:creationId xmlns:p14="http://schemas.microsoft.com/office/powerpoint/2010/main" val="9604724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0507125-2185-4B44-E827-BD16F1117FF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5AD5CDD-DC16-70E8-C588-95C96735A801}"/>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2BD1C8C-9065-ADDA-04A3-6012D3893773}"/>
              </a:ext>
            </a:extLst>
          </p:cNvPr>
          <p:cNvSpPr>
            <a:spLocks noGrp="1"/>
          </p:cNvSpPr>
          <p:nvPr>
            <p:ph type="body" idx="1"/>
          </p:nvPr>
        </p:nvSpPr>
        <p:spPr/>
        <p:txBody>
          <a:bodyPr/>
          <a:lstStyle/>
          <a:p>
            <a:endParaRPr lang="en-GB" dirty="0">
              <a:effectLst/>
            </a:endParaRP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how the static analysis revealed critical evidence and discuss interpretation challenges.</a:t>
            </a:r>
          </a:p>
          <a:p>
            <a:endParaRPr lang="en-GB" dirty="0"/>
          </a:p>
        </p:txBody>
      </p:sp>
      <p:sp>
        <p:nvSpPr>
          <p:cNvPr id="4" name="Slide Number Placeholder 3">
            <a:extLst>
              <a:ext uri="{FF2B5EF4-FFF2-40B4-BE49-F238E27FC236}">
                <a16:creationId xmlns:a16="http://schemas.microsoft.com/office/drawing/2014/main" id="{4651FF28-E1F8-BA15-B282-C29087B78BAB}"/>
              </a:ext>
            </a:extLst>
          </p:cNvPr>
          <p:cNvSpPr>
            <a:spLocks noGrp="1"/>
          </p:cNvSpPr>
          <p:nvPr>
            <p:ph type="sldNum" sz="quarter" idx="5"/>
          </p:nvPr>
        </p:nvSpPr>
        <p:spPr/>
        <p:txBody>
          <a:bodyPr/>
          <a:lstStyle/>
          <a:p>
            <a:pPr>
              <a:defRPr/>
            </a:pPr>
            <a:fld id="{A1522287-D24A-4D7C-923C-F620684850EC}" type="slidenum">
              <a:rPr lang="en-GB" altLang="en-US" smtClean="0"/>
              <a:pPr>
                <a:defRPr/>
              </a:pPr>
              <a:t>31</a:t>
            </a:fld>
            <a:endParaRPr lang="en-GB" altLang="en-US"/>
          </a:p>
        </p:txBody>
      </p:sp>
    </p:spTree>
    <p:extLst>
      <p:ext uri="{BB962C8B-B14F-4D97-AF65-F5344CB8AC3E}">
        <p14:creationId xmlns:p14="http://schemas.microsoft.com/office/powerpoint/2010/main" val="323752672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BA4FF65-C736-58F5-77C8-DC643CF4C7F6}"/>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E6C2840-8642-BF16-C3BA-93A2625DA8A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38B2901-BB17-E1F1-B904-2BCC46635B81}"/>
              </a:ext>
            </a:extLst>
          </p:cNvPr>
          <p:cNvSpPr>
            <a:spLocks noGrp="1"/>
          </p:cNvSpPr>
          <p:nvPr>
            <p:ph type="body" idx="1"/>
          </p:nvPr>
        </p:nvSpPr>
        <p:spPr/>
        <p:txBody>
          <a:bodyPr/>
          <a:lstStyle/>
          <a:p>
            <a:endParaRPr lang="en-GB" dirty="0">
              <a:effectLst/>
            </a:endParaRP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how the static analysis revealed critical evidence and discuss interpretation challenges.</a:t>
            </a:r>
          </a:p>
          <a:p>
            <a:endParaRPr lang="en-GB" dirty="0"/>
          </a:p>
        </p:txBody>
      </p:sp>
      <p:sp>
        <p:nvSpPr>
          <p:cNvPr id="4" name="Slide Number Placeholder 3">
            <a:extLst>
              <a:ext uri="{FF2B5EF4-FFF2-40B4-BE49-F238E27FC236}">
                <a16:creationId xmlns:a16="http://schemas.microsoft.com/office/drawing/2014/main" id="{6E4D6E18-0CFB-FAA6-090A-C3C8477DC171}"/>
              </a:ext>
            </a:extLst>
          </p:cNvPr>
          <p:cNvSpPr>
            <a:spLocks noGrp="1"/>
          </p:cNvSpPr>
          <p:nvPr>
            <p:ph type="sldNum" sz="quarter" idx="5"/>
          </p:nvPr>
        </p:nvSpPr>
        <p:spPr/>
        <p:txBody>
          <a:bodyPr/>
          <a:lstStyle/>
          <a:p>
            <a:pPr>
              <a:defRPr/>
            </a:pPr>
            <a:fld id="{A1522287-D24A-4D7C-923C-F620684850EC}" type="slidenum">
              <a:rPr lang="en-GB" altLang="en-US" smtClean="0"/>
              <a:pPr>
                <a:defRPr/>
              </a:pPr>
              <a:t>32</a:t>
            </a:fld>
            <a:endParaRPr lang="en-GB" altLang="en-US"/>
          </a:p>
        </p:txBody>
      </p:sp>
    </p:spTree>
    <p:extLst>
      <p:ext uri="{BB962C8B-B14F-4D97-AF65-F5344CB8AC3E}">
        <p14:creationId xmlns:p14="http://schemas.microsoft.com/office/powerpoint/2010/main" val="37507210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DD06E7A-960E-AB51-D566-27DD5EC8D5B8}"/>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C995602-C61D-3EC7-D053-786D457D0D39}"/>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270617FC-3C21-959A-B4FC-1FC0964DE304}"/>
              </a:ext>
            </a:extLst>
          </p:cNvPr>
          <p:cNvSpPr>
            <a:spLocks noGrp="1"/>
          </p:cNvSpPr>
          <p:nvPr>
            <p:ph type="body" idx="1"/>
          </p:nvPr>
        </p:nvSpPr>
        <p:spPr/>
        <p:txBody>
          <a:bodyPr/>
          <a:lstStyle/>
          <a:p>
            <a:endParaRPr lang="en-GB" dirty="0">
              <a:effectLst/>
            </a:endParaRP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how the static analysis revealed critical evidence and discuss interpretation challenges.</a:t>
            </a:r>
          </a:p>
          <a:p>
            <a:endParaRPr lang="en-GB" dirty="0"/>
          </a:p>
        </p:txBody>
      </p:sp>
      <p:sp>
        <p:nvSpPr>
          <p:cNvPr id="4" name="Slide Number Placeholder 3">
            <a:extLst>
              <a:ext uri="{FF2B5EF4-FFF2-40B4-BE49-F238E27FC236}">
                <a16:creationId xmlns:a16="http://schemas.microsoft.com/office/drawing/2014/main" id="{F1A8EEE5-3A47-E920-5B24-9DD56F6D2057}"/>
              </a:ext>
            </a:extLst>
          </p:cNvPr>
          <p:cNvSpPr>
            <a:spLocks noGrp="1"/>
          </p:cNvSpPr>
          <p:nvPr>
            <p:ph type="sldNum" sz="quarter" idx="5"/>
          </p:nvPr>
        </p:nvSpPr>
        <p:spPr/>
        <p:txBody>
          <a:bodyPr/>
          <a:lstStyle/>
          <a:p>
            <a:pPr>
              <a:defRPr/>
            </a:pPr>
            <a:fld id="{A1522287-D24A-4D7C-923C-F620684850EC}" type="slidenum">
              <a:rPr lang="en-GB" altLang="en-US" smtClean="0"/>
              <a:pPr>
                <a:defRPr/>
              </a:pPr>
              <a:t>33</a:t>
            </a:fld>
            <a:endParaRPr lang="en-GB" altLang="en-US"/>
          </a:p>
        </p:txBody>
      </p:sp>
    </p:spTree>
    <p:extLst>
      <p:ext uri="{BB962C8B-B14F-4D97-AF65-F5344CB8AC3E}">
        <p14:creationId xmlns:p14="http://schemas.microsoft.com/office/powerpoint/2010/main" val="384951942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20000"/>
          </a:bodyPr>
          <a:lstStyle/>
          <a:p>
            <a:pPr marL="0" marR="0" lvl="0" indent="0" algn="l" defTabSz="1020763" rtl="0" eaLnBrk="0" fontAlgn="base" latinLnBrk="0" hangingPunct="0">
              <a:lnSpc>
                <a:spcPct val="90000"/>
              </a:lnSpc>
              <a:spcBef>
                <a:spcPct val="50000"/>
              </a:spcBef>
              <a:spcAft>
                <a:spcPct val="0"/>
              </a:spcAft>
              <a:buClrTx/>
              <a:buSzPct val="100000"/>
              <a:buFontTx/>
              <a:buNone/>
              <a:tabLst/>
              <a:defRPr/>
            </a:pPr>
            <a:r>
              <a:rPr lang="en-GB" sz="1200" b="1" kern="1200" dirty="0">
                <a:solidFill>
                  <a:schemeClr val="tx1"/>
                </a:solidFill>
                <a:effectLst/>
                <a:latin typeface="Arial" charset="0"/>
                <a:ea typeface="+mn-ea"/>
                <a:cs typeface="+mn-cs"/>
              </a:rPr>
              <a:t>Modern attacks try to avoid leaving evidence on disk, which is why memory analysis and behavioural detection are becoming increasingly important in digital forensics.</a:t>
            </a:r>
            <a:endParaRPr lang="en-GB" sz="1200" kern="1200" dirty="0">
              <a:solidFill>
                <a:schemeClr val="tx1"/>
              </a:solidFill>
              <a:effectLst/>
              <a:latin typeface="Arial" charset="0"/>
              <a:ea typeface="+mn-ea"/>
              <a:cs typeface="+mn-cs"/>
            </a:endParaRPr>
          </a:p>
          <a:p>
            <a:pPr marL="0" indent="0">
              <a:buNone/>
            </a:pPr>
            <a:endParaRPr lang="en-US" b="1" dirty="0"/>
          </a:p>
          <a:p>
            <a:pPr marL="0" indent="0">
              <a:buNone/>
            </a:pPr>
            <a:r>
              <a:rPr lang="en-US" b="1" dirty="0"/>
              <a:t>AI-Driven Malware Detection</a:t>
            </a:r>
          </a:p>
          <a:p>
            <a:r>
              <a:rPr lang="en-US" dirty="0"/>
              <a:t>Use of </a:t>
            </a:r>
            <a:r>
              <a:rPr lang="en-US" b="1" dirty="0"/>
              <a:t>artificial intelligence and machine learning</a:t>
            </a:r>
            <a:r>
              <a:rPr lang="en-US" dirty="0"/>
              <a:t> to identify malicious </a:t>
            </a:r>
            <a:r>
              <a:rPr lang="en-US" dirty="0" err="1"/>
              <a:t>behaviour</a:t>
            </a:r>
            <a:r>
              <a:rPr lang="en-US" dirty="0"/>
              <a:t> or anomalies in systems and networks that may indicate malware activity.</a:t>
            </a:r>
          </a:p>
          <a:p>
            <a:pPr marL="0" marR="0" lvl="0" indent="0" algn="l" defTabSz="1020763" rtl="0" eaLnBrk="0" fontAlgn="base" latinLnBrk="0" hangingPunct="0">
              <a:lnSpc>
                <a:spcPct val="90000"/>
              </a:lnSpc>
              <a:spcBef>
                <a:spcPct val="50000"/>
              </a:spcBef>
              <a:spcAft>
                <a:spcPct val="0"/>
              </a:spcAft>
              <a:buClrTx/>
              <a:buSzPct val="100000"/>
              <a:buFontTx/>
              <a:buNone/>
              <a:tabLst/>
              <a:defRPr/>
            </a:pPr>
            <a:r>
              <a:rPr lang="en-GB" sz="1200" b="1" kern="1200" dirty="0">
                <a:solidFill>
                  <a:schemeClr val="tx1"/>
                </a:solidFill>
                <a:effectLst/>
                <a:latin typeface="Arial" charset="0"/>
                <a:ea typeface="+mn-ea"/>
                <a:cs typeface="+mn-cs"/>
              </a:rPr>
              <a:t>Example:</a:t>
            </a:r>
            <a:br>
              <a:rPr lang="en-GB" sz="1200" b="1" kern="1200" dirty="0">
                <a:solidFill>
                  <a:schemeClr val="tx1"/>
                </a:solidFill>
                <a:effectLst/>
                <a:latin typeface="Arial" charset="0"/>
                <a:ea typeface="+mn-ea"/>
                <a:cs typeface="+mn-cs"/>
              </a:rPr>
            </a:br>
            <a:r>
              <a:rPr lang="en-GB" sz="1200" b="1" kern="1200" dirty="0">
                <a:solidFill>
                  <a:schemeClr val="tx1"/>
                </a:solidFill>
                <a:effectLst/>
                <a:latin typeface="Arial" charset="0"/>
                <a:ea typeface="+mn-ea"/>
                <a:cs typeface="+mn-cs"/>
              </a:rPr>
              <a:t>A security system detects unusual network traffic patterns and flags a computer as infected even though the malware signature is unknown.</a:t>
            </a:r>
            <a:endParaRPr lang="en-GB" sz="1200" kern="1200" dirty="0">
              <a:solidFill>
                <a:schemeClr val="tx1"/>
              </a:solidFill>
              <a:effectLst/>
              <a:latin typeface="Arial" charset="0"/>
              <a:ea typeface="+mn-ea"/>
              <a:cs typeface="+mn-cs"/>
            </a:endParaRPr>
          </a:p>
          <a:p>
            <a:endParaRPr lang="en-US" dirty="0"/>
          </a:p>
          <a:p>
            <a:pPr marL="0" indent="0">
              <a:buNone/>
            </a:pPr>
            <a:r>
              <a:rPr lang="en-US" b="1" dirty="0"/>
              <a:t>Fileless Malware</a:t>
            </a:r>
          </a:p>
          <a:p>
            <a:r>
              <a:rPr lang="en-US" dirty="0"/>
              <a:t>Malware that operates </a:t>
            </a:r>
            <a:r>
              <a:rPr lang="en-US" b="1" dirty="0"/>
              <a:t>directly in system memory (RAM)</a:t>
            </a:r>
            <a:r>
              <a:rPr lang="en-US" dirty="0"/>
              <a:t> instead of installing files on disk, making it harder for traditional antivirus tools to detect.</a:t>
            </a:r>
          </a:p>
          <a:p>
            <a:pPr marL="0" marR="0" lvl="0" indent="0" algn="l" defTabSz="1020763" rtl="0" eaLnBrk="0" fontAlgn="base" latinLnBrk="0" hangingPunct="0">
              <a:lnSpc>
                <a:spcPct val="90000"/>
              </a:lnSpc>
              <a:spcBef>
                <a:spcPct val="50000"/>
              </a:spcBef>
              <a:spcAft>
                <a:spcPct val="0"/>
              </a:spcAft>
              <a:buClrTx/>
              <a:buSzPct val="100000"/>
              <a:buFontTx/>
              <a:buNone/>
              <a:tabLst/>
              <a:defRPr/>
            </a:pPr>
            <a:r>
              <a:rPr lang="en-GB" sz="1200" b="1" kern="1200" dirty="0">
                <a:solidFill>
                  <a:schemeClr val="tx1"/>
                </a:solidFill>
                <a:effectLst/>
                <a:latin typeface="Arial" charset="0"/>
                <a:ea typeface="+mn-ea"/>
                <a:cs typeface="+mn-cs"/>
              </a:rPr>
              <a:t>Example:</a:t>
            </a:r>
            <a:br>
              <a:rPr lang="en-GB" sz="1200" b="1" kern="1200" dirty="0">
                <a:solidFill>
                  <a:schemeClr val="tx1"/>
                </a:solidFill>
                <a:effectLst/>
                <a:latin typeface="Arial" charset="0"/>
                <a:ea typeface="+mn-ea"/>
                <a:cs typeface="+mn-cs"/>
              </a:rPr>
            </a:br>
            <a:r>
              <a:rPr lang="en-GB" sz="1200" b="1" kern="1200" dirty="0">
                <a:solidFill>
                  <a:schemeClr val="tx1"/>
                </a:solidFill>
                <a:effectLst/>
                <a:latin typeface="Arial" charset="0"/>
                <a:ea typeface="+mn-ea"/>
                <a:cs typeface="+mn-cs"/>
              </a:rPr>
              <a:t>An attacker sends a phishing email that runs a PowerShell command, which loads malware directly into memory without saving any file to the hard drive.</a:t>
            </a:r>
            <a:endParaRPr lang="en-GB" sz="1200" kern="1200" dirty="0">
              <a:solidFill>
                <a:schemeClr val="tx1"/>
              </a:solidFill>
              <a:effectLst/>
              <a:latin typeface="Arial" charset="0"/>
              <a:ea typeface="+mn-ea"/>
              <a:cs typeface="+mn-cs"/>
            </a:endParaRPr>
          </a:p>
          <a:p>
            <a:endParaRPr lang="en-US" dirty="0"/>
          </a:p>
          <a:p>
            <a:pPr marL="0" indent="0">
              <a:buNone/>
            </a:pPr>
            <a:br>
              <a:rPr lang="en-US" dirty="0"/>
            </a:br>
            <a:r>
              <a:rPr lang="en-US" b="1" dirty="0"/>
              <a:t>Cloud-Based Malware Persistence</a:t>
            </a:r>
          </a:p>
          <a:p>
            <a:r>
              <a:rPr lang="en-US" dirty="0"/>
              <a:t>A technique where attackers maintain access or store malicious components in </a:t>
            </a:r>
            <a:r>
              <a:rPr lang="en-US" b="1" dirty="0"/>
              <a:t>cloud services (e.g., cloud storage, SaaS platforms)</a:t>
            </a:r>
            <a:r>
              <a:rPr lang="en-US" dirty="0"/>
              <a:t> to survive system reboots or evade local detection.</a:t>
            </a:r>
          </a:p>
          <a:p>
            <a:pPr marL="0" marR="0" lvl="0" indent="0" algn="l" defTabSz="1020763" rtl="0" eaLnBrk="0" fontAlgn="base" latinLnBrk="0" hangingPunct="0">
              <a:lnSpc>
                <a:spcPct val="90000"/>
              </a:lnSpc>
              <a:spcBef>
                <a:spcPct val="50000"/>
              </a:spcBef>
              <a:spcAft>
                <a:spcPct val="0"/>
              </a:spcAft>
              <a:buClrTx/>
              <a:buSzPct val="100000"/>
              <a:buFontTx/>
              <a:buNone/>
              <a:tabLst/>
              <a:defRPr/>
            </a:pPr>
            <a:r>
              <a:rPr lang="en-GB" sz="1200" b="1" kern="1200" dirty="0">
                <a:solidFill>
                  <a:schemeClr val="tx1"/>
                </a:solidFill>
                <a:effectLst/>
                <a:latin typeface="Arial" charset="0"/>
                <a:ea typeface="+mn-ea"/>
                <a:cs typeface="+mn-cs"/>
              </a:rPr>
              <a:t>Example:</a:t>
            </a:r>
            <a:br>
              <a:rPr lang="en-GB" sz="1200" b="1" kern="1200" dirty="0">
                <a:solidFill>
                  <a:schemeClr val="tx1"/>
                </a:solidFill>
                <a:effectLst/>
                <a:latin typeface="Arial" charset="0"/>
                <a:ea typeface="+mn-ea"/>
                <a:cs typeface="+mn-cs"/>
              </a:rPr>
            </a:br>
            <a:r>
              <a:rPr lang="en-GB" sz="1200" b="1" kern="1200" dirty="0">
                <a:solidFill>
                  <a:schemeClr val="tx1"/>
                </a:solidFill>
                <a:effectLst/>
                <a:latin typeface="Arial" charset="0"/>
                <a:ea typeface="+mn-ea"/>
                <a:cs typeface="+mn-cs"/>
              </a:rPr>
              <a:t>Malware downloads commands from a Google Drive or Dropbox link controlled by the attacker.</a:t>
            </a:r>
            <a:endParaRPr lang="en-GB" sz="1200" kern="1200" dirty="0">
              <a:solidFill>
                <a:schemeClr val="tx1"/>
              </a:solidFill>
              <a:effectLst/>
              <a:latin typeface="Arial" charset="0"/>
              <a:ea typeface="+mn-ea"/>
              <a:cs typeface="+mn-cs"/>
            </a:endParaRPr>
          </a:p>
          <a:p>
            <a:endParaRPr lang="en-US" dirty="0"/>
          </a:p>
          <a:p>
            <a:pPr marL="0" indent="0">
              <a:buNone/>
            </a:pPr>
            <a:endParaRPr lang="en-US" dirty="0"/>
          </a:p>
          <a:p>
            <a:pPr marL="0" indent="0">
              <a:buNone/>
            </a:pPr>
            <a:r>
              <a:rPr lang="en-US" b="1" dirty="0"/>
              <a:t>Living-off-the-Land Techniques (</a:t>
            </a:r>
            <a:r>
              <a:rPr lang="en-US" b="1" dirty="0" err="1"/>
              <a:t>LotL</a:t>
            </a:r>
            <a:r>
              <a:rPr lang="en-US" b="1" dirty="0"/>
              <a:t>)</a:t>
            </a:r>
          </a:p>
          <a:p>
            <a:r>
              <a:rPr lang="en-US" dirty="0"/>
              <a:t>Attackers use </a:t>
            </a:r>
            <a:r>
              <a:rPr lang="en-US" b="1" dirty="0"/>
              <a:t>legitimate system tools and built-in utilities</a:t>
            </a:r>
            <a:r>
              <a:rPr lang="en-US" dirty="0"/>
              <a:t> (such as PowerShell, WMI, or command prompt) to perform malicious activities while avoiding detection.</a:t>
            </a:r>
          </a:p>
          <a:p>
            <a:pPr marL="0" marR="0" lvl="0" indent="0" algn="l" defTabSz="1020763" rtl="0" eaLnBrk="0" fontAlgn="base" latinLnBrk="0" hangingPunct="0">
              <a:lnSpc>
                <a:spcPct val="90000"/>
              </a:lnSpc>
              <a:spcBef>
                <a:spcPct val="50000"/>
              </a:spcBef>
              <a:spcAft>
                <a:spcPct val="0"/>
              </a:spcAft>
              <a:buClrTx/>
              <a:buSzPct val="100000"/>
              <a:buFontTx/>
              <a:buNone/>
              <a:tabLst/>
              <a:defRPr/>
            </a:pPr>
            <a:r>
              <a:rPr lang="en-GB" sz="1200" b="1" kern="1200" dirty="0">
                <a:solidFill>
                  <a:schemeClr val="tx1"/>
                </a:solidFill>
                <a:effectLst/>
                <a:latin typeface="Arial" charset="0"/>
                <a:ea typeface="+mn-ea"/>
                <a:cs typeface="+mn-cs"/>
              </a:rPr>
              <a:t>Example:</a:t>
            </a:r>
            <a:br>
              <a:rPr lang="en-GB" sz="1200" b="1" kern="1200" dirty="0">
                <a:solidFill>
                  <a:schemeClr val="tx1"/>
                </a:solidFill>
                <a:effectLst/>
                <a:latin typeface="Arial" charset="0"/>
                <a:ea typeface="+mn-ea"/>
                <a:cs typeface="+mn-cs"/>
              </a:rPr>
            </a:br>
            <a:r>
              <a:rPr lang="en-GB" sz="1200" b="1" kern="1200" dirty="0">
                <a:solidFill>
                  <a:schemeClr val="tx1"/>
                </a:solidFill>
                <a:effectLst/>
                <a:latin typeface="Arial" charset="0"/>
                <a:ea typeface="+mn-ea"/>
                <a:cs typeface="+mn-cs"/>
              </a:rPr>
              <a:t>An attacker uses PowerShell or Windows Management Instrumentation (WMI) to execute commands and move through a network without installing new tools.</a:t>
            </a:r>
            <a:endParaRPr lang="en-GB" sz="1200" kern="1200" dirty="0">
              <a:solidFill>
                <a:schemeClr val="tx1"/>
              </a:solidFill>
              <a:effectLst/>
              <a:latin typeface="Arial" charset="0"/>
              <a:ea typeface="+mn-ea"/>
              <a:cs typeface="+mn-cs"/>
            </a:endParaRPr>
          </a:p>
          <a:p>
            <a:endParaRPr lang="en-US" dirty="0"/>
          </a:p>
          <a:p>
            <a:pPr marL="0" indent="0">
              <a:buNone/>
            </a:pPr>
            <a:endParaRPr lang="en-US" dirty="0"/>
          </a:p>
          <a:p>
            <a:pPr marL="0" indent="0">
              <a:buNone/>
            </a:pPr>
            <a:r>
              <a:rPr lang="en-US" b="1" dirty="0"/>
              <a:t>Advanced Memory Forensics</a:t>
            </a:r>
          </a:p>
          <a:p>
            <a:r>
              <a:rPr lang="en-US" dirty="0"/>
              <a:t>The analysis of </a:t>
            </a:r>
            <a:r>
              <a:rPr lang="en-US" b="1" dirty="0"/>
              <a:t>RAM memory dumps</a:t>
            </a:r>
            <a:r>
              <a:rPr lang="en-US" dirty="0"/>
              <a:t> to identify hidden malware, running processes, encryption keys, or other artifacts that may not be stored on disk.</a:t>
            </a:r>
          </a:p>
          <a:p>
            <a:pPr marL="0" marR="0" lvl="0" indent="0" algn="l" defTabSz="1020763" rtl="0" eaLnBrk="0" fontAlgn="base" latinLnBrk="0" hangingPunct="0">
              <a:lnSpc>
                <a:spcPct val="90000"/>
              </a:lnSpc>
              <a:spcBef>
                <a:spcPct val="50000"/>
              </a:spcBef>
              <a:spcAft>
                <a:spcPct val="0"/>
              </a:spcAft>
              <a:buClrTx/>
              <a:buSzPct val="100000"/>
              <a:buFontTx/>
              <a:buNone/>
              <a:tabLst/>
              <a:defRPr/>
            </a:pPr>
            <a:r>
              <a:rPr lang="en-GB" sz="1200" b="1" kern="1200" dirty="0">
                <a:solidFill>
                  <a:schemeClr val="tx1"/>
                </a:solidFill>
                <a:effectLst/>
                <a:latin typeface="Arial" charset="0"/>
                <a:ea typeface="+mn-ea"/>
                <a:cs typeface="+mn-cs"/>
              </a:rPr>
              <a:t>Example:</a:t>
            </a:r>
            <a:br>
              <a:rPr lang="en-GB" sz="1200" b="1" kern="1200" dirty="0">
                <a:solidFill>
                  <a:schemeClr val="tx1"/>
                </a:solidFill>
                <a:effectLst/>
                <a:latin typeface="Arial" charset="0"/>
                <a:ea typeface="+mn-ea"/>
                <a:cs typeface="+mn-cs"/>
              </a:rPr>
            </a:br>
            <a:r>
              <a:rPr lang="en-GB" sz="1200" b="1" kern="1200" dirty="0">
                <a:solidFill>
                  <a:schemeClr val="tx1"/>
                </a:solidFill>
                <a:effectLst/>
                <a:latin typeface="Arial" charset="0"/>
                <a:ea typeface="+mn-ea"/>
                <a:cs typeface="+mn-cs"/>
              </a:rPr>
              <a:t>Investigators capture the system’s memory and discover an encryption key used by ransomware that was never written to disk.</a:t>
            </a:r>
            <a:endParaRPr lang="en-GB" sz="1200" kern="1200" dirty="0">
              <a:solidFill>
                <a:schemeClr val="tx1"/>
              </a:solidFill>
              <a:effectLst/>
              <a:latin typeface="Arial" charset="0"/>
              <a:ea typeface="+mn-ea"/>
              <a:cs typeface="+mn-cs"/>
            </a:endParaRPr>
          </a:p>
          <a:p>
            <a:endParaRPr lang="en-US" dirty="0"/>
          </a:p>
          <a:p>
            <a:endParaRPr lang="en-US" dirty="0"/>
          </a:p>
          <a:p>
            <a:endParaRPr lang="en-US" dirty="0"/>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35</a:t>
            </a:fld>
            <a:endParaRPr lang="en-GB" altLang="en-US"/>
          </a:p>
        </p:txBody>
      </p:sp>
    </p:spTree>
    <p:extLst>
      <p:ext uri="{BB962C8B-B14F-4D97-AF65-F5344CB8AC3E}">
        <p14:creationId xmlns:p14="http://schemas.microsoft.com/office/powerpoint/2010/main" val="2689169819"/>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effectLst/>
            </a:endParaRPr>
          </a:p>
          <a:p>
            <a:pPr marL="742950" lvl="1" indent="-285750">
              <a:lnSpc>
                <a:spcPct val="115000"/>
              </a:lnSpc>
              <a:spcAft>
                <a:spcPts val="1000"/>
              </a:spcAft>
              <a:buSzPts val="1000"/>
              <a:buFont typeface="Courier New" panose="02070309020205020404" pitchFamily="49" charset="0"/>
              <a:buChar char="o"/>
              <a:tabLst>
                <a:tab pos="914400" algn="l"/>
              </a:tabLst>
            </a:pPr>
            <a:r>
              <a:rPr lang="en-GB" sz="1100" dirty="0">
                <a:effectLst/>
                <a:latin typeface="Calibri" panose="020F0502020204030204" pitchFamily="34" charset="0"/>
                <a:ea typeface="Calibri" panose="020F0502020204030204" pitchFamily="34" charset="0"/>
                <a:cs typeface="Times New Roman" panose="02020603050405020304" pitchFamily="18" charset="0"/>
              </a:rPr>
              <a:t>pursue certifications and explain how these credentials can boost their careers.</a:t>
            </a:r>
          </a:p>
          <a:p>
            <a:endParaRPr lang="en-GB" dirty="0"/>
          </a:p>
        </p:txBody>
      </p:sp>
      <p:sp>
        <p:nvSpPr>
          <p:cNvPr id="4" name="Slide Number Placeholder 3"/>
          <p:cNvSpPr>
            <a:spLocks noGrp="1"/>
          </p:cNvSpPr>
          <p:nvPr>
            <p:ph type="sldNum" sz="quarter" idx="5"/>
          </p:nvPr>
        </p:nvSpPr>
        <p:spPr/>
        <p:txBody>
          <a:bodyPr/>
          <a:lstStyle/>
          <a:p>
            <a:pPr>
              <a:defRPr/>
            </a:pPr>
            <a:fld id="{A1522287-D24A-4D7C-923C-F620684850EC}" type="slidenum">
              <a:rPr lang="en-GB" altLang="en-US" smtClean="0"/>
              <a:pPr>
                <a:defRPr/>
              </a:pPr>
              <a:t>38</a:t>
            </a:fld>
            <a:endParaRPr lang="en-GB" altLang="en-US"/>
          </a:p>
        </p:txBody>
      </p:sp>
    </p:spTree>
    <p:extLst>
      <p:ext uri="{BB962C8B-B14F-4D97-AF65-F5344CB8AC3E}">
        <p14:creationId xmlns:p14="http://schemas.microsoft.com/office/powerpoint/2010/main" val="1209778447"/>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A1522287-D24A-4D7C-923C-F620684850EC}" type="slidenum">
              <a:rPr lang="en-GB" altLang="en-US" smtClean="0"/>
              <a:pPr>
                <a:defRPr/>
              </a:pPr>
              <a:t>40</a:t>
            </a:fld>
            <a:endParaRPr lang="en-GB" altLang="en-US"/>
          </a:p>
        </p:txBody>
      </p:sp>
    </p:spTree>
    <p:extLst>
      <p:ext uri="{BB962C8B-B14F-4D97-AF65-F5344CB8AC3E}">
        <p14:creationId xmlns:p14="http://schemas.microsoft.com/office/powerpoint/2010/main" val="39152833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dirty="0"/>
              <a:t>Click to edit Master subtitle style</a:t>
            </a:r>
          </a:p>
        </p:txBody>
      </p:sp>
    </p:spTree>
    <p:extLst>
      <p:ext uri="{BB962C8B-B14F-4D97-AF65-F5344CB8AC3E}">
        <p14:creationId xmlns:p14="http://schemas.microsoft.com/office/powerpoint/2010/main" val="3570584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21102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Tree>
    <p:extLst>
      <p:ext uri="{BB962C8B-B14F-4D97-AF65-F5344CB8AC3E}">
        <p14:creationId xmlns:p14="http://schemas.microsoft.com/office/powerpoint/2010/main" val="12796190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0400808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486008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49336132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39557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33007998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dirty="0"/>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621644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20671856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64914985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blipFill dpi="0" rotWithShape="0">
          <a:blip r:embed="rId13">
            <a:lum/>
          </a:blip>
          <a:srcRect/>
          <a:stretch>
            <a:fillRect/>
          </a:stretch>
        </a:blipFill>
        <a:effectLst/>
      </p:bgPr>
    </p:bg>
    <p:spTree>
      <p:nvGrpSpPr>
        <p:cNvPr id="1" name=""/>
        <p:cNvGrpSpPr/>
        <p:nvPr/>
      </p:nvGrpSpPr>
      <p:grpSpPr>
        <a:xfrm>
          <a:off x="0" y="0"/>
          <a:ext cx="0" cy="0"/>
          <a:chOff x="0" y="0"/>
          <a:chExt cx="0" cy="0"/>
        </a:xfrm>
      </p:grpSpPr>
      <p:sp>
        <p:nvSpPr>
          <p:cNvPr id="1026" name="Rectangle 3">
            <a:extLst>
              <a:ext uri="{FF2B5EF4-FFF2-40B4-BE49-F238E27FC236}">
                <a16:creationId xmlns:a16="http://schemas.microsoft.com/office/drawing/2014/main" id="{B782FEB3-D55A-4C0B-897B-8FC5957D8700}"/>
              </a:ext>
            </a:extLst>
          </p:cNvPr>
          <p:cNvSpPr>
            <a:spLocks noGrp="1" noChangeArrowheads="1"/>
          </p:cNvSpPr>
          <p:nvPr>
            <p:ph type="body" idx="1"/>
          </p:nvPr>
        </p:nvSpPr>
        <p:spPr bwMode="auto">
          <a:xfrm>
            <a:off x="228600" y="1828800"/>
            <a:ext cx="8534400" cy="4297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Tree>
  </p:cSld>
  <p:clrMap bg1="lt1" tx1="dk1" bg2="lt2" tx2="dk2" accent1="accent1" accent2="accent2" accent3="accent3" accent4="accent4" accent5="accent5" accent6="accent6" hlink="hlink" folHlink="folHlink"/>
  <p:sldLayoutIdLst>
    <p:sldLayoutId id="2147484382" r:id="rId1"/>
    <p:sldLayoutId id="2147484380" r:id="rId2"/>
    <p:sldLayoutId id="2147484383" r:id="rId3"/>
    <p:sldLayoutId id="2147484381" r:id="rId4"/>
    <p:sldLayoutId id="2147484384" r:id="rId5"/>
    <p:sldLayoutId id="2147484385" r:id="rId6"/>
    <p:sldLayoutId id="2147484386" r:id="rId7"/>
    <p:sldLayoutId id="2147484387" r:id="rId8"/>
    <p:sldLayoutId id="2147484388" r:id="rId9"/>
    <p:sldLayoutId id="2147484389" r:id="rId10"/>
    <p:sldLayoutId id="2147484390" r:id="rId11"/>
  </p:sldLayoutIdLst>
  <p:hf hdr="0"/>
  <p:txStyles>
    <p:title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p:titleStyle>
    <p:body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mailto:carlene.campbell@uwtsd.ac.uk"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hyperlink" Target="http://www.knowledgewithprofit.com/"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hyperlink" Target="https://www.sans.org/" TargetMode="External"/><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13314" name="AutoShape 10" descr="data:image/jpeg;base64,/9j/4AAQSkZJRgABAQAAAQABAAD/2wBDAAkGBwgHBgkIBwgKCgkLDRYPDQwMDRsUFRAWIB0iIiAdHx8kKDQsJCYxJx8fLT0tMTU3Ojo6Iys/RD84QzQ5Ojf/2wBDAQoKCg0MDRoPDxo3JR8lNzc3Nzc3Nzc3Nzc3Nzc3Nzc3Nzc3Nzc3Nzc3Nzc3Nzc3Nzc3Nzc3Nzc3Nzc3Nzc3Nzf/wAARCAB3ANsDASIAAhEBAxEB/8QAGwAAAQUBAQAAAAAAAAAAAAAAAAIDBAUGAQf/xABCEAACAQMDAQQGBgcGBwEAAAABAgMABBEFEiExBhNBURQiYXGRsTIzcoGh0RUjNFOSweEHQkNSk/BiY3OCssLxov/EABcBAQEBAQAAAAAAAAAAAAAAAAABAgP/xAAgEQEBAAICAgMBAQAAAAAAAAAAAQIREiExQQNCYVEi/9oADAMBAAIRAxEAPwD3GiiigKKKKAooooCqLtFq0+m7e5UHOMnYW5JwOM1e1SdoNJbUmT9YiBcdXZTkHI+ias8hrsvrM+qtcCZVAjClSEKnkkEYPuq/zWe7P6AunvcGSWOdXxgAk7Tlick/aqzvLaCO1ldI1VwjbTnxxWM7Z3FmjGvajJptmZ4wCFBY5UscAE8Dz4qu7Pa7dalqL20yoFVTnETIcjHn14NSr7SxqVkyRGNS7urtkgsMkYyvNNaH2ek0vUGuTMrKykFcsxycDqfdWsbLjv2VQdvO3N32a1X0SCGF07lZMsecksMe7ip/9mPay57XaVe3l3FHE0F2YFEZyCAit/7GpPaPsdFr92Li4vWQjACiCNsD3kZ+NK0Ds6vZqzlhjuFljkYvnuEjbdtI5KgZ6Dr5VMrqIs+0movpei3d9EFLwpuAboea810n+1S/v+0+maUbaBUu7hYmYPkgH7q9M1PTY9SsZLZZe6SThnVVfI8Rggisvaf2d29nfwXsOosZYHDp3lrEwyD9nj3jmrP0bkV2uKMDGa7QFFFFAUUUUBRRUe7mZIwsYzM/CDrg+Z9g60D+4edGRVfcrb26I93LI6lsesSQxx4gcY+6o5vdJKb0ZUx0MalT7uPlQXAIPSu1Et3aOZoWZ2UjdGzYyfMZ+HWpWaDtFFcoO0GiigjSX1tExWSeNWHUFqXbXMN0he3lSVQcEo2cGosmj2ryNJmZWY5JWZl59wNJ0TTrewgb0cP+sIZi7luce2gsqyfbUsDFsEhOVB2RGTAJOeB861lQr+wtbtla5hEhXgZYj5GrPIy3YaWffebIw/C5X6GMM4zg58qs+03pEtvEpt3HrcCP1yfZwOOM81F0DU4VurpW0xbIEDDpL3xkwT1AGR/X2Gri5voxCkwJIRiQCNpOAegOKz8ksu0tl6ROyEU0NjMs8ckf647VkQqcYHmBV/xVOuuwFsbJMnp9Hn8aeXU2Kq3o0+GxjCZxk4warMzizqi7VKzWUe1JG9bkRrk48vYaukYsuTTN79QftL/5Cs5XU23O2PaO+h7FapGkUyXGWKHBRui8jOPbzXnHZy77SXHbXSEcXjWgu1MuHDrs8SQCTjpXvN1aQXkXdXUMc0ec7ZFyKrn7LaC8iyNo9iXVgwYwLkEHII465rRFvXaSq7a6WAoO0VHe+tE+ndQL75FH86c76MxiTeuwjIbPGPfQOUVGN/aAgG6gB8u8X86kA5oO1AuIpZ5vUl2GIqy+rnnxz7D0qfTEf7RL/wBvyrOXpYaMsgwJ7RiB1ZDvwfd1x91c3whQq2rsT4CHHzAFTBXa0ivaGVnknJeHbHtQAgnzyeCB93/yXCxaJCeSVBrs/wBTJ9k0m3/Z4vsD5Vz+y+kTUGv1dfQk3Jj1sMAR8ah2k2ufpHFxAnoWw5ZpV3bvcB09tSr8al3yCzRe62+swcBs/eDUG2l1yK9la9SIWIiJy0qlgwHkFHFdEvhfo2UUjoQDXaYLgWhKNgiPjHuruwjrM+fePyomz9QreYxxhWilyPJDT2z/AJz/ABH5UbPKZ/iPyoVz0n/kzfwGkSXGRjuZv9M04I8/4z/EflUO/vYLEqJ5ZyWHRU3fyondOmfjiKb+A1lb/sxNd3KztqFypxh19DVu85HLE8+GOMDmtDYalZ3ved3PLGY8bhKoXr06j31McRqpPfE4Geo/Kl/TVYZux7tNdAX836xW2r6BHti3dNox/d2nBOc5OauuynZ+bRIWR9QkuFYn1XgWIknHOFAHh5U1L2j9GuZH9H7wsoUq8wwmMnnA4PrD8KvrDU7W6t45HeON3TcYy4yBnB+6p48nlNi+j99MXzqICCw+kvj7RXLm7txbS7Z4wdjYw4GOK8/v0/WStyArbQjM24g9DtJJPQ+NS6yml3x1t6BqGoRafbPcXG4RpjO0ZPJx/OmtN1e21KzS6tm/VOWA3cHgkH8QaiaXJbzaRbLO6MdgyJGGePOompQrGCdNgs2YLwCEGSTnr1/+1blhJ+nfpdSalbxSCOSVEbj6RwOaRcSx3EYPrlNxBAyDkA1nIZtXfeb1YhjHd91Ip+Y91R55e0DquQoOM/tOB0HmvTk/hUmeKSZr2bRbeaAwM93sI2kLOASMY61JXT0TTU09Fm7lAArtKC3Bz161G0u7ufRpm1CRFZfoEupJGPZWR0ntDfX95ePJfymFJXEQLhQFB9XIUc8VeUvhqS7bC57OW11EI5bm6Kgg4Dgc/cPaauUARVUeAxzWW7G6k0ltfNqF4S3pW1DK2OqLwM+0ml6z2oe01VbCzgS4fYrn1j624nABHTp1PFPPgaXvU/zr8abhYNPKQQR6vQ58KoF1dYNZj0yezjVGYRxOcktx9LOMeHTrV+EwziMhAMDCqKmst9r0fozVTc6VLcSGQ3XXwaENj8aTo2jy6bc3Esl81wsxysfdBFj56DH860kWs/1Mn2TSbf8AZ4vsD5Uqf6mT7JpNv+zxfYHyrH2PR49Kz+vatb29rdxSE8RsC5wFTIxkk1aXV/DbyLG+4uy5AGOn31VyX2l31y9q0MTTlc7ZERiR+NbZy8K4dsNNaykEboyoDE7CaPCttzg+t1wM+6qGx1W27P30rPdXAe5jX1HUygjPBGOB4/H47q20mx7hCLC0G4AkiBRk469KauNPtBdAeiW/0T/hL5e6rLZNM3wob/tXFaPCLqaeFmU4At9wbn2E46jrVrp+oG/JCXxXcm4K0IUgEcHr7Qanz6RbSMCtpBgeUaj+VEWndznuUEeeuwhfkKJxdiVkYGS93gHjgDPv8/wql7YILkxIirL9E8hiODn+6D/v4Vfeiy+Mkn8f9KV6NL+8k/j/AKUl7XHc9Ml2VtJIfS0khEYZlxhMA+ux4zjoCKv4luArQsHdQh2uRk8BeCS2SeetTvRpP3kn8Y/KnIISjAnpg9T7vyrGWMt3WpbtgLqKR2dViWRWIYMyZYY8M+Gc46HpWu7NqDpdsGB3BCDu6/SPWrkgVCuP1E3fp/l9df8APzj4+VMrqLjicu+7EDqwPrDaNvUk8cVlNX0uw06IXWrai0IkbadlvuG489ACei9fZWnsibhEupgN7D1UByEHl7/Ou31rDdELcJvVeQM+YwaYd3d8Lf4Z0f0ddKtfR276HuwUkZcFh548Kki5t2zhozg4OGHBrMal6ZYxl9P0jvmVgAmT0xknJOOvhVbdXWtekkJoaPhnIfCDJABXIPmSR7MZrWo53KxuTcW46tGB7xXPSIFIBaMEg4G4dBWQVr8wxubKEStgvGbdDs8+RwaRcz6ot1BDFpkc1sysZJO5QCM4446nOAOKahyybMSQTo4TY45VsH8KqLHsdodnGUitN0bHdslcuvwNPadeTSxH0mGOIjpztz93h4VYLdYUcJ/qCmo1MnXgihhRIo0RA64VVAA5FRLzQLC9v0v5YyLlFCiRDjIByAfOpTTiQAEoBuBPrjwNO9/F+9X400u+0M6HZNqCX0iNJPGcoWOQp86knvDK6RsqnGcsuf5inPSIv3q/GmDJmZzGQSdoB645FC1DutJuriVpDex849UwEge71qNF0m5064uZJ7/0hJSCsYj2iP3cmlXenXNzOZBdqqkYCGMn/wBqTpOlXFjdzzS3pnjkAAj2kKh9mSaKtJ/qZPsmk2/7PF9gfKlT/UyfZNJt/wBni+wPlWPseka9bT1cLeRxu2OA0W84+BqNaSaM1yy2kVvHcqpPEGxse8gVIvodOeTfeCPvNuMscHHl7qjadZaIl68+nx25uimGdDlivTn2dK2LO2/Zo/sD5UxcRsbgPtYjBGRUmD6pfdS8UZs3EDYf3b/D+ld2N+7f4f0qdRQ4oOw/u3/391IkZYxmQFR5scfyqxrKdtIy5jKxuzeqMpGHYDJz1HHFWdnFcLIjqTGdwBwSGHX4VLtyEVieMYJ+FYbsy7xekrhjIzKArLsLetJjpjHAzWoCvHFIxlyxX1jhsHA8Bu4rGWXG6Jj2J+0unReqzTHyxEefjUmykW9aO7BzGy5jHkM+I8/lWHvUYNKZEcyEgqVBC4x63Gc9NvStVoNy0WlWm6GVzt2kqBjJc88npSzZMqmRgwMJlJ7vulLp4ePrD28c1Hm7SaajYYTE84AiPNOTXBS1bMExDQ7eAOODyeaxuoRyCaXekhmMhYMoIXbkbuCSf8vTy9+U16LdPQITBe2ySx+vFIAQeRkU1PaW0cTyGBSVBPvqNoM7ro9oDBKT3Y5UDHzqa85I5t5vgPzpzkXjKzHZ3W4dUEpvdKSzKhSgEne7s5z9EcYx+NXki2q2/fRWZlB6BUOT8aXcs8tvJHGk8bOpUOAARn76opNH1B7oym8nMW7PcsgxjyyTn76ZfJN9RngtEmtWGRps/jkCHy++lPNAm4DTZiFPG2POaprnRrtwXExUA4xsDdMe/wD3mp+iW1zZAd/LLKhTG0RkDOc5x0+FJ8mKX47/AFaW0NvPHuNt3fsZcGnTZ2wGTCo+6kpPj/Cm/grzGPU0uO0eozzS/qIpiMOxKpjg9eByKvKNzD8enrbWjEhY0OPKui1SJ90SRj3jxrKdkTcLc6jeBHeCRY9kj5w4Bbp8RW1pMpV4yKq6Oqd4RDGNuOqOo5/7hTeknWPTJV1CILbbQY2MisxPjwAMePn91XGKMeNUIn+pk+yaTb/s8X2B8qVP9TJ9k0m3/Z4vsD5Vj7HoxdabBdSiWUyBwMZSQr8qjWmgWNrfPeosrTuu0mSVnGMAdCceAq2orY4oAAAAAHgKDwK7XG6UEGLVrCa8eziuo3uEJDRqeRjr8KlGVQBk4B86zuq2dpZyvdQ2am4bLGbLAjJJOdvJ5qhXXb8R7DaxMNwODb3JII6HkVbr0zd7b/0iL/OPj7M1HuorG6YelQwSso47xVJAz7fbWDbV7oxlBptthuTi0nHP8NcbWrpUCvpsBQZIzaTnkkny9poz/v8AG+hisrXc8EMMJYesUULke2pKlJEyuCp+/NZPR70TSw97psSs+P1iIy7c+Ybp1NauEALgdKjUt9ov6H0zOf0fbf6QpwQxQbI4Y1jjXGEUYA9byqVmmZfrB93/AJUapiNQyxqwBUooIPj1pI0fTOg0+2x/0hSkQOkaEnDIAce41FudPaGOOKC6ud8jbQXkyF4JJPHP0fxoz36WcKRwxrFEqoijCqowAKXkVl5bq1IEcl9MxBJBw+7w9vsq20gq0e5SW9UMsjMfWU5I48D1q9HayyKMiqW/Ve/lcySRqGCkDcSx2g9AemMfjUVHVpO7Wad2kDACQOqng8ZzxwDTRbf40Ew3RlV6npTWyUJtjLjHTlfypi1061KiZA5EihgrOSOeasQMVCS+0VmlTblnGT47cfKm4dJ06C5e5hsbdJnO5pFjAJPnUe40TvppJDcD123YaJWx7OfCnND0k6RBJF6VJcB33AuAMcdOKNTpKvQBaye7+dSaqLrVrOSd7BZCZiduQhKhvItjANSLDVrO/kZLaQlwCdrIVJHmMjke2syXdq+k+iuZ9lGfZWkIn+pk+yaTb/s8X2B8q7Of1MnH90/KuW/1Ef2B8qx9g9RRRWw1cGRYXMI3SY9Ue2qS6bX+6Jt4z3ngGaPHXx48q0FFBBto7l7NDdMiTMg7wKMhTjkZzSUurSNAHu4lIZuDIB41OZdwIPQjFVT6BbyQmFp7sIV2kCbwxjrj8aJpYRFZUDxyhlPIZTkEUi6tjPHsD4wfz/OjTbGPTrNLWFpDGmcGRtzdc8mpVCxXi1uVGBPx7/6Upbe6X/Gz/wBxqdRROEQ+5uf3v/6NAhnDZMinp1JPjUyihxiKkbIYgxHGF49xpN+wRrYtn6w9Bkn1GqRKD6pHg2T8KqtXvZISENm00ZGSdpOD7h9xqr4Zm91TV4ZJO50TUpI8jAEQ8h06/wC80XHbvTez/cQXttfvM8CkosIRkwWHIcqRz04560rVVvNSsJbUWNzbd5jE9uJUdcHPBA9nwzWUk7CNI7SynVpJGILNIjMxPtJTJrr8U+P711w4b3k2tn2kTV9KbVNKsbybfcMO5MY3rhAvOCQOmR14qPZ6ndy6nbrc6FdWUKklpvR2IJKsBnaOOvU8VndI7JzaVexXMP6VKpIHeEd4iS46BgqjI9n3dK2K3kwkUfoeRwTyTCy4+I61n5JjL/i9M58d/wCWksci0gBGCI1z8BUimLRmeJXZSpYAlT1XjpT9c2RXDXaKDK23Zme37QzaiXgmikkZ03L68e7qBwfnTuj9m3s9VlvJpEWNkKrDDlQCSCTxjyrS0UEf0WPzk/1G/Oj0WP8A4/8AUb86kUVnhj/F3Uc2kRGDvx/1G/OnlUKoAHAGBSqKTGTxEFFFFaBRRRQFFFFAUUUUBRRRQFFFFAVTa/oNtrYhS7BKxNuUBiOePIjyooqy6D1npstrFFELyZo41VQpC9AMdcZrjaWCfVublTwM96enlRRRi4R06VGZe83y7icn9YcHnPSpUdv3SBEACjwzRRQmMng9GMCl0UVGoKKKKKKKKKAooooCiiig/9k=">
            <a:extLst>
              <a:ext uri="{FF2B5EF4-FFF2-40B4-BE49-F238E27FC236}">
                <a16:creationId xmlns:a16="http://schemas.microsoft.com/office/drawing/2014/main" id="{193A20DD-EE00-4C79-BDB6-9971EEDC9073}"/>
              </a:ext>
            </a:extLst>
          </p:cNvPr>
          <p:cNvSpPr>
            <a:spLocks noChangeAspect="1" noChangeArrowheads="1"/>
          </p:cNvSpPr>
          <p:nvPr/>
        </p:nvSpPr>
        <p:spPr bwMode="auto">
          <a:xfrm>
            <a:off x="63500" y="-401638"/>
            <a:ext cx="1485900" cy="80962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eaLnBrk="1" hangingPunct="1">
              <a:spcBef>
                <a:spcPct val="0"/>
              </a:spcBef>
              <a:buFontTx/>
              <a:buNone/>
            </a:pPr>
            <a:endParaRPr lang="en-GB" altLang="en-US" sz="1800">
              <a:latin typeface="Arial" panose="020B0604020202020204" pitchFamily="34" charset="0"/>
            </a:endParaRPr>
          </a:p>
        </p:txBody>
      </p:sp>
      <p:sp>
        <p:nvSpPr>
          <p:cNvPr id="13315" name="TextBox 6">
            <a:extLst>
              <a:ext uri="{FF2B5EF4-FFF2-40B4-BE49-F238E27FC236}">
                <a16:creationId xmlns:a16="http://schemas.microsoft.com/office/drawing/2014/main" id="{1E5EF86B-00CE-44CD-B04F-3728A379A794}"/>
              </a:ext>
            </a:extLst>
          </p:cNvPr>
          <p:cNvSpPr txBox="1">
            <a:spLocks noChangeArrowheads="1"/>
          </p:cNvSpPr>
          <p:nvPr/>
        </p:nvSpPr>
        <p:spPr bwMode="auto">
          <a:xfrm>
            <a:off x="1012031" y="3886200"/>
            <a:ext cx="7612062" cy="12772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sz="2400">
                <a:solidFill>
                  <a:schemeClr val="tx1"/>
                </a:solidFill>
                <a:latin typeface="Comic Sans MS" panose="030F0702030302020204" pitchFamily="66" charset="0"/>
              </a:defRPr>
            </a:lvl1pPr>
            <a:lvl2pPr marL="742950" indent="-285750">
              <a:spcBef>
                <a:spcPct val="20000"/>
              </a:spcBef>
              <a:buChar char="–"/>
              <a:defRPr sz="2000">
                <a:solidFill>
                  <a:schemeClr val="tx1"/>
                </a:solidFill>
                <a:latin typeface="Comic Sans MS" panose="030F0702030302020204" pitchFamily="66" charset="0"/>
              </a:defRPr>
            </a:lvl2pPr>
            <a:lvl3pPr marL="1143000" indent="-228600">
              <a:spcBef>
                <a:spcPct val="20000"/>
              </a:spcBef>
              <a:buChar char="•"/>
              <a:defRPr sz="2400">
                <a:solidFill>
                  <a:schemeClr val="tx1"/>
                </a:solidFill>
                <a:latin typeface="Comic Sans MS" panose="030F0702030302020204" pitchFamily="66" charset="0"/>
              </a:defRPr>
            </a:lvl3pPr>
            <a:lvl4pPr marL="1600200" indent="-228600">
              <a:spcBef>
                <a:spcPct val="20000"/>
              </a:spcBef>
              <a:buChar char="–"/>
              <a:defRPr sz="2000">
                <a:solidFill>
                  <a:schemeClr val="tx1"/>
                </a:solidFill>
                <a:latin typeface="Comic Sans MS" panose="030F0702030302020204" pitchFamily="66" charset="0"/>
              </a:defRPr>
            </a:lvl4pPr>
            <a:lvl5pPr marL="2057400" indent="-228600">
              <a:spcBef>
                <a:spcPct val="20000"/>
              </a:spcBef>
              <a:buChar char="»"/>
              <a:defRPr sz="2000">
                <a:solidFill>
                  <a:schemeClr val="tx1"/>
                </a:solidFill>
                <a:latin typeface="Comic Sans MS" panose="030F0702030302020204" pitchFamily="66" charset="0"/>
              </a:defRPr>
            </a:lvl5pPr>
            <a:lvl6pPr marL="2514600" indent="-228600" eaLnBrk="0" fontAlgn="base" hangingPunct="0">
              <a:spcBef>
                <a:spcPct val="20000"/>
              </a:spcBef>
              <a:spcAft>
                <a:spcPct val="0"/>
              </a:spcAft>
              <a:buChar char="»"/>
              <a:defRPr sz="2000">
                <a:solidFill>
                  <a:schemeClr val="tx1"/>
                </a:solidFill>
                <a:latin typeface="Comic Sans MS" panose="030F0702030302020204" pitchFamily="66" charset="0"/>
              </a:defRPr>
            </a:lvl6pPr>
            <a:lvl7pPr marL="2971800" indent="-228600" eaLnBrk="0" fontAlgn="base" hangingPunct="0">
              <a:spcBef>
                <a:spcPct val="20000"/>
              </a:spcBef>
              <a:spcAft>
                <a:spcPct val="0"/>
              </a:spcAft>
              <a:buChar char="»"/>
              <a:defRPr sz="2000">
                <a:solidFill>
                  <a:schemeClr val="tx1"/>
                </a:solidFill>
                <a:latin typeface="Comic Sans MS" panose="030F0702030302020204" pitchFamily="66" charset="0"/>
              </a:defRPr>
            </a:lvl7pPr>
            <a:lvl8pPr marL="3429000" indent="-228600" eaLnBrk="0" fontAlgn="base" hangingPunct="0">
              <a:spcBef>
                <a:spcPct val="20000"/>
              </a:spcBef>
              <a:spcAft>
                <a:spcPct val="0"/>
              </a:spcAft>
              <a:buChar char="»"/>
              <a:defRPr sz="2000">
                <a:solidFill>
                  <a:schemeClr val="tx1"/>
                </a:solidFill>
                <a:latin typeface="Comic Sans MS" panose="030F0702030302020204" pitchFamily="66" charset="0"/>
              </a:defRPr>
            </a:lvl8pPr>
            <a:lvl9pPr marL="3886200" indent="-228600" eaLnBrk="0" fontAlgn="base" hangingPunct="0">
              <a:spcBef>
                <a:spcPct val="20000"/>
              </a:spcBef>
              <a:spcAft>
                <a:spcPct val="0"/>
              </a:spcAft>
              <a:buChar char="»"/>
              <a:defRPr sz="2000">
                <a:solidFill>
                  <a:schemeClr val="tx1"/>
                </a:solidFill>
                <a:latin typeface="Comic Sans MS" panose="030F0702030302020204" pitchFamily="66" charset="0"/>
              </a:defRPr>
            </a:lvl9pPr>
          </a:lstStyle>
          <a:p>
            <a:pPr marL="0" indent="0">
              <a:lnSpc>
                <a:spcPct val="100000"/>
              </a:lnSpc>
              <a:spcBef>
                <a:spcPts val="600"/>
              </a:spcBef>
              <a:buNone/>
            </a:pPr>
            <a:r>
              <a:rPr lang="en-US" dirty="0"/>
              <a:t>Lecturer: Assoc. Professor  Carlene Campbell</a:t>
            </a:r>
          </a:p>
          <a:p>
            <a:pPr marL="0" indent="0">
              <a:lnSpc>
                <a:spcPct val="100000"/>
              </a:lnSpc>
              <a:spcBef>
                <a:spcPts val="600"/>
              </a:spcBef>
              <a:buNone/>
            </a:pPr>
            <a:r>
              <a:rPr lang="en-US" dirty="0"/>
              <a:t>Email: </a:t>
            </a:r>
            <a:r>
              <a:rPr lang="en-US" dirty="0">
                <a:hlinkClick r:id="rId3"/>
              </a:rPr>
              <a:t>carlene.campbell@uwtsd.ac.uk</a:t>
            </a:r>
            <a:endParaRPr lang="en-US" dirty="0"/>
          </a:p>
          <a:p>
            <a:pPr marL="0" indent="0">
              <a:buNone/>
            </a:pPr>
            <a:r>
              <a:rPr lang="en-US" sz="2000" dirty="0">
                <a:hlinkClick r:id="rId4"/>
              </a:rPr>
              <a:t>Website: www.knowledgewithprofit.com</a:t>
            </a:r>
            <a:r>
              <a:rPr lang="en-US" sz="2000" dirty="0"/>
              <a:t> </a:t>
            </a:r>
          </a:p>
        </p:txBody>
      </p:sp>
      <p:sp>
        <p:nvSpPr>
          <p:cNvPr id="7" name="Title 1">
            <a:extLst>
              <a:ext uri="{FF2B5EF4-FFF2-40B4-BE49-F238E27FC236}">
                <a16:creationId xmlns:a16="http://schemas.microsoft.com/office/drawing/2014/main" id="{07633018-A715-4DB9-9A62-0CEABCC54873}"/>
              </a:ext>
            </a:extLst>
          </p:cNvPr>
          <p:cNvSpPr txBox="1">
            <a:spLocks/>
          </p:cNvSpPr>
          <p:nvPr/>
        </p:nvSpPr>
        <p:spPr>
          <a:xfrm>
            <a:off x="1568450" y="571500"/>
            <a:ext cx="6499225" cy="711200"/>
          </a:xfrm>
          <a:prstGeom prst="rect">
            <a:avLst/>
          </a:prstGeom>
        </p:spPr>
        <p:txBody>
          <a:bodyPr/>
          <a:lstStyle>
            <a:lvl1pPr algn="ctr" rtl="0" eaLnBrk="0" fontAlgn="base" hangingPunct="0">
              <a:spcBef>
                <a:spcPct val="0"/>
              </a:spcBef>
              <a:spcAft>
                <a:spcPct val="0"/>
              </a:spcAft>
              <a:defRPr sz="3600">
                <a:solidFill>
                  <a:schemeClr val="hlink"/>
                </a:solidFill>
                <a:latin typeface="+mj-lt"/>
                <a:ea typeface="+mj-ea"/>
                <a:cs typeface="+mj-cs"/>
              </a:defRPr>
            </a:lvl1pPr>
            <a:lvl2pPr algn="ctr" rtl="0" eaLnBrk="0" fontAlgn="base" hangingPunct="0">
              <a:spcBef>
                <a:spcPct val="0"/>
              </a:spcBef>
              <a:spcAft>
                <a:spcPct val="0"/>
              </a:spcAft>
              <a:defRPr sz="3600">
                <a:solidFill>
                  <a:schemeClr val="hlink"/>
                </a:solidFill>
                <a:latin typeface="Comic Sans MS" pitchFamily="66" charset="0"/>
              </a:defRPr>
            </a:lvl2pPr>
            <a:lvl3pPr algn="ctr" rtl="0" eaLnBrk="0" fontAlgn="base" hangingPunct="0">
              <a:spcBef>
                <a:spcPct val="0"/>
              </a:spcBef>
              <a:spcAft>
                <a:spcPct val="0"/>
              </a:spcAft>
              <a:defRPr sz="3600">
                <a:solidFill>
                  <a:schemeClr val="hlink"/>
                </a:solidFill>
                <a:latin typeface="Comic Sans MS" pitchFamily="66" charset="0"/>
              </a:defRPr>
            </a:lvl3pPr>
            <a:lvl4pPr algn="ctr" rtl="0" eaLnBrk="0" fontAlgn="base" hangingPunct="0">
              <a:spcBef>
                <a:spcPct val="0"/>
              </a:spcBef>
              <a:spcAft>
                <a:spcPct val="0"/>
              </a:spcAft>
              <a:defRPr sz="3600">
                <a:solidFill>
                  <a:schemeClr val="hlink"/>
                </a:solidFill>
                <a:latin typeface="Comic Sans MS" pitchFamily="66" charset="0"/>
              </a:defRPr>
            </a:lvl4pPr>
            <a:lvl5pPr algn="ctr" rtl="0" eaLnBrk="0" fontAlgn="base" hangingPunct="0">
              <a:spcBef>
                <a:spcPct val="0"/>
              </a:spcBef>
              <a:spcAft>
                <a:spcPct val="0"/>
              </a:spcAft>
              <a:defRPr sz="3600">
                <a:solidFill>
                  <a:schemeClr val="hlink"/>
                </a:solidFill>
                <a:latin typeface="Comic Sans MS" pitchFamily="66" charset="0"/>
              </a:defRPr>
            </a:lvl5pPr>
            <a:lvl6pPr marL="457200" algn="ctr" rtl="0" fontAlgn="base">
              <a:spcBef>
                <a:spcPct val="0"/>
              </a:spcBef>
              <a:spcAft>
                <a:spcPct val="0"/>
              </a:spcAft>
              <a:defRPr sz="3600">
                <a:solidFill>
                  <a:schemeClr val="hlink"/>
                </a:solidFill>
                <a:latin typeface="Comic Sans MS" pitchFamily="66" charset="0"/>
              </a:defRPr>
            </a:lvl6pPr>
            <a:lvl7pPr marL="914400" algn="ctr" rtl="0" fontAlgn="base">
              <a:spcBef>
                <a:spcPct val="0"/>
              </a:spcBef>
              <a:spcAft>
                <a:spcPct val="0"/>
              </a:spcAft>
              <a:defRPr sz="3600">
                <a:solidFill>
                  <a:schemeClr val="hlink"/>
                </a:solidFill>
                <a:latin typeface="Comic Sans MS" pitchFamily="66" charset="0"/>
              </a:defRPr>
            </a:lvl7pPr>
            <a:lvl8pPr marL="1371600" algn="ctr" rtl="0" fontAlgn="base">
              <a:spcBef>
                <a:spcPct val="0"/>
              </a:spcBef>
              <a:spcAft>
                <a:spcPct val="0"/>
              </a:spcAft>
              <a:defRPr sz="3600">
                <a:solidFill>
                  <a:schemeClr val="hlink"/>
                </a:solidFill>
                <a:latin typeface="Comic Sans MS" pitchFamily="66" charset="0"/>
              </a:defRPr>
            </a:lvl8pPr>
            <a:lvl9pPr marL="1828800" algn="ctr" rtl="0" fontAlgn="base">
              <a:spcBef>
                <a:spcPct val="0"/>
              </a:spcBef>
              <a:spcAft>
                <a:spcPct val="0"/>
              </a:spcAft>
              <a:defRPr sz="3600">
                <a:solidFill>
                  <a:schemeClr val="hlink"/>
                </a:solidFill>
                <a:latin typeface="Comic Sans MS" pitchFamily="66" charset="0"/>
              </a:defRPr>
            </a:lvl9pPr>
          </a:lstStyle>
          <a:p>
            <a:pPr>
              <a:defRPr/>
            </a:pPr>
            <a:r>
              <a:rPr lang="en-US" kern="0" dirty="0">
                <a:solidFill>
                  <a:srgbClr val="0F3661"/>
                </a:solidFill>
                <a:latin typeface="Times New Roman"/>
                <a:cs typeface="Times New Roman"/>
              </a:rPr>
              <a:t>Computer Forensics</a:t>
            </a:r>
          </a:p>
        </p:txBody>
      </p:sp>
      <p:sp>
        <p:nvSpPr>
          <p:cNvPr id="8" name="Rectangle 2">
            <a:extLst>
              <a:ext uri="{FF2B5EF4-FFF2-40B4-BE49-F238E27FC236}">
                <a16:creationId xmlns:a16="http://schemas.microsoft.com/office/drawing/2014/main" id="{2ADB2990-02FC-4C59-BF2C-4E8A3356ED68}"/>
              </a:ext>
            </a:extLst>
          </p:cNvPr>
          <p:cNvSpPr txBox="1">
            <a:spLocks noChangeArrowheads="1"/>
          </p:cNvSpPr>
          <p:nvPr/>
        </p:nvSpPr>
        <p:spPr bwMode="white">
          <a:xfrm>
            <a:off x="1012031" y="1880635"/>
            <a:ext cx="7459662" cy="11525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a:extLst>
        </p:spPr>
        <p:txBody>
          <a:bodyPr lIns="82124" tIns="41061" rIns="82124" bIns="41061" anchor="ctr"/>
          <a:lstStyle>
            <a:lvl1pPr algn="l" defTabSz="814388" rtl="0" eaLnBrk="0" fontAlgn="base" hangingPunct="0">
              <a:lnSpc>
                <a:spcPct val="90000"/>
              </a:lnSpc>
              <a:spcBef>
                <a:spcPct val="0"/>
              </a:spcBef>
              <a:spcAft>
                <a:spcPct val="0"/>
              </a:spcAft>
              <a:defRPr sz="3000" b="0">
                <a:solidFill>
                  <a:srgbClr val="FFFFFF"/>
                </a:solidFill>
                <a:latin typeface="+mj-lt"/>
                <a:ea typeface="ＭＳ Ｐゴシック" charset="0"/>
                <a:cs typeface="ＭＳ Ｐゴシック" charset="0"/>
              </a:defRPr>
            </a:lvl1pPr>
            <a:lvl2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2pPr>
            <a:lvl3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3pPr>
            <a:lvl4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4pPr>
            <a:lvl5pPr algn="l" defTabSz="814388" rtl="0" eaLnBrk="0" fontAlgn="base" hangingPunct="0">
              <a:lnSpc>
                <a:spcPct val="90000"/>
              </a:lnSpc>
              <a:spcBef>
                <a:spcPct val="0"/>
              </a:spcBef>
              <a:spcAft>
                <a:spcPct val="0"/>
              </a:spcAft>
              <a:defRPr sz="3200" b="1">
                <a:solidFill>
                  <a:srgbClr val="708CA1"/>
                </a:solidFill>
                <a:latin typeface="Arial" charset="0"/>
                <a:ea typeface="ＭＳ Ｐゴシック" charset="0"/>
                <a:cs typeface="ＭＳ Ｐゴシック" charset="0"/>
              </a:defRPr>
            </a:lvl5pPr>
            <a:lvl6pPr marL="457200" algn="l" defTabSz="814388" rtl="0" eaLnBrk="1" fontAlgn="base" hangingPunct="1">
              <a:lnSpc>
                <a:spcPct val="90000"/>
              </a:lnSpc>
              <a:spcBef>
                <a:spcPct val="0"/>
              </a:spcBef>
              <a:spcAft>
                <a:spcPct val="0"/>
              </a:spcAft>
              <a:defRPr sz="3200" b="1">
                <a:solidFill>
                  <a:srgbClr val="708CA1"/>
                </a:solidFill>
                <a:latin typeface="Arial" charset="0"/>
              </a:defRPr>
            </a:lvl6pPr>
            <a:lvl7pPr marL="914400" algn="l" defTabSz="814388" rtl="0" eaLnBrk="1" fontAlgn="base" hangingPunct="1">
              <a:lnSpc>
                <a:spcPct val="90000"/>
              </a:lnSpc>
              <a:spcBef>
                <a:spcPct val="0"/>
              </a:spcBef>
              <a:spcAft>
                <a:spcPct val="0"/>
              </a:spcAft>
              <a:defRPr sz="3200" b="1">
                <a:solidFill>
                  <a:srgbClr val="708CA1"/>
                </a:solidFill>
                <a:latin typeface="Arial" charset="0"/>
              </a:defRPr>
            </a:lvl7pPr>
            <a:lvl8pPr marL="1371600" algn="l" defTabSz="814388" rtl="0" eaLnBrk="1" fontAlgn="base" hangingPunct="1">
              <a:lnSpc>
                <a:spcPct val="90000"/>
              </a:lnSpc>
              <a:spcBef>
                <a:spcPct val="0"/>
              </a:spcBef>
              <a:spcAft>
                <a:spcPct val="0"/>
              </a:spcAft>
              <a:defRPr sz="3200" b="1">
                <a:solidFill>
                  <a:srgbClr val="708CA1"/>
                </a:solidFill>
                <a:latin typeface="Arial" charset="0"/>
              </a:defRPr>
            </a:lvl8pPr>
            <a:lvl9pPr marL="1828800" algn="l" defTabSz="814388" rtl="0" eaLnBrk="1" fontAlgn="base" hangingPunct="1">
              <a:lnSpc>
                <a:spcPct val="90000"/>
              </a:lnSpc>
              <a:spcBef>
                <a:spcPct val="0"/>
              </a:spcBef>
              <a:spcAft>
                <a:spcPct val="0"/>
              </a:spcAft>
              <a:defRPr sz="3200" b="1">
                <a:solidFill>
                  <a:srgbClr val="708CA1"/>
                </a:solidFill>
                <a:latin typeface="Arial" charset="0"/>
              </a:defRPr>
            </a:lvl9pPr>
          </a:lstStyle>
          <a:p>
            <a:pPr algn="ctr" eaLnBrk="1" hangingPunct="1">
              <a:defRPr/>
            </a:pPr>
            <a:r>
              <a:rPr lang="en-US" sz="2800" b="1" dirty="0">
                <a:solidFill>
                  <a:schemeClr val="tx1"/>
                </a:solidFill>
                <a:latin typeface="Arial" charset="0"/>
              </a:rPr>
              <a:t>Lecture 9-10</a:t>
            </a:r>
            <a:endParaRPr lang="en-US" sz="2800" kern="0" dirty="0">
              <a:solidFill>
                <a:schemeClr val="tx1"/>
              </a:solidFill>
              <a:latin typeface="Arial"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0821E-E434-84BD-611A-663ECD666133}"/>
              </a:ext>
            </a:extLst>
          </p:cNvPr>
          <p:cNvSpPr>
            <a:spLocks noGrp="1"/>
          </p:cNvSpPr>
          <p:nvPr>
            <p:ph type="title"/>
          </p:nvPr>
        </p:nvSpPr>
        <p:spPr>
          <a:xfrm>
            <a:off x="381000" y="1447800"/>
            <a:ext cx="8229600" cy="1143000"/>
          </a:xfrm>
        </p:spPr>
        <p:txBody>
          <a:bodyPr/>
          <a:lstStyle/>
          <a:p>
            <a:r>
              <a:rPr lang="en-GB" dirty="0"/>
              <a:t>Malware Forensics: Investigative Techniques &amp; Analysis</a:t>
            </a:r>
          </a:p>
        </p:txBody>
      </p:sp>
      <p:sp>
        <p:nvSpPr>
          <p:cNvPr id="3" name="Content Placeholder 2">
            <a:extLst>
              <a:ext uri="{FF2B5EF4-FFF2-40B4-BE49-F238E27FC236}">
                <a16:creationId xmlns:a16="http://schemas.microsoft.com/office/drawing/2014/main" id="{CA9A7595-8423-5EDB-5DF4-B86AF9E2D468}"/>
              </a:ext>
            </a:extLst>
          </p:cNvPr>
          <p:cNvSpPr>
            <a:spLocks noGrp="1"/>
          </p:cNvSpPr>
          <p:nvPr>
            <p:ph idx="1"/>
          </p:nvPr>
        </p:nvSpPr>
        <p:spPr>
          <a:xfrm>
            <a:off x="228600" y="3429000"/>
            <a:ext cx="8534400" cy="1782763"/>
          </a:xfrm>
        </p:spPr>
        <p:txBody>
          <a:bodyPr/>
          <a:lstStyle/>
          <a:p>
            <a:endParaRPr lang="en-GB" dirty="0"/>
          </a:p>
        </p:txBody>
      </p:sp>
    </p:spTree>
    <p:extLst>
      <p:ext uri="{BB962C8B-B14F-4D97-AF65-F5344CB8AC3E}">
        <p14:creationId xmlns:p14="http://schemas.microsoft.com/office/powerpoint/2010/main" val="3314679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186708-4729-0D5D-D69C-FEF096775883}"/>
              </a:ext>
            </a:extLst>
          </p:cNvPr>
          <p:cNvSpPr>
            <a:spLocks noGrp="1"/>
          </p:cNvSpPr>
          <p:nvPr>
            <p:ph type="title"/>
          </p:nvPr>
        </p:nvSpPr>
        <p:spPr>
          <a:xfrm>
            <a:off x="457200" y="18288"/>
            <a:ext cx="8229600" cy="560674"/>
          </a:xfrm>
        </p:spPr>
        <p:txBody>
          <a:bodyPr/>
          <a:lstStyle/>
          <a:p>
            <a:r>
              <a:rPr lang="en-GB" sz="3200" dirty="0"/>
              <a:t>Introduction to Malware Forensics</a:t>
            </a:r>
          </a:p>
        </p:txBody>
      </p:sp>
      <p:sp>
        <p:nvSpPr>
          <p:cNvPr id="3" name="Content Placeholder 2">
            <a:extLst>
              <a:ext uri="{FF2B5EF4-FFF2-40B4-BE49-F238E27FC236}">
                <a16:creationId xmlns:a16="http://schemas.microsoft.com/office/drawing/2014/main" id="{1C8ABE26-D2EA-D273-9B36-227282054E39}"/>
              </a:ext>
            </a:extLst>
          </p:cNvPr>
          <p:cNvSpPr>
            <a:spLocks noGrp="1"/>
          </p:cNvSpPr>
          <p:nvPr>
            <p:ph idx="1"/>
          </p:nvPr>
        </p:nvSpPr>
        <p:spPr>
          <a:xfrm>
            <a:off x="304800" y="597250"/>
            <a:ext cx="8534400" cy="5251862"/>
          </a:xfrm>
        </p:spPr>
        <p:txBody>
          <a:bodyPr/>
          <a:lstStyle/>
          <a:p>
            <a:pPr algn="just"/>
            <a:r>
              <a:rPr lang="en-US" sz="1800" dirty="0">
                <a:latin typeface="Calibri" panose="020F0502020204030204" pitchFamily="34" charset="0"/>
                <a:ea typeface="Calibri" panose="020F0502020204030204" pitchFamily="34" charset="0"/>
                <a:cs typeface="Calibri" panose="020F0502020204030204" pitchFamily="34" charset="0"/>
              </a:rPr>
              <a:t>Malware is malicious software that damages or disables computer systems and gives limited or full control of the systems to the malware creator for the purpose of theft or fraud</a:t>
            </a:r>
          </a:p>
          <a:p>
            <a:pPr marL="0" indent="0">
              <a:buNone/>
            </a:pPr>
            <a:r>
              <a:rPr lang="en-US" sz="1800" dirty="0">
                <a:latin typeface="Calibri" panose="020F0502020204030204" pitchFamily="34" charset="0"/>
                <a:ea typeface="Calibri" panose="020F0502020204030204" pitchFamily="34" charset="0"/>
                <a:cs typeface="Calibri" panose="020F0502020204030204" pitchFamily="34" charset="0"/>
              </a:rPr>
              <a:t>Malware programmers develop and use malware to do the following: </a:t>
            </a:r>
          </a:p>
          <a:p>
            <a:r>
              <a:rPr lang="en-US" sz="1600" dirty="0">
                <a:latin typeface="Calibri" panose="020F0502020204030204" pitchFamily="34" charset="0"/>
                <a:ea typeface="Calibri" panose="020F0502020204030204" pitchFamily="34" charset="0"/>
                <a:cs typeface="Calibri" panose="020F0502020204030204" pitchFamily="34" charset="0"/>
              </a:rPr>
              <a:t>Attack browsers and track websites visited </a:t>
            </a:r>
          </a:p>
          <a:p>
            <a:r>
              <a:rPr lang="en-US" sz="1600" dirty="0">
                <a:latin typeface="Calibri" panose="020F0502020204030204" pitchFamily="34" charset="0"/>
                <a:ea typeface="Calibri" panose="020F0502020204030204" pitchFamily="34" charset="0"/>
                <a:cs typeface="Calibri" panose="020F0502020204030204" pitchFamily="34" charset="0"/>
              </a:rPr>
              <a:t>Slow down systems and degrade system performance </a:t>
            </a:r>
          </a:p>
          <a:p>
            <a:r>
              <a:rPr lang="en-US" sz="1600" dirty="0">
                <a:latin typeface="Calibri" panose="020F0502020204030204" pitchFamily="34" charset="0"/>
                <a:ea typeface="Calibri" panose="020F0502020204030204" pitchFamily="34" charset="0"/>
                <a:cs typeface="Calibri" panose="020F0502020204030204" pitchFamily="34" charset="0"/>
              </a:rPr>
              <a:t>Cause hardware failure, rendering computers inoperable </a:t>
            </a:r>
          </a:p>
          <a:p>
            <a:r>
              <a:rPr lang="en-US" sz="1600" dirty="0">
                <a:latin typeface="Calibri" panose="020F0502020204030204" pitchFamily="34" charset="0"/>
                <a:ea typeface="Calibri" panose="020F0502020204030204" pitchFamily="34" charset="0"/>
                <a:cs typeface="Calibri" panose="020F0502020204030204" pitchFamily="34" charset="0"/>
              </a:rPr>
              <a:t>Steal personal information, including contacts </a:t>
            </a:r>
          </a:p>
          <a:p>
            <a:r>
              <a:rPr lang="en-US" sz="1600" dirty="0">
                <a:latin typeface="Calibri" panose="020F0502020204030204" pitchFamily="34" charset="0"/>
                <a:ea typeface="Calibri" panose="020F0502020204030204" pitchFamily="34" charset="0"/>
                <a:cs typeface="Calibri" panose="020F0502020204030204" pitchFamily="34" charset="0"/>
              </a:rPr>
              <a:t>Erase valuable information, resulting in substantial data loss </a:t>
            </a:r>
          </a:p>
          <a:p>
            <a:r>
              <a:rPr lang="en-US" sz="1600" dirty="0">
                <a:latin typeface="Calibri" panose="020F0502020204030204" pitchFamily="34" charset="0"/>
                <a:ea typeface="Calibri" panose="020F0502020204030204" pitchFamily="34" charset="0"/>
                <a:cs typeface="Calibri" panose="020F0502020204030204" pitchFamily="34" charset="0"/>
              </a:rPr>
              <a:t>Attack additional computer systems directly from a compromised system </a:t>
            </a:r>
          </a:p>
          <a:p>
            <a:r>
              <a:rPr lang="en-US" sz="1600" dirty="0">
                <a:latin typeface="Calibri" panose="020F0502020204030204" pitchFamily="34" charset="0"/>
                <a:ea typeface="Calibri" panose="020F0502020204030204" pitchFamily="34" charset="0"/>
                <a:cs typeface="Calibri" panose="020F0502020204030204" pitchFamily="34" charset="0"/>
              </a:rPr>
              <a:t>Spam inboxes with advertising emails</a:t>
            </a:r>
          </a:p>
          <a:p>
            <a:pPr marL="0" indent="0">
              <a:buNone/>
            </a:pPr>
            <a:r>
              <a:rPr lang="en-GB" sz="1800" b="1" dirty="0">
                <a:latin typeface="Calibri" panose="020F0502020204030204" pitchFamily="34" charset="0"/>
                <a:ea typeface="Calibri" panose="020F0502020204030204" pitchFamily="34" charset="0"/>
                <a:cs typeface="Calibri" panose="020F0502020204030204" pitchFamily="34" charset="0"/>
              </a:rPr>
              <a:t>Malware forensics involves the identification, analysis, and investigation of malicious software to determine:</a:t>
            </a:r>
          </a:p>
          <a:p>
            <a:pPr lvl="0">
              <a:spcBef>
                <a:spcPts val="0"/>
              </a:spcBef>
            </a:pPr>
            <a:r>
              <a:rPr lang="en-GB" sz="1600" dirty="0">
                <a:latin typeface="Calibri" panose="020F0502020204030204" pitchFamily="34" charset="0"/>
                <a:ea typeface="Calibri" panose="020F0502020204030204" pitchFamily="34" charset="0"/>
                <a:cs typeface="Calibri" panose="020F0502020204030204" pitchFamily="34" charset="0"/>
              </a:rPr>
              <a:t>Infection vector</a:t>
            </a:r>
          </a:p>
          <a:p>
            <a:pPr lvl="0">
              <a:spcBef>
                <a:spcPts val="0"/>
              </a:spcBef>
            </a:pPr>
            <a:r>
              <a:rPr lang="en-GB" sz="1600" dirty="0">
                <a:latin typeface="Calibri" panose="020F0502020204030204" pitchFamily="34" charset="0"/>
                <a:ea typeface="Calibri" panose="020F0502020204030204" pitchFamily="34" charset="0"/>
                <a:cs typeface="Calibri" panose="020F0502020204030204" pitchFamily="34" charset="0"/>
              </a:rPr>
              <a:t>Behaviour and functionality</a:t>
            </a:r>
          </a:p>
          <a:p>
            <a:pPr lvl="0">
              <a:spcBef>
                <a:spcPts val="0"/>
              </a:spcBef>
            </a:pPr>
            <a:r>
              <a:rPr lang="en-GB" sz="1600" dirty="0">
                <a:latin typeface="Calibri" panose="020F0502020204030204" pitchFamily="34" charset="0"/>
                <a:ea typeface="Calibri" panose="020F0502020204030204" pitchFamily="34" charset="0"/>
                <a:cs typeface="Calibri" panose="020F0502020204030204" pitchFamily="34" charset="0"/>
              </a:rPr>
              <a:t>Persistence mechanisms</a:t>
            </a:r>
          </a:p>
          <a:p>
            <a:pPr lvl="0">
              <a:spcBef>
                <a:spcPts val="0"/>
              </a:spcBef>
            </a:pPr>
            <a:r>
              <a:rPr lang="en-GB" sz="1600" dirty="0">
                <a:latin typeface="Calibri" panose="020F0502020204030204" pitchFamily="34" charset="0"/>
                <a:ea typeface="Calibri" panose="020F0502020204030204" pitchFamily="34" charset="0"/>
                <a:cs typeface="Calibri" panose="020F0502020204030204" pitchFamily="34" charset="0"/>
              </a:rPr>
              <a:t>Impact and scope</a:t>
            </a:r>
          </a:p>
          <a:p>
            <a:pPr lvl="0">
              <a:spcBef>
                <a:spcPts val="0"/>
              </a:spcBef>
            </a:pPr>
            <a:r>
              <a:rPr lang="en-GB" sz="1600" dirty="0">
                <a:latin typeface="Calibri" panose="020F0502020204030204" pitchFamily="34" charset="0"/>
                <a:ea typeface="Calibri" panose="020F0502020204030204" pitchFamily="34" charset="0"/>
                <a:cs typeface="Calibri" panose="020F0502020204030204" pitchFamily="34" charset="0"/>
              </a:rPr>
              <a:t>Attribute indicators</a:t>
            </a:r>
          </a:p>
          <a:p>
            <a:endParaRPr lang="en-US" sz="1800"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5" name="TextBox 4">
            <a:extLst>
              <a:ext uri="{FF2B5EF4-FFF2-40B4-BE49-F238E27FC236}">
                <a16:creationId xmlns:a16="http://schemas.microsoft.com/office/drawing/2014/main" id="{3B09C206-5F26-38BA-821D-FCA21D9E2230}"/>
              </a:ext>
            </a:extLst>
          </p:cNvPr>
          <p:cNvSpPr txBox="1"/>
          <p:nvPr/>
        </p:nvSpPr>
        <p:spPr>
          <a:xfrm>
            <a:off x="4267200" y="4648200"/>
            <a:ext cx="4648200" cy="968278"/>
          </a:xfrm>
          <a:prstGeom prst="rect">
            <a:avLst/>
          </a:prstGeom>
          <a:noFill/>
          <a:ln>
            <a:solidFill>
              <a:schemeClr val="tx1"/>
            </a:solidFill>
          </a:ln>
        </p:spPr>
        <p:txBody>
          <a:bodyPr wrap="square">
            <a:spAutoFit/>
          </a:bodyPr>
          <a:lstStyle/>
          <a:p>
            <a:pPr algn="just">
              <a:lnSpc>
                <a:spcPct val="107000"/>
              </a:lnSpc>
              <a:spcAft>
                <a:spcPts val="800"/>
              </a:spcAft>
              <a:buNone/>
            </a:pPr>
            <a:r>
              <a:rPr lang="en-GB" sz="1800" b="1" dirty="0">
                <a:effectLst/>
                <a:latin typeface="Calibri" panose="020F0502020204030204" pitchFamily="34" charset="0"/>
                <a:ea typeface="Calibri" panose="020F0502020204030204" pitchFamily="34" charset="0"/>
                <a:cs typeface="Arial" panose="020B0604020202020204" pitchFamily="34" charset="0"/>
              </a:rPr>
              <a:t>NOTE:</a:t>
            </a:r>
            <a:r>
              <a:rPr lang="en-GB" sz="1800" dirty="0">
                <a:effectLst/>
                <a:latin typeface="Calibri" panose="020F0502020204030204" pitchFamily="34" charset="0"/>
                <a:ea typeface="Calibri" panose="020F0502020204030204" pitchFamily="34" charset="0"/>
                <a:cs typeface="Arial" panose="020B0604020202020204" pitchFamily="34" charset="0"/>
              </a:rPr>
              <a:t> “Malware analysis is not about deleting malware — it’s about understanding what it did.”</a:t>
            </a:r>
          </a:p>
        </p:txBody>
      </p:sp>
    </p:spTree>
    <p:extLst>
      <p:ext uri="{BB962C8B-B14F-4D97-AF65-F5344CB8AC3E}">
        <p14:creationId xmlns:p14="http://schemas.microsoft.com/office/powerpoint/2010/main" val="32142331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3">
                                            <p:txEl>
                                              <p:pRg st="11" end="11"/>
                                            </p:txEl>
                                          </p:spTgt>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grpId="0" nodeType="clickEffect">
                                  <p:stCondLst>
                                    <p:cond delay="0"/>
                                  </p:stCondLst>
                                  <p:childTnLst>
                                    <p:set>
                                      <p:cBhvr>
                                        <p:cTn id="54" dur="1" fill="hold">
                                          <p:stCondLst>
                                            <p:cond delay="0"/>
                                          </p:stCondLst>
                                        </p:cTn>
                                        <p:tgtEl>
                                          <p:spTgt spid="3">
                                            <p:txEl>
                                              <p:pRg st="12" end="12"/>
                                            </p:txEl>
                                          </p:spTgt>
                                        </p:tgtEl>
                                        <p:attrNameLst>
                                          <p:attrName>style.visibility</p:attrName>
                                        </p:attrNameLst>
                                      </p:cBhvr>
                                      <p:to>
                                        <p:strVal val="visible"/>
                                      </p:to>
                                    </p:set>
                                  </p:childTnLst>
                                </p:cTn>
                              </p:par>
                            </p:childTnLst>
                          </p:cTn>
                        </p:par>
                      </p:childTnLst>
                    </p:cTn>
                  </p:par>
                  <p:par>
                    <p:cTn id="55" fill="hold">
                      <p:stCondLst>
                        <p:cond delay="indefinite"/>
                      </p:stCondLst>
                      <p:childTnLst>
                        <p:par>
                          <p:cTn id="56" fill="hold">
                            <p:stCondLst>
                              <p:cond delay="0"/>
                            </p:stCondLst>
                            <p:childTnLst>
                              <p:par>
                                <p:cTn id="57" presetID="1" presetClass="entr" presetSubtype="0" fill="hold" grpId="0" nodeType="clickEffect">
                                  <p:stCondLst>
                                    <p:cond delay="0"/>
                                  </p:stCondLst>
                                  <p:childTnLst>
                                    <p:set>
                                      <p:cBhvr>
                                        <p:cTn id="58" dur="1" fill="hold">
                                          <p:stCondLst>
                                            <p:cond delay="0"/>
                                          </p:stCondLst>
                                        </p:cTn>
                                        <p:tgtEl>
                                          <p:spTgt spid="3">
                                            <p:txEl>
                                              <p:pRg st="13" end="13"/>
                                            </p:txEl>
                                          </p:spTgt>
                                        </p:tgtEl>
                                        <p:attrNameLst>
                                          <p:attrName>style.visibility</p:attrName>
                                        </p:attrNameLst>
                                      </p:cBhvr>
                                      <p:to>
                                        <p:strVal val="visible"/>
                                      </p:to>
                                    </p:set>
                                  </p:childTnLst>
                                </p:cTn>
                              </p:par>
                            </p:childTnLst>
                          </p:cTn>
                        </p:par>
                      </p:childTnLst>
                    </p:cTn>
                  </p:par>
                  <p:par>
                    <p:cTn id="59" fill="hold">
                      <p:stCondLst>
                        <p:cond delay="indefinite"/>
                      </p:stCondLst>
                      <p:childTnLst>
                        <p:par>
                          <p:cTn id="60" fill="hold">
                            <p:stCondLst>
                              <p:cond delay="0"/>
                            </p:stCondLst>
                            <p:childTnLst>
                              <p:par>
                                <p:cTn id="61" presetID="1" presetClass="entr" presetSubtype="0" fill="hold" grpId="0" nodeType="clickEffect">
                                  <p:stCondLst>
                                    <p:cond delay="0"/>
                                  </p:stCondLst>
                                  <p:childTnLst>
                                    <p:set>
                                      <p:cBhvr>
                                        <p:cTn id="62" dur="1" fill="hold">
                                          <p:stCondLst>
                                            <p:cond delay="0"/>
                                          </p:stCondLst>
                                        </p:cTn>
                                        <p:tgtEl>
                                          <p:spTgt spid="3">
                                            <p:txEl>
                                              <p:pRg st="14" end="14"/>
                                            </p:txEl>
                                          </p:spTgt>
                                        </p:tgtEl>
                                        <p:attrNameLst>
                                          <p:attrName>style.visibility</p:attrName>
                                        </p:attrNameLst>
                                      </p:cBhvr>
                                      <p:to>
                                        <p:strVal val="visible"/>
                                      </p:to>
                                    </p:set>
                                  </p:childTnLst>
                                </p:cTn>
                              </p:par>
                            </p:childTnLst>
                          </p:cTn>
                        </p:par>
                      </p:childTnLst>
                    </p:cTn>
                  </p:par>
                  <p:par>
                    <p:cTn id="63" fill="hold">
                      <p:stCondLst>
                        <p:cond delay="indefinite"/>
                      </p:stCondLst>
                      <p:childTnLst>
                        <p:par>
                          <p:cTn id="64" fill="hold">
                            <p:stCondLst>
                              <p:cond delay="0"/>
                            </p:stCondLst>
                            <p:childTnLst>
                              <p:par>
                                <p:cTn id="65" presetID="1" presetClass="entr" presetSubtype="0" fill="hold" grpId="0" nodeType="clickEffect">
                                  <p:stCondLst>
                                    <p:cond delay="0"/>
                                  </p:stCondLst>
                                  <p:childTnLst>
                                    <p:set>
                                      <p:cBhvr>
                                        <p:cTn id="6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75D41D2-59CE-109C-6237-1252DEE5C351}"/>
              </a:ext>
            </a:extLst>
          </p:cNvPr>
          <p:cNvSpPr>
            <a:spLocks noGrp="1"/>
          </p:cNvSpPr>
          <p:nvPr>
            <p:ph type="title"/>
          </p:nvPr>
        </p:nvSpPr>
        <p:spPr>
          <a:xfrm>
            <a:off x="477373" y="76200"/>
            <a:ext cx="8229600" cy="685800"/>
          </a:xfrm>
        </p:spPr>
        <p:txBody>
          <a:bodyPr/>
          <a:lstStyle/>
          <a:p>
            <a:r>
              <a:rPr lang="en-US" dirty="0"/>
              <a:t>The Role of Malware in Cybercrime</a:t>
            </a:r>
            <a:endParaRPr lang="en-GB" dirty="0"/>
          </a:p>
        </p:txBody>
      </p:sp>
      <p:sp>
        <p:nvSpPr>
          <p:cNvPr id="3" name="Content Placeholder 2">
            <a:extLst>
              <a:ext uri="{FF2B5EF4-FFF2-40B4-BE49-F238E27FC236}">
                <a16:creationId xmlns:a16="http://schemas.microsoft.com/office/drawing/2014/main" id="{E0F285FA-501F-462D-2EBF-8AE07EAADF2C}"/>
              </a:ext>
            </a:extLst>
          </p:cNvPr>
          <p:cNvSpPr>
            <a:spLocks noGrp="1"/>
          </p:cNvSpPr>
          <p:nvPr>
            <p:ph idx="1"/>
          </p:nvPr>
        </p:nvSpPr>
        <p:spPr>
          <a:xfrm>
            <a:off x="324973" y="762000"/>
            <a:ext cx="8534400" cy="4906297"/>
          </a:xfrm>
        </p:spPr>
        <p:txBody>
          <a:bodyPr/>
          <a:lstStyle/>
          <a:p>
            <a:r>
              <a:rPr lang="en-US" sz="2000" dirty="0">
                <a:latin typeface="Calibri" panose="020F0502020204030204" pitchFamily="34" charset="0"/>
                <a:ea typeface="Calibri" panose="020F0502020204030204" pitchFamily="34" charset="0"/>
                <a:cs typeface="Calibri" panose="020F0502020204030204" pitchFamily="34" charset="0"/>
              </a:rPr>
              <a:t>Malware as a tool for espionage, data theft, and ransomware attacks.</a:t>
            </a:r>
          </a:p>
          <a:p>
            <a:r>
              <a:rPr lang="en-US" sz="2000" dirty="0">
                <a:latin typeface="Calibri" panose="020F0502020204030204" pitchFamily="34" charset="0"/>
                <a:ea typeface="Calibri" panose="020F0502020204030204" pitchFamily="34" charset="0"/>
                <a:cs typeface="Calibri" panose="020F0502020204030204" pitchFamily="34" charset="0"/>
              </a:rPr>
              <a:t>Impact on businesses and critical infrastructures.</a:t>
            </a:r>
          </a:p>
          <a:p>
            <a:r>
              <a:rPr lang="en-US" sz="2000" dirty="0">
                <a:latin typeface="Calibri" panose="020F0502020204030204" pitchFamily="34" charset="0"/>
                <a:ea typeface="Calibri" panose="020F0502020204030204" pitchFamily="34" charset="0"/>
                <a:cs typeface="Calibri" panose="020F0502020204030204" pitchFamily="34" charset="0"/>
              </a:rPr>
              <a:t>Cybercriminals use malware to steal data, disrupt operations, and gain unauthorized access.</a:t>
            </a:r>
          </a:p>
          <a:p>
            <a:pPr marL="0" indent="0">
              <a:buNone/>
            </a:pPr>
            <a:r>
              <a:rPr lang="en-US" sz="2000" b="1" dirty="0">
                <a:latin typeface="Calibri" panose="020F0502020204030204" pitchFamily="34" charset="0"/>
                <a:ea typeface="Calibri" panose="020F0502020204030204" pitchFamily="34" charset="0"/>
                <a:cs typeface="Calibri" panose="020F0502020204030204" pitchFamily="34" charset="0"/>
              </a:rPr>
              <a:t>How Cybercriminals Use Malware</a:t>
            </a:r>
          </a:p>
          <a:p>
            <a:r>
              <a:rPr lang="en-US" sz="1800" b="1" dirty="0">
                <a:latin typeface="Calibri" panose="020F0502020204030204" pitchFamily="34" charset="0"/>
                <a:ea typeface="Calibri" panose="020F0502020204030204" pitchFamily="34" charset="0"/>
                <a:cs typeface="Calibri" panose="020F0502020204030204" pitchFamily="34" charset="0"/>
              </a:rPr>
              <a:t>Data Theft</a:t>
            </a:r>
            <a:r>
              <a:rPr lang="en-US" sz="1800" dirty="0">
                <a:latin typeface="Calibri" panose="020F0502020204030204" pitchFamily="34" charset="0"/>
                <a:ea typeface="Calibri" panose="020F0502020204030204" pitchFamily="34" charset="0"/>
                <a:cs typeface="Calibri" panose="020F0502020204030204" pitchFamily="34" charset="0"/>
              </a:rPr>
              <a:t> – Stealing personal, financial, and corporate information.</a:t>
            </a:r>
          </a:p>
          <a:p>
            <a:r>
              <a:rPr lang="en-US" sz="1800" b="1" dirty="0">
                <a:latin typeface="Calibri" panose="020F0502020204030204" pitchFamily="34" charset="0"/>
                <a:ea typeface="Calibri" panose="020F0502020204030204" pitchFamily="34" charset="0"/>
                <a:cs typeface="Calibri" panose="020F0502020204030204" pitchFamily="34" charset="0"/>
              </a:rPr>
              <a:t>Financial Fraud</a:t>
            </a:r>
            <a:r>
              <a:rPr lang="en-US" sz="1800" dirty="0">
                <a:latin typeface="Calibri" panose="020F0502020204030204" pitchFamily="34" charset="0"/>
                <a:ea typeface="Calibri" panose="020F0502020204030204" pitchFamily="34" charset="0"/>
                <a:cs typeface="Calibri" panose="020F0502020204030204" pitchFamily="34" charset="0"/>
              </a:rPr>
              <a:t> – Accessing banking credentials and making unauthorized transactions.</a:t>
            </a:r>
          </a:p>
          <a:p>
            <a:r>
              <a:rPr lang="en-US" sz="1800" b="1" dirty="0">
                <a:latin typeface="Calibri" panose="020F0502020204030204" pitchFamily="34" charset="0"/>
                <a:ea typeface="Calibri" panose="020F0502020204030204" pitchFamily="34" charset="0"/>
                <a:cs typeface="Calibri" panose="020F0502020204030204" pitchFamily="34" charset="0"/>
              </a:rPr>
              <a:t>System Disruption</a:t>
            </a:r>
            <a:r>
              <a:rPr lang="en-US" sz="1800" dirty="0">
                <a:latin typeface="Calibri" panose="020F0502020204030204" pitchFamily="34" charset="0"/>
                <a:ea typeface="Calibri" panose="020F0502020204030204" pitchFamily="34" charset="0"/>
                <a:cs typeface="Calibri" panose="020F0502020204030204" pitchFamily="34" charset="0"/>
              </a:rPr>
              <a:t> – Crashing networks, deleting files, or causing operational failures.</a:t>
            </a:r>
          </a:p>
          <a:p>
            <a:r>
              <a:rPr lang="en-US" sz="1800" b="1" dirty="0">
                <a:latin typeface="Calibri" panose="020F0502020204030204" pitchFamily="34" charset="0"/>
                <a:ea typeface="Calibri" panose="020F0502020204030204" pitchFamily="34" charset="0"/>
                <a:cs typeface="Calibri" panose="020F0502020204030204" pitchFamily="34" charset="0"/>
              </a:rPr>
              <a:t>Espionage</a:t>
            </a:r>
            <a:r>
              <a:rPr lang="en-US" sz="1800" dirty="0">
                <a:latin typeface="Calibri" panose="020F0502020204030204" pitchFamily="34" charset="0"/>
                <a:ea typeface="Calibri" panose="020F0502020204030204" pitchFamily="34" charset="0"/>
                <a:cs typeface="Calibri" panose="020F0502020204030204" pitchFamily="34" charset="0"/>
              </a:rPr>
              <a:t> – Governments and organizations use malware for spying and intelligence gathering.</a:t>
            </a:r>
          </a:p>
          <a:p>
            <a:r>
              <a:rPr lang="en-US" sz="1800" b="1" dirty="0">
                <a:latin typeface="Calibri" panose="020F0502020204030204" pitchFamily="34" charset="0"/>
                <a:ea typeface="Calibri" panose="020F0502020204030204" pitchFamily="34" charset="0"/>
                <a:cs typeface="Calibri" panose="020F0502020204030204" pitchFamily="34" charset="0"/>
              </a:rPr>
              <a:t>Extortion</a:t>
            </a:r>
            <a:r>
              <a:rPr lang="en-US" sz="1800" dirty="0">
                <a:latin typeface="Calibri" panose="020F0502020204030204" pitchFamily="34" charset="0"/>
                <a:ea typeface="Calibri" panose="020F0502020204030204" pitchFamily="34" charset="0"/>
                <a:cs typeface="Calibri" panose="020F0502020204030204" pitchFamily="34" charset="0"/>
              </a:rPr>
              <a:t> – Ransomware attacks demand payments to restore access to critical systems.</a:t>
            </a:r>
          </a:p>
          <a:p>
            <a:r>
              <a:rPr lang="en-US" sz="1800" b="1" dirty="0">
                <a:latin typeface="Calibri" panose="020F0502020204030204" pitchFamily="34" charset="0"/>
                <a:ea typeface="Calibri" panose="020F0502020204030204" pitchFamily="34" charset="0"/>
                <a:cs typeface="Calibri" panose="020F0502020204030204" pitchFamily="34" charset="0"/>
              </a:rPr>
              <a:t>DDoS Attacks</a:t>
            </a:r>
            <a:r>
              <a:rPr lang="en-US" sz="1800" dirty="0">
                <a:latin typeface="Calibri" panose="020F0502020204030204" pitchFamily="34" charset="0"/>
                <a:ea typeface="Calibri" panose="020F0502020204030204" pitchFamily="34" charset="0"/>
                <a:cs typeface="Calibri" panose="020F0502020204030204" pitchFamily="34" charset="0"/>
              </a:rPr>
              <a:t> – Using botnets to flood websites and servers with excessive traffic, causing </a:t>
            </a:r>
            <a:r>
              <a:rPr lang="en-US" sz="2000" dirty="0">
                <a:latin typeface="Calibri" panose="020F0502020204030204" pitchFamily="34" charset="0"/>
                <a:ea typeface="Calibri" panose="020F0502020204030204" pitchFamily="34" charset="0"/>
                <a:cs typeface="Calibri" panose="020F0502020204030204" pitchFamily="34" charset="0"/>
              </a:rPr>
              <a:t>downtime.</a:t>
            </a:r>
          </a:p>
          <a:p>
            <a:endParaRPr lang="en-GB"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1204992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3DDD14B-8837-A1F2-B8E2-8E16DE250F79}"/>
              </a:ext>
            </a:extLst>
          </p:cNvPr>
          <p:cNvSpPr>
            <a:spLocks noGrp="1"/>
          </p:cNvSpPr>
          <p:nvPr>
            <p:ph type="title"/>
          </p:nvPr>
        </p:nvSpPr>
        <p:spPr>
          <a:xfrm>
            <a:off x="457200" y="0"/>
            <a:ext cx="8229600" cy="685800"/>
          </a:xfrm>
        </p:spPr>
        <p:txBody>
          <a:bodyPr/>
          <a:lstStyle/>
          <a:p>
            <a:r>
              <a:rPr lang="en-GB" dirty="0"/>
              <a:t>Types of Malware </a:t>
            </a:r>
          </a:p>
        </p:txBody>
      </p:sp>
      <p:sp>
        <p:nvSpPr>
          <p:cNvPr id="3" name="Content Placeholder 2">
            <a:extLst>
              <a:ext uri="{FF2B5EF4-FFF2-40B4-BE49-F238E27FC236}">
                <a16:creationId xmlns:a16="http://schemas.microsoft.com/office/drawing/2014/main" id="{2DD2BE56-D267-A5EE-2E68-0CA8AC1C8168}"/>
              </a:ext>
            </a:extLst>
          </p:cNvPr>
          <p:cNvSpPr>
            <a:spLocks noGrp="1"/>
          </p:cNvSpPr>
          <p:nvPr>
            <p:ph idx="1"/>
          </p:nvPr>
        </p:nvSpPr>
        <p:spPr>
          <a:xfrm>
            <a:off x="0" y="609600"/>
            <a:ext cx="5334000" cy="5029200"/>
          </a:xfrm>
        </p:spPr>
        <p:txBody>
          <a:bodyPr/>
          <a:lstStyle/>
          <a:p>
            <a:pPr algn="just"/>
            <a:r>
              <a:rPr lang="en-US" dirty="0">
                <a:latin typeface="Calibri" panose="020F0502020204030204" pitchFamily="34" charset="0"/>
                <a:ea typeface="Calibri" panose="020F0502020204030204" pitchFamily="34" charset="0"/>
                <a:cs typeface="Calibri" panose="020F0502020204030204" pitchFamily="34" charset="0"/>
              </a:rPr>
              <a:t>Viruses: Self-replicating programs attached to files.</a:t>
            </a:r>
          </a:p>
          <a:p>
            <a:pPr algn="just"/>
            <a:r>
              <a:rPr lang="en-US" dirty="0">
                <a:latin typeface="Calibri" panose="020F0502020204030204" pitchFamily="34" charset="0"/>
                <a:ea typeface="Calibri" panose="020F0502020204030204" pitchFamily="34" charset="0"/>
                <a:cs typeface="Calibri" panose="020F0502020204030204" pitchFamily="34" charset="0"/>
              </a:rPr>
              <a:t>Worms: Standalone malware that replicates over networks.</a:t>
            </a:r>
          </a:p>
          <a:p>
            <a:pPr algn="just"/>
            <a:r>
              <a:rPr lang="en-US" dirty="0">
                <a:latin typeface="Calibri" panose="020F0502020204030204" pitchFamily="34" charset="0"/>
                <a:ea typeface="Calibri" panose="020F0502020204030204" pitchFamily="34" charset="0"/>
                <a:cs typeface="Calibri" panose="020F0502020204030204" pitchFamily="34" charset="0"/>
              </a:rPr>
              <a:t>Trojans: Disguised as legitimate software.</a:t>
            </a:r>
          </a:p>
          <a:p>
            <a:pPr lvl="0" algn="just"/>
            <a:r>
              <a:rPr lang="en-GB" dirty="0">
                <a:latin typeface="Calibri" panose="020F0502020204030204" pitchFamily="34" charset="0"/>
                <a:ea typeface="Calibri" panose="020F0502020204030204" pitchFamily="34" charset="0"/>
                <a:cs typeface="Calibri" panose="020F0502020204030204" pitchFamily="34" charset="0"/>
              </a:rPr>
              <a:t>Ransomware: Encrypts data for payment.</a:t>
            </a:r>
          </a:p>
          <a:p>
            <a:pPr lvl="0" algn="just"/>
            <a:r>
              <a:rPr lang="en-GB" dirty="0">
                <a:latin typeface="Calibri" panose="020F0502020204030204" pitchFamily="34" charset="0"/>
                <a:ea typeface="Calibri" panose="020F0502020204030204" pitchFamily="34" charset="0"/>
                <a:cs typeface="Calibri" panose="020F0502020204030204" pitchFamily="34" charset="0"/>
              </a:rPr>
              <a:t>Rootkits: Hide malicious presence</a:t>
            </a:r>
          </a:p>
          <a:p>
            <a:pPr lvl="0" algn="just"/>
            <a:r>
              <a:rPr lang="en-GB" dirty="0">
                <a:latin typeface="Calibri" panose="020F0502020204030204" pitchFamily="34" charset="0"/>
                <a:ea typeface="Calibri" panose="020F0502020204030204" pitchFamily="34" charset="0"/>
                <a:cs typeface="Calibri" panose="020F0502020204030204" pitchFamily="34" charset="0"/>
              </a:rPr>
              <a:t>Loaders/Downloaders: Deploy secondary payloads</a:t>
            </a:r>
          </a:p>
          <a:p>
            <a:pPr algn="just"/>
            <a:endParaRPr lang="en-US"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pic>
        <p:nvPicPr>
          <p:cNvPr id="5" name="Picture 4">
            <a:extLst>
              <a:ext uri="{FF2B5EF4-FFF2-40B4-BE49-F238E27FC236}">
                <a16:creationId xmlns:a16="http://schemas.microsoft.com/office/drawing/2014/main" id="{33C997C5-0119-50C4-7E6D-CDE209A8DDF4}"/>
              </a:ext>
            </a:extLst>
          </p:cNvPr>
          <p:cNvPicPr>
            <a:picLocks noChangeAspect="1"/>
          </p:cNvPicPr>
          <p:nvPr/>
        </p:nvPicPr>
        <p:blipFill>
          <a:blip r:embed="rId3"/>
          <a:stretch>
            <a:fillRect/>
          </a:stretch>
        </p:blipFill>
        <p:spPr>
          <a:xfrm>
            <a:off x="5370576" y="1371600"/>
            <a:ext cx="3608272" cy="3109104"/>
          </a:xfrm>
          <a:prstGeom prst="rect">
            <a:avLst/>
          </a:prstGeom>
          <a:ln>
            <a:solidFill>
              <a:schemeClr val="tx1"/>
            </a:solidFill>
          </a:ln>
        </p:spPr>
      </p:pic>
    </p:spTree>
    <p:extLst>
      <p:ext uri="{BB962C8B-B14F-4D97-AF65-F5344CB8AC3E}">
        <p14:creationId xmlns:p14="http://schemas.microsoft.com/office/powerpoint/2010/main" val="14639879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C07E7C-64B9-ADE6-EB8C-10A99532D761}"/>
              </a:ext>
            </a:extLst>
          </p:cNvPr>
          <p:cNvSpPr>
            <a:spLocks noGrp="1"/>
          </p:cNvSpPr>
          <p:nvPr>
            <p:ph type="title"/>
          </p:nvPr>
        </p:nvSpPr>
        <p:spPr>
          <a:xfrm>
            <a:off x="152400" y="76200"/>
            <a:ext cx="8839200" cy="762000"/>
          </a:xfrm>
        </p:spPr>
        <p:txBody>
          <a:bodyPr/>
          <a:lstStyle/>
          <a:p>
            <a:r>
              <a:rPr lang="en-US" sz="3200" dirty="0"/>
              <a:t>Different Ways for Malware to Enter a System </a:t>
            </a:r>
            <a:endParaRPr lang="en-GB" sz="3200" dirty="0"/>
          </a:p>
        </p:txBody>
      </p:sp>
      <p:pic>
        <p:nvPicPr>
          <p:cNvPr id="5" name="Content Placeholder 4">
            <a:extLst>
              <a:ext uri="{FF2B5EF4-FFF2-40B4-BE49-F238E27FC236}">
                <a16:creationId xmlns:a16="http://schemas.microsoft.com/office/drawing/2014/main" id="{04A67AA7-5D1F-BE26-A099-9121F84012F6}"/>
              </a:ext>
            </a:extLst>
          </p:cNvPr>
          <p:cNvPicPr>
            <a:picLocks noGrp="1" noChangeAspect="1"/>
          </p:cNvPicPr>
          <p:nvPr>
            <p:ph idx="1"/>
          </p:nvPr>
        </p:nvPicPr>
        <p:blipFill>
          <a:blip r:embed="rId3"/>
          <a:stretch>
            <a:fillRect/>
          </a:stretch>
        </p:blipFill>
        <p:spPr>
          <a:xfrm>
            <a:off x="246557" y="1219200"/>
            <a:ext cx="8282585" cy="4297363"/>
          </a:xfrm>
        </p:spPr>
      </p:pic>
    </p:spTree>
    <p:extLst>
      <p:ext uri="{BB962C8B-B14F-4D97-AF65-F5344CB8AC3E}">
        <p14:creationId xmlns:p14="http://schemas.microsoft.com/office/powerpoint/2010/main" val="17053564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D211E4-7EB2-75BD-8AE0-99CB5175433D}"/>
              </a:ext>
            </a:extLst>
          </p:cNvPr>
          <p:cNvSpPr>
            <a:spLocks noGrp="1"/>
          </p:cNvSpPr>
          <p:nvPr>
            <p:ph type="title"/>
          </p:nvPr>
        </p:nvSpPr>
        <p:spPr>
          <a:xfrm>
            <a:off x="457200" y="274638"/>
            <a:ext cx="8229600" cy="563562"/>
          </a:xfrm>
        </p:spPr>
        <p:txBody>
          <a:bodyPr/>
          <a:lstStyle/>
          <a:p>
            <a:r>
              <a:rPr lang="en-GB" dirty="0"/>
              <a:t>Components of Malware</a:t>
            </a:r>
          </a:p>
        </p:txBody>
      </p:sp>
      <p:sp>
        <p:nvSpPr>
          <p:cNvPr id="3" name="Content Placeholder 2">
            <a:extLst>
              <a:ext uri="{FF2B5EF4-FFF2-40B4-BE49-F238E27FC236}">
                <a16:creationId xmlns:a16="http://schemas.microsoft.com/office/drawing/2014/main" id="{F72339C8-787C-D621-5E8D-093758F35F42}"/>
              </a:ext>
            </a:extLst>
          </p:cNvPr>
          <p:cNvSpPr>
            <a:spLocks noGrp="1"/>
          </p:cNvSpPr>
          <p:nvPr>
            <p:ph idx="1"/>
          </p:nvPr>
        </p:nvSpPr>
        <p:spPr>
          <a:xfrm>
            <a:off x="181303" y="1066800"/>
            <a:ext cx="8781393" cy="1793272"/>
          </a:xfrm>
        </p:spPr>
        <p:txBody>
          <a:bodyPr/>
          <a:lstStyle/>
          <a:p>
            <a:pPr algn="just"/>
            <a:r>
              <a:rPr lang="en-US" dirty="0">
                <a:latin typeface="Calibri" panose="020F0502020204030204" pitchFamily="34" charset="0"/>
                <a:ea typeface="Calibri" panose="020F0502020204030204" pitchFamily="34" charset="0"/>
                <a:cs typeface="Calibri" panose="020F0502020204030204" pitchFamily="34" charset="0"/>
              </a:rPr>
              <a:t>The components of a malware software depend on the requirements of the malware author who designs it for a specific target to perform intended tasks</a:t>
            </a:r>
          </a:p>
          <a:p>
            <a:r>
              <a:rPr lang="en-US" dirty="0">
                <a:latin typeface="Calibri" panose="020F0502020204030204" pitchFamily="34" charset="0"/>
                <a:ea typeface="Calibri" panose="020F0502020204030204" pitchFamily="34" charset="0"/>
                <a:cs typeface="Calibri" panose="020F0502020204030204" pitchFamily="34" charset="0"/>
              </a:rPr>
              <a:t>Exploited vulnerabilities in software.</a:t>
            </a:r>
          </a:p>
          <a:p>
            <a:endParaRPr lang="en-GB" dirty="0"/>
          </a:p>
        </p:txBody>
      </p:sp>
      <p:pic>
        <p:nvPicPr>
          <p:cNvPr id="5" name="Picture 4">
            <a:extLst>
              <a:ext uri="{FF2B5EF4-FFF2-40B4-BE49-F238E27FC236}">
                <a16:creationId xmlns:a16="http://schemas.microsoft.com/office/drawing/2014/main" id="{7134C94A-312F-6DCA-D620-DF3AB46E0E6C}"/>
              </a:ext>
            </a:extLst>
          </p:cNvPr>
          <p:cNvPicPr>
            <a:picLocks noChangeAspect="1"/>
          </p:cNvPicPr>
          <p:nvPr/>
        </p:nvPicPr>
        <p:blipFill>
          <a:blip r:embed="rId3"/>
          <a:stretch>
            <a:fillRect/>
          </a:stretch>
        </p:blipFill>
        <p:spPr>
          <a:xfrm>
            <a:off x="0" y="2971800"/>
            <a:ext cx="9144000" cy="3771539"/>
          </a:xfrm>
          <a:prstGeom prst="rect">
            <a:avLst/>
          </a:prstGeom>
        </p:spPr>
      </p:pic>
    </p:spTree>
    <p:extLst>
      <p:ext uri="{BB962C8B-B14F-4D97-AF65-F5344CB8AC3E}">
        <p14:creationId xmlns:p14="http://schemas.microsoft.com/office/powerpoint/2010/main" val="206350111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06F35-CAFD-9200-84BF-67D14B2FA3DE}"/>
              </a:ext>
            </a:extLst>
          </p:cNvPr>
          <p:cNvSpPr>
            <a:spLocks noGrp="1"/>
          </p:cNvSpPr>
          <p:nvPr>
            <p:ph type="title"/>
          </p:nvPr>
        </p:nvSpPr>
        <p:spPr>
          <a:xfrm>
            <a:off x="457200" y="72759"/>
            <a:ext cx="8229600" cy="460641"/>
          </a:xfrm>
        </p:spPr>
        <p:txBody>
          <a:bodyPr/>
          <a:lstStyle/>
          <a:p>
            <a:r>
              <a:rPr lang="en-GB" dirty="0"/>
              <a:t>The Malware Life Cycle</a:t>
            </a:r>
          </a:p>
        </p:txBody>
      </p:sp>
      <p:sp>
        <p:nvSpPr>
          <p:cNvPr id="3" name="Content Placeholder 2">
            <a:extLst>
              <a:ext uri="{FF2B5EF4-FFF2-40B4-BE49-F238E27FC236}">
                <a16:creationId xmlns:a16="http://schemas.microsoft.com/office/drawing/2014/main" id="{B9655ECD-9EED-8E26-82CC-6866B018DBB5}"/>
              </a:ext>
            </a:extLst>
          </p:cNvPr>
          <p:cNvSpPr>
            <a:spLocks noGrp="1"/>
          </p:cNvSpPr>
          <p:nvPr>
            <p:ph idx="1"/>
          </p:nvPr>
        </p:nvSpPr>
        <p:spPr>
          <a:xfrm>
            <a:off x="0" y="682360"/>
            <a:ext cx="9144000" cy="765440"/>
          </a:xfrm>
        </p:spPr>
        <p:txBody>
          <a:bodyPr/>
          <a:lstStyle/>
          <a:p>
            <a:pPr marL="0" indent="0">
              <a:buNone/>
            </a:pPr>
            <a:r>
              <a:rPr lang="en-GB" sz="2000" b="1" dirty="0">
                <a:latin typeface="Calibri" panose="020F0502020204030204" pitchFamily="34" charset="0"/>
                <a:ea typeface="Calibri" panose="020F0502020204030204" pitchFamily="34" charset="0"/>
                <a:cs typeface="Calibri" panose="020F0502020204030204" pitchFamily="34" charset="0"/>
              </a:rPr>
              <a:t>Stages: </a:t>
            </a:r>
            <a:r>
              <a:rPr lang="en-GB" sz="2000" dirty="0">
                <a:latin typeface="Calibri" panose="020F0502020204030204" pitchFamily="34" charset="0"/>
                <a:ea typeface="Calibri" panose="020F0502020204030204" pitchFamily="34" charset="0"/>
                <a:cs typeface="Calibri" panose="020F0502020204030204" pitchFamily="34" charset="0"/>
              </a:rPr>
              <a:t>Delivery → Infection → Execution → Persistence → Propagation → Impact </a:t>
            </a:r>
            <a:r>
              <a:rPr lang="en-GB" sz="2000" dirty="0">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    Covering Tracks</a:t>
            </a:r>
            <a:r>
              <a:rPr lang="en-GB" sz="2000" dirty="0">
                <a:latin typeface="Calibri" panose="020F0502020204030204" pitchFamily="34" charset="0"/>
                <a:ea typeface="Calibri" panose="020F0502020204030204" pitchFamily="34" charset="0"/>
                <a:cs typeface="Calibri" panose="020F0502020204030204" pitchFamily="34" charset="0"/>
              </a:rPr>
              <a:t>.</a:t>
            </a:r>
          </a:p>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9" name="TextBox 8">
            <a:extLst>
              <a:ext uri="{FF2B5EF4-FFF2-40B4-BE49-F238E27FC236}">
                <a16:creationId xmlns:a16="http://schemas.microsoft.com/office/drawing/2014/main" id="{6FB6379C-C29A-A8DE-4E87-B493CF0AD658}"/>
              </a:ext>
            </a:extLst>
          </p:cNvPr>
          <p:cNvSpPr txBox="1"/>
          <p:nvPr/>
        </p:nvSpPr>
        <p:spPr>
          <a:xfrm>
            <a:off x="38100" y="1432560"/>
            <a:ext cx="9067800" cy="4585871"/>
          </a:xfrm>
          <a:prstGeom prst="rect">
            <a:avLst/>
          </a:prstGeom>
          <a:noFill/>
        </p:spPr>
        <p:txBody>
          <a:bodyPr wrap="square">
            <a:spAutoFit/>
          </a:bodyPr>
          <a:lstStyle/>
          <a:p>
            <a:pPr marL="285750" marR="0" lvl="0" indent="-285750" algn="l"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Delivery</a:t>
            </a:r>
            <a:endPar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742950" lvl="1" indent="-285750" algn="just">
              <a:buFont typeface="Arial" panose="020B0604020202020204" pitchFamily="34" charset="0"/>
              <a:buChar char="•"/>
            </a:pPr>
            <a:r>
              <a:rPr kumimoji="0" lang="en-US" altLang="en-US"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malware is delivered to the target system via email attachments, malicious websites, infected software, or USB devices.</a:t>
            </a:r>
          </a:p>
          <a:p>
            <a:pPr marL="742950" lvl="1" indent="-285750" algn="just">
              <a:buFont typeface="Arial" panose="020B0604020202020204" pitchFamily="34" charset="0"/>
              <a:buChar char="•"/>
            </a:pPr>
            <a:r>
              <a:rPr kumimoji="0" lang="en-US" altLang="en-US"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Social engineering tactics, phishing, or exploit kits are often used.</a:t>
            </a: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Infection</a:t>
            </a:r>
            <a:endPar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719138" lvl="1" indent="-279400" algn="just" defTabSz="719138">
              <a:buFont typeface="Arial" panose="020B0604020202020204" pitchFamily="34" charset="0"/>
              <a:buChar char="•"/>
            </a:pPr>
            <a:r>
              <a:rPr kumimoji="0" lang="en-US" altLang="en-US"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Once delivered, the malware exploits vulnerabilities in the system or tricks users into executing it.</a:t>
            </a:r>
          </a:p>
          <a:p>
            <a:pPr marL="719138" lvl="1" indent="-279400" algn="just" defTabSz="719138">
              <a:buFont typeface="Arial" panose="020B0604020202020204" pitchFamily="34" charset="0"/>
              <a:buChar char="•"/>
            </a:pPr>
            <a:r>
              <a:rPr kumimoji="0" lang="en-US" altLang="en-US"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It may disguise itself as legitimate software or use drive-by downloads.</a:t>
            </a: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Execution</a:t>
            </a:r>
            <a:endPar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719138" lvl="1" indent="-285750" algn="just">
              <a:spcBef>
                <a:spcPct val="0"/>
              </a:spcBef>
              <a:buFont typeface="Arial" panose="020B0604020202020204" pitchFamily="34" charset="0"/>
              <a:buChar char="•"/>
            </a:pPr>
            <a:r>
              <a:rPr kumimoji="0" lang="en-US" altLang="en-US"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malware activates and starts running on the infected system.</a:t>
            </a:r>
          </a:p>
          <a:p>
            <a:pPr marL="719138" lvl="1" indent="-285750" algn="just">
              <a:spcBef>
                <a:spcPct val="0"/>
              </a:spcBef>
              <a:buFont typeface="Arial" panose="020B0604020202020204" pitchFamily="34" charset="0"/>
              <a:buChar char="•"/>
            </a:pPr>
            <a:r>
              <a:rPr kumimoji="0" lang="en-US" altLang="en-US"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It may use system privileges, execute scripts, or run in the background to avoid detection.</a:t>
            </a:r>
          </a:p>
          <a:p>
            <a:pPr marL="285750" lvl="0" indent="-285750" algn="just">
              <a:buFont typeface="Arial" panose="020B0604020202020204" pitchFamily="34" charset="0"/>
              <a:buChar char="•"/>
            </a:pPr>
            <a:r>
              <a:rPr lang="en-US" altLang="en-US" sz="2000" b="1" dirty="0">
                <a:latin typeface="Calibri" panose="020F0502020204030204" pitchFamily="34" charset="0"/>
                <a:ea typeface="Calibri" panose="020F0502020204030204" pitchFamily="34" charset="0"/>
                <a:cs typeface="Calibri" panose="020F0502020204030204" pitchFamily="34" charset="0"/>
              </a:rPr>
              <a:t>Persistence</a:t>
            </a:r>
            <a:endParaRPr lang="en-US" altLang="en-US" sz="2000" dirty="0">
              <a:latin typeface="Calibri" panose="020F0502020204030204" pitchFamily="34" charset="0"/>
              <a:ea typeface="Calibri" panose="020F0502020204030204" pitchFamily="34" charset="0"/>
              <a:cs typeface="Calibri" panose="020F0502020204030204" pitchFamily="34" charset="0"/>
            </a:endParaRPr>
          </a:p>
          <a:p>
            <a:pPr marL="719138" lvl="1" indent="-285750" algn="just">
              <a:buFont typeface="Arial" panose="020B0604020202020204" pitchFamily="34" charset="0"/>
              <a:buChar char="•"/>
            </a:pPr>
            <a:r>
              <a:rPr lang="en-US" altLang="en-US" dirty="0">
                <a:latin typeface="Calibri" panose="020F0502020204030204" pitchFamily="34" charset="0"/>
                <a:ea typeface="Calibri" panose="020F0502020204030204" pitchFamily="34" charset="0"/>
                <a:cs typeface="Calibri" panose="020F0502020204030204" pitchFamily="34" charset="0"/>
              </a:rPr>
              <a:t>The malware ensures it remains on the system after reboots or security scans.</a:t>
            </a:r>
          </a:p>
          <a:p>
            <a:pPr marL="719138" lvl="1" indent="-285750" algn="just">
              <a:buFont typeface="Arial" panose="020B0604020202020204" pitchFamily="34" charset="0"/>
              <a:buChar char="•"/>
            </a:pPr>
            <a:r>
              <a:rPr lang="en-US" altLang="en-US" dirty="0">
                <a:latin typeface="Calibri" panose="020F0502020204030204" pitchFamily="34" charset="0"/>
                <a:ea typeface="Calibri" panose="020F0502020204030204" pitchFamily="34" charset="0"/>
                <a:cs typeface="Calibri" panose="020F0502020204030204" pitchFamily="34" charset="0"/>
              </a:rPr>
              <a:t>It may modify system files, create scheduled tasks, or use rootkits to hide.</a:t>
            </a:r>
          </a:p>
          <a:p>
            <a:pPr marL="228600" algn="just">
              <a:buFont typeface="Arial" panose="020B0604020202020204" pitchFamily="34" charset="0"/>
              <a:buChar char="•"/>
            </a:pPr>
            <a:endParaRPr kumimoji="0" lang="en-US"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843177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9"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3ADF1DD-DBE7-F91E-B6AA-F13EF7F2546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F5A782B0-C6E2-1B2D-0653-C5EF589B796F}"/>
              </a:ext>
            </a:extLst>
          </p:cNvPr>
          <p:cNvSpPr>
            <a:spLocks noGrp="1"/>
          </p:cNvSpPr>
          <p:nvPr>
            <p:ph type="title"/>
          </p:nvPr>
        </p:nvSpPr>
        <p:spPr>
          <a:xfrm>
            <a:off x="457200" y="72759"/>
            <a:ext cx="8229600" cy="460641"/>
          </a:xfrm>
        </p:spPr>
        <p:txBody>
          <a:bodyPr/>
          <a:lstStyle/>
          <a:p>
            <a:r>
              <a:rPr lang="en-GB" dirty="0"/>
              <a:t>The Malware Life Cycle</a:t>
            </a:r>
          </a:p>
        </p:txBody>
      </p:sp>
      <p:sp>
        <p:nvSpPr>
          <p:cNvPr id="3" name="Content Placeholder 2">
            <a:extLst>
              <a:ext uri="{FF2B5EF4-FFF2-40B4-BE49-F238E27FC236}">
                <a16:creationId xmlns:a16="http://schemas.microsoft.com/office/drawing/2014/main" id="{8FB52715-4FBB-79FF-333E-FF436236562B}"/>
              </a:ext>
            </a:extLst>
          </p:cNvPr>
          <p:cNvSpPr>
            <a:spLocks noGrp="1"/>
          </p:cNvSpPr>
          <p:nvPr>
            <p:ph idx="1"/>
          </p:nvPr>
        </p:nvSpPr>
        <p:spPr>
          <a:xfrm>
            <a:off x="0" y="682360"/>
            <a:ext cx="9144000" cy="765440"/>
          </a:xfrm>
        </p:spPr>
        <p:txBody>
          <a:bodyPr/>
          <a:lstStyle/>
          <a:p>
            <a:pPr marL="0" indent="0">
              <a:buNone/>
            </a:pPr>
            <a:r>
              <a:rPr lang="en-GB" sz="2000" b="1" dirty="0">
                <a:latin typeface="Calibri" panose="020F0502020204030204" pitchFamily="34" charset="0"/>
                <a:ea typeface="Calibri" panose="020F0502020204030204" pitchFamily="34" charset="0"/>
                <a:cs typeface="Calibri" panose="020F0502020204030204" pitchFamily="34" charset="0"/>
              </a:rPr>
              <a:t>Stages: </a:t>
            </a:r>
            <a:r>
              <a:rPr lang="en-GB" sz="2000" dirty="0">
                <a:latin typeface="Calibri" panose="020F0502020204030204" pitchFamily="34" charset="0"/>
                <a:ea typeface="Calibri" panose="020F0502020204030204" pitchFamily="34" charset="0"/>
                <a:cs typeface="Calibri" panose="020F0502020204030204" pitchFamily="34" charset="0"/>
              </a:rPr>
              <a:t>Delivery → Infection → Execution → Persistence → Propagation → Impact </a:t>
            </a:r>
            <a:r>
              <a:rPr lang="en-GB" sz="2000" dirty="0">
                <a:latin typeface="Calibri" panose="020F0502020204030204" pitchFamily="34" charset="0"/>
                <a:ea typeface="Calibri" panose="020F0502020204030204" pitchFamily="34" charset="0"/>
                <a:cs typeface="Calibri" panose="020F0502020204030204" pitchFamily="34" charset="0"/>
                <a:sym typeface="Wingdings" panose="05000000000000000000" pitchFamily="2" charset="2"/>
              </a:rPr>
              <a:t> Covering Tracks</a:t>
            </a:r>
            <a:r>
              <a:rPr lang="en-GB" sz="2000" dirty="0">
                <a:latin typeface="Calibri" panose="020F0502020204030204" pitchFamily="34" charset="0"/>
                <a:ea typeface="Calibri" panose="020F0502020204030204" pitchFamily="34" charset="0"/>
                <a:cs typeface="Calibri" panose="020F0502020204030204" pitchFamily="34" charset="0"/>
              </a:rPr>
              <a:t>.</a:t>
            </a:r>
          </a:p>
          <a:p>
            <a:endParaRPr lang="en-GB" dirty="0">
              <a:latin typeface="Calibri" panose="020F0502020204030204" pitchFamily="34" charset="0"/>
              <a:ea typeface="Calibri" panose="020F0502020204030204" pitchFamily="34" charset="0"/>
              <a:cs typeface="Calibri" panose="020F0502020204030204" pitchFamily="34" charset="0"/>
            </a:endParaRPr>
          </a:p>
        </p:txBody>
      </p:sp>
      <p:sp>
        <p:nvSpPr>
          <p:cNvPr id="7" name="TextBox 6">
            <a:extLst>
              <a:ext uri="{FF2B5EF4-FFF2-40B4-BE49-F238E27FC236}">
                <a16:creationId xmlns:a16="http://schemas.microsoft.com/office/drawing/2014/main" id="{412D1BF6-A9BB-1A5E-5C6A-E1A2AFE330EA}"/>
              </a:ext>
            </a:extLst>
          </p:cNvPr>
          <p:cNvSpPr txBox="1"/>
          <p:nvPr/>
        </p:nvSpPr>
        <p:spPr>
          <a:xfrm>
            <a:off x="76200" y="1447800"/>
            <a:ext cx="8991600" cy="4370427"/>
          </a:xfrm>
          <a:prstGeom prst="rect">
            <a:avLst/>
          </a:prstGeom>
          <a:noFill/>
        </p:spPr>
        <p:txBody>
          <a:bodyPr wrap="square">
            <a:spAutoFit/>
          </a:bodyPr>
          <a:lstStyle/>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Propagation</a:t>
            </a:r>
            <a:endPar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804863" lvl="1" indent="-285750" algn="just">
              <a:spcBef>
                <a:spcPct val="0"/>
              </a:spcBef>
              <a:buFont typeface="Arial" panose="020B0604020202020204" pitchFamily="34" charset="0"/>
              <a:buChar char="•"/>
            </a:pPr>
            <a:r>
              <a:rPr kumimoji="0" lang="en-US" altLang="en-US" sz="17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malware spreads to other systems within the network or through external devices.</a:t>
            </a:r>
          </a:p>
          <a:p>
            <a:pPr marL="804863" lvl="1" indent="-285750" algn="just">
              <a:spcBef>
                <a:spcPct val="0"/>
              </a:spcBef>
              <a:buFont typeface="Arial" panose="020B0604020202020204" pitchFamily="34" charset="0"/>
              <a:buChar char="•"/>
            </a:pPr>
            <a:r>
              <a:rPr kumimoji="0" lang="en-US" altLang="en-US" sz="17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Techniques include worm functionalities, file infections, or exploiting network vulnerabilities.</a:t>
            </a:r>
          </a:p>
          <a:p>
            <a:pPr marL="285750" marR="0" lvl="0" indent="-285750" algn="just" defTabSz="914400" rtl="0" eaLnBrk="0" fontAlgn="base" latinLnBrk="0" hangingPunct="0">
              <a:lnSpc>
                <a:spcPct val="100000"/>
              </a:lnSpc>
              <a:spcBef>
                <a:spcPct val="0"/>
              </a:spcBef>
              <a:spcAft>
                <a:spcPct val="0"/>
              </a:spcAft>
              <a:buClrTx/>
              <a:buSzTx/>
              <a:buFont typeface="Arial" panose="020B0604020202020204" pitchFamily="34" charset="0"/>
              <a:buChar char="•"/>
              <a:tabLst/>
            </a:pPr>
            <a:r>
              <a:rPr kumimoji="0" lang="en-US" altLang="en-US" sz="2000" b="1"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Impact</a:t>
            </a:r>
            <a:endParaRPr kumimoji="0" lang="en-US" altLang="en-US" sz="20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a:p>
            <a:pPr marL="804863" lvl="1" indent="-285750" algn="just">
              <a:spcBef>
                <a:spcPct val="0"/>
              </a:spcBef>
              <a:buFont typeface="Arial" panose="020B0604020202020204" pitchFamily="34" charset="0"/>
              <a:buChar char="•"/>
            </a:pPr>
            <a:r>
              <a:rPr kumimoji="0" lang="en-US" altLang="en-US" sz="17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malware executes its intended malicious actions, such as stealing data, encrypting files (ransomware), or creating botnets.</a:t>
            </a:r>
          </a:p>
          <a:p>
            <a:pPr marL="804863" lvl="1" indent="-285750" algn="just">
              <a:spcBef>
                <a:spcPct val="0"/>
              </a:spcBef>
              <a:buFont typeface="Arial" panose="020B0604020202020204" pitchFamily="34" charset="0"/>
              <a:buChar char="•"/>
            </a:pPr>
            <a:r>
              <a:rPr kumimoji="0" lang="en-US" altLang="en-US" sz="17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The final goal may be financial gain, espionage, or system destruction.</a:t>
            </a:r>
            <a:endParaRPr lang="en-US" altLang="en-US" sz="1700" dirty="0">
              <a:latin typeface="Calibri" panose="020F0502020204030204" pitchFamily="34" charset="0"/>
              <a:ea typeface="Calibri" panose="020F0502020204030204" pitchFamily="34" charset="0"/>
              <a:cs typeface="Calibri" panose="020F0502020204030204" pitchFamily="34" charset="0"/>
            </a:endParaRPr>
          </a:p>
          <a:p>
            <a:pPr marL="285750" indent="-285750">
              <a:buFont typeface="Arial" panose="020B0604020202020204" pitchFamily="34" charset="0"/>
              <a:buChar char="•"/>
            </a:pPr>
            <a:r>
              <a:rPr lang="en-US" sz="2000" b="1" dirty="0">
                <a:latin typeface="Calibri" panose="020F0502020204030204" pitchFamily="34" charset="0"/>
                <a:ea typeface="Calibri" panose="020F0502020204030204" pitchFamily="34" charset="0"/>
                <a:cs typeface="Calibri" panose="020F0502020204030204" pitchFamily="34" charset="0"/>
              </a:rPr>
              <a:t>Covering Tracks</a:t>
            </a:r>
          </a:p>
          <a:p>
            <a:pPr marL="742950" lvl="1" indent="-285750" algn="just">
              <a:buFont typeface="Arial" panose="020B0604020202020204" pitchFamily="34" charset="0"/>
              <a:buChar char="•"/>
            </a:pPr>
            <a:r>
              <a:rPr lang="en-US" sz="1700" b="1" dirty="0">
                <a:latin typeface="Calibri" panose="020F0502020204030204" pitchFamily="34" charset="0"/>
                <a:ea typeface="Calibri" panose="020F0502020204030204" pitchFamily="34" charset="0"/>
                <a:cs typeface="Calibri" panose="020F0502020204030204" pitchFamily="34" charset="0"/>
              </a:rPr>
              <a:t>Log manipulation or deletion</a:t>
            </a:r>
            <a:r>
              <a:rPr lang="en-US" sz="1700" dirty="0">
                <a:latin typeface="Calibri" panose="020F0502020204030204" pitchFamily="34" charset="0"/>
                <a:ea typeface="Calibri" panose="020F0502020204030204" pitchFamily="34" charset="0"/>
                <a:cs typeface="Calibri" panose="020F0502020204030204" pitchFamily="34" charset="0"/>
              </a:rPr>
              <a:t> – Malware may clear system and security logs to remove evidence of its activities and hide indicators of compromise.</a:t>
            </a:r>
          </a:p>
          <a:p>
            <a:pPr marL="742950" lvl="1" indent="-285750" algn="just">
              <a:buFont typeface="Arial" panose="020B0604020202020204" pitchFamily="34" charset="0"/>
              <a:buChar char="•"/>
            </a:pPr>
            <a:r>
              <a:rPr lang="en-US" sz="1700" b="1" dirty="0">
                <a:latin typeface="Calibri" panose="020F0502020204030204" pitchFamily="34" charset="0"/>
                <a:ea typeface="Calibri" panose="020F0502020204030204" pitchFamily="34" charset="0"/>
                <a:cs typeface="Calibri" panose="020F0502020204030204" pitchFamily="34" charset="0"/>
              </a:rPr>
              <a:t>Artifact wiping</a:t>
            </a:r>
            <a:r>
              <a:rPr lang="en-US" sz="1700" dirty="0">
                <a:latin typeface="Calibri" panose="020F0502020204030204" pitchFamily="34" charset="0"/>
                <a:ea typeface="Calibri" panose="020F0502020204030204" pitchFamily="34" charset="0"/>
                <a:cs typeface="Calibri" panose="020F0502020204030204" pitchFamily="34" charset="0"/>
              </a:rPr>
              <a:t> – Temporary files, command history, and malware components may be deleted or overwritten to prevent forensic recovery.</a:t>
            </a:r>
          </a:p>
          <a:p>
            <a:pPr marL="742950" lvl="1" indent="-285750" algn="just">
              <a:buFont typeface="Arial" panose="020B0604020202020204" pitchFamily="34" charset="0"/>
              <a:buChar char="•"/>
            </a:pPr>
            <a:r>
              <a:rPr lang="en-US" sz="1700" b="1" dirty="0">
                <a:latin typeface="Calibri" panose="020F0502020204030204" pitchFamily="34" charset="0"/>
                <a:ea typeface="Calibri" panose="020F0502020204030204" pitchFamily="34" charset="0"/>
                <a:cs typeface="Calibri" panose="020F0502020204030204" pitchFamily="34" charset="0"/>
              </a:rPr>
              <a:t>Obfuscation and self-deletion</a:t>
            </a:r>
            <a:r>
              <a:rPr lang="en-US" sz="1700" dirty="0">
                <a:latin typeface="Calibri" panose="020F0502020204030204" pitchFamily="34" charset="0"/>
                <a:ea typeface="Calibri" panose="020F0502020204030204" pitchFamily="34" charset="0"/>
                <a:cs typeface="Calibri" panose="020F0502020204030204" pitchFamily="34" charset="0"/>
              </a:rPr>
              <a:t> – Malware may encrypt, rename, or automatically delete itself after execution to evade detection and analysis.</a:t>
            </a:r>
          </a:p>
          <a:p>
            <a:pPr marL="228600" algn="just">
              <a:buFont typeface="Arial" panose="020B0604020202020204" pitchFamily="34" charset="0"/>
              <a:buChar char="•"/>
            </a:pPr>
            <a:endParaRPr kumimoji="0" lang="en-US" altLang="en-US" sz="1400" b="0" i="0" u="none" strike="noStrike" cap="none" normalizeH="0" baseline="0" dirty="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62709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7"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243662-59A1-C4D7-1694-D0155A5EF5EB}"/>
              </a:ext>
            </a:extLst>
          </p:cNvPr>
          <p:cNvSpPr>
            <a:spLocks noGrp="1"/>
          </p:cNvSpPr>
          <p:nvPr>
            <p:ph type="title"/>
          </p:nvPr>
        </p:nvSpPr>
        <p:spPr>
          <a:xfrm>
            <a:off x="457200" y="274638"/>
            <a:ext cx="8229600" cy="639762"/>
          </a:xfrm>
        </p:spPr>
        <p:txBody>
          <a:bodyPr/>
          <a:lstStyle/>
          <a:p>
            <a:r>
              <a:rPr lang="en-GB" dirty="0"/>
              <a:t>Case Group Discussion </a:t>
            </a:r>
          </a:p>
        </p:txBody>
      </p:sp>
      <p:sp>
        <p:nvSpPr>
          <p:cNvPr id="5" name="Slide Number Placeholder 4">
            <a:extLst>
              <a:ext uri="{FF2B5EF4-FFF2-40B4-BE49-F238E27FC236}">
                <a16:creationId xmlns:a16="http://schemas.microsoft.com/office/drawing/2014/main" id="{C214914D-74B1-80FC-A86D-44AE9B9A9E29}"/>
              </a:ext>
            </a:extLst>
          </p:cNvPr>
          <p:cNvSpPr>
            <a:spLocks noGrp="1"/>
          </p:cNvSpPr>
          <p:nvPr>
            <p:ph type="sldNum" sz="quarter" idx="11"/>
          </p:nvPr>
        </p:nvSpPr>
        <p:spPr bwMode="auto">
          <a:xfrm>
            <a:off x="6553200" y="6534150"/>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1" fontAlgn="base" hangingPunct="1">
              <a:spcBef>
                <a:spcPct val="0"/>
              </a:spcBef>
              <a:spcAft>
                <a:spcPct val="0"/>
              </a:spcAft>
              <a:defRPr sz="1400" kern="1200">
                <a:solidFill>
                  <a:schemeClr val="tx1"/>
                </a:solidFill>
                <a:latin typeface="Comic Sans MS" panose="030F0702030302020204" pitchFamily="66"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fld id="{D59D80DC-CCE6-46FA-83FF-07FBF6FF2C7D}" type="slidenum">
              <a:rPr lang="en-US" altLang="en-US" smtClean="0"/>
              <a:pPr>
                <a:defRPr/>
              </a:pPr>
              <a:t>10</a:t>
            </a:fld>
            <a:endParaRPr lang="en-US" altLang="en-US"/>
          </a:p>
        </p:txBody>
      </p:sp>
      <p:sp>
        <p:nvSpPr>
          <p:cNvPr id="4" name="TextBox 3">
            <a:extLst>
              <a:ext uri="{FF2B5EF4-FFF2-40B4-BE49-F238E27FC236}">
                <a16:creationId xmlns:a16="http://schemas.microsoft.com/office/drawing/2014/main" id="{91660F9D-C1AF-3888-5065-35777B4C4683}"/>
              </a:ext>
            </a:extLst>
          </p:cNvPr>
          <p:cNvSpPr txBox="1"/>
          <p:nvPr/>
        </p:nvSpPr>
        <p:spPr>
          <a:xfrm>
            <a:off x="4267200" y="2754778"/>
            <a:ext cx="4572000" cy="646331"/>
          </a:xfrm>
          <a:prstGeom prst="rect">
            <a:avLst/>
          </a:prstGeom>
          <a:noFill/>
        </p:spPr>
        <p:txBody>
          <a:bodyPr wrap="square">
            <a:spAutoFit/>
          </a:bodyPr>
          <a:lstStyle/>
          <a:p>
            <a:r>
              <a:rPr lang="en-GB" dirty="0"/>
              <a:t>https://uwtsd.display.vevox.com#/present/885043/HOC2QFVKNXNBSGQLRZYT</a:t>
            </a:r>
          </a:p>
        </p:txBody>
      </p:sp>
      <p:pic>
        <p:nvPicPr>
          <p:cNvPr id="10" name="Content Placeholder 9">
            <a:extLst>
              <a:ext uri="{FF2B5EF4-FFF2-40B4-BE49-F238E27FC236}">
                <a16:creationId xmlns:a16="http://schemas.microsoft.com/office/drawing/2014/main" id="{A6588146-4D94-E6CB-50AA-94E42DE46F07}"/>
              </a:ext>
            </a:extLst>
          </p:cNvPr>
          <p:cNvPicPr>
            <a:picLocks noGrp="1" noChangeAspect="1"/>
          </p:cNvPicPr>
          <p:nvPr>
            <p:ph idx="1"/>
          </p:nvPr>
        </p:nvPicPr>
        <p:blipFill>
          <a:blip r:embed="rId2"/>
          <a:stretch>
            <a:fillRect/>
          </a:stretch>
        </p:blipFill>
        <p:spPr bwMode="auto">
          <a:xfrm>
            <a:off x="990600" y="1545478"/>
            <a:ext cx="2933954" cy="371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53119999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6D95AE-381B-A052-9338-DDBBC55C41E4}"/>
              </a:ext>
            </a:extLst>
          </p:cNvPr>
          <p:cNvSpPr>
            <a:spLocks noGrp="1"/>
          </p:cNvSpPr>
          <p:nvPr>
            <p:ph type="title"/>
          </p:nvPr>
        </p:nvSpPr>
        <p:spPr>
          <a:xfrm>
            <a:off x="553065" y="76200"/>
            <a:ext cx="8229600" cy="715962"/>
          </a:xfrm>
        </p:spPr>
        <p:txBody>
          <a:bodyPr/>
          <a:lstStyle/>
          <a:p>
            <a:r>
              <a:rPr lang="en-US" dirty="0"/>
              <a:t>Malware Analysis Challenges </a:t>
            </a:r>
            <a:endParaRPr lang="en-GB" dirty="0"/>
          </a:p>
        </p:txBody>
      </p:sp>
      <p:pic>
        <p:nvPicPr>
          <p:cNvPr id="5" name="Content Placeholder 4">
            <a:extLst>
              <a:ext uri="{FF2B5EF4-FFF2-40B4-BE49-F238E27FC236}">
                <a16:creationId xmlns:a16="http://schemas.microsoft.com/office/drawing/2014/main" id="{806BD843-9482-3700-6810-DE586372D43F}"/>
              </a:ext>
            </a:extLst>
          </p:cNvPr>
          <p:cNvPicPr>
            <a:picLocks noGrp="1" noChangeAspect="1"/>
          </p:cNvPicPr>
          <p:nvPr>
            <p:ph idx="1"/>
          </p:nvPr>
        </p:nvPicPr>
        <p:blipFill>
          <a:blip r:embed="rId3"/>
          <a:stretch>
            <a:fillRect/>
          </a:stretch>
        </p:blipFill>
        <p:spPr>
          <a:xfrm>
            <a:off x="247650" y="1125586"/>
            <a:ext cx="8534400" cy="4027390"/>
          </a:xfrm>
        </p:spPr>
      </p:pic>
    </p:spTree>
    <p:extLst>
      <p:ext uri="{BB962C8B-B14F-4D97-AF65-F5344CB8AC3E}">
        <p14:creationId xmlns:p14="http://schemas.microsoft.com/office/powerpoint/2010/main" val="36644554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05DC8-807F-F416-D2C2-13582091BBF0}"/>
              </a:ext>
            </a:extLst>
          </p:cNvPr>
          <p:cNvSpPr>
            <a:spLocks noGrp="1"/>
          </p:cNvSpPr>
          <p:nvPr>
            <p:ph type="title"/>
          </p:nvPr>
        </p:nvSpPr>
        <p:spPr>
          <a:xfrm>
            <a:off x="420329" y="152400"/>
            <a:ext cx="8229600" cy="762000"/>
          </a:xfrm>
        </p:spPr>
        <p:txBody>
          <a:bodyPr/>
          <a:lstStyle/>
          <a:p>
            <a:r>
              <a:rPr lang="en-US" dirty="0"/>
              <a:t>Indicators of Malware </a:t>
            </a:r>
            <a:endParaRPr lang="en-GB" dirty="0"/>
          </a:p>
        </p:txBody>
      </p:sp>
      <p:pic>
        <p:nvPicPr>
          <p:cNvPr id="5" name="Content Placeholder 4">
            <a:extLst>
              <a:ext uri="{FF2B5EF4-FFF2-40B4-BE49-F238E27FC236}">
                <a16:creationId xmlns:a16="http://schemas.microsoft.com/office/drawing/2014/main" id="{E3B5B3B4-6767-C204-58F3-246E33726868}"/>
              </a:ext>
            </a:extLst>
          </p:cNvPr>
          <p:cNvPicPr>
            <a:picLocks noGrp="1" noChangeAspect="1"/>
          </p:cNvPicPr>
          <p:nvPr>
            <p:ph idx="1"/>
          </p:nvPr>
        </p:nvPicPr>
        <p:blipFill>
          <a:blip r:embed="rId3"/>
          <a:stretch>
            <a:fillRect/>
          </a:stretch>
        </p:blipFill>
        <p:spPr>
          <a:xfrm>
            <a:off x="228600" y="1071005"/>
            <a:ext cx="8534400" cy="3984152"/>
          </a:xfrm>
        </p:spPr>
      </p:pic>
    </p:spTree>
    <p:extLst>
      <p:ext uri="{BB962C8B-B14F-4D97-AF65-F5344CB8AC3E}">
        <p14:creationId xmlns:p14="http://schemas.microsoft.com/office/powerpoint/2010/main" val="1200783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8CA3D-33F6-0FDA-7E49-9A9895078FEF}"/>
              </a:ext>
            </a:extLst>
          </p:cNvPr>
          <p:cNvSpPr>
            <a:spLocks noGrp="1"/>
          </p:cNvSpPr>
          <p:nvPr>
            <p:ph type="title"/>
          </p:nvPr>
        </p:nvSpPr>
        <p:spPr>
          <a:xfrm>
            <a:off x="152400" y="274638"/>
            <a:ext cx="8839200" cy="1143000"/>
          </a:xfrm>
        </p:spPr>
        <p:txBody>
          <a:bodyPr/>
          <a:lstStyle/>
          <a:p>
            <a:r>
              <a:rPr lang="en-GB" dirty="0"/>
              <a:t>Preparing Testbed for Malware Analysis </a:t>
            </a:r>
          </a:p>
        </p:txBody>
      </p:sp>
      <p:pic>
        <p:nvPicPr>
          <p:cNvPr id="5" name="Content Placeholder 4">
            <a:extLst>
              <a:ext uri="{FF2B5EF4-FFF2-40B4-BE49-F238E27FC236}">
                <a16:creationId xmlns:a16="http://schemas.microsoft.com/office/drawing/2014/main" id="{EFD0BBC4-BD88-3698-99CD-75D08234069F}"/>
              </a:ext>
            </a:extLst>
          </p:cNvPr>
          <p:cNvPicPr>
            <a:picLocks noGrp="1" noChangeAspect="1"/>
          </p:cNvPicPr>
          <p:nvPr>
            <p:ph idx="1"/>
          </p:nvPr>
        </p:nvPicPr>
        <p:blipFill>
          <a:blip r:embed="rId3"/>
          <a:stretch>
            <a:fillRect/>
          </a:stretch>
        </p:blipFill>
        <p:spPr>
          <a:xfrm>
            <a:off x="152400" y="1582295"/>
            <a:ext cx="8534400" cy="3968048"/>
          </a:xfrm>
        </p:spPr>
      </p:pic>
    </p:spTree>
    <p:extLst>
      <p:ext uri="{BB962C8B-B14F-4D97-AF65-F5344CB8AC3E}">
        <p14:creationId xmlns:p14="http://schemas.microsoft.com/office/powerpoint/2010/main" val="2445584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FBFDB1-6BB7-29ED-F6DE-002671E4B99A}"/>
              </a:ext>
            </a:extLst>
          </p:cNvPr>
          <p:cNvSpPr>
            <a:spLocks noGrp="1"/>
          </p:cNvSpPr>
          <p:nvPr>
            <p:ph type="title"/>
          </p:nvPr>
        </p:nvSpPr>
        <p:spPr>
          <a:xfrm>
            <a:off x="457200" y="274638"/>
            <a:ext cx="8229600" cy="715962"/>
          </a:xfrm>
        </p:spPr>
        <p:txBody>
          <a:bodyPr/>
          <a:lstStyle/>
          <a:p>
            <a:r>
              <a:rPr lang="en-US" dirty="0"/>
              <a:t>Malware Analysis Tools</a:t>
            </a:r>
          </a:p>
        </p:txBody>
      </p:sp>
      <p:pic>
        <p:nvPicPr>
          <p:cNvPr id="5" name="Content Placeholder 4">
            <a:extLst>
              <a:ext uri="{FF2B5EF4-FFF2-40B4-BE49-F238E27FC236}">
                <a16:creationId xmlns:a16="http://schemas.microsoft.com/office/drawing/2014/main" id="{F4AED6C7-9EB5-5B10-72DC-5BAEDF2CD014}"/>
              </a:ext>
            </a:extLst>
          </p:cNvPr>
          <p:cNvPicPr>
            <a:picLocks noGrp="1" noChangeAspect="1"/>
          </p:cNvPicPr>
          <p:nvPr>
            <p:ph idx="1"/>
          </p:nvPr>
        </p:nvPicPr>
        <p:blipFill>
          <a:blip r:embed="rId3"/>
          <a:stretch>
            <a:fillRect/>
          </a:stretch>
        </p:blipFill>
        <p:spPr>
          <a:xfrm>
            <a:off x="152400" y="1371600"/>
            <a:ext cx="3475971" cy="4114800"/>
          </a:xfrm>
        </p:spPr>
      </p:pic>
      <p:pic>
        <p:nvPicPr>
          <p:cNvPr id="7" name="Picture 6">
            <a:extLst>
              <a:ext uri="{FF2B5EF4-FFF2-40B4-BE49-F238E27FC236}">
                <a16:creationId xmlns:a16="http://schemas.microsoft.com/office/drawing/2014/main" id="{100BC97B-2B81-9DEC-8445-CD0D095E8824}"/>
              </a:ext>
            </a:extLst>
          </p:cNvPr>
          <p:cNvPicPr>
            <a:picLocks noChangeAspect="1"/>
          </p:cNvPicPr>
          <p:nvPr/>
        </p:nvPicPr>
        <p:blipFill>
          <a:blip r:embed="rId4"/>
          <a:stretch>
            <a:fillRect/>
          </a:stretch>
        </p:blipFill>
        <p:spPr>
          <a:xfrm>
            <a:off x="3733800" y="1366684"/>
            <a:ext cx="5282321" cy="4114800"/>
          </a:xfrm>
          <a:prstGeom prst="rect">
            <a:avLst/>
          </a:prstGeom>
        </p:spPr>
      </p:pic>
    </p:spTree>
    <p:extLst>
      <p:ext uri="{BB962C8B-B14F-4D97-AF65-F5344CB8AC3E}">
        <p14:creationId xmlns:p14="http://schemas.microsoft.com/office/powerpoint/2010/main" val="27548831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CA6562-A1AE-C43E-DDBB-9EEE9A141DD4}"/>
              </a:ext>
            </a:extLst>
          </p:cNvPr>
          <p:cNvSpPr>
            <a:spLocks noGrp="1"/>
          </p:cNvSpPr>
          <p:nvPr>
            <p:ph type="title"/>
          </p:nvPr>
        </p:nvSpPr>
        <p:spPr>
          <a:xfrm>
            <a:off x="457200" y="76200"/>
            <a:ext cx="8229600" cy="609600"/>
          </a:xfrm>
        </p:spPr>
        <p:txBody>
          <a:bodyPr/>
          <a:lstStyle/>
          <a:p>
            <a:r>
              <a:rPr lang="en-GB" dirty="0"/>
              <a:t>Documentation Before Analysis</a:t>
            </a:r>
          </a:p>
        </p:txBody>
      </p:sp>
      <p:sp>
        <p:nvSpPr>
          <p:cNvPr id="3" name="Content Placeholder 2">
            <a:extLst>
              <a:ext uri="{FF2B5EF4-FFF2-40B4-BE49-F238E27FC236}">
                <a16:creationId xmlns:a16="http://schemas.microsoft.com/office/drawing/2014/main" id="{8D1A25BA-D0D7-399A-39D6-379FC2A400C1}"/>
              </a:ext>
            </a:extLst>
          </p:cNvPr>
          <p:cNvSpPr>
            <a:spLocks noGrp="1"/>
          </p:cNvSpPr>
          <p:nvPr>
            <p:ph idx="1"/>
          </p:nvPr>
        </p:nvSpPr>
        <p:spPr>
          <a:xfrm>
            <a:off x="304800" y="685800"/>
            <a:ext cx="8534400" cy="4297363"/>
          </a:xfrm>
        </p:spPr>
        <p:txBody>
          <a:bodyPr/>
          <a:lstStyle/>
          <a:p>
            <a:pPr marL="0" indent="0" algn="just">
              <a:buNone/>
            </a:pPr>
            <a:r>
              <a:rPr lang="en-US" dirty="0">
                <a:latin typeface="Calibri" panose="020F0502020204030204" pitchFamily="34" charset="0"/>
                <a:ea typeface="Calibri" panose="020F0502020204030204" pitchFamily="34" charset="0"/>
                <a:cs typeface="Calibri" panose="020F0502020204030204" pitchFamily="34" charset="0"/>
              </a:rPr>
              <a:t>The following are some of the documentations that an investigator should prepare before analyzing any executable file:</a:t>
            </a:r>
          </a:p>
          <a:p>
            <a:pPr algn="just"/>
            <a:r>
              <a:rPr lang="en-US" dirty="0">
                <a:latin typeface="Calibri" panose="020F0502020204030204" pitchFamily="34" charset="0"/>
                <a:ea typeface="Calibri" panose="020F0502020204030204" pitchFamily="34" charset="0"/>
                <a:cs typeface="Calibri" panose="020F0502020204030204" pitchFamily="34" charset="0"/>
              </a:rPr>
              <a:t>Full path and location of the file</a:t>
            </a:r>
          </a:p>
          <a:p>
            <a:pPr algn="just"/>
            <a:r>
              <a:rPr lang="en-US" dirty="0">
                <a:latin typeface="Calibri" panose="020F0502020204030204" pitchFamily="34" charset="0"/>
                <a:ea typeface="Calibri" panose="020F0502020204030204" pitchFamily="34" charset="0"/>
                <a:cs typeface="Calibri" panose="020F0502020204030204" pitchFamily="34" charset="0"/>
              </a:rPr>
              <a:t>Hash values (MD5 + SHA-256)</a:t>
            </a:r>
          </a:p>
          <a:p>
            <a:pPr algn="just"/>
            <a:r>
              <a:rPr lang="en-US" dirty="0">
                <a:latin typeface="Calibri" panose="020F0502020204030204" pitchFamily="34" charset="0"/>
                <a:ea typeface="Calibri" panose="020F0502020204030204" pitchFamily="34" charset="0"/>
                <a:cs typeface="Calibri" panose="020F0502020204030204" pitchFamily="34" charset="0"/>
              </a:rPr>
              <a:t>MAC-timestamp </a:t>
            </a:r>
          </a:p>
          <a:p>
            <a:pPr algn="just"/>
            <a:r>
              <a:rPr lang="en-US" dirty="0">
                <a:latin typeface="Calibri" panose="020F0502020204030204" pitchFamily="34" charset="0"/>
                <a:ea typeface="Calibri" panose="020F0502020204030204" pitchFamily="34" charset="0"/>
                <a:cs typeface="Calibri" panose="020F0502020204030204" pitchFamily="34" charset="0"/>
              </a:rPr>
              <a:t>The system information where file was stored, including the OS version, file system, user accounts, and IP address</a:t>
            </a:r>
          </a:p>
          <a:p>
            <a:pPr algn="just"/>
            <a:r>
              <a:rPr lang="en-US" dirty="0">
                <a:latin typeface="Calibri" panose="020F0502020204030204" pitchFamily="34" charset="0"/>
                <a:ea typeface="Calibri" panose="020F0502020204030204" pitchFamily="34" charset="0"/>
                <a:cs typeface="Calibri" panose="020F0502020204030204" pitchFamily="34" charset="0"/>
              </a:rPr>
              <a:t>References to the file within the file system or registry</a:t>
            </a:r>
          </a:p>
          <a:p>
            <a:pPr algn="just"/>
            <a:r>
              <a:rPr lang="en-US" dirty="0">
                <a:latin typeface="Calibri" panose="020F0502020204030204" pitchFamily="34" charset="0"/>
                <a:ea typeface="Calibri" panose="020F0502020204030204" pitchFamily="34" charset="0"/>
                <a:cs typeface="Calibri" panose="020F0502020204030204" pitchFamily="34" charset="0"/>
              </a:rPr>
              <a:t>Investigator details, who found the file and when</a:t>
            </a:r>
          </a:p>
          <a:p>
            <a:pPr algn="just"/>
            <a:r>
              <a:rPr lang="en-US" dirty="0">
                <a:latin typeface="Calibri" panose="020F0502020204030204" pitchFamily="34" charset="0"/>
                <a:ea typeface="Calibri" panose="020F0502020204030204" pitchFamily="34" charset="0"/>
                <a:cs typeface="Calibri" panose="020F0502020204030204" pitchFamily="34" charset="0"/>
              </a:rPr>
              <a:t>Details of forensic investigation tools </a:t>
            </a:r>
          </a:p>
          <a:p>
            <a:pPr algn="just"/>
            <a:endParaRPr lang="en-US"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5" name="TextBox 4">
            <a:extLst>
              <a:ext uri="{FF2B5EF4-FFF2-40B4-BE49-F238E27FC236}">
                <a16:creationId xmlns:a16="http://schemas.microsoft.com/office/drawing/2014/main" id="{231A45AB-8EA2-3447-CD20-DBD8B8558882}"/>
              </a:ext>
            </a:extLst>
          </p:cNvPr>
          <p:cNvSpPr txBox="1"/>
          <p:nvPr/>
        </p:nvSpPr>
        <p:spPr>
          <a:xfrm>
            <a:off x="1676400" y="4979798"/>
            <a:ext cx="6096000" cy="768287"/>
          </a:xfrm>
          <a:prstGeom prst="rect">
            <a:avLst/>
          </a:prstGeom>
          <a:noFill/>
          <a:ln>
            <a:solidFill>
              <a:schemeClr val="tx1"/>
            </a:solidFill>
          </a:ln>
        </p:spPr>
        <p:txBody>
          <a:bodyPr wrap="square">
            <a:spAutoFit/>
          </a:bodyPr>
          <a:lstStyle/>
          <a:p>
            <a:pPr lvl="0">
              <a:lnSpc>
                <a:spcPct val="107000"/>
              </a:lnSpc>
              <a:spcAft>
                <a:spcPts val="800"/>
              </a:spcAft>
              <a:buSzPts val="1000"/>
              <a:tabLst>
                <a:tab pos="457200" algn="l"/>
              </a:tabLst>
            </a:pPr>
            <a:r>
              <a:rPr lang="en-GB" sz="1800" b="1" dirty="0">
                <a:effectLst/>
                <a:latin typeface="Calibri" panose="020F0502020204030204" pitchFamily="34" charset="0"/>
                <a:ea typeface="Calibri" panose="020F0502020204030204" pitchFamily="34" charset="0"/>
                <a:cs typeface="Arial" panose="020B0604020202020204" pitchFamily="34" charset="0"/>
              </a:rPr>
              <a:t>Note: Every executable must be hashed before analysis.</a:t>
            </a:r>
          </a:p>
          <a:p>
            <a:pPr>
              <a:buNone/>
            </a:pPr>
            <a:r>
              <a:rPr lang="en-GB" sz="1800" b="1" dirty="0">
                <a:effectLst/>
                <a:latin typeface="Calibri" panose="020F0502020204030204" pitchFamily="34" charset="0"/>
                <a:ea typeface="Calibri" panose="020F0502020204030204" pitchFamily="34" charset="0"/>
                <a:cs typeface="Arial" panose="020B0604020202020204" pitchFamily="34" charset="0"/>
              </a:rPr>
              <a:t>          Re-hash after extraction if modified.</a:t>
            </a:r>
            <a:endParaRPr lang="en-GB" b="1" dirty="0"/>
          </a:p>
        </p:txBody>
      </p:sp>
    </p:spTree>
    <p:extLst>
      <p:ext uri="{BB962C8B-B14F-4D97-AF65-F5344CB8AC3E}">
        <p14:creationId xmlns:p14="http://schemas.microsoft.com/office/powerpoint/2010/main" val="1676175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81A9E8-9BEE-836D-3F40-643FE00D56ED}"/>
              </a:ext>
            </a:extLst>
          </p:cNvPr>
          <p:cNvSpPr>
            <a:spLocks noGrp="1"/>
          </p:cNvSpPr>
          <p:nvPr>
            <p:ph type="title"/>
          </p:nvPr>
        </p:nvSpPr>
        <p:spPr>
          <a:xfrm>
            <a:off x="513736" y="76200"/>
            <a:ext cx="8229600" cy="685800"/>
          </a:xfrm>
        </p:spPr>
        <p:txBody>
          <a:bodyPr/>
          <a:lstStyle/>
          <a:p>
            <a:r>
              <a:rPr lang="en-GB" dirty="0"/>
              <a:t>Static Analysis of Malware</a:t>
            </a:r>
          </a:p>
        </p:txBody>
      </p:sp>
      <p:sp>
        <p:nvSpPr>
          <p:cNvPr id="3" name="Content Placeholder 2">
            <a:extLst>
              <a:ext uri="{FF2B5EF4-FFF2-40B4-BE49-F238E27FC236}">
                <a16:creationId xmlns:a16="http://schemas.microsoft.com/office/drawing/2014/main" id="{2ED18B06-0ECF-42EE-91F4-D011E8992115}"/>
              </a:ext>
            </a:extLst>
          </p:cNvPr>
          <p:cNvSpPr>
            <a:spLocks noGrp="1"/>
          </p:cNvSpPr>
          <p:nvPr>
            <p:ph idx="1"/>
          </p:nvPr>
        </p:nvSpPr>
        <p:spPr>
          <a:xfrm>
            <a:off x="58398" y="766916"/>
            <a:ext cx="4397477" cy="4800600"/>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Also known as code analysis</a:t>
            </a:r>
          </a:p>
          <a:p>
            <a:pPr algn="just"/>
            <a:r>
              <a:rPr lang="en-US" sz="2000" dirty="0">
                <a:latin typeface="Calibri" panose="020F0502020204030204" pitchFamily="34" charset="0"/>
                <a:ea typeface="Calibri" panose="020F0502020204030204" pitchFamily="34" charset="0"/>
                <a:cs typeface="Calibri" panose="020F0502020204030204" pitchFamily="34" charset="0"/>
              </a:rPr>
              <a:t>Analyzing malware without executing it. so, there is no need to create a safe environment</a:t>
            </a:r>
          </a:p>
          <a:p>
            <a:pPr algn="just"/>
            <a:r>
              <a:rPr lang="en-US" sz="2000" dirty="0">
                <a:latin typeface="Calibri" panose="020F0502020204030204" pitchFamily="34" charset="0"/>
                <a:ea typeface="Calibri" panose="020F0502020204030204" pitchFamily="34" charset="0"/>
                <a:cs typeface="Calibri" panose="020F0502020204030204" pitchFamily="34" charset="0"/>
              </a:rPr>
              <a:t>Methods: Disassembly, code analysis, signature matching.</a:t>
            </a:r>
          </a:p>
          <a:p>
            <a:pPr algn="just"/>
            <a:r>
              <a:rPr lang="en-US" sz="2000" dirty="0">
                <a:latin typeface="Calibri" panose="020F0502020204030204" pitchFamily="34" charset="0"/>
                <a:ea typeface="Calibri" panose="020F0502020204030204" pitchFamily="34" charset="0"/>
                <a:cs typeface="Calibri" panose="020F0502020204030204" pitchFamily="34" charset="0"/>
              </a:rPr>
              <a:t>It employs different tools and techniques to quickly determine if a file is malicious</a:t>
            </a:r>
          </a:p>
          <a:p>
            <a:pPr algn="just"/>
            <a:r>
              <a:rPr lang="en-US" sz="2000" dirty="0">
                <a:latin typeface="Calibri" panose="020F0502020204030204" pitchFamily="34" charset="0"/>
                <a:ea typeface="Calibri" panose="020F0502020204030204" pitchFamily="34" charset="0"/>
                <a:cs typeface="Calibri" panose="020F0502020204030204" pitchFamily="34" charset="0"/>
              </a:rPr>
              <a:t>Analyzing the binary code provides information about the malware functionality, its network signatures, exploit packaging technique, dependencies involved, etc.</a:t>
            </a:r>
          </a:p>
          <a:p>
            <a:endParaRPr lang="en-GB" dirty="0"/>
          </a:p>
        </p:txBody>
      </p:sp>
      <p:pic>
        <p:nvPicPr>
          <p:cNvPr id="5" name="Picture 4">
            <a:extLst>
              <a:ext uri="{FF2B5EF4-FFF2-40B4-BE49-F238E27FC236}">
                <a16:creationId xmlns:a16="http://schemas.microsoft.com/office/drawing/2014/main" id="{723A9625-0F39-CDFD-67E2-216564B6C917}"/>
              </a:ext>
            </a:extLst>
          </p:cNvPr>
          <p:cNvPicPr>
            <a:picLocks noChangeAspect="1"/>
          </p:cNvPicPr>
          <p:nvPr/>
        </p:nvPicPr>
        <p:blipFill>
          <a:blip r:embed="rId3"/>
          <a:stretch>
            <a:fillRect/>
          </a:stretch>
        </p:blipFill>
        <p:spPr>
          <a:xfrm>
            <a:off x="4572000" y="1295400"/>
            <a:ext cx="4484310" cy="4114800"/>
          </a:xfrm>
          <a:prstGeom prst="rect">
            <a:avLst/>
          </a:prstGeom>
        </p:spPr>
      </p:pic>
    </p:spTree>
    <p:extLst>
      <p:ext uri="{BB962C8B-B14F-4D97-AF65-F5344CB8AC3E}">
        <p14:creationId xmlns:p14="http://schemas.microsoft.com/office/powerpoint/2010/main" val="4200187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AF86B4-AC39-476C-C1AF-BC06923596D5}"/>
              </a:ext>
            </a:extLst>
          </p:cNvPr>
          <p:cNvSpPr>
            <a:spLocks noGrp="1"/>
          </p:cNvSpPr>
          <p:nvPr>
            <p:ph type="title"/>
          </p:nvPr>
        </p:nvSpPr>
        <p:spPr>
          <a:xfrm>
            <a:off x="27039" y="0"/>
            <a:ext cx="8229600" cy="533400"/>
          </a:xfrm>
        </p:spPr>
        <p:txBody>
          <a:bodyPr/>
          <a:lstStyle/>
          <a:p>
            <a:r>
              <a:rPr lang="en-GB" sz="3200" dirty="0"/>
              <a:t>Dynamic Analysis of Malware</a:t>
            </a:r>
          </a:p>
        </p:txBody>
      </p:sp>
      <p:sp>
        <p:nvSpPr>
          <p:cNvPr id="3" name="Content Placeholder 2">
            <a:extLst>
              <a:ext uri="{FF2B5EF4-FFF2-40B4-BE49-F238E27FC236}">
                <a16:creationId xmlns:a16="http://schemas.microsoft.com/office/drawing/2014/main" id="{F18FAA57-1E84-776C-B14D-0F303522482B}"/>
              </a:ext>
            </a:extLst>
          </p:cNvPr>
          <p:cNvSpPr>
            <a:spLocks noGrp="1"/>
          </p:cNvSpPr>
          <p:nvPr>
            <p:ph idx="1"/>
          </p:nvPr>
        </p:nvSpPr>
        <p:spPr>
          <a:xfrm>
            <a:off x="27039" y="609600"/>
            <a:ext cx="9116961" cy="2514600"/>
          </a:xfrm>
        </p:spPr>
        <p:txBody>
          <a:bodyPr/>
          <a:lstStyle/>
          <a:p>
            <a:pPr algn="just"/>
            <a:r>
              <a:rPr lang="en-US" dirty="0">
                <a:latin typeface="Calibri" panose="020F0502020204030204" pitchFamily="34" charset="0"/>
                <a:ea typeface="Calibri" panose="020F0502020204030204" pitchFamily="34" charset="0"/>
                <a:cs typeface="Calibri" panose="020F0502020204030204" pitchFamily="34" charset="0"/>
              </a:rPr>
              <a:t>Also known as behavioral analysis</a:t>
            </a:r>
            <a:endParaRPr lang="en-GB" dirty="0">
              <a:latin typeface="Calibri" panose="020F0502020204030204" pitchFamily="34" charset="0"/>
              <a:ea typeface="Calibri" panose="020F0502020204030204" pitchFamily="34" charset="0"/>
              <a:cs typeface="Calibri" panose="020F0502020204030204" pitchFamily="34" charset="0"/>
            </a:endParaRPr>
          </a:p>
          <a:p>
            <a:pPr algn="just"/>
            <a:r>
              <a:rPr lang="en-GB" dirty="0" err="1">
                <a:latin typeface="Calibri" panose="020F0502020204030204" pitchFamily="34" charset="0"/>
                <a:ea typeface="Calibri" panose="020F0502020204030204" pitchFamily="34" charset="0"/>
                <a:cs typeface="Calibri" panose="020F0502020204030204" pitchFamily="34" charset="0"/>
              </a:rPr>
              <a:t>Analyzing</a:t>
            </a:r>
            <a:r>
              <a:rPr lang="en-GB" dirty="0">
                <a:latin typeface="Calibri" panose="020F0502020204030204" pitchFamily="34" charset="0"/>
                <a:ea typeface="Calibri" panose="020F0502020204030204" pitchFamily="34" charset="0"/>
                <a:cs typeface="Calibri" panose="020F0502020204030204" pitchFamily="34" charset="0"/>
              </a:rPr>
              <a:t> </a:t>
            </a:r>
            <a:r>
              <a:rPr lang="en-GB" dirty="0" err="1">
                <a:latin typeface="Calibri" panose="020F0502020204030204" pitchFamily="34" charset="0"/>
                <a:ea typeface="Calibri" panose="020F0502020204030204" pitchFamily="34" charset="0"/>
                <a:cs typeface="Calibri" panose="020F0502020204030204" pitchFamily="34" charset="0"/>
              </a:rPr>
              <a:t>behavior</a:t>
            </a:r>
            <a:r>
              <a:rPr lang="en-GB" dirty="0">
                <a:latin typeface="Calibri" panose="020F0502020204030204" pitchFamily="34" charset="0"/>
                <a:ea typeface="Calibri" panose="020F0502020204030204" pitchFamily="34" charset="0"/>
                <a:cs typeface="Calibri" panose="020F0502020204030204" pitchFamily="34" charset="0"/>
              </a:rPr>
              <a:t> by executing malware in a controlled environment.</a:t>
            </a:r>
          </a:p>
          <a:p>
            <a:pPr algn="just"/>
            <a:r>
              <a:rPr lang="en-GB" dirty="0">
                <a:latin typeface="Calibri" panose="020F0502020204030204" pitchFamily="34" charset="0"/>
                <a:ea typeface="Calibri" panose="020F0502020204030204" pitchFamily="34" charset="0"/>
                <a:cs typeface="Calibri" panose="020F0502020204030204" pitchFamily="34" charset="0"/>
              </a:rPr>
              <a:t>Techniques: Sandbox execution, </a:t>
            </a:r>
            <a:r>
              <a:rPr lang="en-GB" dirty="0" err="1">
                <a:latin typeface="Calibri" panose="020F0502020204030204" pitchFamily="34" charset="0"/>
                <a:ea typeface="Calibri" panose="020F0502020204030204" pitchFamily="34" charset="0"/>
                <a:cs typeface="Calibri" panose="020F0502020204030204" pitchFamily="34" charset="0"/>
              </a:rPr>
              <a:t>behavioral</a:t>
            </a:r>
            <a:r>
              <a:rPr lang="en-GB" dirty="0">
                <a:latin typeface="Calibri" panose="020F0502020204030204" pitchFamily="34" charset="0"/>
                <a:ea typeface="Calibri" panose="020F0502020204030204" pitchFamily="34" charset="0"/>
                <a:cs typeface="Calibri" panose="020F0502020204030204" pitchFamily="34" charset="0"/>
              </a:rPr>
              <a:t> monitoring.</a:t>
            </a:r>
          </a:p>
          <a:p>
            <a:pPr algn="just"/>
            <a:r>
              <a:rPr lang="en-US" dirty="0">
                <a:latin typeface="Calibri" panose="020F0502020204030204" pitchFamily="34" charset="0"/>
                <a:ea typeface="Calibri" panose="020F0502020204030204" pitchFamily="34" charset="0"/>
                <a:cs typeface="Calibri" panose="020F0502020204030204" pitchFamily="34" charset="0"/>
              </a:rPr>
              <a:t>This type of analysis requires a safe environment such as virtual machines and sandboxes to deter the spreading of malware</a:t>
            </a:r>
          </a:p>
          <a:p>
            <a:pPr algn="just"/>
            <a:endParaRPr lang="en-GB"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pic>
        <p:nvPicPr>
          <p:cNvPr id="5" name="Picture 4">
            <a:extLst>
              <a:ext uri="{FF2B5EF4-FFF2-40B4-BE49-F238E27FC236}">
                <a16:creationId xmlns:a16="http://schemas.microsoft.com/office/drawing/2014/main" id="{ED6EE2A9-6AFF-94B8-3D6A-4D328B387611}"/>
              </a:ext>
            </a:extLst>
          </p:cNvPr>
          <p:cNvPicPr>
            <a:picLocks noChangeAspect="1"/>
          </p:cNvPicPr>
          <p:nvPr/>
        </p:nvPicPr>
        <p:blipFill>
          <a:blip r:embed="rId3"/>
          <a:stretch>
            <a:fillRect/>
          </a:stretch>
        </p:blipFill>
        <p:spPr>
          <a:xfrm>
            <a:off x="49138" y="3166872"/>
            <a:ext cx="9045724" cy="2225233"/>
          </a:xfrm>
          <a:prstGeom prst="rect">
            <a:avLst/>
          </a:prstGeom>
        </p:spPr>
      </p:pic>
      <p:sp>
        <p:nvSpPr>
          <p:cNvPr id="6" name="TextBox 5">
            <a:extLst>
              <a:ext uri="{FF2B5EF4-FFF2-40B4-BE49-F238E27FC236}">
                <a16:creationId xmlns:a16="http://schemas.microsoft.com/office/drawing/2014/main" id="{88AD324F-2094-6F71-58D8-5326E0B71616}"/>
              </a:ext>
            </a:extLst>
          </p:cNvPr>
          <p:cNvSpPr txBox="1"/>
          <p:nvPr/>
        </p:nvSpPr>
        <p:spPr>
          <a:xfrm>
            <a:off x="0" y="5487047"/>
            <a:ext cx="9144000" cy="1370953"/>
          </a:xfrm>
          <a:prstGeom prst="rect">
            <a:avLst/>
          </a:prstGeom>
          <a:solidFill>
            <a:schemeClr val="accent1"/>
          </a:solidFill>
          <a:ln>
            <a:solidFill>
              <a:schemeClr val="tx1"/>
            </a:solidFill>
          </a:ln>
        </p:spPr>
        <p:txBody>
          <a:bodyPr wrap="square">
            <a:spAutoFit/>
          </a:bodyPr>
          <a:lstStyle/>
          <a:p>
            <a:pPr>
              <a:lnSpc>
                <a:spcPct val="107000"/>
              </a:lnSpc>
              <a:spcAft>
                <a:spcPts val="800"/>
              </a:spcAft>
              <a:buNone/>
            </a:pPr>
            <a:r>
              <a:rPr lang="en-GB" b="1" dirty="0">
                <a:latin typeface="Calibri" panose="020F0502020204030204" pitchFamily="34" charset="0"/>
                <a:ea typeface="Calibri" panose="020F0502020204030204" pitchFamily="34" charset="0"/>
              </a:rPr>
              <a:t>Important:</a:t>
            </a:r>
            <a:endParaRPr lang="en-GB" sz="1800" dirty="0">
              <a:effectLst/>
              <a:latin typeface="Calibri" panose="020F0502020204030204" pitchFamily="34" charset="0"/>
              <a:ea typeface="Calibri" panose="020F0502020204030204" pitchFamily="34" charset="0"/>
              <a:cs typeface="Arial" panose="020B0604020202020204" pitchFamily="34" charset="0"/>
            </a:endParaRPr>
          </a:p>
          <a:p>
            <a:pPr marL="285750" indent="-285750">
              <a:lnSpc>
                <a:spcPct val="107000"/>
              </a:lnSpc>
              <a:spcAft>
                <a:spcPts val="800"/>
              </a:spcAft>
              <a:buFont typeface="Arial" panose="020B0604020202020204" pitchFamily="34" charset="0"/>
              <a:buChar char="•"/>
            </a:pPr>
            <a:r>
              <a:rPr lang="en-GB" sz="1600" dirty="0">
                <a:effectLst/>
                <a:latin typeface="Calibri" panose="020F0502020204030204" pitchFamily="34" charset="0"/>
                <a:ea typeface="Calibri" panose="020F0502020204030204" pitchFamily="34" charset="0"/>
              </a:rPr>
              <a:t>“</a:t>
            </a:r>
            <a:r>
              <a:rPr lang="en-GB" sz="1600" b="1" dirty="0">
                <a:effectLst/>
                <a:latin typeface="Calibri" panose="020F0502020204030204" pitchFamily="34" charset="0"/>
                <a:ea typeface="Calibri" panose="020F0502020204030204" pitchFamily="34" charset="0"/>
              </a:rPr>
              <a:t>Never analyse malware on your host machine</a:t>
            </a:r>
            <a:r>
              <a:rPr lang="en-GB" sz="1600" dirty="0">
                <a:effectLst/>
                <a:latin typeface="Calibri" panose="020F0502020204030204" pitchFamily="34" charset="0"/>
                <a:ea typeface="Calibri" panose="020F0502020204030204" pitchFamily="34" charset="0"/>
              </a:rPr>
              <a:t>.”</a:t>
            </a:r>
          </a:p>
          <a:p>
            <a:pPr marL="285750" indent="-285750">
              <a:lnSpc>
                <a:spcPct val="107000"/>
              </a:lnSpc>
              <a:spcAft>
                <a:spcPts val="800"/>
              </a:spcAft>
              <a:buFont typeface="Arial" panose="020B0604020202020204" pitchFamily="34" charset="0"/>
              <a:buChar char="•"/>
            </a:pPr>
            <a:r>
              <a:rPr lang="en-GB" sz="1600" b="1" dirty="0">
                <a:effectLst/>
                <a:latin typeface="Calibri" panose="020F0502020204030204" pitchFamily="34" charset="0"/>
                <a:ea typeface="Calibri" panose="020F0502020204030204" pitchFamily="34" charset="0"/>
              </a:rPr>
              <a:t>Snapshot rollback </a:t>
            </a:r>
            <a:r>
              <a:rPr lang="en-GB" sz="1600" dirty="0">
                <a:effectLst/>
                <a:latin typeface="Calibri" panose="020F0502020204030204" pitchFamily="34" charset="0"/>
                <a:ea typeface="Calibri" panose="020F0502020204030204" pitchFamily="34" charset="0"/>
              </a:rPr>
              <a:t>-  </a:t>
            </a:r>
            <a:r>
              <a:rPr lang="en-GB" sz="1600" dirty="0"/>
              <a:t>allows investigators to quickly restore the system to that clean state after executing malware.</a:t>
            </a:r>
            <a:endParaRPr lang="en-GB" sz="1600" dirty="0">
              <a:effectLst/>
              <a:latin typeface="Calibri" panose="020F0502020204030204" pitchFamily="34" charset="0"/>
              <a:ea typeface="Calibri" panose="020F0502020204030204" pitchFamily="34" charset="0"/>
            </a:endParaRPr>
          </a:p>
        </p:txBody>
      </p:sp>
    </p:spTree>
    <p:extLst>
      <p:ext uri="{BB962C8B-B14F-4D97-AF65-F5344CB8AC3E}">
        <p14:creationId xmlns:p14="http://schemas.microsoft.com/office/powerpoint/2010/main" val="7638422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6"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23F6C7-9357-0E87-04F7-17916041B2F9}"/>
              </a:ext>
            </a:extLst>
          </p:cNvPr>
          <p:cNvSpPr>
            <a:spLocks noGrp="1"/>
          </p:cNvSpPr>
          <p:nvPr>
            <p:ph type="title"/>
          </p:nvPr>
        </p:nvSpPr>
        <p:spPr>
          <a:xfrm>
            <a:off x="457200" y="168275"/>
            <a:ext cx="8229600" cy="563562"/>
          </a:xfrm>
        </p:spPr>
        <p:txBody>
          <a:bodyPr/>
          <a:lstStyle/>
          <a:p>
            <a:r>
              <a:rPr lang="en-GB" dirty="0"/>
              <a:t>Static vs Dynamic Analysis</a:t>
            </a:r>
          </a:p>
        </p:txBody>
      </p:sp>
      <p:sp>
        <p:nvSpPr>
          <p:cNvPr id="3" name="Content Placeholder 2">
            <a:extLst>
              <a:ext uri="{FF2B5EF4-FFF2-40B4-BE49-F238E27FC236}">
                <a16:creationId xmlns:a16="http://schemas.microsoft.com/office/drawing/2014/main" id="{E5F6538C-A1B8-C7A1-513F-88F47CC0DFD0}"/>
              </a:ext>
            </a:extLst>
          </p:cNvPr>
          <p:cNvSpPr>
            <a:spLocks noGrp="1"/>
          </p:cNvSpPr>
          <p:nvPr>
            <p:ph idx="1"/>
          </p:nvPr>
        </p:nvSpPr>
        <p:spPr>
          <a:xfrm>
            <a:off x="304800" y="1219201"/>
            <a:ext cx="4572000" cy="3048000"/>
          </a:xfrm>
        </p:spPr>
        <p:txBody>
          <a:bodyPr/>
          <a:lstStyle/>
          <a:p>
            <a:pPr marL="0" indent="0">
              <a:buNone/>
            </a:pPr>
            <a:r>
              <a:rPr lang="en-GB" dirty="0"/>
              <a:t>Static Analysis:</a:t>
            </a:r>
          </a:p>
          <a:p>
            <a:pPr lvl="0"/>
            <a:r>
              <a:rPr lang="en-GB" dirty="0"/>
              <a:t>Examine without execution</a:t>
            </a:r>
          </a:p>
          <a:p>
            <a:pPr lvl="0"/>
            <a:r>
              <a:rPr lang="en-GB" dirty="0"/>
              <a:t>Hashing</a:t>
            </a:r>
          </a:p>
          <a:p>
            <a:pPr lvl="0"/>
            <a:r>
              <a:rPr lang="en-GB" dirty="0"/>
              <a:t>Strings analysis</a:t>
            </a:r>
          </a:p>
          <a:p>
            <a:pPr lvl="0"/>
            <a:r>
              <a:rPr lang="en-GB" dirty="0"/>
              <a:t>Signature matching</a:t>
            </a:r>
          </a:p>
          <a:p>
            <a:pPr lvl="0"/>
            <a:r>
              <a:rPr lang="en-GB" dirty="0"/>
              <a:t>Disassembly</a:t>
            </a:r>
          </a:p>
          <a:p>
            <a:endParaRPr lang="en-GB" dirty="0"/>
          </a:p>
        </p:txBody>
      </p:sp>
      <p:sp>
        <p:nvSpPr>
          <p:cNvPr id="4" name="Content Placeholder 2">
            <a:extLst>
              <a:ext uri="{FF2B5EF4-FFF2-40B4-BE49-F238E27FC236}">
                <a16:creationId xmlns:a16="http://schemas.microsoft.com/office/drawing/2014/main" id="{9F9758EC-487F-FD8F-5923-A1F8A2F7CC5B}"/>
              </a:ext>
            </a:extLst>
          </p:cNvPr>
          <p:cNvSpPr txBox="1">
            <a:spLocks/>
          </p:cNvSpPr>
          <p:nvPr/>
        </p:nvSpPr>
        <p:spPr bwMode="auto">
          <a:xfrm>
            <a:off x="5029200" y="1066801"/>
            <a:ext cx="4114800" cy="2895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0" fontAlgn="base" hangingPunct="0">
              <a:spcBef>
                <a:spcPct val="20000"/>
              </a:spcBef>
              <a:spcAft>
                <a:spcPct val="0"/>
              </a:spcAft>
              <a:buChar char="•"/>
              <a:defRPr sz="24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0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a:solidFill>
                  <a:schemeClr val="tx1"/>
                </a:solidFill>
                <a:latin typeface="+mn-lt"/>
              </a:defRPr>
            </a:lvl6pPr>
            <a:lvl7pPr marL="2971800" indent="-228600" algn="l" rtl="0" fontAlgn="base">
              <a:spcBef>
                <a:spcPct val="20000"/>
              </a:spcBef>
              <a:spcAft>
                <a:spcPct val="0"/>
              </a:spcAft>
              <a:buChar char="»"/>
              <a:defRPr>
                <a:solidFill>
                  <a:schemeClr val="tx1"/>
                </a:solidFill>
                <a:latin typeface="+mn-lt"/>
              </a:defRPr>
            </a:lvl7pPr>
            <a:lvl8pPr marL="3429000" indent="-228600" algn="l" rtl="0" fontAlgn="base">
              <a:spcBef>
                <a:spcPct val="20000"/>
              </a:spcBef>
              <a:spcAft>
                <a:spcPct val="0"/>
              </a:spcAft>
              <a:buChar char="»"/>
              <a:defRPr>
                <a:solidFill>
                  <a:schemeClr val="tx1"/>
                </a:solidFill>
                <a:latin typeface="+mn-lt"/>
              </a:defRPr>
            </a:lvl8pPr>
            <a:lvl9pPr marL="3886200" indent="-228600" algn="l" rtl="0" fontAlgn="base">
              <a:spcBef>
                <a:spcPct val="20000"/>
              </a:spcBef>
              <a:spcAft>
                <a:spcPct val="0"/>
              </a:spcAft>
              <a:buChar char="»"/>
              <a:defRPr>
                <a:solidFill>
                  <a:schemeClr val="tx1"/>
                </a:solidFill>
                <a:latin typeface="+mn-lt"/>
              </a:defRPr>
            </a:lvl9pPr>
          </a:lstStyle>
          <a:p>
            <a:pPr marL="0" indent="0">
              <a:buFontTx/>
              <a:buNone/>
            </a:pPr>
            <a:r>
              <a:rPr lang="en-US" kern="0" dirty="0"/>
              <a:t>Dynamic Analysis:</a:t>
            </a:r>
          </a:p>
          <a:p>
            <a:r>
              <a:rPr lang="en-US" kern="0" dirty="0"/>
              <a:t>Execute in controlled environment</a:t>
            </a:r>
          </a:p>
          <a:p>
            <a:r>
              <a:rPr lang="en-US" kern="0" dirty="0"/>
              <a:t>Monitor </a:t>
            </a:r>
            <a:r>
              <a:rPr lang="en-US" kern="0" dirty="0" err="1"/>
              <a:t>behaviour</a:t>
            </a:r>
            <a:endParaRPr lang="en-US" kern="0" dirty="0"/>
          </a:p>
          <a:p>
            <a:r>
              <a:rPr lang="en-US" kern="0" dirty="0"/>
              <a:t>Network connections</a:t>
            </a:r>
          </a:p>
          <a:p>
            <a:r>
              <a:rPr lang="en-US" kern="0" dirty="0"/>
              <a:t>Registry changes</a:t>
            </a:r>
          </a:p>
          <a:p>
            <a:endParaRPr lang="en-GB" kern="0" dirty="0"/>
          </a:p>
        </p:txBody>
      </p:sp>
      <p:sp>
        <p:nvSpPr>
          <p:cNvPr id="6" name="TextBox 5">
            <a:extLst>
              <a:ext uri="{FF2B5EF4-FFF2-40B4-BE49-F238E27FC236}">
                <a16:creationId xmlns:a16="http://schemas.microsoft.com/office/drawing/2014/main" id="{6CD810E1-7796-45B6-5669-C56AA43E5389}"/>
              </a:ext>
            </a:extLst>
          </p:cNvPr>
          <p:cNvSpPr txBox="1"/>
          <p:nvPr/>
        </p:nvSpPr>
        <p:spPr>
          <a:xfrm>
            <a:off x="1828800" y="4572000"/>
            <a:ext cx="5638800" cy="865173"/>
          </a:xfrm>
          <a:prstGeom prst="rect">
            <a:avLst/>
          </a:prstGeom>
          <a:noFill/>
          <a:ln>
            <a:solidFill>
              <a:schemeClr val="tx1"/>
            </a:solidFill>
          </a:ln>
        </p:spPr>
        <p:txBody>
          <a:bodyPr wrap="square">
            <a:spAutoFit/>
          </a:bodyPr>
          <a:lstStyle/>
          <a:p>
            <a:pPr algn="just">
              <a:lnSpc>
                <a:spcPct val="107000"/>
              </a:lnSpc>
              <a:spcAft>
                <a:spcPts val="800"/>
              </a:spcAft>
              <a:buNone/>
            </a:pPr>
            <a:r>
              <a:rPr lang="en-GB" sz="2400" b="1" dirty="0">
                <a:effectLst/>
                <a:latin typeface="Calibri" panose="020F0502020204030204" pitchFamily="34" charset="0"/>
                <a:ea typeface="Calibri" panose="020F0502020204030204" pitchFamily="34" charset="0"/>
                <a:cs typeface="Arial" panose="020B0604020202020204" pitchFamily="34" charset="0"/>
              </a:rPr>
              <a:t>“Static tells you what it could do.</a:t>
            </a:r>
            <a:br>
              <a:rPr lang="en-GB" sz="2400" b="1" dirty="0">
                <a:effectLst/>
                <a:latin typeface="Calibri" panose="020F0502020204030204" pitchFamily="34" charset="0"/>
                <a:ea typeface="Calibri" panose="020F0502020204030204" pitchFamily="34" charset="0"/>
                <a:cs typeface="Arial" panose="020B0604020202020204" pitchFamily="34" charset="0"/>
              </a:rPr>
            </a:br>
            <a:r>
              <a:rPr lang="en-GB" sz="2400" b="1" dirty="0">
                <a:effectLst/>
                <a:latin typeface="Calibri" panose="020F0502020204030204" pitchFamily="34" charset="0"/>
                <a:ea typeface="Calibri" panose="020F0502020204030204" pitchFamily="34" charset="0"/>
                <a:cs typeface="Arial" panose="020B0604020202020204" pitchFamily="34" charset="0"/>
              </a:rPr>
              <a:t>Dynamic tells you what it actually does.”</a:t>
            </a:r>
          </a:p>
        </p:txBody>
      </p:sp>
    </p:spTree>
    <p:extLst>
      <p:ext uri="{BB962C8B-B14F-4D97-AF65-F5344CB8AC3E}">
        <p14:creationId xmlns:p14="http://schemas.microsoft.com/office/powerpoint/2010/main" val="7475058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uiExpand="1" build="p"/>
      <p:bldP spid="4" grpId="0"/>
      <p:bldP spid="6"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4E72D9B-1C2B-6905-0674-6CF63A83CE98}"/>
              </a:ext>
            </a:extLst>
          </p:cNvPr>
          <p:cNvSpPr>
            <a:spLocks noGrp="1"/>
          </p:cNvSpPr>
          <p:nvPr>
            <p:ph type="title"/>
          </p:nvPr>
        </p:nvSpPr>
        <p:spPr>
          <a:xfrm>
            <a:off x="457200" y="18393"/>
            <a:ext cx="8229600" cy="743607"/>
          </a:xfrm>
        </p:spPr>
        <p:txBody>
          <a:bodyPr/>
          <a:lstStyle/>
          <a:p>
            <a:r>
              <a:rPr lang="en-US" dirty="0"/>
              <a:t>Host Integrity Monitoring</a:t>
            </a:r>
          </a:p>
        </p:txBody>
      </p:sp>
      <p:sp>
        <p:nvSpPr>
          <p:cNvPr id="3" name="Content Placeholder 2">
            <a:extLst>
              <a:ext uri="{FF2B5EF4-FFF2-40B4-BE49-F238E27FC236}">
                <a16:creationId xmlns:a16="http://schemas.microsoft.com/office/drawing/2014/main" id="{D80396E8-7FA0-72B5-6D1B-50B7A39B0069}"/>
              </a:ext>
            </a:extLst>
          </p:cNvPr>
          <p:cNvSpPr>
            <a:spLocks noGrp="1"/>
          </p:cNvSpPr>
          <p:nvPr>
            <p:ph idx="1"/>
          </p:nvPr>
        </p:nvSpPr>
        <p:spPr>
          <a:xfrm>
            <a:off x="76200" y="762001"/>
            <a:ext cx="8910484" cy="838199"/>
          </a:xfrm>
        </p:spPr>
        <p:txBody>
          <a:bodyPr/>
          <a:lstStyle/>
          <a:p>
            <a:pPr marL="0" indent="0">
              <a:buNone/>
            </a:pPr>
            <a:r>
              <a:rPr lang="en-US" dirty="0">
                <a:latin typeface="Calibri" panose="020F0502020204030204" pitchFamily="34" charset="0"/>
                <a:ea typeface="Calibri" panose="020F0502020204030204" pitchFamily="34" charset="0"/>
                <a:cs typeface="Calibri" panose="020F0502020204030204" pitchFamily="34" charset="0"/>
              </a:rPr>
              <a:t>Dynamic Analysis: Reveals runtime behavior, riskier, requires a secure lab.</a:t>
            </a:r>
          </a:p>
          <a:p>
            <a:endParaRPr lang="en-GB" dirty="0"/>
          </a:p>
        </p:txBody>
      </p:sp>
      <p:pic>
        <p:nvPicPr>
          <p:cNvPr id="5" name="Picture 4">
            <a:extLst>
              <a:ext uri="{FF2B5EF4-FFF2-40B4-BE49-F238E27FC236}">
                <a16:creationId xmlns:a16="http://schemas.microsoft.com/office/drawing/2014/main" id="{2772AA73-EAAC-0578-AFAC-D13138C28C0F}"/>
              </a:ext>
            </a:extLst>
          </p:cNvPr>
          <p:cNvPicPr>
            <a:picLocks noChangeAspect="1"/>
          </p:cNvPicPr>
          <p:nvPr/>
        </p:nvPicPr>
        <p:blipFill>
          <a:blip r:embed="rId3"/>
          <a:stretch>
            <a:fillRect/>
          </a:stretch>
        </p:blipFill>
        <p:spPr>
          <a:xfrm>
            <a:off x="157316" y="1600200"/>
            <a:ext cx="8534400" cy="3986463"/>
          </a:xfrm>
          <a:prstGeom prst="rect">
            <a:avLst/>
          </a:prstGeom>
        </p:spPr>
      </p:pic>
    </p:spTree>
    <p:extLst>
      <p:ext uri="{BB962C8B-B14F-4D97-AF65-F5344CB8AC3E}">
        <p14:creationId xmlns:p14="http://schemas.microsoft.com/office/powerpoint/2010/main" val="4276732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3BE228-E1D7-98E0-A8F3-3DA1E6CA385A}"/>
              </a:ext>
            </a:extLst>
          </p:cNvPr>
          <p:cNvSpPr>
            <a:spLocks noGrp="1"/>
          </p:cNvSpPr>
          <p:nvPr>
            <p:ph type="title"/>
          </p:nvPr>
        </p:nvSpPr>
        <p:spPr>
          <a:xfrm>
            <a:off x="152400" y="1600200"/>
            <a:ext cx="8610600" cy="1524000"/>
          </a:xfrm>
        </p:spPr>
        <p:txBody>
          <a:bodyPr/>
          <a:lstStyle/>
          <a:p>
            <a:r>
              <a:rPr lang="en-GB" sz="4400" dirty="0"/>
              <a:t>Take a break</a:t>
            </a:r>
            <a:br>
              <a:rPr lang="en-GB" sz="4400" dirty="0"/>
            </a:br>
            <a:r>
              <a:rPr lang="en-GB" sz="4400" dirty="0"/>
              <a:t>We’ll rejoin in 10 minutes</a:t>
            </a:r>
          </a:p>
        </p:txBody>
      </p:sp>
      <p:sp>
        <p:nvSpPr>
          <p:cNvPr id="3" name="Content Placeholder 2">
            <a:extLst>
              <a:ext uri="{FF2B5EF4-FFF2-40B4-BE49-F238E27FC236}">
                <a16:creationId xmlns:a16="http://schemas.microsoft.com/office/drawing/2014/main" id="{69983BEA-25CE-D91B-4808-CDA8AC176495}"/>
              </a:ext>
            </a:extLst>
          </p:cNvPr>
          <p:cNvSpPr>
            <a:spLocks noGrp="1"/>
          </p:cNvSpPr>
          <p:nvPr>
            <p:ph idx="1"/>
          </p:nvPr>
        </p:nvSpPr>
        <p:spPr>
          <a:xfrm>
            <a:off x="122208" y="3449128"/>
            <a:ext cx="8534400" cy="2163763"/>
          </a:xfrm>
        </p:spPr>
        <p:txBody>
          <a:bodyPr/>
          <a:lstStyle/>
          <a:p>
            <a:endParaRPr lang="en-GB" dirty="0"/>
          </a:p>
        </p:txBody>
      </p:sp>
    </p:spTree>
    <p:extLst>
      <p:ext uri="{BB962C8B-B14F-4D97-AF65-F5344CB8AC3E}">
        <p14:creationId xmlns:p14="http://schemas.microsoft.com/office/powerpoint/2010/main" val="300037107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7B35E8-9397-08D9-C7F4-3A7B6CEB5D2A}"/>
              </a:ext>
            </a:extLst>
          </p:cNvPr>
          <p:cNvSpPr>
            <a:spLocks noGrp="1"/>
          </p:cNvSpPr>
          <p:nvPr>
            <p:ph type="title"/>
          </p:nvPr>
        </p:nvSpPr>
        <p:spPr>
          <a:xfrm>
            <a:off x="228600" y="160337"/>
            <a:ext cx="8686800" cy="754063"/>
          </a:xfrm>
        </p:spPr>
        <p:txBody>
          <a:bodyPr/>
          <a:lstStyle/>
          <a:p>
            <a:r>
              <a:rPr lang="en-US" sz="3200" dirty="0"/>
              <a:t>Static Malware Analysis: File Fingerprinting</a:t>
            </a:r>
          </a:p>
        </p:txBody>
      </p:sp>
      <p:sp>
        <p:nvSpPr>
          <p:cNvPr id="3" name="Content Placeholder 2">
            <a:extLst>
              <a:ext uri="{FF2B5EF4-FFF2-40B4-BE49-F238E27FC236}">
                <a16:creationId xmlns:a16="http://schemas.microsoft.com/office/drawing/2014/main" id="{741E09D0-6725-AF1F-0399-C870079A4F79}"/>
              </a:ext>
            </a:extLst>
          </p:cNvPr>
          <p:cNvSpPr>
            <a:spLocks noGrp="1"/>
          </p:cNvSpPr>
          <p:nvPr>
            <p:ph idx="1"/>
          </p:nvPr>
        </p:nvSpPr>
        <p:spPr>
          <a:xfrm>
            <a:off x="381000" y="705071"/>
            <a:ext cx="8534400" cy="3790729"/>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It is recommended to compute the hash value for a given binary code before carrying out the investigation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You can use the computed hash value to periodically verify if any change is made to the binary code during analysis</a:t>
            </a:r>
          </a:p>
          <a:p>
            <a:pPr algn="just"/>
            <a:r>
              <a:rPr lang="en-US" sz="2000" dirty="0">
                <a:latin typeface="Calibri" panose="020F0502020204030204" pitchFamily="34" charset="0"/>
                <a:ea typeface="Calibri" panose="020F0502020204030204" pitchFamily="34" charset="0"/>
                <a:cs typeface="Calibri" panose="020F0502020204030204" pitchFamily="34" charset="0"/>
              </a:rPr>
              <a:t>Investigators can use tools such as </a:t>
            </a:r>
            <a:r>
              <a:rPr lang="en-US" sz="2000" dirty="0" err="1">
                <a:latin typeface="Calibri" panose="020F0502020204030204" pitchFamily="34" charset="0"/>
                <a:ea typeface="Calibri" panose="020F0502020204030204" pitchFamily="34" charset="0"/>
                <a:cs typeface="Calibri" panose="020F0502020204030204" pitchFamily="34" charset="0"/>
              </a:rPr>
              <a:t>HashMyFiles</a:t>
            </a:r>
            <a:r>
              <a:rPr lang="en-US" sz="2000" dirty="0">
                <a:latin typeface="Calibri" panose="020F0502020204030204" pitchFamily="34" charset="0"/>
                <a:ea typeface="Calibri" panose="020F0502020204030204" pitchFamily="34" charset="0"/>
                <a:cs typeface="Calibri" panose="020F0502020204030204" pitchFamily="34" charset="0"/>
              </a:rPr>
              <a:t>, </a:t>
            </a:r>
            <a:r>
              <a:rPr lang="en-US" sz="2000" dirty="0" err="1">
                <a:latin typeface="Calibri" panose="020F0502020204030204" pitchFamily="34" charset="0"/>
                <a:ea typeface="Calibri" panose="020F0502020204030204" pitchFamily="34" charset="0"/>
                <a:cs typeface="Calibri" panose="020F0502020204030204" pitchFamily="34" charset="0"/>
              </a:rPr>
              <a:t>mimikatz</a:t>
            </a:r>
            <a:r>
              <a:rPr lang="en-US" sz="2000" dirty="0">
                <a:latin typeface="Calibri" panose="020F0502020204030204" pitchFamily="34" charset="0"/>
                <a:ea typeface="Calibri" panose="020F0502020204030204" pitchFamily="34" charset="0"/>
                <a:cs typeface="Calibri" panose="020F0502020204030204" pitchFamily="34" charset="0"/>
              </a:rPr>
              <a:t>, and </a:t>
            </a:r>
            <a:r>
              <a:rPr lang="en-US" sz="2000" dirty="0" err="1">
                <a:latin typeface="Calibri" panose="020F0502020204030204" pitchFamily="34" charset="0"/>
                <a:ea typeface="Calibri" panose="020F0502020204030204" pitchFamily="34" charset="0"/>
                <a:cs typeface="Calibri" panose="020F0502020204030204" pitchFamily="34" charset="0"/>
              </a:rPr>
              <a:t>HashCalc</a:t>
            </a:r>
            <a:r>
              <a:rPr lang="en-US" sz="2000" dirty="0">
                <a:latin typeface="Calibri" panose="020F0502020204030204" pitchFamily="34" charset="0"/>
                <a:ea typeface="Calibri" panose="020F0502020204030204" pitchFamily="34" charset="0"/>
                <a:cs typeface="Calibri" panose="020F0502020204030204" pitchFamily="34" charset="0"/>
              </a:rPr>
              <a:t> to calculate various hash values of the malware file</a:t>
            </a:r>
          </a:p>
          <a:p>
            <a:pPr algn="just"/>
            <a:r>
              <a:rPr lang="en-US" sz="2000" dirty="0">
                <a:latin typeface="Calibri" panose="020F0502020204030204" pitchFamily="34" charset="0"/>
                <a:ea typeface="Calibri" panose="020F0502020204030204" pitchFamily="34" charset="0"/>
                <a:cs typeface="Calibri" panose="020F0502020204030204" pitchFamily="34" charset="0"/>
              </a:rPr>
              <a:t>You can also compare the computed hash value with that of the identified malware stored in databases, for example, </a:t>
            </a:r>
            <a:r>
              <a:rPr lang="en-US" sz="2000" dirty="0" err="1">
                <a:latin typeface="Calibri" panose="020F0502020204030204" pitchFamily="34" charset="0"/>
                <a:ea typeface="Calibri" panose="020F0502020204030204" pitchFamily="34" charset="0"/>
                <a:cs typeface="Calibri" panose="020F0502020204030204" pitchFamily="34" charset="0"/>
              </a:rPr>
              <a:t>VirusTotal</a:t>
            </a:r>
            <a:r>
              <a:rPr lang="en-US" sz="2000" dirty="0">
                <a:latin typeface="Calibri" panose="020F0502020204030204" pitchFamily="34" charset="0"/>
                <a:ea typeface="Calibri" panose="020F0502020204030204" pitchFamily="34" charset="0"/>
                <a:cs typeface="Calibri" panose="020F0502020204030204" pitchFamily="34" charset="0"/>
              </a:rPr>
              <a:t>, </a:t>
            </a:r>
            <a:r>
              <a:rPr lang="en-US" sz="2000" dirty="0" err="1">
                <a:latin typeface="Calibri" panose="020F0502020204030204" pitchFamily="34" charset="0"/>
                <a:ea typeface="Calibri" panose="020F0502020204030204" pitchFamily="34" charset="0"/>
                <a:cs typeface="Calibri" panose="020F0502020204030204" pitchFamily="34" charset="0"/>
              </a:rPr>
              <a:t>MalwareBazaar</a:t>
            </a:r>
            <a:r>
              <a:rPr lang="en-US" sz="2000" dirty="0">
                <a:latin typeface="Calibri" panose="020F0502020204030204" pitchFamily="34" charset="0"/>
                <a:ea typeface="Calibri" panose="020F0502020204030204" pitchFamily="34" charset="0"/>
                <a:cs typeface="Calibri" panose="020F0502020204030204" pitchFamily="34" charset="0"/>
              </a:rPr>
              <a:t> - online databases</a:t>
            </a:r>
          </a:p>
          <a:p>
            <a:pPr algn="just"/>
            <a:r>
              <a:rPr lang="en-US" sz="2000" dirty="0">
                <a:latin typeface="Calibri" panose="020F0502020204030204" pitchFamily="34" charset="0"/>
                <a:ea typeface="Calibri" panose="020F0502020204030204" pitchFamily="34" charset="0"/>
                <a:cs typeface="Calibri" panose="020F0502020204030204" pitchFamily="34" charset="0"/>
              </a:rPr>
              <a:t>Check file signatures</a:t>
            </a:r>
          </a:p>
          <a:p>
            <a:pPr algn="just"/>
            <a:r>
              <a:rPr lang="en-US" sz="2000" dirty="0">
                <a:latin typeface="Calibri" panose="020F0502020204030204" pitchFamily="34" charset="0"/>
                <a:ea typeface="Calibri" panose="020F0502020204030204" pitchFamily="34" charset="0"/>
                <a:cs typeface="Calibri" panose="020F0502020204030204" pitchFamily="34" charset="0"/>
              </a:rPr>
              <a:t>Examine entropy levels - </a:t>
            </a:r>
            <a:r>
              <a:rPr lang="en-US" sz="2000" dirty="0" err="1">
                <a:latin typeface="Calibri" panose="020F0502020204030204" pitchFamily="34" charset="0"/>
                <a:ea typeface="Calibri" panose="020F0502020204030204" pitchFamily="34" charset="0"/>
                <a:cs typeface="Calibri" panose="020F0502020204030204" pitchFamily="34" charset="0"/>
              </a:rPr>
              <a:t>analysing</a:t>
            </a:r>
            <a:r>
              <a:rPr lang="en-US" sz="2000" dirty="0">
                <a:latin typeface="Calibri" panose="020F0502020204030204" pitchFamily="34" charset="0"/>
                <a:ea typeface="Calibri" panose="020F0502020204030204" pitchFamily="34" charset="0"/>
                <a:cs typeface="Calibri" panose="020F0502020204030204" pitchFamily="34" charset="0"/>
              </a:rPr>
              <a:t> how random the data in a file appears.</a:t>
            </a:r>
          </a:p>
          <a:p>
            <a:pPr algn="just"/>
            <a:endParaRPr lang="en-US" sz="2000"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pic>
        <p:nvPicPr>
          <p:cNvPr id="5" name="Picture 4">
            <a:extLst>
              <a:ext uri="{FF2B5EF4-FFF2-40B4-BE49-F238E27FC236}">
                <a16:creationId xmlns:a16="http://schemas.microsoft.com/office/drawing/2014/main" id="{42E199FD-A8FD-AEAD-CFB2-32852DE952A3}"/>
              </a:ext>
            </a:extLst>
          </p:cNvPr>
          <p:cNvPicPr>
            <a:picLocks noChangeAspect="1"/>
          </p:cNvPicPr>
          <p:nvPr/>
        </p:nvPicPr>
        <p:blipFill>
          <a:blip r:embed="rId3"/>
          <a:stretch>
            <a:fillRect/>
          </a:stretch>
        </p:blipFill>
        <p:spPr>
          <a:xfrm>
            <a:off x="88650" y="4520603"/>
            <a:ext cx="8826750" cy="2337397"/>
          </a:xfrm>
          <a:prstGeom prst="rect">
            <a:avLst/>
          </a:prstGeom>
        </p:spPr>
      </p:pic>
    </p:spTree>
    <p:extLst>
      <p:ext uri="{BB962C8B-B14F-4D97-AF65-F5344CB8AC3E}">
        <p14:creationId xmlns:p14="http://schemas.microsoft.com/office/powerpoint/2010/main" val="3130606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837180-33AF-A246-2DD2-698E89BA77C1}"/>
              </a:ext>
            </a:extLst>
          </p:cNvPr>
          <p:cNvSpPr>
            <a:spLocks noGrp="1"/>
          </p:cNvSpPr>
          <p:nvPr>
            <p:ph type="title"/>
          </p:nvPr>
        </p:nvSpPr>
        <p:spPr>
          <a:xfrm>
            <a:off x="-24581" y="76200"/>
            <a:ext cx="9067800" cy="685800"/>
          </a:xfrm>
        </p:spPr>
        <p:txBody>
          <a:bodyPr/>
          <a:lstStyle/>
          <a:p>
            <a:r>
              <a:rPr lang="en-US" sz="3200" dirty="0"/>
              <a:t>Analyzing Suspicious MS Office Document </a:t>
            </a:r>
            <a:endParaRPr lang="en-GB" sz="3200" dirty="0"/>
          </a:p>
        </p:txBody>
      </p:sp>
      <p:sp>
        <p:nvSpPr>
          <p:cNvPr id="3" name="Content Placeholder 2">
            <a:extLst>
              <a:ext uri="{FF2B5EF4-FFF2-40B4-BE49-F238E27FC236}">
                <a16:creationId xmlns:a16="http://schemas.microsoft.com/office/drawing/2014/main" id="{87D3E88E-DC8B-12EB-BDD7-E302393226EA}"/>
              </a:ext>
            </a:extLst>
          </p:cNvPr>
          <p:cNvSpPr>
            <a:spLocks noGrp="1"/>
          </p:cNvSpPr>
          <p:nvPr>
            <p:ph idx="1"/>
          </p:nvPr>
        </p:nvSpPr>
        <p:spPr>
          <a:xfrm>
            <a:off x="173735" y="685800"/>
            <a:ext cx="8869483" cy="4114800"/>
          </a:xfrm>
        </p:spPr>
        <p:txBody>
          <a:bodyPr/>
          <a:lstStyle/>
          <a:p>
            <a:pPr marL="457200" indent="-457200" algn="just">
              <a:buFont typeface="+mj-lt"/>
              <a:buAutoNum type="arabicPeriod"/>
            </a:pPr>
            <a:r>
              <a:rPr lang="en-US" dirty="0">
                <a:latin typeface="Calibri" panose="020F0502020204030204" pitchFamily="34" charset="0"/>
                <a:ea typeface="Calibri" panose="020F0502020204030204" pitchFamily="34" charset="0"/>
                <a:cs typeface="Calibri" panose="020F0502020204030204" pitchFamily="34" charset="0"/>
              </a:rPr>
              <a:t>Finding Suspicious Components</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Analyze the malicious Office document with </a:t>
            </a:r>
            <a:r>
              <a:rPr lang="en-US" b="1" dirty="0" err="1">
                <a:latin typeface="Calibri" panose="020F0502020204030204" pitchFamily="34" charset="0"/>
                <a:ea typeface="Calibri" panose="020F0502020204030204" pitchFamily="34" charset="0"/>
                <a:cs typeface="Calibri" panose="020F0502020204030204" pitchFamily="34" charset="0"/>
              </a:rPr>
              <a:t>oleid</a:t>
            </a:r>
            <a:r>
              <a:rPr lang="en-US" dirty="0">
                <a:latin typeface="Calibri" panose="020F0502020204030204" pitchFamily="34" charset="0"/>
                <a:ea typeface="Calibri" panose="020F0502020204030204" pitchFamily="34" charset="0"/>
                <a:cs typeface="Calibri" panose="020F0502020204030204" pitchFamily="34" charset="0"/>
              </a:rPr>
              <a:t> to detect any specific components that can be labeled as malicious/suspicious</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To use </a:t>
            </a:r>
            <a:r>
              <a:rPr lang="en-US" b="1" dirty="0" err="1">
                <a:latin typeface="Calibri" panose="020F0502020204030204" pitchFamily="34" charset="0"/>
                <a:ea typeface="Calibri" panose="020F0502020204030204" pitchFamily="34" charset="0"/>
                <a:cs typeface="Calibri" panose="020F0502020204030204" pitchFamily="34" charset="0"/>
              </a:rPr>
              <a:t>oleid</a:t>
            </a:r>
            <a:r>
              <a:rPr lang="en-US" dirty="0">
                <a:latin typeface="Calibri" panose="020F0502020204030204" pitchFamily="34" charset="0"/>
                <a:ea typeface="Calibri" panose="020F0502020204030204" pitchFamily="34" charset="0"/>
                <a:cs typeface="Calibri" panose="020F0502020204030204" pitchFamily="34" charset="0"/>
              </a:rPr>
              <a:t>, open a new terminal on the </a:t>
            </a:r>
            <a:r>
              <a:rPr lang="en-US" dirty="0" err="1">
                <a:latin typeface="Calibri" panose="020F0502020204030204" pitchFamily="34" charset="0"/>
                <a:ea typeface="Calibri" panose="020F0502020204030204" pitchFamily="34" charset="0"/>
                <a:cs typeface="Calibri" panose="020F0502020204030204" pitchFamily="34" charset="0"/>
              </a:rPr>
              <a:t>linux</a:t>
            </a:r>
            <a:r>
              <a:rPr lang="en-US" dirty="0">
                <a:latin typeface="Calibri" panose="020F0502020204030204" pitchFamily="34" charset="0"/>
                <a:ea typeface="Calibri" panose="020F0502020204030204" pitchFamily="34" charset="0"/>
                <a:cs typeface="Calibri" panose="020F0502020204030204" pitchFamily="34" charset="0"/>
              </a:rPr>
              <a:t> (Ubuntu) workstation and enter</a:t>
            </a:r>
          </a:p>
          <a:p>
            <a:pPr marL="857250" lvl="1" indent="-457200" algn="just">
              <a:buFont typeface="Wingdings" panose="05000000000000000000" pitchFamily="2" charset="2"/>
              <a:buChar char="§"/>
            </a:pPr>
            <a:r>
              <a:rPr lang="en-US" dirty="0" err="1">
                <a:latin typeface="Calibri" panose="020F0502020204030204" pitchFamily="34" charset="0"/>
                <a:ea typeface="Calibri" panose="020F0502020204030204" pitchFamily="34" charset="0"/>
                <a:cs typeface="Calibri" panose="020F0502020204030204" pitchFamily="34" charset="0"/>
              </a:rPr>
              <a:t>oleid</a:t>
            </a:r>
            <a:r>
              <a:rPr lang="en-US" dirty="0">
                <a:latin typeface="Calibri" panose="020F0502020204030204" pitchFamily="34" charset="0"/>
                <a:ea typeface="Calibri" panose="020F0502020204030204" pitchFamily="34" charset="0"/>
                <a:cs typeface="Calibri" panose="020F0502020204030204" pitchFamily="34" charset="0"/>
              </a:rPr>
              <a:t> ‘&lt;path to the suspect document&gt;’</a:t>
            </a:r>
          </a:p>
          <a:p>
            <a:pPr marL="457200" indent="-457200" algn="just">
              <a:buFont typeface="+mj-lt"/>
              <a:buAutoNum type="arabicPeriod"/>
            </a:pPr>
            <a:r>
              <a:rPr lang="en-US" dirty="0">
                <a:latin typeface="Calibri" panose="020F0502020204030204" pitchFamily="34" charset="0"/>
                <a:ea typeface="Calibri" panose="020F0502020204030204" pitchFamily="34" charset="0"/>
                <a:cs typeface="Calibri" panose="020F0502020204030204" pitchFamily="34" charset="0"/>
              </a:rPr>
              <a:t>Finding Macro Streams</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Parse the malicious Office document with </a:t>
            </a:r>
            <a:r>
              <a:rPr lang="en-US" dirty="0" err="1">
                <a:latin typeface="Calibri" panose="020F0502020204030204" pitchFamily="34" charset="0"/>
                <a:ea typeface="Calibri" panose="020F0502020204030204" pitchFamily="34" charset="0"/>
                <a:cs typeface="Calibri" panose="020F0502020204030204" pitchFamily="34" charset="0"/>
              </a:rPr>
              <a:t>oledump</a:t>
            </a:r>
            <a:r>
              <a:rPr lang="en-US" dirty="0">
                <a:latin typeface="Calibri" panose="020F0502020204030204" pitchFamily="34" charset="0"/>
                <a:ea typeface="Calibri" panose="020F0502020204030204" pitchFamily="34" charset="0"/>
                <a:cs typeface="Calibri" panose="020F0502020204030204" pitchFamily="34" charset="0"/>
              </a:rPr>
              <a:t> to identify the streams that contain macros </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Run the following command: python oledump.py ‘&lt;path to the suspect document&gt;’</a:t>
            </a:r>
          </a:p>
        </p:txBody>
      </p:sp>
      <p:sp>
        <p:nvSpPr>
          <p:cNvPr id="5" name="TextBox 4">
            <a:extLst>
              <a:ext uri="{FF2B5EF4-FFF2-40B4-BE49-F238E27FC236}">
                <a16:creationId xmlns:a16="http://schemas.microsoft.com/office/drawing/2014/main" id="{EC211973-CCED-4438-FA1D-74083E32D58F}"/>
              </a:ext>
            </a:extLst>
          </p:cNvPr>
          <p:cNvSpPr txBox="1"/>
          <p:nvPr/>
        </p:nvSpPr>
        <p:spPr>
          <a:xfrm>
            <a:off x="1850136" y="4876800"/>
            <a:ext cx="6858000" cy="774507"/>
          </a:xfrm>
          <a:prstGeom prst="rect">
            <a:avLst/>
          </a:prstGeom>
          <a:noFill/>
          <a:ln>
            <a:solidFill>
              <a:schemeClr val="tx1"/>
            </a:solidFill>
          </a:ln>
        </p:spPr>
        <p:txBody>
          <a:bodyPr wrap="square">
            <a:spAutoFit/>
          </a:bodyPr>
          <a:lstStyle/>
          <a:p>
            <a:pPr>
              <a:lnSpc>
                <a:spcPct val="107000"/>
              </a:lnSpc>
              <a:spcAft>
                <a:spcPts val="800"/>
              </a:spcAft>
              <a:buNone/>
            </a:pPr>
            <a:r>
              <a:rPr lang="en-GB" sz="1800" b="1" dirty="0">
                <a:effectLst/>
                <a:latin typeface="Calibri" panose="020F0502020204030204" pitchFamily="34" charset="0"/>
                <a:ea typeface="Calibri" panose="020F0502020204030204" pitchFamily="34" charset="0"/>
                <a:cs typeface="Arial" panose="020B0604020202020204" pitchFamily="34" charset="0"/>
              </a:rPr>
              <a:t>Important:</a:t>
            </a:r>
          </a:p>
          <a:p>
            <a:pPr>
              <a:lnSpc>
                <a:spcPct val="107000"/>
              </a:lnSpc>
              <a:spcAft>
                <a:spcPts val="800"/>
              </a:spcAft>
              <a:buNone/>
            </a:pPr>
            <a:r>
              <a:rPr lang="en-GB" sz="1800" dirty="0">
                <a:effectLst/>
                <a:latin typeface="Calibri" panose="020F0502020204030204" pitchFamily="34" charset="0"/>
                <a:ea typeface="Calibri" panose="020F0502020204030204" pitchFamily="34" charset="0"/>
                <a:cs typeface="Arial" panose="020B0604020202020204" pitchFamily="34" charset="0"/>
              </a:rPr>
              <a:t>“Macros remain one of the most common malware delivery vectors.”</a:t>
            </a:r>
          </a:p>
        </p:txBody>
      </p:sp>
    </p:spTree>
    <p:extLst>
      <p:ext uri="{BB962C8B-B14F-4D97-AF65-F5344CB8AC3E}">
        <p14:creationId xmlns:p14="http://schemas.microsoft.com/office/powerpoint/2010/main" val="9863914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5370600-B713-FE75-6C93-F88B5E9C98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2D3B22-BC38-E95B-1CA1-D9D2F5E99750}"/>
              </a:ext>
            </a:extLst>
          </p:cNvPr>
          <p:cNvSpPr>
            <a:spLocks noGrp="1"/>
          </p:cNvSpPr>
          <p:nvPr>
            <p:ph type="title"/>
          </p:nvPr>
        </p:nvSpPr>
        <p:spPr>
          <a:xfrm>
            <a:off x="-24581" y="76200"/>
            <a:ext cx="9067800" cy="685800"/>
          </a:xfrm>
        </p:spPr>
        <p:txBody>
          <a:bodyPr/>
          <a:lstStyle/>
          <a:p>
            <a:r>
              <a:rPr lang="en-US" sz="3200" dirty="0"/>
              <a:t>Analyzing Suspicious MS Office Document </a:t>
            </a:r>
            <a:endParaRPr lang="en-GB" sz="3200" dirty="0"/>
          </a:p>
        </p:txBody>
      </p:sp>
      <p:sp>
        <p:nvSpPr>
          <p:cNvPr id="3" name="Content Placeholder 2">
            <a:extLst>
              <a:ext uri="{FF2B5EF4-FFF2-40B4-BE49-F238E27FC236}">
                <a16:creationId xmlns:a16="http://schemas.microsoft.com/office/drawing/2014/main" id="{8BFE53D1-D87A-4325-5926-01AA3AA54E78}"/>
              </a:ext>
            </a:extLst>
          </p:cNvPr>
          <p:cNvSpPr>
            <a:spLocks noGrp="1"/>
          </p:cNvSpPr>
          <p:nvPr>
            <p:ph idx="1"/>
          </p:nvPr>
        </p:nvSpPr>
        <p:spPr>
          <a:xfrm>
            <a:off x="100780" y="614517"/>
            <a:ext cx="8814619" cy="5176683"/>
          </a:xfrm>
        </p:spPr>
        <p:txBody>
          <a:bodyPr/>
          <a:lstStyle/>
          <a:p>
            <a:pPr marL="457200" indent="-457200" algn="just">
              <a:buFont typeface="+mj-lt"/>
              <a:buAutoNum type="arabicPeriod" startAt="3"/>
            </a:pPr>
            <a:r>
              <a:rPr lang="en-US" dirty="0">
                <a:latin typeface="Calibri" panose="020F0502020204030204" pitchFamily="34" charset="0"/>
                <a:ea typeface="Calibri" panose="020F0502020204030204" pitchFamily="34" charset="0"/>
                <a:cs typeface="Calibri" panose="020F0502020204030204" pitchFamily="34" charset="0"/>
              </a:rPr>
              <a:t>Dumping Macro Streams</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Extract the contents of any macro stream with </a:t>
            </a:r>
            <a:r>
              <a:rPr lang="en-US" dirty="0" err="1">
                <a:latin typeface="Calibri" panose="020F0502020204030204" pitchFamily="34" charset="0"/>
                <a:ea typeface="Calibri" panose="020F0502020204030204" pitchFamily="34" charset="0"/>
                <a:cs typeface="Calibri" panose="020F0502020204030204" pitchFamily="34" charset="0"/>
              </a:rPr>
              <a:t>oledump</a:t>
            </a:r>
            <a:r>
              <a:rPr lang="en-US" dirty="0">
                <a:latin typeface="Calibri" panose="020F0502020204030204" pitchFamily="34" charset="0"/>
                <a:ea typeface="Calibri" panose="020F0502020204030204" pitchFamily="34" charset="0"/>
                <a:cs typeface="Calibri" panose="020F0502020204030204" pitchFamily="34" charset="0"/>
              </a:rPr>
              <a:t> by running the following command</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python oledump.py -s &lt;stream number&gt; ‘&lt;path to the suspect document&gt;’  </a:t>
            </a:r>
          </a:p>
          <a:p>
            <a:pPr marL="457200" indent="-457200" algn="just">
              <a:buFont typeface="+mj-lt"/>
              <a:buAutoNum type="arabicPeriod" startAt="3"/>
            </a:pPr>
            <a:r>
              <a:rPr lang="en-US" dirty="0">
                <a:latin typeface="Calibri" panose="020F0502020204030204" pitchFamily="34" charset="0"/>
                <a:ea typeface="Calibri" panose="020F0502020204030204" pitchFamily="34" charset="0"/>
                <a:cs typeface="Calibri" panose="020F0502020204030204" pitchFamily="34" charset="0"/>
              </a:rPr>
              <a:t> Identifying Suspicious </a:t>
            </a:r>
            <a:r>
              <a:rPr lang="en-US" b="1" dirty="0">
                <a:latin typeface="Calibri" panose="020F0502020204030204" pitchFamily="34" charset="0"/>
                <a:ea typeface="Calibri" panose="020F0502020204030204" pitchFamily="34" charset="0"/>
                <a:cs typeface="Calibri" panose="020F0502020204030204" pitchFamily="34" charset="0"/>
              </a:rPr>
              <a:t>VBA</a:t>
            </a:r>
            <a:r>
              <a:rPr lang="en-US" dirty="0">
                <a:latin typeface="Calibri" panose="020F0502020204030204" pitchFamily="34" charset="0"/>
                <a:ea typeface="Calibri" panose="020F0502020204030204" pitchFamily="34" charset="0"/>
                <a:cs typeface="Calibri" panose="020F0502020204030204" pitchFamily="34" charset="0"/>
              </a:rPr>
              <a:t> Keywords</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Parse the malicious document with </a:t>
            </a:r>
            <a:r>
              <a:rPr lang="en-US" dirty="0" err="1">
                <a:latin typeface="Calibri" panose="020F0502020204030204" pitchFamily="34" charset="0"/>
                <a:ea typeface="Calibri" panose="020F0502020204030204" pitchFamily="34" charset="0"/>
                <a:cs typeface="Calibri" panose="020F0502020204030204" pitchFamily="34" charset="0"/>
              </a:rPr>
              <a:t>olevba</a:t>
            </a:r>
            <a:r>
              <a:rPr lang="en-US" dirty="0">
                <a:latin typeface="Calibri" panose="020F0502020204030204" pitchFamily="34" charset="0"/>
                <a:ea typeface="Calibri" panose="020F0502020204030204" pitchFamily="34" charset="0"/>
                <a:cs typeface="Calibri" panose="020F0502020204030204" pitchFamily="34" charset="0"/>
              </a:rPr>
              <a:t> to view the source code of all VBA macros and detect suspicious keywords and potential </a:t>
            </a:r>
            <a:r>
              <a:rPr lang="en-US" dirty="0" err="1">
                <a:latin typeface="Calibri" panose="020F0502020204030204" pitchFamily="34" charset="0"/>
                <a:ea typeface="Calibri" panose="020F0502020204030204" pitchFamily="34" charset="0"/>
                <a:cs typeface="Calibri" panose="020F0502020204030204" pitchFamily="34" charset="0"/>
              </a:rPr>
              <a:t>IoCs</a:t>
            </a:r>
            <a:r>
              <a:rPr lang="en-US" dirty="0">
                <a:latin typeface="Calibri" panose="020F0502020204030204" pitchFamily="34" charset="0"/>
                <a:ea typeface="Calibri" panose="020F0502020204030204" pitchFamily="34" charset="0"/>
                <a:cs typeface="Calibri" panose="020F0502020204030204" pitchFamily="34" charset="0"/>
              </a:rPr>
              <a:t> </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Run the following command: </a:t>
            </a:r>
            <a:r>
              <a:rPr lang="en-US" dirty="0" err="1">
                <a:latin typeface="Calibri" panose="020F0502020204030204" pitchFamily="34" charset="0"/>
                <a:ea typeface="Calibri" panose="020F0502020204030204" pitchFamily="34" charset="0"/>
                <a:cs typeface="Calibri" panose="020F0502020204030204" pitchFamily="34" charset="0"/>
              </a:rPr>
              <a:t>olevba</a:t>
            </a:r>
            <a:r>
              <a:rPr lang="en-US" dirty="0">
                <a:latin typeface="Calibri" panose="020F0502020204030204" pitchFamily="34" charset="0"/>
                <a:ea typeface="Calibri" panose="020F0502020204030204" pitchFamily="34" charset="0"/>
                <a:cs typeface="Calibri" panose="020F0502020204030204" pitchFamily="34" charset="0"/>
              </a:rPr>
              <a:t> ‘&lt;path to the suspect document&gt;’ </a:t>
            </a:r>
          </a:p>
          <a:p>
            <a:pPr marL="857250" lvl="1" indent="-457200" algn="just">
              <a:buFont typeface="Wingdings" panose="05000000000000000000" pitchFamily="2" charset="2"/>
              <a:buChar char="§"/>
            </a:pPr>
            <a:r>
              <a:rPr lang="en-US" dirty="0">
                <a:latin typeface="Calibri" panose="020F0502020204030204" pitchFamily="34" charset="0"/>
                <a:ea typeface="Calibri" panose="020F0502020204030204" pitchFamily="34" charset="0"/>
                <a:cs typeface="Calibri" panose="020F0502020204030204" pitchFamily="34" charset="0"/>
              </a:rPr>
              <a:t>Here, the keywords and IOCs detected by </a:t>
            </a:r>
            <a:r>
              <a:rPr lang="en-US" dirty="0" err="1">
                <a:latin typeface="Calibri" panose="020F0502020204030204" pitchFamily="34" charset="0"/>
                <a:ea typeface="Calibri" panose="020F0502020204030204" pitchFamily="34" charset="0"/>
                <a:cs typeface="Calibri" panose="020F0502020204030204" pitchFamily="34" charset="0"/>
              </a:rPr>
              <a:t>olevba</a:t>
            </a:r>
            <a:r>
              <a:rPr lang="en-US" dirty="0">
                <a:latin typeface="Calibri" panose="020F0502020204030204" pitchFamily="34" charset="0"/>
                <a:ea typeface="Calibri" panose="020F0502020204030204" pitchFamily="34" charset="0"/>
                <a:cs typeface="Calibri" panose="020F0502020204030204" pitchFamily="34" charset="0"/>
              </a:rPr>
              <a:t> show that the macros in the Word document: </a:t>
            </a:r>
          </a:p>
          <a:p>
            <a:pPr marL="1257300" lvl="2" indent="-457200" algn="jus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Calibri" panose="020F0502020204030204" pitchFamily="34" charset="0"/>
              </a:rPr>
              <a:t>have AutoOpen functionality </a:t>
            </a:r>
          </a:p>
          <a:p>
            <a:pPr marL="1257300" lvl="2" indent="-457200" algn="jus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Calibri" panose="020F0502020204030204" pitchFamily="34" charset="0"/>
              </a:rPr>
              <a:t>contain shellcode and strings obfuscated with Base64 and </a:t>
            </a:r>
            <a:r>
              <a:rPr lang="en-US" sz="2000" dirty="0" err="1">
                <a:latin typeface="Calibri" panose="020F0502020204030204" pitchFamily="34" charset="0"/>
                <a:ea typeface="Calibri" panose="020F0502020204030204" pitchFamily="34" charset="0"/>
                <a:cs typeface="Calibri" panose="020F0502020204030204" pitchFamily="34" charset="0"/>
              </a:rPr>
              <a:t>dridex</a:t>
            </a:r>
            <a:r>
              <a:rPr lang="en-US" sz="2000" dirty="0">
                <a:latin typeface="Calibri" panose="020F0502020204030204" pitchFamily="34" charset="0"/>
                <a:ea typeface="Calibri" panose="020F0502020204030204" pitchFamily="34" charset="0"/>
                <a:cs typeface="Calibri" panose="020F0502020204030204" pitchFamily="34" charset="0"/>
              </a:rPr>
              <a:t> </a:t>
            </a:r>
          </a:p>
          <a:p>
            <a:pPr marL="1257300" lvl="2" indent="-457200" algn="just">
              <a:buFont typeface="Courier New" panose="02070309020205020404" pitchFamily="49" charset="0"/>
              <a:buChar char="o"/>
            </a:pPr>
            <a:r>
              <a:rPr lang="en-US" sz="2000" dirty="0">
                <a:latin typeface="Calibri" panose="020F0502020204030204" pitchFamily="34" charset="0"/>
                <a:ea typeface="Calibri" panose="020F0502020204030204" pitchFamily="34" charset="0"/>
                <a:cs typeface="Calibri" panose="020F0502020204030204" pitchFamily="34" charset="0"/>
              </a:rPr>
              <a:t>might download files named test.exe and sfjozjero.exe from http://germanya.com.ec/logs and store them in the temp directory</a:t>
            </a:r>
          </a:p>
          <a:p>
            <a:pPr marL="457200" indent="-457200" algn="just">
              <a:buFont typeface="+mj-lt"/>
              <a:buAutoNum type="arabicPeriod" startAt="3"/>
            </a:pPr>
            <a:endParaRPr lang="en-US" sz="2000" dirty="0">
              <a:latin typeface="Calibri" panose="020F0502020204030204" pitchFamily="34" charset="0"/>
              <a:ea typeface="Calibri" panose="020F0502020204030204" pitchFamily="34" charset="0"/>
              <a:cs typeface="Calibri" panose="020F0502020204030204" pitchFamily="34" charset="0"/>
            </a:endParaRPr>
          </a:p>
          <a:p>
            <a:pPr algn="just"/>
            <a:endParaRPr lang="en-US" dirty="0">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262408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8688875-14CC-A0AF-E07F-004E95F9D59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E8B58E10-D0AB-0E08-6192-15021D755BEC}"/>
              </a:ext>
            </a:extLst>
          </p:cNvPr>
          <p:cNvSpPr>
            <a:spLocks noGrp="1"/>
          </p:cNvSpPr>
          <p:nvPr>
            <p:ph type="title"/>
          </p:nvPr>
        </p:nvSpPr>
        <p:spPr>
          <a:xfrm>
            <a:off x="457200" y="274638"/>
            <a:ext cx="8229600" cy="639762"/>
          </a:xfrm>
        </p:spPr>
        <p:txBody>
          <a:bodyPr/>
          <a:lstStyle/>
          <a:p>
            <a:r>
              <a:rPr lang="en-GB" dirty="0"/>
              <a:t>Case Group Discussion </a:t>
            </a:r>
          </a:p>
        </p:txBody>
      </p:sp>
      <p:sp>
        <p:nvSpPr>
          <p:cNvPr id="5" name="Slide Number Placeholder 4">
            <a:extLst>
              <a:ext uri="{FF2B5EF4-FFF2-40B4-BE49-F238E27FC236}">
                <a16:creationId xmlns:a16="http://schemas.microsoft.com/office/drawing/2014/main" id="{F83C7F3C-4CF4-5314-D763-8984B99C41FF}"/>
              </a:ext>
            </a:extLst>
          </p:cNvPr>
          <p:cNvSpPr>
            <a:spLocks noGrp="1"/>
          </p:cNvSpPr>
          <p:nvPr>
            <p:ph type="sldNum" sz="quarter" idx="11"/>
          </p:nvPr>
        </p:nvSpPr>
        <p:spPr bwMode="auto">
          <a:xfrm>
            <a:off x="6553200" y="6534150"/>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1" fontAlgn="base" hangingPunct="1">
              <a:spcBef>
                <a:spcPct val="0"/>
              </a:spcBef>
              <a:spcAft>
                <a:spcPct val="0"/>
              </a:spcAft>
              <a:defRPr sz="1400" kern="1200">
                <a:solidFill>
                  <a:schemeClr val="tx1"/>
                </a:solidFill>
                <a:latin typeface="Comic Sans MS" panose="030F0702030302020204" pitchFamily="66"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fld id="{D59D80DC-CCE6-46FA-83FF-07FBF6FF2C7D}" type="slidenum">
              <a:rPr lang="en-US" altLang="en-US" smtClean="0"/>
              <a:pPr>
                <a:defRPr/>
              </a:pPr>
              <a:t>24</a:t>
            </a:fld>
            <a:endParaRPr lang="en-US" altLang="en-US"/>
          </a:p>
        </p:txBody>
      </p:sp>
      <p:sp>
        <p:nvSpPr>
          <p:cNvPr id="4" name="TextBox 3">
            <a:extLst>
              <a:ext uri="{FF2B5EF4-FFF2-40B4-BE49-F238E27FC236}">
                <a16:creationId xmlns:a16="http://schemas.microsoft.com/office/drawing/2014/main" id="{149D623A-8F16-9237-1A6F-B4D76C85A141}"/>
              </a:ext>
            </a:extLst>
          </p:cNvPr>
          <p:cNvSpPr txBox="1"/>
          <p:nvPr/>
        </p:nvSpPr>
        <p:spPr>
          <a:xfrm>
            <a:off x="4267200" y="2754778"/>
            <a:ext cx="4572000" cy="646331"/>
          </a:xfrm>
          <a:prstGeom prst="rect">
            <a:avLst/>
          </a:prstGeom>
          <a:noFill/>
        </p:spPr>
        <p:txBody>
          <a:bodyPr wrap="square">
            <a:spAutoFit/>
          </a:bodyPr>
          <a:lstStyle/>
          <a:p>
            <a:r>
              <a:rPr lang="en-GB" dirty="0"/>
              <a:t>https://uwtsd.display.vevox.com#/present/885043/HOC2QFVKNXNBSGQLRZYT</a:t>
            </a:r>
          </a:p>
        </p:txBody>
      </p:sp>
      <p:pic>
        <p:nvPicPr>
          <p:cNvPr id="10" name="Content Placeholder 9">
            <a:extLst>
              <a:ext uri="{FF2B5EF4-FFF2-40B4-BE49-F238E27FC236}">
                <a16:creationId xmlns:a16="http://schemas.microsoft.com/office/drawing/2014/main" id="{7DD2202C-43DB-65EC-AE27-0062FFDF209E}"/>
              </a:ext>
            </a:extLst>
          </p:cNvPr>
          <p:cNvPicPr>
            <a:picLocks noGrp="1" noChangeAspect="1"/>
          </p:cNvPicPr>
          <p:nvPr>
            <p:ph idx="1"/>
          </p:nvPr>
        </p:nvPicPr>
        <p:blipFill>
          <a:blip r:embed="rId2"/>
          <a:stretch>
            <a:fillRect/>
          </a:stretch>
        </p:blipFill>
        <p:spPr bwMode="auto">
          <a:xfrm>
            <a:off x="990600" y="1545478"/>
            <a:ext cx="2933954" cy="371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680801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E33EBD1-5202-0FE1-3687-B233F85F414F}"/>
              </a:ext>
            </a:extLst>
          </p:cNvPr>
          <p:cNvSpPr>
            <a:spLocks noGrp="1"/>
          </p:cNvSpPr>
          <p:nvPr>
            <p:ph type="title"/>
          </p:nvPr>
        </p:nvSpPr>
        <p:spPr>
          <a:xfrm>
            <a:off x="114300" y="-22123"/>
            <a:ext cx="8763000" cy="1143000"/>
          </a:xfrm>
        </p:spPr>
        <p:txBody>
          <a:bodyPr/>
          <a:lstStyle/>
          <a:p>
            <a:r>
              <a:rPr lang="en-US" sz="3200" dirty="0"/>
              <a:t>System Behavior Analysis: Monitoring Registry Artifacts </a:t>
            </a:r>
            <a:endParaRPr lang="en-GB" sz="3200" dirty="0"/>
          </a:p>
        </p:txBody>
      </p:sp>
      <p:sp>
        <p:nvSpPr>
          <p:cNvPr id="3" name="Content Placeholder 2">
            <a:extLst>
              <a:ext uri="{FF2B5EF4-FFF2-40B4-BE49-F238E27FC236}">
                <a16:creationId xmlns:a16="http://schemas.microsoft.com/office/drawing/2014/main" id="{7539573E-B0E7-EF56-6295-125C699CE1B3}"/>
              </a:ext>
            </a:extLst>
          </p:cNvPr>
          <p:cNvSpPr>
            <a:spLocks noGrp="1"/>
          </p:cNvSpPr>
          <p:nvPr>
            <p:ph idx="1"/>
          </p:nvPr>
        </p:nvSpPr>
        <p:spPr>
          <a:xfrm>
            <a:off x="228600" y="1140543"/>
            <a:ext cx="8763000" cy="2440858"/>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Malware manipulates the registry to ensure that it runs automatically whenever the computer boots, or the user logs in</a:t>
            </a:r>
          </a:p>
          <a:p>
            <a:pPr algn="just"/>
            <a:r>
              <a:rPr lang="en-US" sz="2000" dirty="0">
                <a:latin typeface="Calibri" panose="020F0502020204030204" pitchFamily="34" charset="0"/>
                <a:ea typeface="Calibri" panose="020F0502020204030204" pitchFamily="34" charset="0"/>
                <a:cs typeface="Calibri" panose="020F0502020204030204" pitchFamily="34" charset="0"/>
              </a:rPr>
              <a:t>By running the malware on a forensic workstation, you can observe its activity on the registry and look for specific keys or values that are read, created, modified, or deleted by it</a:t>
            </a:r>
          </a:p>
          <a:p>
            <a:pPr algn="just"/>
            <a:r>
              <a:rPr lang="en-US" sz="2000" dirty="0">
                <a:latin typeface="Calibri" panose="020F0502020204030204" pitchFamily="34" charset="0"/>
                <a:ea typeface="Calibri" panose="020F0502020204030204" pitchFamily="34" charset="0"/>
                <a:cs typeface="Calibri" panose="020F0502020204030204" pitchFamily="34" charset="0"/>
              </a:rPr>
              <a:t>Look for Windows AutoStart registry locations that are commonly targeted by malware to persist on the system </a:t>
            </a:r>
            <a:endParaRPr lang="en-GB" sz="2000" dirty="0">
              <a:latin typeface="Calibri" panose="020F0502020204030204" pitchFamily="34" charset="0"/>
              <a:ea typeface="Calibri" panose="020F0502020204030204" pitchFamily="34" charset="0"/>
              <a:cs typeface="Calibri" panose="020F0502020204030204" pitchFamily="34" charset="0"/>
            </a:endParaRPr>
          </a:p>
        </p:txBody>
      </p:sp>
      <p:pic>
        <p:nvPicPr>
          <p:cNvPr id="5" name="Picture 4">
            <a:extLst>
              <a:ext uri="{FF2B5EF4-FFF2-40B4-BE49-F238E27FC236}">
                <a16:creationId xmlns:a16="http://schemas.microsoft.com/office/drawing/2014/main" id="{1DE782C5-C19E-8656-3C0F-7D463E2A2B83}"/>
              </a:ext>
            </a:extLst>
          </p:cNvPr>
          <p:cNvPicPr>
            <a:picLocks noChangeAspect="1"/>
          </p:cNvPicPr>
          <p:nvPr/>
        </p:nvPicPr>
        <p:blipFill>
          <a:blip r:embed="rId3"/>
          <a:stretch>
            <a:fillRect/>
          </a:stretch>
        </p:blipFill>
        <p:spPr>
          <a:xfrm>
            <a:off x="0" y="3962400"/>
            <a:ext cx="9144000" cy="2637693"/>
          </a:xfrm>
          <a:prstGeom prst="rect">
            <a:avLst/>
          </a:prstGeom>
        </p:spPr>
      </p:pic>
    </p:spTree>
    <p:extLst>
      <p:ext uri="{BB962C8B-B14F-4D97-AF65-F5344CB8AC3E}">
        <p14:creationId xmlns:p14="http://schemas.microsoft.com/office/powerpoint/2010/main" val="348980797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2AB6218-8410-9660-2B91-FE51C83369FC}"/>
              </a:ext>
            </a:extLst>
          </p:cNvPr>
          <p:cNvSpPr>
            <a:spLocks noGrp="1"/>
          </p:cNvSpPr>
          <p:nvPr>
            <p:ph type="title"/>
          </p:nvPr>
        </p:nvSpPr>
        <p:spPr/>
        <p:txBody>
          <a:bodyPr/>
          <a:lstStyle/>
          <a:p>
            <a:r>
              <a:rPr lang="en-US" dirty="0"/>
              <a:t>Key Event IDs to Monitor </a:t>
            </a:r>
            <a:endParaRPr lang="en-GB" dirty="0"/>
          </a:p>
        </p:txBody>
      </p:sp>
      <p:pic>
        <p:nvPicPr>
          <p:cNvPr id="5" name="Content Placeholder 4">
            <a:extLst>
              <a:ext uri="{FF2B5EF4-FFF2-40B4-BE49-F238E27FC236}">
                <a16:creationId xmlns:a16="http://schemas.microsoft.com/office/drawing/2014/main" id="{E18CE606-DDD7-2552-27E5-F113547AB0E1}"/>
              </a:ext>
            </a:extLst>
          </p:cNvPr>
          <p:cNvPicPr>
            <a:picLocks noGrp="1" noChangeAspect="1"/>
          </p:cNvPicPr>
          <p:nvPr>
            <p:ph idx="1"/>
          </p:nvPr>
        </p:nvPicPr>
        <p:blipFill>
          <a:blip r:embed="rId2"/>
          <a:stretch>
            <a:fillRect/>
          </a:stretch>
        </p:blipFill>
        <p:spPr>
          <a:xfrm>
            <a:off x="304800" y="1179721"/>
            <a:ext cx="8534400" cy="4071520"/>
          </a:xfrm>
        </p:spPr>
      </p:pic>
    </p:spTree>
    <p:extLst>
      <p:ext uri="{BB962C8B-B14F-4D97-AF65-F5344CB8AC3E}">
        <p14:creationId xmlns:p14="http://schemas.microsoft.com/office/powerpoint/2010/main" val="2446581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25B57F-AF19-8DA6-A56D-FCF64A875CBC}"/>
              </a:ext>
            </a:extLst>
          </p:cNvPr>
          <p:cNvSpPr>
            <a:spLocks noGrp="1"/>
          </p:cNvSpPr>
          <p:nvPr>
            <p:ph type="title"/>
          </p:nvPr>
        </p:nvSpPr>
        <p:spPr>
          <a:xfrm>
            <a:off x="152400" y="121572"/>
            <a:ext cx="8534400" cy="639762"/>
          </a:xfrm>
        </p:spPr>
        <p:txBody>
          <a:bodyPr/>
          <a:lstStyle/>
          <a:p>
            <a:r>
              <a:rPr lang="en-GB" dirty="0"/>
              <a:t>Network Forensics in Malware Analysis</a:t>
            </a:r>
          </a:p>
        </p:txBody>
      </p:sp>
      <p:sp>
        <p:nvSpPr>
          <p:cNvPr id="3" name="Content Placeholder 2">
            <a:extLst>
              <a:ext uri="{FF2B5EF4-FFF2-40B4-BE49-F238E27FC236}">
                <a16:creationId xmlns:a16="http://schemas.microsoft.com/office/drawing/2014/main" id="{18263EAA-57D9-07AC-1B99-D80DAB9AF357}"/>
              </a:ext>
            </a:extLst>
          </p:cNvPr>
          <p:cNvSpPr>
            <a:spLocks noGrp="1"/>
          </p:cNvSpPr>
          <p:nvPr>
            <p:ph idx="1"/>
          </p:nvPr>
        </p:nvSpPr>
        <p:spPr>
          <a:xfrm>
            <a:off x="304800" y="773625"/>
            <a:ext cx="8534400" cy="2807775"/>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Malware tries to communicate with the network for various activities, such as propagation, downloading malicious content, transmitting sensitive files and information, offering a remote control to attackers, etc.</a:t>
            </a:r>
          </a:p>
          <a:p>
            <a:pPr algn="just"/>
            <a:r>
              <a:rPr lang="en-US" sz="2000" dirty="0">
                <a:latin typeface="Calibri" panose="020F0502020204030204" pitchFamily="34" charset="0"/>
                <a:ea typeface="Calibri" panose="020F0502020204030204" pitchFamily="34" charset="0"/>
                <a:cs typeface="Calibri" panose="020F0502020204030204" pitchFamily="34" charset="0"/>
              </a:rPr>
              <a:t>Malware connect back to their handlers and send confidential information to the attackers</a:t>
            </a:r>
          </a:p>
          <a:p>
            <a:pPr algn="just"/>
            <a:r>
              <a:rPr lang="en-US" sz="2000" dirty="0">
                <a:latin typeface="Calibri" panose="020F0502020204030204" pitchFamily="34" charset="0"/>
                <a:ea typeface="Calibri" panose="020F0502020204030204" pitchFamily="34" charset="0"/>
                <a:cs typeface="Calibri" panose="020F0502020204030204" pitchFamily="34" charset="0"/>
              </a:rPr>
              <a:t>Use tools such as SolarWinds NetFlow Traffic Analyzer, Wireshark, and Capsa Network Analyzer to monitor network traffic going to malicious remote addresses and look for suspicious malware activities</a:t>
            </a:r>
          </a:p>
          <a:p>
            <a:endParaRPr lang="en-GB" dirty="0"/>
          </a:p>
        </p:txBody>
      </p:sp>
      <p:pic>
        <p:nvPicPr>
          <p:cNvPr id="5" name="Picture 4">
            <a:extLst>
              <a:ext uri="{FF2B5EF4-FFF2-40B4-BE49-F238E27FC236}">
                <a16:creationId xmlns:a16="http://schemas.microsoft.com/office/drawing/2014/main" id="{B6ED4196-0DF2-A1EC-0F4A-7D7D1B5D3E7F}"/>
              </a:ext>
            </a:extLst>
          </p:cNvPr>
          <p:cNvPicPr>
            <a:picLocks noChangeAspect="1"/>
          </p:cNvPicPr>
          <p:nvPr/>
        </p:nvPicPr>
        <p:blipFill>
          <a:blip r:embed="rId3"/>
          <a:stretch>
            <a:fillRect/>
          </a:stretch>
        </p:blipFill>
        <p:spPr>
          <a:xfrm>
            <a:off x="2286000" y="3429001"/>
            <a:ext cx="5791200" cy="3429000"/>
          </a:xfrm>
          <a:prstGeom prst="rect">
            <a:avLst/>
          </a:prstGeom>
        </p:spPr>
      </p:pic>
    </p:spTree>
    <p:extLst>
      <p:ext uri="{BB962C8B-B14F-4D97-AF65-F5344CB8AC3E}">
        <p14:creationId xmlns:p14="http://schemas.microsoft.com/office/powerpoint/2010/main" val="231070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F7FC971-84FC-A9F0-FC36-0890EEB49081}"/>
              </a:ext>
            </a:extLst>
          </p:cNvPr>
          <p:cNvSpPr>
            <a:spLocks noGrp="1"/>
          </p:cNvSpPr>
          <p:nvPr>
            <p:ph type="title"/>
          </p:nvPr>
        </p:nvSpPr>
        <p:spPr>
          <a:xfrm>
            <a:off x="457200" y="29497"/>
            <a:ext cx="8229600" cy="656303"/>
          </a:xfrm>
        </p:spPr>
        <p:txBody>
          <a:bodyPr/>
          <a:lstStyle/>
          <a:p>
            <a:r>
              <a:rPr lang="en-GB" dirty="0"/>
              <a:t>Monitoring IP Addresses </a:t>
            </a:r>
          </a:p>
        </p:txBody>
      </p:sp>
      <p:sp>
        <p:nvSpPr>
          <p:cNvPr id="3" name="Content Placeholder 2">
            <a:extLst>
              <a:ext uri="{FF2B5EF4-FFF2-40B4-BE49-F238E27FC236}">
                <a16:creationId xmlns:a16="http://schemas.microsoft.com/office/drawing/2014/main" id="{13D026C2-EF43-BE00-40D5-B6658D717F1A}"/>
              </a:ext>
            </a:extLst>
          </p:cNvPr>
          <p:cNvSpPr>
            <a:spLocks noGrp="1"/>
          </p:cNvSpPr>
          <p:nvPr>
            <p:ph idx="1"/>
          </p:nvPr>
        </p:nvSpPr>
        <p:spPr>
          <a:xfrm>
            <a:off x="0" y="990600"/>
            <a:ext cx="3886200" cy="4297363"/>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Run Wireshark on Windows forensic workstation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Execute the file that is suspected to be a malware on the workstation</a:t>
            </a:r>
          </a:p>
          <a:p>
            <a:pPr algn="just"/>
            <a:r>
              <a:rPr lang="en-US" sz="2000" dirty="0">
                <a:latin typeface="Calibri" panose="020F0502020204030204" pitchFamily="34" charset="0"/>
                <a:ea typeface="Calibri" panose="020F0502020204030204" pitchFamily="34" charset="0"/>
                <a:cs typeface="Calibri" panose="020F0502020204030204" pitchFamily="34" charset="0"/>
              </a:rPr>
              <a:t>Monitor the live network traffic to look for suspicious activities</a:t>
            </a:r>
          </a:p>
          <a:p>
            <a:pPr algn="just"/>
            <a:r>
              <a:rPr lang="en-US" sz="2000" dirty="0">
                <a:latin typeface="Calibri" panose="020F0502020204030204" pitchFamily="34" charset="0"/>
                <a:ea typeface="Calibri" panose="020F0502020204030204" pitchFamily="34" charset="0"/>
                <a:cs typeface="Calibri" panose="020F0502020204030204" pitchFamily="34" charset="0"/>
              </a:rPr>
              <a:t>Locate any remote IP address that the workstation is trying to communicate to</a:t>
            </a:r>
          </a:p>
          <a:p>
            <a:pPr algn="just"/>
            <a:r>
              <a:rPr lang="en-US" sz="2000" dirty="0">
                <a:latin typeface="Calibri" panose="020F0502020204030204" pitchFamily="34" charset="0"/>
                <a:ea typeface="Calibri" panose="020F0502020204030204" pitchFamily="34" charset="0"/>
                <a:cs typeface="Calibri" panose="020F0502020204030204" pitchFamily="34" charset="0"/>
              </a:rPr>
              <a:t>Scan the IP address via online malware scanning tools to know whether it is really suspicious</a:t>
            </a:r>
          </a:p>
        </p:txBody>
      </p:sp>
      <p:pic>
        <p:nvPicPr>
          <p:cNvPr id="5" name="Picture 4">
            <a:extLst>
              <a:ext uri="{FF2B5EF4-FFF2-40B4-BE49-F238E27FC236}">
                <a16:creationId xmlns:a16="http://schemas.microsoft.com/office/drawing/2014/main" id="{D9C32BA2-E2D6-3456-11D8-AE5A2EEFC9B1}"/>
              </a:ext>
            </a:extLst>
          </p:cNvPr>
          <p:cNvPicPr>
            <a:picLocks noChangeAspect="1"/>
          </p:cNvPicPr>
          <p:nvPr/>
        </p:nvPicPr>
        <p:blipFill>
          <a:blip r:embed="rId3"/>
          <a:stretch>
            <a:fillRect/>
          </a:stretch>
        </p:blipFill>
        <p:spPr>
          <a:xfrm>
            <a:off x="4084115" y="1192336"/>
            <a:ext cx="5001871" cy="3989264"/>
          </a:xfrm>
          <a:prstGeom prst="rect">
            <a:avLst/>
          </a:prstGeom>
        </p:spPr>
      </p:pic>
    </p:spTree>
    <p:extLst>
      <p:ext uri="{BB962C8B-B14F-4D97-AF65-F5344CB8AC3E}">
        <p14:creationId xmlns:p14="http://schemas.microsoft.com/office/powerpoint/2010/main" val="7471778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11CBB3-D0A2-986B-46FB-67234BB41D0B}"/>
              </a:ext>
            </a:extLst>
          </p:cNvPr>
          <p:cNvSpPr>
            <a:spLocks noGrp="1"/>
          </p:cNvSpPr>
          <p:nvPr>
            <p:ph type="title"/>
          </p:nvPr>
        </p:nvSpPr>
        <p:spPr>
          <a:xfrm>
            <a:off x="223684" y="228600"/>
            <a:ext cx="8767916" cy="609600"/>
          </a:xfrm>
        </p:spPr>
        <p:txBody>
          <a:bodyPr/>
          <a:lstStyle/>
          <a:p>
            <a:r>
              <a:rPr lang="en-GB" sz="3200" dirty="0"/>
              <a:t>Ransomware Analysis - </a:t>
            </a:r>
            <a:r>
              <a:rPr lang="en-GB" sz="3200" dirty="0" err="1"/>
              <a:t>BlackCat</a:t>
            </a:r>
            <a:r>
              <a:rPr lang="en-GB" sz="3200" dirty="0"/>
              <a:t> (ALPHV)</a:t>
            </a:r>
          </a:p>
        </p:txBody>
      </p:sp>
      <p:sp>
        <p:nvSpPr>
          <p:cNvPr id="3" name="Content Placeholder 2">
            <a:extLst>
              <a:ext uri="{FF2B5EF4-FFF2-40B4-BE49-F238E27FC236}">
                <a16:creationId xmlns:a16="http://schemas.microsoft.com/office/drawing/2014/main" id="{A700D28A-9045-169F-4BDF-AC260342C97D}"/>
              </a:ext>
            </a:extLst>
          </p:cNvPr>
          <p:cNvSpPr>
            <a:spLocks noGrp="1"/>
          </p:cNvSpPr>
          <p:nvPr>
            <p:ph idx="1"/>
          </p:nvPr>
        </p:nvSpPr>
        <p:spPr>
          <a:xfrm>
            <a:off x="152400" y="990600"/>
            <a:ext cx="8534400" cy="4297363"/>
          </a:xfrm>
        </p:spPr>
        <p:txBody>
          <a:bodyPr/>
          <a:lstStyle/>
          <a:p>
            <a:pPr algn="just"/>
            <a:r>
              <a:rPr lang="en-US" sz="2000" dirty="0" err="1">
                <a:latin typeface="Calibri" panose="020F0502020204030204" pitchFamily="34" charset="0"/>
                <a:ea typeface="Calibri" panose="020F0502020204030204" pitchFamily="34" charset="0"/>
                <a:cs typeface="Calibri" panose="020F0502020204030204" pitchFamily="34" charset="0"/>
              </a:rPr>
              <a:t>BlackCat</a:t>
            </a:r>
            <a:r>
              <a:rPr lang="en-US" sz="2000" dirty="0">
                <a:latin typeface="Calibri" panose="020F0502020204030204" pitchFamily="34" charset="0"/>
                <a:ea typeface="Calibri" panose="020F0502020204030204" pitchFamily="34" charset="0"/>
                <a:cs typeface="Calibri" panose="020F0502020204030204" pitchFamily="34" charset="0"/>
              </a:rPr>
              <a:t> also known as ALPHV ransomware became a highly formidable and advanced ransomware as it performs operations faster and stealthier, including some techniques to extend its lifespan</a:t>
            </a:r>
          </a:p>
          <a:p>
            <a:pPr algn="just"/>
            <a:r>
              <a:rPr lang="en-US" sz="2000" dirty="0" err="1">
                <a:latin typeface="Calibri" panose="020F0502020204030204" pitchFamily="34" charset="0"/>
                <a:ea typeface="Calibri" panose="020F0502020204030204" pitchFamily="34" charset="0"/>
                <a:cs typeface="Calibri" panose="020F0502020204030204" pitchFamily="34" charset="0"/>
              </a:rPr>
              <a:t>BlackCat</a:t>
            </a:r>
            <a:r>
              <a:rPr lang="en-US" sz="2000" dirty="0">
                <a:latin typeface="Calibri" panose="020F0502020204030204" pitchFamily="34" charset="0"/>
                <a:ea typeface="Calibri" panose="020F0502020204030204" pitchFamily="34" charset="0"/>
                <a:cs typeface="Calibri" panose="020F0502020204030204" pitchFamily="34" charset="0"/>
              </a:rPr>
              <a:t> malware usually targets government, healthcare, education, hospitality, and manufacturing sectors</a:t>
            </a:r>
          </a:p>
          <a:p>
            <a:pPr algn="just"/>
            <a:r>
              <a:rPr lang="en-US" sz="2000" dirty="0">
                <a:latin typeface="Calibri" panose="020F0502020204030204" pitchFamily="34" charset="0"/>
                <a:ea typeface="Calibri" panose="020F0502020204030204" pitchFamily="34" charset="0"/>
                <a:cs typeface="Calibri" panose="020F0502020204030204" pitchFamily="34" charset="0"/>
              </a:rPr>
              <a:t>Attackers leverage </a:t>
            </a:r>
            <a:r>
              <a:rPr lang="en-US" sz="2000" dirty="0" err="1">
                <a:latin typeface="Calibri" panose="020F0502020204030204" pitchFamily="34" charset="0"/>
                <a:ea typeface="Calibri" panose="020F0502020204030204" pitchFamily="34" charset="0"/>
                <a:cs typeface="Calibri" panose="020F0502020204030204" pitchFamily="34" charset="0"/>
              </a:rPr>
              <a:t>ExMatter</a:t>
            </a:r>
            <a:r>
              <a:rPr lang="en-US" sz="2000" dirty="0">
                <a:latin typeface="Calibri" panose="020F0502020204030204" pitchFamily="34" charset="0"/>
                <a:ea typeface="Calibri" panose="020F0502020204030204" pitchFamily="34" charset="0"/>
                <a:cs typeface="Calibri" panose="020F0502020204030204" pitchFamily="34" charset="0"/>
              </a:rPr>
              <a:t>, a custom malware having self-deletion ability to automate the data exfiltration process during the operation</a:t>
            </a:r>
          </a:p>
          <a:p>
            <a:pPr algn="just"/>
            <a:r>
              <a:rPr lang="en-US" sz="2000" dirty="0" err="1">
                <a:latin typeface="Calibri" panose="020F0502020204030204" pitchFamily="34" charset="0"/>
                <a:ea typeface="Calibri" panose="020F0502020204030204" pitchFamily="34" charset="0"/>
                <a:cs typeface="Calibri" panose="020F0502020204030204" pitchFamily="34" charset="0"/>
              </a:rPr>
              <a:t>BlackCat</a:t>
            </a:r>
            <a:r>
              <a:rPr lang="en-US" sz="2000" dirty="0">
                <a:latin typeface="Calibri" panose="020F0502020204030204" pitchFamily="34" charset="0"/>
                <a:ea typeface="Calibri" panose="020F0502020204030204" pitchFamily="34" charset="0"/>
                <a:cs typeface="Calibri" panose="020F0502020204030204" pitchFamily="34" charset="0"/>
              </a:rPr>
              <a:t> has regularly been listed among the top ten most active ransomware groups by various research entities and was linked in an April 2022 FBI advisory as well</a:t>
            </a:r>
          </a:p>
          <a:p>
            <a:endParaRPr lang="en-GB" dirty="0"/>
          </a:p>
        </p:txBody>
      </p:sp>
      <p:sp>
        <p:nvSpPr>
          <p:cNvPr id="5" name="TextBox 4">
            <a:extLst>
              <a:ext uri="{FF2B5EF4-FFF2-40B4-BE49-F238E27FC236}">
                <a16:creationId xmlns:a16="http://schemas.microsoft.com/office/drawing/2014/main" id="{C6C057ED-5797-4645-C6DB-6F7717F7281F}"/>
              </a:ext>
            </a:extLst>
          </p:cNvPr>
          <p:cNvSpPr txBox="1"/>
          <p:nvPr/>
        </p:nvSpPr>
        <p:spPr>
          <a:xfrm>
            <a:off x="481914" y="4523211"/>
            <a:ext cx="8382000" cy="923330"/>
          </a:xfrm>
          <a:prstGeom prst="rect">
            <a:avLst/>
          </a:prstGeom>
          <a:noFill/>
          <a:ln>
            <a:solidFill>
              <a:schemeClr val="tx1"/>
            </a:solidFill>
          </a:ln>
        </p:spPr>
        <p:txBody>
          <a:bodyPr wrap="square">
            <a:spAutoFit/>
          </a:bodyPr>
          <a:lstStyle/>
          <a:p>
            <a:pPr algn="just"/>
            <a:r>
              <a:rPr lang="en-US" dirty="0"/>
              <a:t>A </a:t>
            </a:r>
            <a:r>
              <a:rPr lang="en-US" b="1" dirty="0" err="1"/>
              <a:t>professionalised</a:t>
            </a:r>
            <a:r>
              <a:rPr lang="en-US" b="1" dirty="0"/>
              <a:t> cybercrime ecosystem</a:t>
            </a:r>
            <a:r>
              <a:rPr lang="en-US" dirty="0"/>
              <a:t> is an </a:t>
            </a:r>
            <a:r>
              <a:rPr lang="en-US" dirty="0" err="1"/>
              <a:t>organised</a:t>
            </a:r>
            <a:r>
              <a:rPr lang="en-US" dirty="0"/>
              <a:t> network of cybercriminals who </a:t>
            </a:r>
            <a:r>
              <a:rPr lang="en-US" dirty="0" err="1"/>
              <a:t>specialise</a:t>
            </a:r>
            <a:r>
              <a:rPr lang="en-US" dirty="0"/>
              <a:t> in different roles to develop, distribute, and profit from cyber attacks</a:t>
            </a:r>
            <a:endParaRPr lang="en-GB" dirty="0"/>
          </a:p>
        </p:txBody>
      </p:sp>
    </p:spTree>
    <p:extLst>
      <p:ext uri="{BB962C8B-B14F-4D97-AF65-F5344CB8AC3E}">
        <p14:creationId xmlns:p14="http://schemas.microsoft.com/office/powerpoint/2010/main" val="31270856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44E50-A918-6E9A-7137-FD06518BBDD2}"/>
              </a:ext>
            </a:extLst>
          </p:cNvPr>
          <p:cNvSpPr>
            <a:spLocks noGrp="1"/>
          </p:cNvSpPr>
          <p:nvPr>
            <p:ph type="title"/>
          </p:nvPr>
        </p:nvSpPr>
        <p:spPr>
          <a:xfrm>
            <a:off x="32951" y="76200"/>
            <a:ext cx="9144000" cy="1143000"/>
          </a:xfrm>
        </p:spPr>
        <p:txBody>
          <a:bodyPr/>
          <a:lstStyle/>
          <a:p>
            <a:r>
              <a:rPr lang="en-GB" sz="3200" dirty="0" err="1"/>
              <a:t>BlackCat</a:t>
            </a:r>
            <a:r>
              <a:rPr lang="en-GB" sz="3200" dirty="0"/>
              <a:t> (ALPHV) Malware Analysis Attack Phases </a:t>
            </a:r>
          </a:p>
        </p:txBody>
      </p:sp>
      <p:sp>
        <p:nvSpPr>
          <p:cNvPr id="3" name="Content Placeholder 2">
            <a:extLst>
              <a:ext uri="{FF2B5EF4-FFF2-40B4-BE49-F238E27FC236}">
                <a16:creationId xmlns:a16="http://schemas.microsoft.com/office/drawing/2014/main" id="{4F9D4403-1A84-2501-C7F2-B53F00CD40F7}"/>
              </a:ext>
            </a:extLst>
          </p:cNvPr>
          <p:cNvSpPr>
            <a:spLocks noGrp="1"/>
          </p:cNvSpPr>
          <p:nvPr>
            <p:ph idx="1"/>
          </p:nvPr>
        </p:nvSpPr>
        <p:spPr>
          <a:xfrm>
            <a:off x="152400" y="1143000"/>
            <a:ext cx="8534400" cy="4297363"/>
          </a:xfrm>
        </p:spPr>
        <p:txBody>
          <a:bodyPr/>
          <a:lstStyle/>
          <a:p>
            <a:pPr marL="457200" indent="-45720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Initial Access</a:t>
            </a:r>
          </a:p>
          <a:p>
            <a:pPr marL="857250" lvl="1" indent="-45720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The malware initiates its operation by executing an obfuscated loader to decrypt AES-128 encrypted strings and their payload</a:t>
            </a:r>
          </a:p>
          <a:p>
            <a:pPr marL="857250" lvl="1" indent="-45720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Those decrypted strings reveal the purpose of the component and indicate it is a loader </a:t>
            </a:r>
          </a:p>
          <a:p>
            <a:pPr marL="857250" lvl="1" indent="-45720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Then the payload is executed in memory with command line arguments</a:t>
            </a:r>
          </a:p>
          <a:p>
            <a:pPr marL="857250" lvl="1" indent="-457200">
              <a:buFont typeface="Wingdings" panose="05000000000000000000" pitchFamily="2" charset="2"/>
              <a:buChar char="§"/>
            </a:pPr>
            <a:endParaRPr lang="en-US" sz="1600" dirty="0">
              <a:latin typeface="Calibri" panose="020F0502020204030204" pitchFamily="34" charset="0"/>
              <a:ea typeface="Calibri" panose="020F0502020204030204" pitchFamily="34" charset="0"/>
              <a:cs typeface="Calibri" panose="020F0502020204030204" pitchFamily="34" charset="0"/>
            </a:endParaRPr>
          </a:p>
          <a:p>
            <a:pPr marL="457200" indent="-457200">
              <a:buFont typeface="+mj-lt"/>
              <a:buAutoNum type="arabicPeriod"/>
            </a:pPr>
            <a:r>
              <a:rPr lang="en-US" sz="2000" dirty="0">
                <a:latin typeface="Calibri" panose="020F0502020204030204" pitchFamily="34" charset="0"/>
                <a:ea typeface="Calibri" panose="020F0502020204030204" pitchFamily="34" charset="0"/>
                <a:cs typeface="Calibri" panose="020F0502020204030204" pitchFamily="34" charset="0"/>
              </a:rPr>
              <a:t>Discovery, Credential Access, and Privilege Escalation</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After initial access, attackers use PowerShell and Command Prompt to obtain critical information about user accounts, permissions, and domain computers </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In this stage, the Sphynx version of </a:t>
            </a:r>
            <a:r>
              <a:rPr lang="en-US" sz="1600" dirty="0" err="1">
                <a:latin typeface="Calibri" panose="020F0502020204030204" pitchFamily="34" charset="0"/>
                <a:ea typeface="Calibri" panose="020F0502020204030204" pitchFamily="34" charset="0"/>
                <a:cs typeface="Calibri" panose="020F0502020204030204" pitchFamily="34" charset="0"/>
              </a:rPr>
              <a:t>BlackCat</a:t>
            </a:r>
            <a:r>
              <a:rPr lang="en-US" sz="1600" dirty="0">
                <a:latin typeface="Calibri" panose="020F0502020204030204" pitchFamily="34" charset="0"/>
                <a:ea typeface="Calibri" panose="020F0502020204030204" pitchFamily="34" charset="0"/>
                <a:cs typeface="Calibri" panose="020F0502020204030204" pitchFamily="34" charset="0"/>
              </a:rPr>
              <a:t> conducts activities such as retrieve list of volumes to navigate, mounts the unmounted volumes, perform network discovery, creates named pipe, and creates multiple child processes of itself </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Additionally, attackers obtain the domain administrator credentials through infections using different stealer malware such as Raccoon and Vidar to perform the next stages of exploitation</a:t>
            </a:r>
            <a:endParaRPr lang="en-GB" dirty="0"/>
          </a:p>
        </p:txBody>
      </p:sp>
    </p:spTree>
    <p:extLst>
      <p:ext uri="{BB962C8B-B14F-4D97-AF65-F5344CB8AC3E}">
        <p14:creationId xmlns:p14="http://schemas.microsoft.com/office/powerpoint/2010/main" val="35369948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4F00C6-9FF2-954F-1701-B72069E3EFB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2AA5807-AF19-6795-4A89-1163C4899881}"/>
              </a:ext>
            </a:extLst>
          </p:cNvPr>
          <p:cNvSpPr>
            <a:spLocks noGrp="1"/>
          </p:cNvSpPr>
          <p:nvPr>
            <p:ph type="title"/>
          </p:nvPr>
        </p:nvSpPr>
        <p:spPr>
          <a:xfrm>
            <a:off x="0" y="32951"/>
            <a:ext cx="9144000" cy="1143000"/>
          </a:xfrm>
        </p:spPr>
        <p:txBody>
          <a:bodyPr/>
          <a:lstStyle/>
          <a:p>
            <a:r>
              <a:rPr lang="en-GB" sz="3200" dirty="0" err="1"/>
              <a:t>BlackCat</a:t>
            </a:r>
            <a:r>
              <a:rPr lang="en-GB" sz="3200" dirty="0"/>
              <a:t> (ALPHV) Malware Analysis Attack Phases </a:t>
            </a:r>
          </a:p>
        </p:txBody>
      </p:sp>
      <p:sp>
        <p:nvSpPr>
          <p:cNvPr id="3" name="Content Placeholder 2">
            <a:extLst>
              <a:ext uri="{FF2B5EF4-FFF2-40B4-BE49-F238E27FC236}">
                <a16:creationId xmlns:a16="http://schemas.microsoft.com/office/drawing/2014/main" id="{ACAD92AD-3AC5-7B58-7C62-4DCDFE85D63F}"/>
              </a:ext>
            </a:extLst>
          </p:cNvPr>
          <p:cNvSpPr>
            <a:spLocks noGrp="1"/>
          </p:cNvSpPr>
          <p:nvPr>
            <p:ph idx="1"/>
          </p:nvPr>
        </p:nvSpPr>
        <p:spPr>
          <a:xfrm>
            <a:off x="152400" y="1143000"/>
            <a:ext cx="8534400" cy="4297363"/>
          </a:xfrm>
        </p:spPr>
        <p:txBody>
          <a:bodyPr/>
          <a:lstStyle/>
          <a:p>
            <a:pPr marL="457200" indent="-457200">
              <a:buFont typeface="+mj-lt"/>
              <a:buAutoNum type="arabicPeriod" startAt="3"/>
            </a:pPr>
            <a:r>
              <a:rPr lang="en-US" sz="2000" dirty="0">
                <a:latin typeface="Calibri" panose="020F0502020204030204" pitchFamily="34" charset="0"/>
                <a:ea typeface="Calibri" panose="020F0502020204030204" pitchFamily="34" charset="0"/>
                <a:cs typeface="Calibri" panose="020F0502020204030204" pitchFamily="34" charset="0"/>
              </a:rPr>
              <a:t>Defense Evasion, Persistence, and Lateral Movement</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In this stage, attackers use the remote desktop protocol (RDP) to move internally within the network</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Also, the Sphynx variant of </a:t>
            </a:r>
            <a:r>
              <a:rPr lang="en-US" sz="1600" dirty="0" err="1">
                <a:latin typeface="Calibri" panose="020F0502020204030204" pitchFamily="34" charset="0"/>
                <a:ea typeface="Calibri" panose="020F0502020204030204" pitchFamily="34" charset="0"/>
                <a:cs typeface="Calibri" panose="020F0502020204030204" pitchFamily="34" charset="0"/>
              </a:rPr>
              <a:t>BlackCat</a:t>
            </a:r>
            <a:r>
              <a:rPr lang="en-US" sz="1600" dirty="0">
                <a:latin typeface="Calibri" panose="020F0502020204030204" pitchFamily="34" charset="0"/>
                <a:ea typeface="Calibri" panose="020F0502020204030204" pitchFamily="34" charset="0"/>
                <a:cs typeface="Calibri" panose="020F0502020204030204" pitchFamily="34" charset="0"/>
              </a:rPr>
              <a:t> conducts activities such as Obtains a list of shadow copies by using WMI COM Object functions Deletes the volume shadow copies by executing: vssadmin.exe Delete Shadows /all /quiet</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Executes the following query using WMI COM object functions to obtain information about an AD environment: SELECT </a:t>
            </a:r>
            <a:r>
              <a:rPr lang="en-US" sz="1600" dirty="0" err="1">
                <a:latin typeface="Calibri" panose="020F0502020204030204" pitchFamily="34" charset="0"/>
                <a:ea typeface="Calibri" panose="020F0502020204030204" pitchFamily="34" charset="0"/>
                <a:cs typeface="Calibri" panose="020F0502020204030204" pitchFamily="34" charset="0"/>
              </a:rPr>
              <a:t>DS_cn</a:t>
            </a:r>
            <a:r>
              <a:rPr lang="en-US" sz="1600" dirty="0">
                <a:latin typeface="Calibri" panose="020F0502020204030204" pitchFamily="34" charset="0"/>
                <a:ea typeface="Calibri" panose="020F0502020204030204" pitchFamily="34" charset="0"/>
                <a:cs typeface="Calibri" panose="020F0502020204030204" pitchFamily="34" charset="0"/>
              </a:rPr>
              <a:t>, </a:t>
            </a:r>
            <a:r>
              <a:rPr lang="en-US" sz="1600" dirty="0" err="1">
                <a:latin typeface="Calibri" panose="020F0502020204030204" pitchFamily="34" charset="0"/>
                <a:ea typeface="Calibri" panose="020F0502020204030204" pitchFamily="34" charset="0"/>
                <a:cs typeface="Calibri" panose="020F0502020204030204" pitchFamily="34" charset="0"/>
              </a:rPr>
              <a:t>DS_dNSHostName</a:t>
            </a:r>
            <a:r>
              <a:rPr lang="en-US" sz="1600" dirty="0">
                <a:latin typeface="Calibri" panose="020F0502020204030204" pitchFamily="34" charset="0"/>
                <a:ea typeface="Calibri" panose="020F0502020204030204" pitchFamily="34" charset="0"/>
                <a:cs typeface="Calibri" panose="020F0502020204030204" pitchFamily="34" charset="0"/>
              </a:rPr>
              <a:t>, </a:t>
            </a:r>
            <a:r>
              <a:rPr lang="en-US" sz="1600" dirty="0" err="1">
                <a:latin typeface="Calibri" panose="020F0502020204030204" pitchFamily="34" charset="0"/>
                <a:ea typeface="Calibri" panose="020F0502020204030204" pitchFamily="34" charset="0"/>
                <a:cs typeface="Calibri" panose="020F0502020204030204" pitchFamily="34" charset="0"/>
              </a:rPr>
              <a:t>DS_userAccountControl</a:t>
            </a:r>
            <a:r>
              <a:rPr lang="en-US" sz="1600" dirty="0">
                <a:latin typeface="Calibri" panose="020F0502020204030204" pitchFamily="34" charset="0"/>
                <a:ea typeface="Calibri" panose="020F0502020204030204" pitchFamily="34" charset="0"/>
                <a:cs typeface="Calibri" panose="020F0502020204030204" pitchFamily="34" charset="0"/>
              </a:rPr>
              <a:t> FROM </a:t>
            </a:r>
            <a:r>
              <a:rPr lang="en-US" sz="1600" dirty="0" err="1">
                <a:latin typeface="Calibri" panose="020F0502020204030204" pitchFamily="34" charset="0"/>
                <a:ea typeface="Calibri" panose="020F0502020204030204" pitchFamily="34" charset="0"/>
                <a:cs typeface="Calibri" panose="020F0502020204030204" pitchFamily="34" charset="0"/>
              </a:rPr>
              <a:t>DS_computer</a:t>
            </a:r>
            <a:endParaRPr lang="en-US" sz="1600" dirty="0">
              <a:latin typeface="Calibri" panose="020F0502020204030204" pitchFamily="34" charset="0"/>
              <a:ea typeface="Calibri" panose="020F0502020204030204" pitchFamily="34" charset="0"/>
              <a:cs typeface="Calibri" panose="020F0502020204030204" pitchFamily="34" charset="0"/>
            </a:endParaRP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Additionally, attackers authenticate to Domain Controllers by using the account credentials having administrative privileges for lateral movement</a:t>
            </a:r>
          </a:p>
          <a:p>
            <a:pPr marL="857250" lvl="1" indent="-45720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 </a:t>
            </a:r>
          </a:p>
          <a:p>
            <a:pPr marL="457200" indent="-457200">
              <a:buFont typeface="+mj-lt"/>
              <a:buAutoNum type="arabicPeriod" startAt="3"/>
            </a:pPr>
            <a:r>
              <a:rPr lang="en-US" sz="2000" dirty="0">
                <a:latin typeface="Calibri" panose="020F0502020204030204" pitchFamily="34" charset="0"/>
                <a:ea typeface="Calibri" panose="020F0502020204030204" pitchFamily="34" charset="0"/>
                <a:cs typeface="Calibri" panose="020F0502020204030204" pitchFamily="34" charset="0"/>
              </a:rPr>
              <a:t>Data Exfiltration and Covering Tracks</a:t>
            </a:r>
          </a:p>
          <a:p>
            <a:pPr marL="457200" indent="-457200">
              <a:buFont typeface="+mj-lt"/>
              <a:buAutoNum type="arabicPeriod" startAt="3"/>
            </a:pPr>
            <a:r>
              <a:rPr lang="en-US" sz="2000" dirty="0">
                <a:latin typeface="Calibri" panose="020F0502020204030204" pitchFamily="34" charset="0"/>
                <a:ea typeface="Calibri" panose="020F0502020204030204" pitchFamily="34" charset="0"/>
                <a:cs typeface="Calibri" panose="020F0502020204030204" pitchFamily="34" charset="0"/>
              </a:rPr>
              <a:t>Encrypt and Create Ransom Note</a:t>
            </a:r>
          </a:p>
          <a:p>
            <a:endParaRPr lang="en-GB" dirty="0"/>
          </a:p>
        </p:txBody>
      </p:sp>
    </p:spTree>
    <p:extLst>
      <p:ext uri="{BB962C8B-B14F-4D97-AF65-F5344CB8AC3E}">
        <p14:creationId xmlns:p14="http://schemas.microsoft.com/office/powerpoint/2010/main" val="28374829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EBD5D96-F795-E514-0192-67E14208699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385D553-B1DF-F4B7-AA6F-2D242FA45440}"/>
              </a:ext>
            </a:extLst>
          </p:cNvPr>
          <p:cNvSpPr>
            <a:spLocks noGrp="1"/>
          </p:cNvSpPr>
          <p:nvPr>
            <p:ph type="title"/>
          </p:nvPr>
        </p:nvSpPr>
        <p:spPr/>
        <p:txBody>
          <a:bodyPr/>
          <a:lstStyle/>
          <a:p>
            <a:r>
              <a:rPr lang="en-GB" dirty="0" err="1"/>
              <a:t>BlackCat</a:t>
            </a:r>
            <a:r>
              <a:rPr lang="en-GB" dirty="0"/>
              <a:t> (ALPHV) Malware Analysis </a:t>
            </a:r>
          </a:p>
        </p:txBody>
      </p:sp>
      <p:sp>
        <p:nvSpPr>
          <p:cNvPr id="3" name="Content Placeholder 2">
            <a:extLst>
              <a:ext uri="{FF2B5EF4-FFF2-40B4-BE49-F238E27FC236}">
                <a16:creationId xmlns:a16="http://schemas.microsoft.com/office/drawing/2014/main" id="{5DDD4551-FB65-29F0-ED65-A86ABD34B48A}"/>
              </a:ext>
            </a:extLst>
          </p:cNvPr>
          <p:cNvSpPr>
            <a:spLocks noGrp="1"/>
          </p:cNvSpPr>
          <p:nvPr>
            <p:ph idx="1"/>
          </p:nvPr>
        </p:nvSpPr>
        <p:spPr>
          <a:xfrm>
            <a:off x="167148" y="1066800"/>
            <a:ext cx="8534400" cy="2209800"/>
          </a:xfrm>
        </p:spPr>
        <p:txBody>
          <a:bodyPr/>
          <a:lstStyle/>
          <a:p>
            <a:pPr marL="457200" indent="-457200">
              <a:buFont typeface="+mj-lt"/>
              <a:buAutoNum type="arabicPeriod" startAt="4"/>
            </a:pPr>
            <a:r>
              <a:rPr lang="en-US" sz="2000" dirty="0">
                <a:latin typeface="Calibri" panose="020F0502020204030204" pitchFamily="34" charset="0"/>
                <a:ea typeface="Calibri" panose="020F0502020204030204" pitchFamily="34" charset="0"/>
                <a:cs typeface="Calibri" panose="020F0502020204030204" pitchFamily="34" charset="0"/>
              </a:rPr>
              <a:t>Data Exfiltration and Covering Tracks</a:t>
            </a:r>
          </a:p>
          <a:p>
            <a:pPr marL="857250" lvl="1" indent="-45720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Attackers exfiltrate the sensitive data from target networks by using the </a:t>
            </a:r>
            <a:r>
              <a:rPr lang="en-US" sz="1600" dirty="0" err="1">
                <a:latin typeface="Calibri" panose="020F0502020204030204" pitchFamily="34" charset="0"/>
                <a:ea typeface="Calibri" panose="020F0502020204030204" pitchFamily="34" charset="0"/>
                <a:cs typeface="Calibri" panose="020F0502020204030204" pitchFamily="34" charset="0"/>
              </a:rPr>
              <a:t>ExMatter</a:t>
            </a:r>
            <a:r>
              <a:rPr lang="en-US" sz="1600" dirty="0">
                <a:latin typeface="Calibri" panose="020F0502020204030204" pitchFamily="34" charset="0"/>
                <a:ea typeface="Calibri" panose="020F0502020204030204" pitchFamily="34" charset="0"/>
                <a:cs typeface="Calibri" panose="020F0502020204030204" pitchFamily="34" charset="0"/>
              </a:rPr>
              <a:t>, a .NET data exfiltration tool before executing the ransomware</a:t>
            </a:r>
          </a:p>
          <a:p>
            <a:pPr marL="857250" lvl="1" indent="-457200">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Once the data exfiltration is done, </a:t>
            </a:r>
            <a:r>
              <a:rPr lang="en-US" sz="1600" dirty="0" err="1">
                <a:latin typeface="Calibri" panose="020F0502020204030204" pitchFamily="34" charset="0"/>
                <a:ea typeface="Calibri" panose="020F0502020204030204" pitchFamily="34" charset="0"/>
                <a:cs typeface="Calibri" panose="020F0502020204030204" pitchFamily="34" charset="0"/>
              </a:rPr>
              <a:t>ExMatter</a:t>
            </a:r>
            <a:r>
              <a:rPr lang="en-US" sz="1600" dirty="0">
                <a:latin typeface="Calibri" panose="020F0502020204030204" pitchFamily="34" charset="0"/>
                <a:ea typeface="Calibri" panose="020F0502020204030204" pitchFamily="34" charset="0"/>
                <a:cs typeface="Calibri" panose="020F0502020204030204" pitchFamily="34" charset="0"/>
              </a:rPr>
              <a:t> starts one of the following processes shown in the screenshots to remove its trace</a:t>
            </a:r>
          </a:p>
          <a:p>
            <a:pPr marL="857250" lvl="1" indent="-457200">
              <a:buFont typeface="Wingdings" panose="05000000000000000000" pitchFamily="2" charset="2"/>
              <a:buChar char="§"/>
            </a:pPr>
            <a:endParaRPr lang="en-US" sz="1600"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pic>
        <p:nvPicPr>
          <p:cNvPr id="5" name="Picture 4">
            <a:extLst>
              <a:ext uri="{FF2B5EF4-FFF2-40B4-BE49-F238E27FC236}">
                <a16:creationId xmlns:a16="http://schemas.microsoft.com/office/drawing/2014/main" id="{6EFE4AAC-E6EF-FB16-9EA8-71EC4D69E9D1}"/>
              </a:ext>
            </a:extLst>
          </p:cNvPr>
          <p:cNvPicPr>
            <a:picLocks noChangeAspect="1"/>
          </p:cNvPicPr>
          <p:nvPr/>
        </p:nvPicPr>
        <p:blipFill>
          <a:blip r:embed="rId3"/>
          <a:stretch>
            <a:fillRect/>
          </a:stretch>
        </p:blipFill>
        <p:spPr>
          <a:xfrm>
            <a:off x="838200" y="2675094"/>
            <a:ext cx="5943600" cy="3017782"/>
          </a:xfrm>
          <a:prstGeom prst="rect">
            <a:avLst/>
          </a:prstGeom>
        </p:spPr>
      </p:pic>
    </p:spTree>
    <p:extLst>
      <p:ext uri="{BB962C8B-B14F-4D97-AF65-F5344CB8AC3E}">
        <p14:creationId xmlns:p14="http://schemas.microsoft.com/office/powerpoint/2010/main" val="24036861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F3A47A3-9A36-F09B-CC8A-1D72391BAC8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D50F890-A0B7-F709-BDE5-67DFF7D3AB28}"/>
              </a:ext>
            </a:extLst>
          </p:cNvPr>
          <p:cNvSpPr>
            <a:spLocks noGrp="1"/>
          </p:cNvSpPr>
          <p:nvPr>
            <p:ph type="title"/>
          </p:nvPr>
        </p:nvSpPr>
        <p:spPr/>
        <p:txBody>
          <a:bodyPr/>
          <a:lstStyle/>
          <a:p>
            <a:r>
              <a:rPr lang="en-GB" dirty="0" err="1"/>
              <a:t>BlackCat</a:t>
            </a:r>
            <a:r>
              <a:rPr lang="en-GB" dirty="0"/>
              <a:t> (ALPHV) Malware Analysis </a:t>
            </a:r>
          </a:p>
        </p:txBody>
      </p:sp>
      <p:sp>
        <p:nvSpPr>
          <p:cNvPr id="3" name="Content Placeholder 2">
            <a:extLst>
              <a:ext uri="{FF2B5EF4-FFF2-40B4-BE49-F238E27FC236}">
                <a16:creationId xmlns:a16="http://schemas.microsoft.com/office/drawing/2014/main" id="{71513CDD-BA8A-8F56-4292-1F052170D1C0}"/>
              </a:ext>
            </a:extLst>
          </p:cNvPr>
          <p:cNvSpPr>
            <a:spLocks noGrp="1"/>
          </p:cNvSpPr>
          <p:nvPr>
            <p:ph idx="1"/>
          </p:nvPr>
        </p:nvSpPr>
        <p:spPr>
          <a:xfrm>
            <a:off x="36871" y="1143000"/>
            <a:ext cx="4306529" cy="4297363"/>
          </a:xfrm>
        </p:spPr>
        <p:txBody>
          <a:bodyPr/>
          <a:lstStyle/>
          <a:p>
            <a:pPr marL="457200" indent="-457200">
              <a:buFont typeface="+mj-lt"/>
              <a:buAutoNum type="arabicPeriod" startAt="5"/>
            </a:pPr>
            <a:r>
              <a:rPr lang="en-US" sz="2000" dirty="0">
                <a:latin typeface="Calibri" panose="020F0502020204030204" pitchFamily="34" charset="0"/>
                <a:ea typeface="Calibri" panose="020F0502020204030204" pitchFamily="34" charset="0"/>
                <a:cs typeface="Calibri" panose="020F0502020204030204" pitchFamily="34" charset="0"/>
              </a:rPr>
              <a:t>Encrypt and Create Ransom Note</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After successful data exfiltration, attackers encrypt the target systems</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This is carried out by the Sphynx version of </a:t>
            </a:r>
            <a:r>
              <a:rPr lang="en-US" sz="1600" dirty="0" err="1">
                <a:latin typeface="Calibri" panose="020F0502020204030204" pitchFamily="34" charset="0"/>
                <a:ea typeface="Calibri" panose="020F0502020204030204" pitchFamily="34" charset="0"/>
                <a:cs typeface="Calibri" panose="020F0502020204030204" pitchFamily="34" charset="0"/>
              </a:rPr>
              <a:t>BlackCat</a:t>
            </a:r>
            <a:r>
              <a:rPr lang="en-US" sz="1600" dirty="0">
                <a:latin typeface="Calibri" panose="020F0502020204030204" pitchFamily="34" charset="0"/>
                <a:ea typeface="Calibri" panose="020F0502020204030204" pitchFamily="34" charset="0"/>
                <a:cs typeface="Calibri" panose="020F0502020204030204" pitchFamily="34" charset="0"/>
              </a:rPr>
              <a:t> that creates a ransom note with a name containing alphanumeric characters such as 0diX0Z.txt</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This note is created in each directory containing the encrypted files</a:t>
            </a:r>
          </a:p>
          <a:p>
            <a:pPr marL="857250" lvl="1" indent="-457200" algn="just">
              <a:buFont typeface="Wingdings" panose="05000000000000000000" pitchFamily="2" charset="2"/>
              <a:buChar char="§"/>
            </a:pPr>
            <a:r>
              <a:rPr lang="en-US" sz="1600" dirty="0">
                <a:latin typeface="Calibri" panose="020F0502020204030204" pitchFamily="34" charset="0"/>
                <a:ea typeface="Calibri" panose="020F0502020204030204" pitchFamily="34" charset="0"/>
                <a:cs typeface="Calibri" panose="020F0502020204030204" pitchFamily="34" charset="0"/>
              </a:rPr>
              <a:t>The Sphynx version encrypts the files with AES or ChaCha20 ciphers and attaches a seven-character file extension containing characters between (a to z)</a:t>
            </a:r>
          </a:p>
          <a:p>
            <a:pPr marL="857250" lvl="1" indent="-457200">
              <a:buFont typeface="Wingdings" panose="05000000000000000000" pitchFamily="2" charset="2"/>
              <a:buChar char="§"/>
            </a:pPr>
            <a:endParaRPr lang="en-US" sz="1600"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pic>
        <p:nvPicPr>
          <p:cNvPr id="5" name="Picture 4">
            <a:extLst>
              <a:ext uri="{FF2B5EF4-FFF2-40B4-BE49-F238E27FC236}">
                <a16:creationId xmlns:a16="http://schemas.microsoft.com/office/drawing/2014/main" id="{B554F8B9-B872-7011-5335-569137ED29E3}"/>
              </a:ext>
            </a:extLst>
          </p:cNvPr>
          <p:cNvPicPr>
            <a:picLocks noChangeAspect="1"/>
          </p:cNvPicPr>
          <p:nvPr/>
        </p:nvPicPr>
        <p:blipFill>
          <a:blip r:embed="rId3"/>
          <a:stretch>
            <a:fillRect/>
          </a:stretch>
        </p:blipFill>
        <p:spPr>
          <a:xfrm>
            <a:off x="4484093" y="1035965"/>
            <a:ext cx="4618120" cy="4511431"/>
          </a:xfrm>
          <a:prstGeom prst="rect">
            <a:avLst/>
          </a:prstGeom>
        </p:spPr>
      </p:pic>
    </p:spTree>
    <p:extLst>
      <p:ext uri="{BB962C8B-B14F-4D97-AF65-F5344CB8AC3E}">
        <p14:creationId xmlns:p14="http://schemas.microsoft.com/office/powerpoint/2010/main" val="1887506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3D80CE4-D2A1-84F7-4AE6-45DFE5FCCDE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09567EA-B0CA-1E12-9310-E0BF04E895E1}"/>
              </a:ext>
            </a:extLst>
          </p:cNvPr>
          <p:cNvSpPr>
            <a:spLocks noGrp="1"/>
          </p:cNvSpPr>
          <p:nvPr>
            <p:ph type="title"/>
          </p:nvPr>
        </p:nvSpPr>
        <p:spPr>
          <a:xfrm>
            <a:off x="457200" y="274638"/>
            <a:ext cx="8229600" cy="639762"/>
          </a:xfrm>
        </p:spPr>
        <p:txBody>
          <a:bodyPr/>
          <a:lstStyle/>
          <a:p>
            <a:r>
              <a:rPr lang="en-GB" dirty="0"/>
              <a:t>Case Group Discussion </a:t>
            </a:r>
          </a:p>
        </p:txBody>
      </p:sp>
      <p:sp>
        <p:nvSpPr>
          <p:cNvPr id="5" name="Slide Number Placeholder 4">
            <a:extLst>
              <a:ext uri="{FF2B5EF4-FFF2-40B4-BE49-F238E27FC236}">
                <a16:creationId xmlns:a16="http://schemas.microsoft.com/office/drawing/2014/main" id="{5361206D-87E5-46C2-1344-B87458D4992D}"/>
              </a:ext>
            </a:extLst>
          </p:cNvPr>
          <p:cNvSpPr>
            <a:spLocks noGrp="1"/>
          </p:cNvSpPr>
          <p:nvPr>
            <p:ph type="sldNum" sz="quarter" idx="11"/>
          </p:nvPr>
        </p:nvSpPr>
        <p:spPr bwMode="auto">
          <a:xfrm>
            <a:off x="6553200" y="6534150"/>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1" fontAlgn="base" hangingPunct="1">
              <a:spcBef>
                <a:spcPct val="0"/>
              </a:spcBef>
              <a:spcAft>
                <a:spcPct val="0"/>
              </a:spcAft>
              <a:defRPr sz="1400" kern="1200">
                <a:solidFill>
                  <a:schemeClr val="tx1"/>
                </a:solidFill>
                <a:latin typeface="Comic Sans MS" panose="030F0702030302020204" pitchFamily="66"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fld id="{D59D80DC-CCE6-46FA-83FF-07FBF6FF2C7D}" type="slidenum">
              <a:rPr lang="en-US" altLang="en-US" smtClean="0"/>
              <a:pPr>
                <a:defRPr/>
              </a:pPr>
              <a:t>34</a:t>
            </a:fld>
            <a:endParaRPr lang="en-US" altLang="en-US"/>
          </a:p>
        </p:txBody>
      </p:sp>
      <p:sp>
        <p:nvSpPr>
          <p:cNvPr id="4" name="TextBox 3">
            <a:extLst>
              <a:ext uri="{FF2B5EF4-FFF2-40B4-BE49-F238E27FC236}">
                <a16:creationId xmlns:a16="http://schemas.microsoft.com/office/drawing/2014/main" id="{56103E7C-AD8B-7577-A5A9-794B99B02C49}"/>
              </a:ext>
            </a:extLst>
          </p:cNvPr>
          <p:cNvSpPr txBox="1"/>
          <p:nvPr/>
        </p:nvSpPr>
        <p:spPr>
          <a:xfrm>
            <a:off x="4267200" y="2754778"/>
            <a:ext cx="4572000" cy="646331"/>
          </a:xfrm>
          <a:prstGeom prst="rect">
            <a:avLst/>
          </a:prstGeom>
          <a:noFill/>
        </p:spPr>
        <p:txBody>
          <a:bodyPr wrap="square">
            <a:spAutoFit/>
          </a:bodyPr>
          <a:lstStyle/>
          <a:p>
            <a:r>
              <a:rPr lang="en-GB" dirty="0"/>
              <a:t>https://uwtsd.display.vevox.com#/present/885043/HOC2QFVKNXNBSGQLRZYT</a:t>
            </a:r>
          </a:p>
        </p:txBody>
      </p:sp>
      <p:pic>
        <p:nvPicPr>
          <p:cNvPr id="10" name="Content Placeholder 9">
            <a:extLst>
              <a:ext uri="{FF2B5EF4-FFF2-40B4-BE49-F238E27FC236}">
                <a16:creationId xmlns:a16="http://schemas.microsoft.com/office/drawing/2014/main" id="{5FA2E3C8-1F0F-2863-3DA5-A8F163815DD3}"/>
              </a:ext>
            </a:extLst>
          </p:cNvPr>
          <p:cNvPicPr>
            <a:picLocks noGrp="1" noChangeAspect="1"/>
          </p:cNvPicPr>
          <p:nvPr>
            <p:ph idx="1"/>
          </p:nvPr>
        </p:nvPicPr>
        <p:blipFill>
          <a:blip r:embed="rId2"/>
          <a:stretch>
            <a:fillRect/>
          </a:stretch>
        </p:blipFill>
        <p:spPr bwMode="auto">
          <a:xfrm>
            <a:off x="990600" y="1545478"/>
            <a:ext cx="2933954" cy="3711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2125477835"/>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C31686-5C21-BA35-0F11-EE6CE6E185BF}"/>
              </a:ext>
            </a:extLst>
          </p:cNvPr>
          <p:cNvSpPr>
            <a:spLocks noGrp="1"/>
          </p:cNvSpPr>
          <p:nvPr>
            <p:ph type="title"/>
          </p:nvPr>
        </p:nvSpPr>
        <p:spPr>
          <a:xfrm>
            <a:off x="0" y="30163"/>
            <a:ext cx="8686800" cy="808037"/>
          </a:xfrm>
        </p:spPr>
        <p:txBody>
          <a:bodyPr/>
          <a:lstStyle/>
          <a:p>
            <a:r>
              <a:rPr lang="en-US" dirty="0"/>
              <a:t>Emerging Trends in Malware Forensics</a:t>
            </a:r>
            <a:endParaRPr lang="en-GB" dirty="0"/>
          </a:p>
        </p:txBody>
      </p:sp>
      <p:sp>
        <p:nvSpPr>
          <p:cNvPr id="3" name="Content Placeholder 2">
            <a:extLst>
              <a:ext uri="{FF2B5EF4-FFF2-40B4-BE49-F238E27FC236}">
                <a16:creationId xmlns:a16="http://schemas.microsoft.com/office/drawing/2014/main" id="{C6A4E83A-D4DA-2E72-F888-5166D8900D91}"/>
              </a:ext>
            </a:extLst>
          </p:cNvPr>
          <p:cNvSpPr>
            <a:spLocks noGrp="1"/>
          </p:cNvSpPr>
          <p:nvPr>
            <p:ph idx="1"/>
          </p:nvPr>
        </p:nvSpPr>
        <p:spPr>
          <a:xfrm>
            <a:off x="304800" y="685800"/>
            <a:ext cx="5562600" cy="4876800"/>
          </a:xfrm>
        </p:spPr>
        <p:txBody>
          <a:bodyPr/>
          <a:lstStyle/>
          <a:p>
            <a:r>
              <a:rPr lang="en-US" sz="2200" dirty="0">
                <a:latin typeface="Calibri" panose="020F0502020204030204" pitchFamily="34" charset="0"/>
                <a:ea typeface="Calibri" panose="020F0502020204030204" pitchFamily="34" charset="0"/>
                <a:cs typeface="Calibri" panose="020F0502020204030204" pitchFamily="34" charset="0"/>
              </a:rPr>
              <a:t>Integration of AI and machine learning for anomaly detection.</a:t>
            </a:r>
          </a:p>
          <a:p>
            <a:r>
              <a:rPr lang="en-US" sz="2200" dirty="0">
                <a:latin typeface="Calibri" panose="020F0502020204030204" pitchFamily="34" charset="0"/>
                <a:ea typeface="Calibri" panose="020F0502020204030204" pitchFamily="34" charset="0"/>
                <a:cs typeface="Calibri" panose="020F0502020204030204" pitchFamily="34" charset="0"/>
              </a:rPr>
              <a:t>Fileless malware</a:t>
            </a:r>
          </a:p>
          <a:p>
            <a:r>
              <a:rPr lang="en-US" sz="2200" dirty="0">
                <a:latin typeface="Calibri" panose="020F0502020204030204" pitchFamily="34" charset="0"/>
                <a:ea typeface="Calibri" panose="020F0502020204030204" pitchFamily="34" charset="0"/>
                <a:cs typeface="Calibri" panose="020F0502020204030204" pitchFamily="34" charset="0"/>
              </a:rPr>
              <a:t>Cloud forensics challenges.</a:t>
            </a:r>
          </a:p>
          <a:p>
            <a:r>
              <a:rPr lang="en-US" sz="2200" dirty="0">
                <a:latin typeface="Calibri" panose="020F0502020204030204" pitchFamily="34" charset="0"/>
                <a:ea typeface="Calibri" panose="020F0502020204030204" pitchFamily="34" charset="0"/>
                <a:cs typeface="Calibri" panose="020F0502020204030204" pitchFamily="34" charset="0"/>
              </a:rPr>
              <a:t>Living-off-the-land techniques</a:t>
            </a:r>
          </a:p>
          <a:p>
            <a:r>
              <a:rPr lang="en-US" sz="2200" dirty="0">
                <a:latin typeface="Calibri" panose="020F0502020204030204" pitchFamily="34" charset="0"/>
                <a:ea typeface="Calibri" panose="020F0502020204030204" pitchFamily="34" charset="0"/>
                <a:cs typeface="Calibri" panose="020F0502020204030204" pitchFamily="34" charset="0"/>
              </a:rPr>
              <a:t>Advanced memory forensics</a:t>
            </a:r>
          </a:p>
          <a:p>
            <a:r>
              <a:rPr lang="en-US" sz="2200" dirty="0">
                <a:latin typeface="Calibri" panose="020F0502020204030204" pitchFamily="34" charset="0"/>
                <a:ea typeface="Calibri" panose="020F0502020204030204" pitchFamily="34" charset="0"/>
                <a:cs typeface="Calibri" panose="020F0502020204030204" pitchFamily="34" charset="0"/>
              </a:rPr>
              <a:t>Mobile and IoT malware investigations.</a:t>
            </a:r>
          </a:p>
          <a:p>
            <a:pPr marL="0" indent="0">
              <a:buNone/>
            </a:pPr>
            <a:endParaRPr lang="en-US" sz="2200" dirty="0">
              <a:latin typeface="Calibri" panose="020F0502020204030204" pitchFamily="34" charset="0"/>
              <a:ea typeface="Calibri" panose="020F0502020204030204" pitchFamily="34" charset="0"/>
              <a:cs typeface="Calibri" panose="020F0502020204030204" pitchFamily="34" charset="0"/>
            </a:endParaRPr>
          </a:p>
          <a:p>
            <a:pPr marL="0" indent="0">
              <a:buNone/>
            </a:pPr>
            <a:r>
              <a:rPr lang="en-US" sz="2200" b="1" dirty="0">
                <a:latin typeface="Calibri" panose="020F0502020204030204" pitchFamily="34" charset="0"/>
                <a:ea typeface="Calibri" panose="020F0502020204030204" pitchFamily="34" charset="0"/>
                <a:cs typeface="Calibri" panose="020F0502020204030204" pitchFamily="34" charset="0"/>
              </a:rPr>
              <a:t>Future Directions and Research Areas</a:t>
            </a:r>
          </a:p>
          <a:p>
            <a:r>
              <a:rPr lang="en-US" sz="2200" dirty="0">
                <a:latin typeface="Calibri" panose="020F0502020204030204" pitchFamily="34" charset="0"/>
                <a:ea typeface="Calibri" panose="020F0502020204030204" pitchFamily="34" charset="0"/>
                <a:cs typeface="Calibri" panose="020F0502020204030204" pitchFamily="34" charset="0"/>
              </a:rPr>
              <a:t>Predictive analytics in malware detection.</a:t>
            </a:r>
          </a:p>
          <a:p>
            <a:r>
              <a:rPr lang="en-US" sz="2200" dirty="0">
                <a:latin typeface="Calibri" panose="020F0502020204030204" pitchFamily="34" charset="0"/>
                <a:ea typeface="Calibri" panose="020F0502020204030204" pitchFamily="34" charset="0"/>
                <a:cs typeface="Calibri" panose="020F0502020204030204" pitchFamily="34" charset="0"/>
              </a:rPr>
              <a:t>Collaborative threat intelligence platforms.</a:t>
            </a:r>
          </a:p>
          <a:p>
            <a:r>
              <a:rPr lang="en-US" sz="2200" dirty="0">
                <a:latin typeface="Calibri" panose="020F0502020204030204" pitchFamily="34" charset="0"/>
                <a:ea typeface="Calibri" panose="020F0502020204030204" pitchFamily="34" charset="0"/>
                <a:cs typeface="Calibri" panose="020F0502020204030204" pitchFamily="34" charset="0"/>
              </a:rPr>
              <a:t>Advanced memory analysis techniques.</a:t>
            </a:r>
          </a:p>
          <a:p>
            <a:endParaRPr lang="en-US" dirty="0">
              <a:latin typeface="Calibri" panose="020F0502020204030204" pitchFamily="34" charset="0"/>
              <a:ea typeface="Calibri" panose="020F0502020204030204" pitchFamily="34" charset="0"/>
              <a:cs typeface="Calibri" panose="020F0502020204030204" pitchFamily="34" charset="0"/>
            </a:endParaRPr>
          </a:p>
          <a:p>
            <a:endParaRPr lang="en-US" dirty="0">
              <a:latin typeface="Calibri" panose="020F0502020204030204" pitchFamily="34" charset="0"/>
              <a:ea typeface="Calibri" panose="020F0502020204030204" pitchFamily="34" charset="0"/>
              <a:cs typeface="Calibri" panose="020F0502020204030204" pitchFamily="34" charset="0"/>
            </a:endParaRPr>
          </a:p>
          <a:p>
            <a:endParaRPr lang="en-GB" dirty="0"/>
          </a:p>
        </p:txBody>
      </p:sp>
      <p:sp>
        <p:nvSpPr>
          <p:cNvPr id="5" name="TextBox 4">
            <a:extLst>
              <a:ext uri="{FF2B5EF4-FFF2-40B4-BE49-F238E27FC236}">
                <a16:creationId xmlns:a16="http://schemas.microsoft.com/office/drawing/2014/main" id="{3EC3D861-D364-D709-126F-EB26FCB1606A}"/>
              </a:ext>
            </a:extLst>
          </p:cNvPr>
          <p:cNvSpPr txBox="1"/>
          <p:nvPr/>
        </p:nvSpPr>
        <p:spPr>
          <a:xfrm>
            <a:off x="6170141" y="2819400"/>
            <a:ext cx="2895600" cy="2062552"/>
          </a:xfrm>
          <a:prstGeom prst="rect">
            <a:avLst/>
          </a:prstGeom>
          <a:noFill/>
          <a:ln>
            <a:solidFill>
              <a:schemeClr val="tx1"/>
            </a:solidFill>
          </a:ln>
        </p:spPr>
        <p:txBody>
          <a:bodyPr wrap="square">
            <a:spAutoFit/>
          </a:bodyPr>
          <a:lstStyle/>
          <a:p>
            <a:pPr>
              <a:lnSpc>
                <a:spcPct val="107000"/>
              </a:lnSpc>
              <a:spcAft>
                <a:spcPts val="800"/>
              </a:spcAft>
              <a:buNone/>
            </a:pPr>
            <a:r>
              <a:rPr lang="en-GB" sz="1800" b="1" dirty="0">
                <a:effectLst/>
                <a:latin typeface="Calibri" panose="020F0502020204030204" pitchFamily="34" charset="0"/>
                <a:ea typeface="Calibri" panose="020F0502020204030204" pitchFamily="34" charset="0"/>
                <a:cs typeface="Arial" panose="020B0604020202020204" pitchFamily="34" charset="0"/>
              </a:rPr>
              <a:t>Note:</a:t>
            </a: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Calibri" panose="020F0502020204030204" pitchFamily="34" charset="0"/>
                <a:ea typeface="Calibri" panose="020F0502020204030204" pitchFamily="34" charset="0"/>
                <a:cs typeface="Arial" panose="020B0604020202020204" pitchFamily="34" charset="0"/>
              </a:rPr>
              <a:t>Memory forensics becoming increasingly important.</a:t>
            </a:r>
          </a:p>
          <a:p>
            <a:pPr marL="342900" lvl="0" indent="-342900">
              <a:lnSpc>
                <a:spcPct val="107000"/>
              </a:lnSpc>
              <a:spcAft>
                <a:spcPts val="800"/>
              </a:spcAft>
              <a:buSzPts val="1000"/>
              <a:buFont typeface="Symbol" panose="05050102010706020507" pitchFamily="18" charset="2"/>
              <a:buChar char=""/>
              <a:tabLst>
                <a:tab pos="457200" algn="l"/>
              </a:tabLst>
            </a:pPr>
            <a:r>
              <a:rPr lang="en-GB" sz="1800" dirty="0">
                <a:effectLst/>
                <a:latin typeface="Calibri" panose="020F0502020204030204" pitchFamily="34" charset="0"/>
                <a:ea typeface="Calibri" panose="020F0502020204030204" pitchFamily="34" charset="0"/>
                <a:cs typeface="Arial" panose="020B0604020202020204" pitchFamily="34" charset="0"/>
              </a:rPr>
              <a:t>Disk-only analysis is no longer sufficient.</a:t>
            </a:r>
          </a:p>
        </p:txBody>
      </p:sp>
    </p:spTree>
    <p:extLst>
      <p:ext uri="{BB962C8B-B14F-4D97-AF65-F5344CB8AC3E}">
        <p14:creationId xmlns:p14="http://schemas.microsoft.com/office/powerpoint/2010/main" val="191380556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3">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3">
                                            <p:txEl>
                                              <p:pRg st="10" end="10"/>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P spid="5" grpId="0" animBg="1"/>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FFCC2FC-8D57-B126-4CE3-53320BEFF1C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2EA6A7F-DB10-5EE3-0FBA-DB993004B112}"/>
              </a:ext>
            </a:extLst>
          </p:cNvPr>
          <p:cNvSpPr>
            <a:spLocks noGrp="1"/>
          </p:cNvSpPr>
          <p:nvPr>
            <p:ph type="title"/>
          </p:nvPr>
        </p:nvSpPr>
        <p:spPr>
          <a:xfrm>
            <a:off x="457200" y="274638"/>
            <a:ext cx="8229600" cy="639762"/>
          </a:xfrm>
        </p:spPr>
        <p:txBody>
          <a:bodyPr/>
          <a:lstStyle/>
          <a:p>
            <a:r>
              <a:rPr lang="en-GB" dirty="0"/>
              <a:t>How much do you remember?</a:t>
            </a:r>
          </a:p>
        </p:txBody>
      </p:sp>
      <p:sp>
        <p:nvSpPr>
          <p:cNvPr id="5" name="Slide Number Placeholder 4">
            <a:extLst>
              <a:ext uri="{FF2B5EF4-FFF2-40B4-BE49-F238E27FC236}">
                <a16:creationId xmlns:a16="http://schemas.microsoft.com/office/drawing/2014/main" id="{FAAB763D-BCBF-6AD2-EBA1-29E4EB9DDDCE}"/>
              </a:ext>
            </a:extLst>
          </p:cNvPr>
          <p:cNvSpPr>
            <a:spLocks noGrp="1"/>
          </p:cNvSpPr>
          <p:nvPr>
            <p:ph type="sldNum" sz="quarter" idx="11"/>
          </p:nvPr>
        </p:nvSpPr>
        <p:spPr bwMode="auto">
          <a:xfrm>
            <a:off x="6553200" y="6534150"/>
            <a:ext cx="2133600" cy="3238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defPPr>
              <a:defRPr lang="en-US"/>
            </a:defPPr>
            <a:lvl1pPr algn="r" rtl="0" eaLnBrk="1" fontAlgn="base" hangingPunct="1">
              <a:spcBef>
                <a:spcPct val="0"/>
              </a:spcBef>
              <a:spcAft>
                <a:spcPct val="0"/>
              </a:spcAft>
              <a:defRPr sz="1400" kern="1200">
                <a:solidFill>
                  <a:schemeClr val="tx1"/>
                </a:solidFill>
                <a:latin typeface="Comic Sans MS" panose="030F0702030302020204" pitchFamily="66"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a:lstStyle>
          <a:p>
            <a:pPr>
              <a:defRPr/>
            </a:pPr>
            <a:fld id="{D59D80DC-CCE6-46FA-83FF-07FBF6FF2C7D}" type="slidenum">
              <a:rPr lang="en-US" altLang="en-US" smtClean="0"/>
              <a:pPr>
                <a:defRPr/>
              </a:pPr>
              <a:t>36</a:t>
            </a:fld>
            <a:endParaRPr lang="en-US" altLang="en-US"/>
          </a:p>
        </p:txBody>
      </p:sp>
      <p:sp>
        <p:nvSpPr>
          <p:cNvPr id="4" name="TextBox 3">
            <a:extLst>
              <a:ext uri="{FF2B5EF4-FFF2-40B4-BE49-F238E27FC236}">
                <a16:creationId xmlns:a16="http://schemas.microsoft.com/office/drawing/2014/main" id="{68586E3F-EA4D-A83C-EBE8-37B05567B404}"/>
              </a:ext>
            </a:extLst>
          </p:cNvPr>
          <p:cNvSpPr txBox="1"/>
          <p:nvPr/>
        </p:nvSpPr>
        <p:spPr>
          <a:xfrm>
            <a:off x="4267200" y="2971800"/>
            <a:ext cx="4572000" cy="646331"/>
          </a:xfrm>
          <a:prstGeom prst="rect">
            <a:avLst/>
          </a:prstGeom>
          <a:noFill/>
        </p:spPr>
        <p:txBody>
          <a:bodyPr wrap="square">
            <a:spAutoFit/>
          </a:bodyPr>
          <a:lstStyle/>
          <a:p>
            <a:r>
              <a:rPr lang="en-GB" dirty="0"/>
              <a:t>https://uwtsd.display.vevox.com#/present/885043/HOC2QFVKNXNBSGQLRZYT</a:t>
            </a:r>
          </a:p>
        </p:txBody>
      </p:sp>
      <p:pic>
        <p:nvPicPr>
          <p:cNvPr id="10" name="Content Placeholder 9">
            <a:extLst>
              <a:ext uri="{FF2B5EF4-FFF2-40B4-BE49-F238E27FC236}">
                <a16:creationId xmlns:a16="http://schemas.microsoft.com/office/drawing/2014/main" id="{C179D1A9-359F-AD17-2440-9B6471F6C25E}"/>
              </a:ext>
            </a:extLst>
          </p:cNvPr>
          <p:cNvPicPr>
            <a:picLocks noGrp="1" noChangeAspect="1"/>
          </p:cNvPicPr>
          <p:nvPr>
            <p:ph idx="1"/>
          </p:nvPr>
        </p:nvPicPr>
        <p:blipFill>
          <a:blip r:embed="rId2"/>
          <a:stretch>
            <a:fillRect/>
          </a:stretch>
        </p:blipFill>
        <p:spPr bwMode="auto">
          <a:xfrm>
            <a:off x="533399" y="1439334"/>
            <a:ext cx="3199425" cy="40470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77277998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BDDD9-7FD8-C7AD-A85D-FA41FF4210B2}"/>
              </a:ext>
            </a:extLst>
          </p:cNvPr>
          <p:cNvSpPr>
            <a:spLocks noGrp="1"/>
          </p:cNvSpPr>
          <p:nvPr>
            <p:ph type="title"/>
          </p:nvPr>
        </p:nvSpPr>
        <p:spPr>
          <a:xfrm>
            <a:off x="457200" y="152400"/>
            <a:ext cx="8229600" cy="792162"/>
          </a:xfrm>
        </p:spPr>
        <p:txBody>
          <a:bodyPr/>
          <a:lstStyle/>
          <a:p>
            <a:r>
              <a:rPr lang="en-GB" dirty="0"/>
              <a:t>Summary</a:t>
            </a:r>
          </a:p>
        </p:txBody>
      </p:sp>
      <p:sp>
        <p:nvSpPr>
          <p:cNvPr id="3" name="Content Placeholder 2">
            <a:extLst>
              <a:ext uri="{FF2B5EF4-FFF2-40B4-BE49-F238E27FC236}">
                <a16:creationId xmlns:a16="http://schemas.microsoft.com/office/drawing/2014/main" id="{DBC28FC9-1324-D135-A10F-11E4214692C0}"/>
              </a:ext>
            </a:extLst>
          </p:cNvPr>
          <p:cNvSpPr>
            <a:spLocks noGrp="1"/>
          </p:cNvSpPr>
          <p:nvPr>
            <p:ph idx="1"/>
          </p:nvPr>
        </p:nvSpPr>
        <p:spPr>
          <a:xfrm>
            <a:off x="228600" y="1371600"/>
            <a:ext cx="8534400" cy="3870325"/>
          </a:xfrm>
        </p:spPr>
        <p:txBody>
          <a:bodyPr/>
          <a:lstStyle/>
          <a:p>
            <a:pPr algn="just"/>
            <a:r>
              <a:rPr lang="en-US" sz="2000" dirty="0">
                <a:latin typeface="Calibri" panose="020F0502020204030204" pitchFamily="34" charset="0"/>
                <a:ea typeface="Calibri" panose="020F0502020204030204" pitchFamily="34" charset="0"/>
                <a:cs typeface="Calibri" panose="020F0502020204030204" pitchFamily="34" charset="0"/>
              </a:rPr>
              <a:t>In this lecture, we discussed the malware concepts and different ways for malware to enter a system </a:t>
            </a:r>
          </a:p>
          <a:p>
            <a:pPr algn="just"/>
            <a:r>
              <a:rPr lang="en-US" sz="2000" dirty="0">
                <a:latin typeface="Calibri" panose="020F0502020204030204" pitchFamily="34" charset="0"/>
                <a:ea typeface="Calibri" panose="020F0502020204030204" pitchFamily="34" charset="0"/>
                <a:cs typeface="Calibri" panose="020F0502020204030204" pitchFamily="34" charset="0"/>
              </a:rPr>
              <a:t>Common techniques attackers use to distribute malware and various components of malware</a:t>
            </a:r>
          </a:p>
          <a:p>
            <a:pPr algn="just"/>
            <a:r>
              <a:rPr lang="en-US" sz="2000" dirty="0">
                <a:latin typeface="Calibri" panose="020F0502020204030204" pitchFamily="34" charset="0"/>
                <a:ea typeface="Calibri" panose="020F0502020204030204" pitchFamily="34" charset="0"/>
                <a:cs typeface="Calibri" panose="020F0502020204030204" pitchFamily="34" charset="0"/>
              </a:rPr>
              <a:t>Discussed malware forensics along with the types of malware analysis </a:t>
            </a:r>
          </a:p>
          <a:p>
            <a:pPr algn="just"/>
            <a:r>
              <a:rPr lang="en-US" sz="2000" dirty="0">
                <a:latin typeface="Calibri" panose="020F0502020204030204" pitchFamily="34" charset="0"/>
                <a:ea typeface="Calibri" panose="020F0502020204030204" pitchFamily="34" charset="0"/>
                <a:cs typeface="Calibri" panose="020F0502020204030204" pitchFamily="34" charset="0"/>
              </a:rPr>
              <a:t>How to analyze suspicious documents such as Word </a:t>
            </a:r>
          </a:p>
          <a:p>
            <a:pPr algn="just"/>
            <a:r>
              <a:rPr lang="en-US" sz="2000" dirty="0">
                <a:latin typeface="Calibri" panose="020F0502020204030204" pitchFamily="34" charset="0"/>
                <a:ea typeface="Calibri" panose="020F0502020204030204" pitchFamily="34" charset="0"/>
                <a:cs typeface="Calibri" panose="020F0502020204030204" pitchFamily="34" charset="0"/>
              </a:rPr>
              <a:t>Demonstrated how to perform system behavior analysis and network behavior analysis </a:t>
            </a:r>
          </a:p>
          <a:p>
            <a:pPr algn="just"/>
            <a:r>
              <a:rPr lang="en-US" sz="2000" dirty="0">
                <a:latin typeface="Calibri" panose="020F0502020204030204" pitchFamily="34" charset="0"/>
                <a:ea typeface="Calibri" panose="020F0502020204030204" pitchFamily="34" charset="0"/>
                <a:cs typeface="Calibri" panose="020F0502020204030204" pitchFamily="34" charset="0"/>
              </a:rPr>
              <a:t>Various phases involved in ransomware</a:t>
            </a:r>
            <a:endParaRPr lang="en-GB" dirty="0"/>
          </a:p>
        </p:txBody>
      </p:sp>
    </p:spTree>
    <p:extLst>
      <p:ext uri="{BB962C8B-B14F-4D97-AF65-F5344CB8AC3E}">
        <p14:creationId xmlns:p14="http://schemas.microsoft.com/office/powerpoint/2010/main" val="225916541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01CC5B-1C60-283C-CDB5-4988BDF107DD}"/>
              </a:ext>
            </a:extLst>
          </p:cNvPr>
          <p:cNvSpPr>
            <a:spLocks noGrp="1"/>
          </p:cNvSpPr>
          <p:nvPr>
            <p:ph type="title"/>
          </p:nvPr>
        </p:nvSpPr>
        <p:spPr/>
        <p:txBody>
          <a:bodyPr/>
          <a:lstStyle/>
          <a:p>
            <a:r>
              <a:rPr lang="en-GB" dirty="0"/>
              <a:t>Certification and Professional Development</a:t>
            </a:r>
          </a:p>
        </p:txBody>
      </p:sp>
      <p:sp>
        <p:nvSpPr>
          <p:cNvPr id="3" name="Content Placeholder 2">
            <a:extLst>
              <a:ext uri="{FF2B5EF4-FFF2-40B4-BE49-F238E27FC236}">
                <a16:creationId xmlns:a16="http://schemas.microsoft.com/office/drawing/2014/main" id="{9579155A-518D-4AF3-6C3F-862E078366B6}"/>
              </a:ext>
            </a:extLst>
          </p:cNvPr>
          <p:cNvSpPr>
            <a:spLocks noGrp="1"/>
          </p:cNvSpPr>
          <p:nvPr>
            <p:ph idx="1"/>
          </p:nvPr>
        </p:nvSpPr>
        <p:spPr>
          <a:xfrm>
            <a:off x="152400" y="2133600"/>
            <a:ext cx="8534400" cy="2590800"/>
          </a:xfrm>
        </p:spPr>
        <p:txBody>
          <a:bodyPr/>
          <a:lstStyle/>
          <a:p>
            <a:pPr algn="just"/>
            <a:r>
              <a:rPr lang="en-US" dirty="0">
                <a:latin typeface="Calibri" panose="020F0502020204030204" pitchFamily="34" charset="0"/>
                <a:ea typeface="Calibri" panose="020F0502020204030204" pitchFamily="34" charset="0"/>
                <a:cs typeface="Calibri" panose="020F0502020204030204" pitchFamily="34" charset="0"/>
              </a:rPr>
              <a:t>Overview of relevant certifications (EC Council, SANS DFIR, GIAC, EnCase Certified Examiner).</a:t>
            </a:r>
          </a:p>
          <a:p>
            <a:pPr algn="just"/>
            <a:r>
              <a:rPr lang="en-US" dirty="0">
                <a:latin typeface="Calibri" panose="020F0502020204030204" pitchFamily="34" charset="0"/>
                <a:ea typeface="Calibri" panose="020F0502020204030204" pitchFamily="34" charset="0"/>
                <a:cs typeface="Calibri" panose="020F0502020204030204" pitchFamily="34" charset="0"/>
              </a:rPr>
              <a:t>Benefits of professional certifications in career advancement.</a:t>
            </a:r>
          </a:p>
          <a:p>
            <a:endParaRPr lang="en-GB" dirty="0"/>
          </a:p>
        </p:txBody>
      </p:sp>
    </p:spTree>
    <p:extLst>
      <p:ext uri="{BB962C8B-B14F-4D97-AF65-F5344CB8AC3E}">
        <p14:creationId xmlns:p14="http://schemas.microsoft.com/office/powerpoint/2010/main" val="51440741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1" name="Title 1">
            <a:extLst>
              <a:ext uri="{FF2B5EF4-FFF2-40B4-BE49-F238E27FC236}">
                <a16:creationId xmlns:a16="http://schemas.microsoft.com/office/drawing/2014/main" id="{69B3E3E2-E3AC-1F7E-DF50-CA6B1F9E3431}"/>
              </a:ext>
            </a:extLst>
          </p:cNvPr>
          <p:cNvSpPr>
            <a:spLocks noGrp="1"/>
          </p:cNvSpPr>
          <p:nvPr>
            <p:ph type="title"/>
          </p:nvPr>
        </p:nvSpPr>
        <p:spPr bwMode="auto">
          <a:xfrm>
            <a:off x="742950" y="2217738"/>
            <a:ext cx="8042275" cy="13366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r>
              <a:rPr lang="en-GB" altLang="en-US"/>
              <a:t>Questions?</a:t>
            </a:r>
            <a:endParaRPr lang="en-US"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77C71D-F721-4AB4-8BAE-64F1FF0E9BA6}"/>
              </a:ext>
            </a:extLst>
          </p:cNvPr>
          <p:cNvSpPr>
            <a:spLocks noGrp="1"/>
          </p:cNvSpPr>
          <p:nvPr>
            <p:ph type="title"/>
          </p:nvPr>
        </p:nvSpPr>
        <p:spPr>
          <a:xfrm>
            <a:off x="435429" y="1675"/>
            <a:ext cx="8229600" cy="563562"/>
          </a:xfrm>
        </p:spPr>
        <p:txBody>
          <a:bodyPr/>
          <a:lstStyle/>
          <a:p>
            <a:r>
              <a:rPr lang="en-GB" dirty="0"/>
              <a:t>References</a:t>
            </a:r>
          </a:p>
        </p:txBody>
      </p:sp>
      <p:sp>
        <p:nvSpPr>
          <p:cNvPr id="3" name="Content Placeholder 2">
            <a:extLst>
              <a:ext uri="{FF2B5EF4-FFF2-40B4-BE49-F238E27FC236}">
                <a16:creationId xmlns:a16="http://schemas.microsoft.com/office/drawing/2014/main" id="{4A7D3B60-BFD1-4898-BE8D-E444DA89F47F}"/>
              </a:ext>
            </a:extLst>
          </p:cNvPr>
          <p:cNvSpPr>
            <a:spLocks noGrp="1"/>
          </p:cNvSpPr>
          <p:nvPr>
            <p:ph idx="1"/>
          </p:nvPr>
        </p:nvSpPr>
        <p:spPr>
          <a:xfrm>
            <a:off x="114300" y="597911"/>
            <a:ext cx="8915400" cy="4953000"/>
          </a:xfrm>
        </p:spPr>
        <p:txBody>
          <a:bodyPr/>
          <a:lstStyle/>
          <a:p>
            <a:r>
              <a:rPr lang="en-GB" sz="1400" dirty="0">
                <a:latin typeface="Calibri" panose="020F0502020204030204" pitchFamily="34" charset="0"/>
                <a:ea typeface="Calibri" panose="020F0502020204030204" pitchFamily="34" charset="0"/>
                <a:cs typeface="Calibri" panose="020F0502020204030204" pitchFamily="34" charset="0"/>
              </a:rPr>
              <a:t>National Institute of Standards and Technology (NIST). </a:t>
            </a:r>
            <a:r>
              <a:rPr lang="en-GB" sz="1400" i="1" dirty="0">
                <a:latin typeface="Calibri" panose="020F0502020204030204" pitchFamily="34" charset="0"/>
                <a:ea typeface="Calibri" panose="020F0502020204030204" pitchFamily="34" charset="0"/>
                <a:cs typeface="Calibri" panose="020F0502020204030204" pitchFamily="34" charset="0"/>
              </a:rPr>
              <a:t>Guide to Integrating Forensic Techniques into Incident Response (SP 800-86).</a:t>
            </a:r>
            <a:br>
              <a:rPr lang="en-GB" sz="1400" dirty="0">
                <a:latin typeface="Calibri" panose="020F0502020204030204" pitchFamily="34" charset="0"/>
                <a:ea typeface="Calibri" panose="020F0502020204030204" pitchFamily="34" charset="0"/>
                <a:cs typeface="Calibri" panose="020F0502020204030204" pitchFamily="34" charset="0"/>
              </a:rPr>
            </a:br>
            <a:r>
              <a:rPr lang="en-GB" sz="1400" dirty="0">
                <a:latin typeface="Calibri" panose="020F0502020204030204" pitchFamily="34" charset="0"/>
                <a:ea typeface="Calibri" panose="020F0502020204030204" pitchFamily="34" charset="0"/>
                <a:cs typeface="Calibri" panose="020F0502020204030204" pitchFamily="34" charset="0"/>
              </a:rPr>
              <a:t>https://csrc.nist.gov/publications/detail/sp/800-86/final</a:t>
            </a:r>
          </a:p>
          <a:p>
            <a:r>
              <a:rPr lang="en-GB" sz="1400" dirty="0">
                <a:latin typeface="Calibri" panose="020F0502020204030204" pitchFamily="34" charset="0"/>
                <a:ea typeface="Calibri" panose="020F0502020204030204" pitchFamily="34" charset="0"/>
                <a:cs typeface="Calibri" panose="020F0502020204030204" pitchFamily="34" charset="0"/>
              </a:rPr>
              <a:t>National Police Chiefs’ Council (NPCC). </a:t>
            </a:r>
            <a:r>
              <a:rPr lang="de-CH" sz="1400" i="1" dirty="0">
                <a:latin typeface="Calibri" panose="020F0502020204030204" pitchFamily="34" charset="0"/>
                <a:ea typeface="Calibri" panose="020F0502020204030204" pitchFamily="34" charset="0"/>
                <a:cs typeface="Calibri" panose="020F0502020204030204" pitchFamily="34" charset="0"/>
              </a:rPr>
              <a:t>Digital Forensics Guidance.</a:t>
            </a:r>
            <a:br>
              <a:rPr lang="de-CH" sz="1400" dirty="0">
                <a:latin typeface="Calibri" panose="020F0502020204030204" pitchFamily="34" charset="0"/>
                <a:ea typeface="Calibri" panose="020F0502020204030204" pitchFamily="34" charset="0"/>
                <a:cs typeface="Calibri" panose="020F0502020204030204" pitchFamily="34" charset="0"/>
              </a:rPr>
            </a:br>
            <a:r>
              <a:rPr lang="de-CH" sz="1400" dirty="0">
                <a:latin typeface="Calibri" panose="020F0502020204030204" pitchFamily="34" charset="0"/>
                <a:ea typeface="Calibri" panose="020F0502020204030204" pitchFamily="34" charset="0"/>
                <a:cs typeface="Calibri" panose="020F0502020204030204" pitchFamily="34" charset="0"/>
              </a:rPr>
              <a:t>https://www.college.police.uk/guidance/digital-forensics</a:t>
            </a:r>
            <a:endParaRPr lang="en-GB" sz="1400" dirty="0">
              <a:latin typeface="Calibri" panose="020F0502020204030204" pitchFamily="34" charset="0"/>
              <a:ea typeface="Calibri" panose="020F0502020204030204" pitchFamily="34" charset="0"/>
              <a:cs typeface="Calibri" panose="020F0502020204030204" pitchFamily="34" charset="0"/>
            </a:endParaRPr>
          </a:p>
          <a:p>
            <a:r>
              <a:rPr lang="en-GB" sz="1400" dirty="0">
                <a:latin typeface="Calibri" panose="020F0502020204030204" pitchFamily="34" charset="0"/>
                <a:ea typeface="Calibri" panose="020F0502020204030204" pitchFamily="34" charset="0"/>
                <a:cs typeface="Calibri" panose="020F0502020204030204" pitchFamily="34" charset="0"/>
              </a:rPr>
              <a:t>EC-Council. </a:t>
            </a:r>
            <a:r>
              <a:rPr lang="en-GB" sz="1400" i="1" dirty="0">
                <a:latin typeface="Calibri" panose="020F0502020204030204" pitchFamily="34" charset="0"/>
                <a:ea typeface="Calibri" panose="020F0502020204030204" pitchFamily="34" charset="0"/>
                <a:cs typeface="Calibri" panose="020F0502020204030204" pitchFamily="34" charset="0"/>
              </a:rPr>
              <a:t>Computer Hacking Forensic Investigator (CHFI).</a:t>
            </a:r>
            <a:br>
              <a:rPr lang="en-GB" sz="1400" dirty="0">
                <a:latin typeface="Calibri" panose="020F0502020204030204" pitchFamily="34" charset="0"/>
                <a:ea typeface="Calibri" panose="020F0502020204030204" pitchFamily="34" charset="0"/>
                <a:cs typeface="Calibri" panose="020F0502020204030204" pitchFamily="34" charset="0"/>
              </a:rPr>
            </a:br>
            <a:r>
              <a:rPr lang="en-GB" sz="1400" dirty="0">
                <a:latin typeface="Calibri" panose="020F0502020204030204" pitchFamily="34" charset="0"/>
                <a:ea typeface="Calibri" panose="020F0502020204030204" pitchFamily="34" charset="0"/>
                <a:cs typeface="Calibri" panose="020F0502020204030204" pitchFamily="34" charset="0"/>
              </a:rPr>
              <a:t>https://www.ec-council.org/train-certify/chfi/</a:t>
            </a:r>
          </a:p>
          <a:p>
            <a:r>
              <a:rPr lang="de-CH" sz="1400" dirty="0">
                <a:latin typeface="Calibri" panose="020F0502020204030204" pitchFamily="34" charset="0"/>
                <a:ea typeface="Calibri" panose="020F0502020204030204" pitchFamily="34" charset="0"/>
                <a:cs typeface="Calibri" panose="020F0502020204030204" pitchFamily="34" charset="0"/>
              </a:rPr>
              <a:t>Exterro. </a:t>
            </a:r>
            <a:r>
              <a:rPr lang="de-CH" sz="1400" i="1" dirty="0">
                <a:latin typeface="Calibri" panose="020F0502020204030204" pitchFamily="34" charset="0"/>
                <a:ea typeface="Calibri" panose="020F0502020204030204" pitchFamily="34" charset="0"/>
                <a:cs typeface="Calibri" panose="020F0502020204030204" pitchFamily="34" charset="0"/>
              </a:rPr>
              <a:t>FTK® Digital Forensics Platform.</a:t>
            </a:r>
            <a:br>
              <a:rPr lang="de-CH" sz="1400" dirty="0">
                <a:latin typeface="Calibri" panose="020F0502020204030204" pitchFamily="34" charset="0"/>
                <a:ea typeface="Calibri" panose="020F0502020204030204" pitchFamily="34" charset="0"/>
                <a:cs typeface="Calibri" panose="020F0502020204030204" pitchFamily="34" charset="0"/>
              </a:rPr>
            </a:br>
            <a:r>
              <a:rPr lang="de-CH" sz="1400" dirty="0">
                <a:latin typeface="Calibri" panose="020F0502020204030204" pitchFamily="34" charset="0"/>
                <a:ea typeface="Calibri" panose="020F0502020204030204" pitchFamily="34" charset="0"/>
                <a:cs typeface="Calibri" panose="020F0502020204030204" pitchFamily="34" charset="0"/>
              </a:rPr>
              <a:t>https://www.exterro.com/ftk-digital-forensics</a:t>
            </a:r>
            <a:endParaRPr lang="en-GB" sz="1400" dirty="0">
              <a:latin typeface="Calibri" panose="020F0502020204030204" pitchFamily="34" charset="0"/>
              <a:ea typeface="Calibri" panose="020F0502020204030204" pitchFamily="34" charset="0"/>
              <a:cs typeface="Calibri" panose="020F0502020204030204" pitchFamily="34" charset="0"/>
            </a:endParaRPr>
          </a:p>
          <a:p>
            <a:r>
              <a:rPr lang="en-GB" sz="1400" dirty="0">
                <a:latin typeface="Calibri" panose="020F0502020204030204" pitchFamily="34" charset="0"/>
                <a:ea typeface="Calibri" panose="020F0502020204030204" pitchFamily="34" charset="0"/>
                <a:cs typeface="Calibri" panose="020F0502020204030204" pitchFamily="34" charset="0"/>
              </a:rPr>
              <a:t>Volatility Foundation.</a:t>
            </a:r>
            <a:br>
              <a:rPr lang="en-GB" sz="1400" dirty="0">
                <a:latin typeface="Calibri" panose="020F0502020204030204" pitchFamily="34" charset="0"/>
                <a:ea typeface="Calibri" panose="020F0502020204030204" pitchFamily="34" charset="0"/>
                <a:cs typeface="Calibri" panose="020F0502020204030204" pitchFamily="34" charset="0"/>
              </a:rPr>
            </a:br>
            <a:r>
              <a:rPr lang="en-GB" sz="1400" dirty="0">
                <a:latin typeface="Calibri" panose="020F0502020204030204" pitchFamily="34" charset="0"/>
                <a:ea typeface="Calibri" panose="020F0502020204030204" pitchFamily="34" charset="0"/>
                <a:cs typeface="Calibri" panose="020F0502020204030204" pitchFamily="34" charset="0"/>
              </a:rPr>
              <a:t>https://www.volatilityfoundation.org</a:t>
            </a:r>
          </a:p>
          <a:p>
            <a:r>
              <a:rPr lang="en-GB" sz="1400" dirty="0">
                <a:latin typeface="Calibri" panose="020F0502020204030204" pitchFamily="34" charset="0"/>
                <a:ea typeface="Calibri" panose="020F0502020204030204" pitchFamily="34" charset="0"/>
                <a:cs typeface="Calibri" panose="020F0502020204030204" pitchFamily="34" charset="0"/>
              </a:rPr>
              <a:t>SANS Institute – Malware Analysis Resources.</a:t>
            </a:r>
            <a:br>
              <a:rPr lang="en-GB" sz="1400" dirty="0">
                <a:latin typeface="Calibri" panose="020F0502020204030204" pitchFamily="34" charset="0"/>
                <a:ea typeface="Calibri" panose="020F0502020204030204" pitchFamily="34" charset="0"/>
                <a:cs typeface="Calibri" panose="020F0502020204030204" pitchFamily="34" charset="0"/>
              </a:rPr>
            </a:br>
            <a:r>
              <a:rPr lang="en-GB" sz="1400" u="sng" dirty="0">
                <a:latin typeface="Calibri" panose="020F0502020204030204" pitchFamily="34" charset="0"/>
                <a:ea typeface="Calibri" panose="020F0502020204030204" pitchFamily="34" charset="0"/>
                <a:cs typeface="Calibri" panose="020F0502020204030204" pitchFamily="34" charset="0"/>
                <a:hlinkClick r:id="rId3"/>
              </a:rPr>
              <a:t>https://www.sans.org</a:t>
            </a:r>
            <a:endParaRPr lang="en-GB" sz="1400" dirty="0">
              <a:latin typeface="Calibri" panose="020F0502020204030204" pitchFamily="34" charset="0"/>
              <a:ea typeface="Calibri" panose="020F0502020204030204" pitchFamily="34" charset="0"/>
              <a:cs typeface="Calibri" panose="020F0502020204030204" pitchFamily="34" charset="0"/>
            </a:endParaRPr>
          </a:p>
          <a:p>
            <a:endParaRPr lang="en-GB" sz="1100" dirty="0">
              <a:latin typeface="Calibri" panose="020F0502020204030204" pitchFamily="34" charset="0"/>
              <a:ea typeface="Calibri" panose="020F0502020204030204" pitchFamily="34" charset="0"/>
              <a:cs typeface="Calibri" panose="020F0502020204030204" pitchFamily="34" charset="0"/>
            </a:endParaRPr>
          </a:p>
          <a:p>
            <a:r>
              <a:rPr lang="en-GB" sz="1200" dirty="0">
                <a:latin typeface="Calibri" panose="020F0502020204030204" pitchFamily="34" charset="0"/>
                <a:ea typeface="Calibri" panose="020F0502020204030204" pitchFamily="34" charset="0"/>
                <a:cs typeface="Calibri" panose="020F0502020204030204" pitchFamily="34" charset="0"/>
              </a:rPr>
              <a:t>Computer Hacking Forensic Investigator (CHFI) – EC Council certified</a:t>
            </a:r>
          </a:p>
          <a:p>
            <a:r>
              <a:rPr lang="en-GB" sz="1200" i="1" dirty="0">
                <a:latin typeface="Calibri" panose="020F0502020204030204" pitchFamily="34" charset="0"/>
                <a:ea typeface="Calibri" panose="020F0502020204030204" pitchFamily="34" charset="0"/>
                <a:cs typeface="Calibri" panose="020F0502020204030204" pitchFamily="34" charset="0"/>
              </a:rPr>
              <a:t>System Forensics, Investigation and Response, Third Edition </a:t>
            </a:r>
            <a:r>
              <a:rPr lang="en-GB" sz="1200" dirty="0">
                <a:latin typeface="Calibri" panose="020F0502020204030204" pitchFamily="34" charset="0"/>
                <a:ea typeface="Calibri" panose="020F0502020204030204" pitchFamily="34" charset="0"/>
                <a:cs typeface="Calibri" panose="020F0502020204030204" pitchFamily="34" charset="0"/>
              </a:rPr>
              <a:t>by Chuck </a:t>
            </a:r>
            <a:r>
              <a:rPr lang="en-GB" sz="1200" dirty="0" err="1">
                <a:latin typeface="Calibri" panose="020F0502020204030204" pitchFamily="34" charset="0"/>
                <a:ea typeface="Calibri" panose="020F0502020204030204" pitchFamily="34" charset="0"/>
                <a:cs typeface="Calibri" panose="020F0502020204030204" pitchFamily="34" charset="0"/>
              </a:rPr>
              <a:t>Easttom</a:t>
            </a:r>
            <a:r>
              <a:rPr lang="en-GB" sz="1200" dirty="0">
                <a:latin typeface="Calibri" panose="020F0502020204030204" pitchFamily="34" charset="0"/>
                <a:ea typeface="Calibri" panose="020F0502020204030204" pitchFamily="34" charset="0"/>
                <a:cs typeface="Calibri" panose="020F0502020204030204" pitchFamily="34" charset="0"/>
              </a:rPr>
              <a:t>. ISBN: 978-1-284-12184-1 Paperback 400 pages ● © 2019</a:t>
            </a:r>
          </a:p>
          <a:p>
            <a:r>
              <a:rPr lang="en-GB" sz="1200" dirty="0">
                <a:latin typeface="Calibri" panose="020F0502020204030204" pitchFamily="34" charset="0"/>
                <a:ea typeface="Calibri" panose="020F0502020204030204" pitchFamily="34" charset="0"/>
                <a:cs typeface="Calibri" panose="020F0502020204030204" pitchFamily="34" charset="0"/>
              </a:rPr>
              <a:t>Computer Forensics,  Cybercriminals, Laws, and Evidence, Second edition by Marie-Helen Maras. ISBN: 978-1-4496-9222-3 © 2015.</a:t>
            </a:r>
          </a:p>
          <a:p>
            <a:r>
              <a:rPr lang="en-US" sz="1200" dirty="0">
                <a:latin typeface="Calibri" panose="020F0502020204030204" pitchFamily="34" charset="0"/>
                <a:ea typeface="Calibri" panose="020F0502020204030204" pitchFamily="34" charset="0"/>
                <a:cs typeface="Calibri" panose="020F0502020204030204" pitchFamily="34" charset="0"/>
              </a:rPr>
              <a:t>Books: Practical Malware Analysis by Sikorski &amp; Honig, The Art of Memory Forensics.</a:t>
            </a:r>
          </a:p>
          <a:p>
            <a:r>
              <a:rPr lang="en-US" sz="1200" dirty="0">
                <a:latin typeface="Calibri" panose="020F0502020204030204" pitchFamily="34" charset="0"/>
                <a:ea typeface="Calibri" panose="020F0502020204030204" pitchFamily="34" charset="0"/>
                <a:cs typeface="Calibri" panose="020F0502020204030204" pitchFamily="34" charset="0"/>
              </a:rPr>
              <a:t>Websites: EC Council, SANS, Volatility Foundation.</a:t>
            </a:r>
          </a:p>
          <a:p>
            <a:r>
              <a:rPr lang="en-US" sz="1200" dirty="0">
                <a:latin typeface="Calibri" panose="020F0502020204030204" pitchFamily="34" charset="0"/>
                <a:ea typeface="Calibri" panose="020F0502020204030204" pitchFamily="34" charset="0"/>
                <a:cs typeface="Calibri" panose="020F0502020204030204" pitchFamily="34" charset="0"/>
              </a:rPr>
              <a:t>Online courses and webinars.</a:t>
            </a:r>
          </a:p>
          <a:p>
            <a:endParaRPr lang="en-GB" dirty="0"/>
          </a:p>
        </p:txBody>
      </p:sp>
    </p:spTree>
    <p:extLst>
      <p:ext uri="{BB962C8B-B14F-4D97-AF65-F5344CB8AC3E}">
        <p14:creationId xmlns:p14="http://schemas.microsoft.com/office/powerpoint/2010/main" val="55585799"/>
      </p:ext>
    </p:extLst>
  </p:cSld>
  <p:clrMapOvr>
    <a:masterClrMapping/>
  </p:clrMapOvr>
</p:sld>
</file>

<file path=ppt/theme/theme1.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none" lIns="82124" tIns="41061" rIns="82124" bIns="41061" numCol="1" anchor="ctr" anchorCtr="0" compatLnSpc="1">
        <a:prstTxWarp prst="textNoShape">
          <a:avLst/>
        </a:prstTxWarp>
        <a:spAutoFit/>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919191"/>
      </a:lt2>
      <a:accent1>
        <a:srgbClr val="618FFD"/>
      </a:accent1>
      <a:accent2>
        <a:srgbClr val="00AE00"/>
      </a:accent2>
      <a:accent3>
        <a:srgbClr val="FFFFFF"/>
      </a:accent3>
      <a:accent4>
        <a:srgbClr val="000000"/>
      </a:accent4>
      <a:accent5>
        <a:srgbClr val="B7C6FE"/>
      </a:accent5>
      <a:accent6>
        <a:srgbClr val="009D00"/>
      </a:accent6>
      <a:hlink>
        <a:srgbClr val="FC0128"/>
      </a:hlink>
      <a:folHlink>
        <a:srgbClr val="CECEC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0</TotalTime>
  <Pages>28</Pages>
  <Words>4536</Words>
  <Application>Microsoft Office PowerPoint</Application>
  <PresentationFormat>On-screen Show (4:3)</PresentationFormat>
  <Paragraphs>530</Paragraphs>
  <Slides>40</Slides>
  <Notes>32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40</vt:i4>
      </vt:variant>
    </vt:vector>
  </HeadingPairs>
  <TitlesOfParts>
    <vt:vector size="48" baseType="lpstr">
      <vt:lpstr>Arial</vt:lpstr>
      <vt:lpstr>Calibri</vt:lpstr>
      <vt:lpstr>Comic Sans MS</vt:lpstr>
      <vt:lpstr>Courier New</vt:lpstr>
      <vt:lpstr>Symbol</vt:lpstr>
      <vt:lpstr>Times New Roman</vt:lpstr>
      <vt:lpstr>Wingdings</vt:lpstr>
      <vt:lpstr>Default Design</vt:lpstr>
      <vt:lpstr>PowerPoint Presentation</vt:lpstr>
      <vt:lpstr>Malware Forensics: Investigative Techniques &amp; Analysis</vt:lpstr>
      <vt:lpstr>Introduction to Malware Forensics</vt:lpstr>
      <vt:lpstr>The Role of Malware in Cybercrime</vt:lpstr>
      <vt:lpstr>Types of Malware </vt:lpstr>
      <vt:lpstr>Different Ways for Malware to Enter a System </vt:lpstr>
      <vt:lpstr>Components of Malware</vt:lpstr>
      <vt:lpstr>The Malware Life Cycle</vt:lpstr>
      <vt:lpstr>The Malware Life Cycle</vt:lpstr>
      <vt:lpstr>Case Group Discussion </vt:lpstr>
      <vt:lpstr>Malware Analysis Challenges </vt:lpstr>
      <vt:lpstr>Indicators of Malware </vt:lpstr>
      <vt:lpstr>Preparing Testbed for Malware Analysis </vt:lpstr>
      <vt:lpstr>Malware Analysis Tools</vt:lpstr>
      <vt:lpstr>Documentation Before Analysis</vt:lpstr>
      <vt:lpstr>Static Analysis of Malware</vt:lpstr>
      <vt:lpstr>Dynamic Analysis of Malware</vt:lpstr>
      <vt:lpstr>Static vs Dynamic Analysis</vt:lpstr>
      <vt:lpstr>Host Integrity Monitoring</vt:lpstr>
      <vt:lpstr>Take a break We’ll rejoin in 10 minutes</vt:lpstr>
      <vt:lpstr>Static Malware Analysis: File Fingerprinting</vt:lpstr>
      <vt:lpstr>Analyzing Suspicious MS Office Document </vt:lpstr>
      <vt:lpstr>Analyzing Suspicious MS Office Document </vt:lpstr>
      <vt:lpstr>Case Group Discussion </vt:lpstr>
      <vt:lpstr>System Behavior Analysis: Monitoring Registry Artifacts </vt:lpstr>
      <vt:lpstr>Key Event IDs to Monitor </vt:lpstr>
      <vt:lpstr>Network Forensics in Malware Analysis</vt:lpstr>
      <vt:lpstr>Monitoring IP Addresses </vt:lpstr>
      <vt:lpstr>Ransomware Analysis - BlackCat (ALPHV)</vt:lpstr>
      <vt:lpstr>BlackCat (ALPHV) Malware Analysis Attack Phases </vt:lpstr>
      <vt:lpstr>BlackCat (ALPHV) Malware Analysis Attack Phases </vt:lpstr>
      <vt:lpstr>BlackCat (ALPHV) Malware Analysis </vt:lpstr>
      <vt:lpstr>BlackCat (ALPHV) Malware Analysis </vt:lpstr>
      <vt:lpstr>Case Group Discussion </vt:lpstr>
      <vt:lpstr>Emerging Trends in Malware Forensics</vt:lpstr>
      <vt:lpstr>How much do you remember?</vt:lpstr>
      <vt:lpstr>Summary</vt:lpstr>
      <vt:lpstr>Certification and Professional Development</vt:lpstr>
      <vt:lpstr>Questions?</vt:lpstr>
      <vt:lpstr>References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
  <cp:lastModifiedBy/>
  <cp:revision>1</cp:revision>
  <dcterms:created xsi:type="dcterms:W3CDTF">2012-01-13T14:50:56Z</dcterms:created>
  <dcterms:modified xsi:type="dcterms:W3CDTF">2026-03-16T18:44:23Z</dcterms:modified>
</cp:coreProperties>
</file>