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8" r:id="rId10"/>
    <p:sldId id="264"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62"/>
    <p:restoredTop sz="94818"/>
  </p:normalViewPr>
  <p:slideViewPr>
    <p:cSldViewPr snapToGrid="0">
      <p:cViewPr>
        <p:scale>
          <a:sx n="80" d="100"/>
          <a:sy n="80" d="100"/>
        </p:scale>
        <p:origin x="1552" y="3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B61BEF0D-F0BB-DE4B-95CE-6DB70DBA9567}" type="datetimeFigureOut">
              <a:rPr lang="en-US" dirty="0"/>
              <a:pPr/>
              <a:t>5/18/23</a:t>
            </a:fld>
            <a:endParaRPr lang="en-US" dirty="0"/>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GB"/>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5/18/23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558300" y="5956137"/>
            <a:ext cx="1052508"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GB"/>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5/18/23</a:t>
            </a:fld>
            <a:endParaRPr lang="en-US"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GB"/>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5/18/23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GB"/>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5/18/23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5/18/23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5/18/23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GB"/>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5/18/23</a:t>
            </a:fld>
            <a:endParaRPr lang="en-US" dirty="0"/>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5/18/23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5/18/23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B61BEF0D-F0BB-DE4B-95CE-6DB70DBA9567}" type="datetimeFigureOut">
              <a:rPr lang="en-US" dirty="0"/>
              <a:pPr/>
              <a:t>5/18/23</a:t>
            </a:fld>
            <a:endParaRPr lang="en-US" dirty="0"/>
          </a:p>
        </p:txBody>
      </p:sp>
      <p:sp>
        <p:nvSpPr>
          <p:cNvPr id="5" name="Footer Placeholder 4"/>
          <p:cNvSpPr>
            <a:spLocks noGrp="1"/>
          </p:cNvSpPr>
          <p:nvPr>
            <p:ph type="ftr" sz="quarter" idx="11"/>
          </p:nvPr>
        </p:nvSpPr>
        <p:spPr>
          <a:xfrm>
            <a:off x="774923" y="5951811"/>
            <a:ext cx="7896279" cy="365125"/>
          </a:xfrm>
        </p:spPr>
        <p:txBody>
          <a:bodyPr/>
          <a:lstStyle/>
          <a:p>
            <a:endParaRPr lang="en-US" dirty="0"/>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GB"/>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B61BEF0D-F0BB-DE4B-95CE-6DB70DBA9567}" type="datetimeFigureOut">
              <a:rPr lang="en-US" dirty="0"/>
              <a:pPr/>
              <a:t>5/18/23</a:t>
            </a:fld>
            <a:endParaRPr lang="en-US"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D57F1E4F-1CFF-5643-939E-217C01CDF565}" type="slidenum">
              <a:rPr lang="en-US" dirty="0"/>
              <a:pPr/>
              <a:t>‹#›</a:t>
            </a:fld>
            <a:endParaRPr lang="en-US"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ritzcarlton.com/en/services" TargetMode="External"/><Relationship Id="rId2" Type="http://schemas.openxmlformats.org/officeDocument/2006/relationships/hyperlink" Target="https://investor.marriott.com/annual-repor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BDE245-3DF3-1DAE-2BCD-18D9D1C01C06}"/>
              </a:ext>
            </a:extLst>
          </p:cNvPr>
          <p:cNvSpPr>
            <a:spLocks noGrp="1"/>
          </p:cNvSpPr>
          <p:nvPr>
            <p:ph type="ctrTitle"/>
          </p:nvPr>
        </p:nvSpPr>
        <p:spPr>
          <a:xfrm>
            <a:off x="452603" y="2082574"/>
            <a:ext cx="10993549" cy="1475013"/>
          </a:xfrm>
        </p:spPr>
        <p:txBody>
          <a:bodyPr>
            <a:normAutofit fontScale="90000"/>
          </a:bodyPr>
          <a:lstStyle/>
          <a:p>
            <a:pPr algn="ctr"/>
            <a:r>
              <a:rPr lang="en-GB" sz="2700" dirty="0">
                <a:effectLst/>
                <a:latin typeface="Phosphate Inline" panose="02000506050000020004" pitchFamily="2" charset="77"/>
                <a:cs typeface="Phosphate Inline" panose="02000506050000020004" pitchFamily="2" charset="77"/>
              </a:rPr>
              <a:t>The role and importance of quality service, hospitality, and guest services within the </a:t>
            </a:r>
            <a:br>
              <a:rPr lang="en-GB" sz="4900" dirty="0">
                <a:latin typeface="Phosphate Inline" panose="02000506050000020004" pitchFamily="2" charset="77"/>
                <a:cs typeface="Phosphate Inline" panose="02000506050000020004" pitchFamily="2" charset="77"/>
              </a:rPr>
            </a:br>
            <a:r>
              <a:rPr lang="en-GB" sz="2700" dirty="0">
                <a:effectLst/>
                <a:latin typeface="Phosphate Inline" panose="02000506050000020004" pitchFamily="2" charset="77"/>
                <a:cs typeface="Phosphate Inline" panose="02000506050000020004" pitchFamily="2" charset="77"/>
              </a:rPr>
              <a:t>hotel Industry </a:t>
            </a:r>
            <a:br>
              <a:rPr lang="en-GB" sz="2700" dirty="0">
                <a:effectLst/>
                <a:latin typeface="Phosphate Inline" panose="02000506050000020004" pitchFamily="2" charset="77"/>
                <a:cs typeface="Phosphate Inline" panose="02000506050000020004" pitchFamily="2" charset="77"/>
              </a:rPr>
            </a:br>
            <a:r>
              <a:rPr lang="en-GB" sz="7300" dirty="0">
                <a:effectLst/>
                <a:latin typeface="Phosphate Inline" panose="02000506050000020004" pitchFamily="2" charset="77"/>
                <a:cs typeface="Phosphate Inline" panose="02000506050000020004" pitchFamily="2" charset="77"/>
              </a:rPr>
              <a:t>ritz Carlton </a:t>
            </a:r>
            <a:br>
              <a:rPr lang="en-GB" sz="5300" dirty="0">
                <a:effectLst/>
                <a:latin typeface="Phosphate Inline" panose="02000506050000020004" pitchFamily="2" charset="77"/>
                <a:cs typeface="Phosphate Inline" panose="02000506050000020004" pitchFamily="2" charset="77"/>
              </a:rPr>
            </a:br>
            <a:r>
              <a:rPr lang="en-GB" sz="2200" dirty="0">
                <a:effectLst/>
                <a:latin typeface="Phosphate Inline" panose="02000506050000020004" pitchFamily="2" charset="77"/>
                <a:cs typeface="Phosphate Inline" panose="02000506050000020004" pitchFamily="2" charset="77"/>
              </a:rPr>
              <a:t>(Marriot </a:t>
            </a:r>
            <a:r>
              <a:rPr lang="en-GB" sz="2200" dirty="0">
                <a:effectLst/>
                <a:latin typeface="Phosphate Inline" panose="02000506050000020004" pitchFamily="2" charset="77"/>
                <a:cs typeface="Phosphate Inline" panose="02000506050000020004" pitchFamily="2" charset="77"/>
              </a:rPr>
              <a:t>hotel luxury brand)</a:t>
            </a:r>
            <a:br>
              <a:rPr lang="en-GB" dirty="0"/>
            </a:br>
            <a:endParaRPr lang="en-GB" dirty="0"/>
          </a:p>
        </p:txBody>
      </p:sp>
      <p:sp>
        <p:nvSpPr>
          <p:cNvPr id="3" name="Subtitle 2">
            <a:extLst>
              <a:ext uri="{FF2B5EF4-FFF2-40B4-BE49-F238E27FC236}">
                <a16:creationId xmlns:a16="http://schemas.microsoft.com/office/drawing/2014/main" id="{2F46AE11-8378-BEAB-BD62-81A6A2E94562}"/>
              </a:ext>
            </a:extLst>
          </p:cNvPr>
          <p:cNvSpPr>
            <a:spLocks noGrp="1"/>
          </p:cNvSpPr>
          <p:nvPr>
            <p:ph type="subTitle" idx="1"/>
          </p:nvPr>
        </p:nvSpPr>
        <p:spPr>
          <a:xfrm>
            <a:off x="1541940" y="3771430"/>
            <a:ext cx="8399849" cy="1658492"/>
          </a:xfrm>
        </p:spPr>
        <p:txBody>
          <a:bodyPr>
            <a:normAutofit/>
          </a:bodyPr>
          <a:lstStyle/>
          <a:p>
            <a:pPr algn="ctr"/>
            <a:r>
              <a:rPr lang="en-GB" sz="2400" dirty="0">
                <a:solidFill>
                  <a:schemeClr val="bg1"/>
                </a:solidFill>
              </a:rPr>
              <a:t>Mohammed Miah </a:t>
            </a:r>
          </a:p>
          <a:p>
            <a:pPr algn="ctr"/>
            <a:r>
              <a:rPr lang="en-GB" sz="2400" dirty="0">
                <a:solidFill>
                  <a:schemeClr val="bg1"/>
                </a:solidFill>
              </a:rPr>
              <a:t>2118790</a:t>
            </a:r>
          </a:p>
        </p:txBody>
      </p:sp>
      <p:pic>
        <p:nvPicPr>
          <p:cNvPr id="1026" name="Picture 2">
            <a:extLst>
              <a:ext uri="{FF2B5EF4-FFF2-40B4-BE49-F238E27FC236}">
                <a16:creationId xmlns:a16="http://schemas.microsoft.com/office/drawing/2014/main" id="{A14EC9E1-F149-680D-C4BC-225B1209856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37429" y="3327174"/>
            <a:ext cx="3008720" cy="21027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822347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E49D0-5EF3-A2BB-C0F5-D7CE353395B4}"/>
              </a:ext>
            </a:extLst>
          </p:cNvPr>
          <p:cNvSpPr>
            <a:spLocks noGrp="1"/>
          </p:cNvSpPr>
          <p:nvPr>
            <p:ph type="title"/>
          </p:nvPr>
        </p:nvSpPr>
        <p:spPr/>
        <p:txBody>
          <a:bodyPr/>
          <a:lstStyle/>
          <a:p>
            <a:r>
              <a:rPr lang="en-GB" dirty="0"/>
              <a:t>Table of contents</a:t>
            </a:r>
          </a:p>
        </p:txBody>
      </p:sp>
      <p:sp>
        <p:nvSpPr>
          <p:cNvPr id="3" name="Content Placeholder 2">
            <a:extLst>
              <a:ext uri="{FF2B5EF4-FFF2-40B4-BE49-F238E27FC236}">
                <a16:creationId xmlns:a16="http://schemas.microsoft.com/office/drawing/2014/main" id="{DF6D728D-2F70-DEBE-DE23-3589183008F9}"/>
              </a:ext>
            </a:extLst>
          </p:cNvPr>
          <p:cNvSpPr>
            <a:spLocks noGrp="1"/>
          </p:cNvSpPr>
          <p:nvPr>
            <p:ph idx="1"/>
          </p:nvPr>
        </p:nvSpPr>
        <p:spPr>
          <a:xfrm>
            <a:off x="581193" y="2180496"/>
            <a:ext cx="6720756" cy="3678303"/>
          </a:xfrm>
        </p:spPr>
        <p:txBody>
          <a:bodyPr>
            <a:normAutofit lnSpcReduction="10000"/>
          </a:bodyPr>
          <a:lstStyle/>
          <a:p>
            <a:pPr marL="342900" indent="-342900">
              <a:buFont typeface="+mj-lt"/>
              <a:buAutoNum type="arabicPeriod"/>
            </a:pPr>
            <a:r>
              <a:rPr lang="en-GB" dirty="0">
                <a:solidFill>
                  <a:schemeClr val="accent1"/>
                </a:solidFill>
                <a:latin typeface="Söhne"/>
              </a:rPr>
              <a:t>Introduction</a:t>
            </a:r>
          </a:p>
          <a:p>
            <a:pPr marL="342900" indent="-342900">
              <a:buFont typeface="+mj-lt"/>
              <a:buAutoNum type="arabicPeriod"/>
            </a:pPr>
            <a:r>
              <a:rPr lang="en-GB" dirty="0">
                <a:solidFill>
                  <a:schemeClr val="accent1"/>
                </a:solidFill>
                <a:latin typeface="Söhne"/>
              </a:rPr>
              <a:t>Ritz-Carlton as a Marriott Luxury Brand</a:t>
            </a:r>
          </a:p>
          <a:p>
            <a:pPr marL="342900" indent="-342900">
              <a:buFont typeface="+mj-lt"/>
              <a:buAutoNum type="arabicPeriod"/>
            </a:pPr>
            <a:r>
              <a:rPr lang="en-GB" dirty="0">
                <a:solidFill>
                  <a:schemeClr val="accent1"/>
                </a:solidFill>
                <a:latin typeface="Söhne"/>
              </a:rPr>
              <a:t>Main Consumers of Ritz-Carlton</a:t>
            </a:r>
          </a:p>
          <a:p>
            <a:pPr marL="342900" indent="-342900">
              <a:buFont typeface="+mj-lt"/>
              <a:buAutoNum type="arabicPeriod"/>
            </a:pPr>
            <a:r>
              <a:rPr lang="en-GB" dirty="0">
                <a:solidFill>
                  <a:schemeClr val="accent1"/>
                </a:solidFill>
                <a:latin typeface="Söhne"/>
              </a:rPr>
              <a:t>Nature, Scope, and Role of Guest Services and Facilities at Ritz-Carlton</a:t>
            </a:r>
          </a:p>
          <a:p>
            <a:pPr marL="342900" indent="-342900">
              <a:buFont typeface="+mj-lt"/>
              <a:buAutoNum type="arabicPeriod"/>
            </a:pPr>
            <a:r>
              <a:rPr lang="en-GB" dirty="0">
                <a:solidFill>
                  <a:schemeClr val="accent1"/>
                </a:solidFill>
                <a:latin typeface="Söhne"/>
              </a:rPr>
              <a:t>The Role and Function of Guest Services</a:t>
            </a:r>
          </a:p>
          <a:p>
            <a:pPr marL="342900" indent="-342900">
              <a:buFont typeface="+mj-lt"/>
              <a:buAutoNum type="arabicPeriod"/>
            </a:pPr>
            <a:r>
              <a:rPr lang="en-GB" dirty="0">
                <a:solidFill>
                  <a:schemeClr val="accent1"/>
                </a:solidFill>
                <a:latin typeface="Söhne"/>
              </a:rPr>
              <a:t>Importance of Hospitality and Exceeding Guest Expectations</a:t>
            </a:r>
          </a:p>
          <a:p>
            <a:pPr marL="342900" indent="-342900">
              <a:buFont typeface="+mj-lt"/>
              <a:buAutoNum type="arabicPeriod"/>
            </a:pPr>
            <a:r>
              <a:rPr lang="en-GB" dirty="0">
                <a:solidFill>
                  <a:schemeClr val="accent1"/>
                </a:solidFill>
                <a:latin typeface="Söhne"/>
              </a:rPr>
              <a:t>Meeting and Exceeding Guest Expectations at Ritz-Carlton</a:t>
            </a:r>
          </a:p>
          <a:p>
            <a:pPr marL="342900" indent="-342900">
              <a:buFont typeface="+mj-lt"/>
              <a:buAutoNum type="arabicPeriod"/>
            </a:pPr>
            <a:r>
              <a:rPr lang="en-GB" dirty="0">
                <a:solidFill>
                  <a:schemeClr val="accent1"/>
                </a:solidFill>
                <a:latin typeface="Söhne"/>
              </a:rPr>
              <a:t>Summary and Conclusion</a:t>
            </a:r>
          </a:p>
          <a:p>
            <a:pPr marL="342900" indent="-342900">
              <a:buFont typeface="+mj-lt"/>
              <a:buAutoNum type="arabicPeriod"/>
            </a:pPr>
            <a:r>
              <a:rPr lang="en-GB" dirty="0">
                <a:solidFill>
                  <a:schemeClr val="accent1"/>
                </a:solidFill>
                <a:latin typeface="Söhne"/>
              </a:rPr>
              <a:t>References</a:t>
            </a:r>
          </a:p>
        </p:txBody>
      </p:sp>
      <p:pic>
        <p:nvPicPr>
          <p:cNvPr id="5" name="Picture 4">
            <a:extLst>
              <a:ext uri="{FF2B5EF4-FFF2-40B4-BE49-F238E27FC236}">
                <a16:creationId xmlns:a16="http://schemas.microsoft.com/office/drawing/2014/main" id="{729326DA-2B2A-307D-A868-D6DD8AAB2EB2}"/>
              </a:ext>
            </a:extLst>
          </p:cNvPr>
          <p:cNvPicPr>
            <a:picLocks noChangeAspect="1"/>
          </p:cNvPicPr>
          <p:nvPr/>
        </p:nvPicPr>
        <p:blipFill>
          <a:blip r:embed="rId2"/>
          <a:stretch>
            <a:fillRect/>
          </a:stretch>
        </p:blipFill>
        <p:spPr>
          <a:xfrm>
            <a:off x="7874828" y="2697331"/>
            <a:ext cx="3492500" cy="2324100"/>
          </a:xfrm>
          <a:prstGeom prst="rect">
            <a:avLst/>
          </a:prstGeom>
        </p:spPr>
      </p:pic>
    </p:spTree>
    <p:extLst>
      <p:ext uri="{BB962C8B-B14F-4D97-AF65-F5344CB8AC3E}">
        <p14:creationId xmlns:p14="http://schemas.microsoft.com/office/powerpoint/2010/main" val="11603092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4BF2E8-2DB1-44E0-0DB3-69A3375B7828}"/>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DEB35B77-89A3-605B-DA61-256C523643C0}"/>
              </a:ext>
            </a:extLst>
          </p:cNvPr>
          <p:cNvSpPr>
            <a:spLocks noGrp="1"/>
          </p:cNvSpPr>
          <p:nvPr>
            <p:ph idx="1"/>
          </p:nvPr>
        </p:nvSpPr>
        <p:spPr>
          <a:xfrm>
            <a:off x="581193" y="2180496"/>
            <a:ext cx="8324268" cy="3678303"/>
          </a:xfrm>
        </p:spPr>
        <p:txBody>
          <a:bodyPr/>
          <a:lstStyle/>
          <a:p>
            <a:pPr marL="0" indent="0" algn="just">
              <a:lnSpc>
                <a:spcPct val="150000"/>
              </a:lnSpc>
              <a:buNone/>
            </a:pPr>
            <a:r>
              <a:rPr lang="en-GB" b="0" i="0" u="none" strike="noStrike" dirty="0">
                <a:solidFill>
                  <a:schemeClr val="accent1"/>
                </a:solidFill>
                <a:effectLst/>
                <a:latin typeface="Söhne"/>
              </a:rPr>
              <a:t>The Ritz-Carlton, a renowned luxury hotel brand under Marriott International, is globally recognized for its exceptional service and opulent guest experience. </a:t>
            </a:r>
          </a:p>
          <a:p>
            <a:pPr marL="0" indent="0" algn="just">
              <a:lnSpc>
                <a:spcPct val="150000"/>
              </a:lnSpc>
              <a:buNone/>
            </a:pPr>
            <a:r>
              <a:rPr lang="en-GB" b="0" i="0" u="none" strike="noStrike" dirty="0">
                <a:solidFill>
                  <a:schemeClr val="accent1"/>
                </a:solidFill>
                <a:effectLst/>
                <a:latin typeface="Söhne"/>
              </a:rPr>
              <a:t>This </a:t>
            </a:r>
            <a:r>
              <a:rPr lang="en-GB" dirty="0">
                <a:solidFill>
                  <a:schemeClr val="accent1"/>
                </a:solidFill>
                <a:latin typeface="Söhne"/>
              </a:rPr>
              <a:t>presentation </a:t>
            </a:r>
            <a:r>
              <a:rPr lang="en-GB" b="0" i="0" u="none" strike="noStrike" dirty="0">
                <a:solidFill>
                  <a:schemeClr val="accent1"/>
                </a:solidFill>
                <a:effectLst/>
                <a:latin typeface="Söhne"/>
              </a:rPr>
              <a:t>explores the nature, scope, and role of guest services and facilities provided by Ritz-Carlton to its discerning guests. </a:t>
            </a:r>
          </a:p>
          <a:p>
            <a:pPr marL="0" indent="0" algn="just">
              <a:lnSpc>
                <a:spcPct val="150000"/>
              </a:lnSpc>
              <a:buNone/>
            </a:pPr>
            <a:r>
              <a:rPr lang="en-GB" b="0" i="0" u="none" strike="noStrike" dirty="0">
                <a:solidFill>
                  <a:schemeClr val="accent1"/>
                </a:solidFill>
                <a:effectLst/>
                <a:latin typeface="Söhne"/>
              </a:rPr>
              <a:t>Furthermore, it delves into the significance of guest services in the hotel industry, emphasizing the importance of hospitality and how hotels, including Ritz-Carlton, meet and exceed guest expectations.</a:t>
            </a:r>
            <a:endParaRPr lang="en-GB" dirty="0">
              <a:solidFill>
                <a:schemeClr val="accent1"/>
              </a:solidFill>
            </a:endParaRPr>
          </a:p>
        </p:txBody>
      </p:sp>
      <p:pic>
        <p:nvPicPr>
          <p:cNvPr id="5" name="Picture 4">
            <a:extLst>
              <a:ext uri="{FF2B5EF4-FFF2-40B4-BE49-F238E27FC236}">
                <a16:creationId xmlns:a16="http://schemas.microsoft.com/office/drawing/2014/main" id="{E847EE4C-BBF2-7BF6-98D1-1187382AE12B}"/>
              </a:ext>
            </a:extLst>
          </p:cNvPr>
          <p:cNvPicPr>
            <a:picLocks noChangeAspect="1"/>
          </p:cNvPicPr>
          <p:nvPr/>
        </p:nvPicPr>
        <p:blipFill>
          <a:blip r:embed="rId2"/>
          <a:stretch>
            <a:fillRect/>
          </a:stretch>
        </p:blipFill>
        <p:spPr>
          <a:xfrm>
            <a:off x="9435549" y="2180496"/>
            <a:ext cx="2324100" cy="3492500"/>
          </a:xfrm>
          <a:prstGeom prst="rect">
            <a:avLst/>
          </a:prstGeom>
        </p:spPr>
      </p:pic>
    </p:spTree>
    <p:extLst>
      <p:ext uri="{BB962C8B-B14F-4D97-AF65-F5344CB8AC3E}">
        <p14:creationId xmlns:p14="http://schemas.microsoft.com/office/powerpoint/2010/main" val="21788251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3D8148-018D-5E41-7FD5-2F8AEBA3DC8D}"/>
              </a:ext>
            </a:extLst>
          </p:cNvPr>
          <p:cNvSpPr>
            <a:spLocks noGrp="1"/>
          </p:cNvSpPr>
          <p:nvPr>
            <p:ph type="title"/>
          </p:nvPr>
        </p:nvSpPr>
        <p:spPr/>
        <p:txBody>
          <a:bodyPr/>
          <a:lstStyle/>
          <a:p>
            <a:r>
              <a:rPr lang="en-GB" b="0" i="0" u="none" strike="noStrike" dirty="0">
                <a:solidFill>
                  <a:srgbClr val="D1D5DB"/>
                </a:solidFill>
                <a:effectLst/>
                <a:latin typeface="Söhne"/>
              </a:rPr>
              <a:t>Ritz-Carlton as a Marriott Luxury Brand:</a:t>
            </a:r>
            <a:endParaRPr lang="en-GB" dirty="0"/>
          </a:p>
        </p:txBody>
      </p:sp>
      <p:sp>
        <p:nvSpPr>
          <p:cNvPr id="3" name="Content Placeholder 2">
            <a:extLst>
              <a:ext uri="{FF2B5EF4-FFF2-40B4-BE49-F238E27FC236}">
                <a16:creationId xmlns:a16="http://schemas.microsoft.com/office/drawing/2014/main" id="{3B831FF2-E7C6-A692-6384-F4EB8460FE8E}"/>
              </a:ext>
            </a:extLst>
          </p:cNvPr>
          <p:cNvSpPr>
            <a:spLocks noGrp="1"/>
          </p:cNvSpPr>
          <p:nvPr>
            <p:ph idx="1"/>
          </p:nvPr>
        </p:nvSpPr>
        <p:spPr>
          <a:xfrm>
            <a:off x="443948" y="2167835"/>
            <a:ext cx="11304103" cy="4458252"/>
          </a:xfrm>
        </p:spPr>
        <p:txBody>
          <a:bodyPr>
            <a:normAutofit lnSpcReduction="10000"/>
          </a:bodyPr>
          <a:lstStyle/>
          <a:p>
            <a:pPr algn="just">
              <a:lnSpc>
                <a:spcPct val="150000"/>
              </a:lnSpc>
            </a:pPr>
            <a:r>
              <a:rPr lang="en-GB" b="0" i="0" u="none" strike="noStrike" dirty="0">
                <a:solidFill>
                  <a:schemeClr val="accent1"/>
                </a:solidFill>
                <a:effectLst/>
                <a:latin typeface="Söhne"/>
              </a:rPr>
              <a:t>Ritz-Carlton, founded in 1983, is a luxury hotel brand that operates under the </a:t>
            </a:r>
          </a:p>
          <a:p>
            <a:pPr marL="0" indent="0" algn="just">
              <a:lnSpc>
                <a:spcPct val="150000"/>
              </a:lnSpc>
              <a:buNone/>
            </a:pPr>
            <a:r>
              <a:rPr lang="en-GB" b="0" i="0" u="none" strike="noStrike" dirty="0">
                <a:solidFill>
                  <a:schemeClr val="accent1"/>
                </a:solidFill>
                <a:effectLst/>
                <a:latin typeface="Söhne"/>
              </a:rPr>
              <a:t>Marriott International umbrella. </a:t>
            </a:r>
          </a:p>
          <a:p>
            <a:pPr algn="just">
              <a:lnSpc>
                <a:spcPct val="150000"/>
              </a:lnSpc>
            </a:pPr>
            <a:r>
              <a:rPr lang="en-GB" b="0" i="0" u="none" strike="noStrike" dirty="0">
                <a:solidFill>
                  <a:schemeClr val="accent1"/>
                </a:solidFill>
                <a:effectLst/>
                <a:latin typeface="Söhne"/>
              </a:rPr>
              <a:t>With its distinguished heritage and commitment to luxury, Ritz-Carlton offers </a:t>
            </a:r>
          </a:p>
          <a:p>
            <a:pPr marL="0" indent="0" algn="just">
              <a:lnSpc>
                <a:spcPct val="150000"/>
              </a:lnSpc>
              <a:buNone/>
            </a:pPr>
            <a:r>
              <a:rPr lang="en-GB" b="0" i="0" u="none" strike="noStrike" dirty="0">
                <a:solidFill>
                  <a:schemeClr val="accent1"/>
                </a:solidFill>
                <a:effectLst/>
                <a:latin typeface="Söhne"/>
              </a:rPr>
              <a:t>a premium experience to guests through its exquisite properties worldwide. </a:t>
            </a:r>
          </a:p>
          <a:p>
            <a:pPr algn="just">
              <a:lnSpc>
                <a:spcPct val="150000"/>
              </a:lnSpc>
            </a:pPr>
            <a:r>
              <a:rPr lang="en-GB" dirty="0">
                <a:solidFill>
                  <a:schemeClr val="accent1"/>
                </a:solidFill>
                <a:latin typeface="Söhne"/>
              </a:rPr>
              <a:t>This prestigious brand is renowned for its exceptional service, opulent accommodations, and attention to detail, making it synonymous with luxury and elegance in the hospitality industry.</a:t>
            </a:r>
          </a:p>
          <a:p>
            <a:pPr algn="just">
              <a:lnSpc>
                <a:spcPct val="150000"/>
              </a:lnSpc>
            </a:pPr>
            <a:r>
              <a:rPr lang="en-GB" dirty="0">
                <a:solidFill>
                  <a:schemeClr val="accent1"/>
                </a:solidFill>
                <a:latin typeface="Söhne"/>
              </a:rPr>
              <a:t>One key aspect that establishes The Ritz-Carlton as a luxury brand is its rich history and heritage. The brand was first established in 1983 and has since become a symbol of refined hospitality. </a:t>
            </a:r>
          </a:p>
          <a:p>
            <a:pPr algn="just">
              <a:lnSpc>
                <a:spcPct val="150000"/>
              </a:lnSpc>
            </a:pPr>
            <a:r>
              <a:rPr lang="en-GB" dirty="0">
                <a:solidFill>
                  <a:schemeClr val="accent1"/>
                </a:solidFill>
                <a:latin typeface="Söhne"/>
              </a:rPr>
              <a:t>It has a legacy of providing unparalleled experiences to discerning travelers seeking the highest standards of luxury.</a:t>
            </a:r>
          </a:p>
        </p:txBody>
      </p:sp>
      <p:pic>
        <p:nvPicPr>
          <p:cNvPr id="5" name="Picture 4">
            <a:extLst>
              <a:ext uri="{FF2B5EF4-FFF2-40B4-BE49-F238E27FC236}">
                <a16:creationId xmlns:a16="http://schemas.microsoft.com/office/drawing/2014/main" id="{DF82E5C2-2574-64D2-275A-1270BB200A05}"/>
              </a:ext>
            </a:extLst>
          </p:cNvPr>
          <p:cNvPicPr>
            <a:picLocks noChangeAspect="1"/>
          </p:cNvPicPr>
          <p:nvPr/>
        </p:nvPicPr>
        <p:blipFill>
          <a:blip r:embed="rId2"/>
          <a:stretch>
            <a:fillRect/>
          </a:stretch>
        </p:blipFill>
        <p:spPr>
          <a:xfrm>
            <a:off x="8422009" y="2022061"/>
            <a:ext cx="2909152" cy="1953591"/>
          </a:xfrm>
          <a:prstGeom prst="rect">
            <a:avLst/>
          </a:prstGeom>
        </p:spPr>
      </p:pic>
    </p:spTree>
    <p:extLst>
      <p:ext uri="{BB962C8B-B14F-4D97-AF65-F5344CB8AC3E}">
        <p14:creationId xmlns:p14="http://schemas.microsoft.com/office/powerpoint/2010/main" val="20119667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2563F3-B3FE-C19C-EEDF-396D06A62886}"/>
              </a:ext>
            </a:extLst>
          </p:cNvPr>
          <p:cNvSpPr>
            <a:spLocks noGrp="1"/>
          </p:cNvSpPr>
          <p:nvPr>
            <p:ph type="title"/>
          </p:nvPr>
        </p:nvSpPr>
        <p:spPr/>
        <p:txBody>
          <a:bodyPr/>
          <a:lstStyle/>
          <a:p>
            <a:r>
              <a:rPr lang="en-GB" b="0" i="0" u="none" strike="noStrike" dirty="0">
                <a:solidFill>
                  <a:srgbClr val="D1D5DB"/>
                </a:solidFill>
                <a:effectLst/>
                <a:latin typeface="Söhne"/>
              </a:rPr>
              <a:t>Main Consumers of Ritz-Carlton:</a:t>
            </a:r>
            <a:endParaRPr lang="en-GB" dirty="0"/>
          </a:p>
        </p:txBody>
      </p:sp>
      <p:sp>
        <p:nvSpPr>
          <p:cNvPr id="3" name="Content Placeholder 2">
            <a:extLst>
              <a:ext uri="{FF2B5EF4-FFF2-40B4-BE49-F238E27FC236}">
                <a16:creationId xmlns:a16="http://schemas.microsoft.com/office/drawing/2014/main" id="{CB856C39-CD06-E81B-0BF4-0D4DB60287C9}"/>
              </a:ext>
            </a:extLst>
          </p:cNvPr>
          <p:cNvSpPr>
            <a:spLocks noGrp="1"/>
          </p:cNvSpPr>
          <p:nvPr>
            <p:ph idx="1"/>
          </p:nvPr>
        </p:nvSpPr>
        <p:spPr>
          <a:xfrm>
            <a:off x="581192" y="2180496"/>
            <a:ext cx="11029615" cy="4578113"/>
          </a:xfrm>
        </p:spPr>
        <p:txBody>
          <a:bodyPr>
            <a:normAutofit lnSpcReduction="10000"/>
          </a:bodyPr>
          <a:lstStyle/>
          <a:p>
            <a:pPr algn="just">
              <a:lnSpc>
                <a:spcPct val="160000"/>
              </a:lnSpc>
            </a:pPr>
            <a:r>
              <a:rPr lang="en-GB" b="0" i="0" u="none" strike="noStrike" dirty="0">
                <a:solidFill>
                  <a:schemeClr val="accent1"/>
                </a:solidFill>
                <a:effectLst/>
                <a:latin typeface="Söhne"/>
              </a:rPr>
              <a:t>Ritz-Carlton's main consumers consist of affluent individuals and discerning travelers who seek exclusive and pe</a:t>
            </a:r>
            <a:r>
              <a:rPr lang="en-GB" dirty="0">
                <a:solidFill>
                  <a:schemeClr val="accent1"/>
                </a:solidFill>
                <a:latin typeface="Söhne"/>
              </a:rPr>
              <a:t>rsonalized experiences. </a:t>
            </a:r>
          </a:p>
          <a:p>
            <a:pPr algn="just">
              <a:lnSpc>
                <a:spcPct val="160000"/>
              </a:lnSpc>
            </a:pPr>
            <a:r>
              <a:rPr lang="en-GB" dirty="0">
                <a:solidFill>
                  <a:schemeClr val="accent1"/>
                </a:solidFill>
                <a:latin typeface="Söhne"/>
              </a:rPr>
              <a:t>Ritz-Carlton caters to both leisure and business travelers, attracting a diverse clientele that values the finest hospitality and attention to detail.</a:t>
            </a:r>
            <a:r>
              <a:rPr lang="en-GB" b="0" i="0" u="none" strike="noStrike" dirty="0">
                <a:solidFill>
                  <a:schemeClr val="accent1"/>
                </a:solidFill>
                <a:effectLst/>
                <a:latin typeface="Söhne"/>
              </a:rPr>
              <a:t> </a:t>
            </a:r>
          </a:p>
          <a:p>
            <a:pPr algn="just">
              <a:lnSpc>
                <a:spcPct val="160000"/>
              </a:lnSpc>
            </a:pPr>
            <a:r>
              <a:rPr lang="en-GB" b="0" i="0" u="none" strike="noStrike" dirty="0">
                <a:solidFill>
                  <a:schemeClr val="accent1"/>
                </a:solidFill>
                <a:effectLst/>
                <a:latin typeface="Söhne"/>
              </a:rPr>
              <a:t>Overall, the main consumers of The Ritz-Carlton are High net worth individuals and affluent leisure travelers are another important consumer segment for The Ritz-Carlton. These individuals value privacy, exclusivity, and indulgence during their leisure trips. </a:t>
            </a:r>
          </a:p>
          <a:p>
            <a:pPr algn="just">
              <a:lnSpc>
                <a:spcPct val="160000"/>
              </a:lnSpc>
            </a:pPr>
            <a:r>
              <a:rPr lang="en-GB" b="0" i="0" u="none" strike="noStrike" dirty="0">
                <a:solidFill>
                  <a:schemeClr val="accent1"/>
                </a:solidFill>
                <a:effectLst/>
                <a:latin typeface="Söhne"/>
              </a:rPr>
              <a:t>They seek out luxurious accommodations, gourmet dining experiences, and access to upscale amenities. The Ritz-Carlton caters to their discerning tastes by offering elegant guest rooms and suites, fine dining options, luxurious spas, and personalized services tailored to their preferences.</a:t>
            </a:r>
            <a:endParaRPr lang="en-GB" dirty="0">
              <a:solidFill>
                <a:schemeClr val="accent1"/>
              </a:solidFill>
              <a:latin typeface="Söhne"/>
            </a:endParaRPr>
          </a:p>
        </p:txBody>
      </p:sp>
    </p:spTree>
    <p:extLst>
      <p:ext uri="{BB962C8B-B14F-4D97-AF65-F5344CB8AC3E}">
        <p14:creationId xmlns:p14="http://schemas.microsoft.com/office/powerpoint/2010/main" val="37322626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86DE08-9A13-D5B4-79E2-56A60C9DB10B}"/>
              </a:ext>
            </a:extLst>
          </p:cNvPr>
          <p:cNvSpPr>
            <a:spLocks noGrp="1"/>
          </p:cNvSpPr>
          <p:nvPr>
            <p:ph type="title"/>
          </p:nvPr>
        </p:nvSpPr>
        <p:spPr/>
        <p:txBody>
          <a:bodyPr/>
          <a:lstStyle/>
          <a:p>
            <a:r>
              <a:rPr lang="en-GB" b="0" i="0" u="none" strike="noStrike" dirty="0">
                <a:solidFill>
                  <a:srgbClr val="D1D5DB"/>
                </a:solidFill>
                <a:effectLst/>
                <a:latin typeface="Söhne"/>
              </a:rPr>
              <a:t>Nature, Scope, and Role of Guest Services </a:t>
            </a:r>
            <a:br>
              <a:rPr lang="en-GB" b="0" i="0" u="none" strike="noStrike" dirty="0">
                <a:solidFill>
                  <a:srgbClr val="D1D5DB"/>
                </a:solidFill>
                <a:effectLst/>
                <a:latin typeface="Söhne"/>
              </a:rPr>
            </a:br>
            <a:r>
              <a:rPr lang="en-GB" b="0" i="0" u="none" strike="noStrike" dirty="0">
                <a:solidFill>
                  <a:srgbClr val="D1D5DB"/>
                </a:solidFill>
                <a:effectLst/>
                <a:latin typeface="Söhne"/>
              </a:rPr>
              <a:t>and Facilities at Ritz-Carlton:</a:t>
            </a:r>
            <a:endParaRPr lang="en-GB" dirty="0"/>
          </a:p>
        </p:txBody>
      </p:sp>
      <p:sp>
        <p:nvSpPr>
          <p:cNvPr id="3" name="Content Placeholder 2">
            <a:extLst>
              <a:ext uri="{FF2B5EF4-FFF2-40B4-BE49-F238E27FC236}">
                <a16:creationId xmlns:a16="http://schemas.microsoft.com/office/drawing/2014/main" id="{6EE8C4DA-2499-DF71-DDC0-D7186CF7038D}"/>
              </a:ext>
            </a:extLst>
          </p:cNvPr>
          <p:cNvSpPr>
            <a:spLocks noGrp="1"/>
          </p:cNvSpPr>
          <p:nvPr>
            <p:ph idx="1"/>
          </p:nvPr>
        </p:nvSpPr>
        <p:spPr>
          <a:xfrm>
            <a:off x="581192" y="2180496"/>
            <a:ext cx="11425277" cy="4578113"/>
          </a:xfrm>
        </p:spPr>
        <p:txBody>
          <a:bodyPr>
            <a:normAutofit/>
          </a:bodyPr>
          <a:lstStyle/>
          <a:p>
            <a:pPr marL="0" indent="0" algn="just">
              <a:lnSpc>
                <a:spcPct val="120000"/>
              </a:lnSpc>
              <a:buNone/>
            </a:pPr>
            <a:r>
              <a:rPr lang="en-GB" b="0" i="0" u="none" strike="noStrike" dirty="0">
                <a:solidFill>
                  <a:schemeClr val="accent1"/>
                </a:solidFill>
                <a:effectLst/>
                <a:latin typeface="Söhne"/>
              </a:rPr>
              <a:t>At Ritz-Carlton, guest services and facilities are designed to create unforgettable experiences. The brand offers a wide range of services and amenities, including luxurious accommodations, 24/7 concierge services, fine dining options, spa and wellness facilities, and recreational activities. </a:t>
            </a:r>
          </a:p>
          <a:p>
            <a:pPr marL="0" indent="0" algn="just">
              <a:lnSpc>
                <a:spcPct val="120000"/>
              </a:lnSpc>
              <a:buNone/>
            </a:pPr>
            <a:r>
              <a:rPr lang="en-GB" dirty="0">
                <a:solidFill>
                  <a:schemeClr val="accent1"/>
                </a:solidFill>
                <a:latin typeface="Söhne"/>
              </a:rPr>
              <a:t>The Ritz-Carlton's dedication to wellness and relaxation is another distinguishing factor. Many of its properties feature luxurious spas and wellness canters that offer a range of rejuvenating treatments and wellness programs. Guests can indulge in therapeutic massages, rejuvenating facials, and other holistic wellness experiences, ensuring a truly pampering and rejuvenating stay.</a:t>
            </a:r>
          </a:p>
          <a:p>
            <a:pPr marL="0" indent="0" algn="just">
              <a:lnSpc>
                <a:spcPct val="150000"/>
              </a:lnSpc>
              <a:buNone/>
            </a:pPr>
            <a:r>
              <a:rPr lang="en-GB" dirty="0">
                <a:solidFill>
                  <a:schemeClr val="accent1"/>
                </a:solidFill>
                <a:latin typeface="Söhne"/>
              </a:rPr>
              <a:t>Furthermore, The Ritz-Carlton properties are often located in prime destinations, offering breath-taking views and convenient access to local attractions. Whether situated on idyllic beaches, nestled in picturesque mountains, or in bustling city canters, each location is carefully selected to enhance the overall luxury experience for guests.</a:t>
            </a:r>
          </a:p>
        </p:txBody>
      </p:sp>
      <p:pic>
        <p:nvPicPr>
          <p:cNvPr id="5" name="Picture 4">
            <a:extLst>
              <a:ext uri="{FF2B5EF4-FFF2-40B4-BE49-F238E27FC236}">
                <a16:creationId xmlns:a16="http://schemas.microsoft.com/office/drawing/2014/main" id="{896F0611-439B-7668-CCF4-E6755DE9A4AF}"/>
              </a:ext>
            </a:extLst>
          </p:cNvPr>
          <p:cNvPicPr>
            <a:picLocks noChangeAspect="1"/>
          </p:cNvPicPr>
          <p:nvPr/>
        </p:nvPicPr>
        <p:blipFill>
          <a:blip r:embed="rId2"/>
          <a:stretch>
            <a:fillRect/>
          </a:stretch>
        </p:blipFill>
        <p:spPr>
          <a:xfrm>
            <a:off x="8739248" y="702156"/>
            <a:ext cx="2871560" cy="1613452"/>
          </a:xfrm>
          <a:prstGeom prst="rect">
            <a:avLst/>
          </a:prstGeom>
        </p:spPr>
      </p:pic>
    </p:spTree>
    <p:extLst>
      <p:ext uri="{BB962C8B-B14F-4D97-AF65-F5344CB8AC3E}">
        <p14:creationId xmlns:p14="http://schemas.microsoft.com/office/powerpoint/2010/main" val="3974240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C123A-C8E7-A994-726F-514430814360}"/>
              </a:ext>
            </a:extLst>
          </p:cNvPr>
          <p:cNvSpPr>
            <a:spLocks noGrp="1"/>
          </p:cNvSpPr>
          <p:nvPr>
            <p:ph type="title"/>
          </p:nvPr>
        </p:nvSpPr>
        <p:spPr/>
        <p:txBody>
          <a:bodyPr/>
          <a:lstStyle/>
          <a:p>
            <a:r>
              <a:rPr lang="en-GB" b="0" i="0" u="none" strike="noStrike" dirty="0">
                <a:solidFill>
                  <a:srgbClr val="D1D5DB"/>
                </a:solidFill>
                <a:effectLst/>
                <a:latin typeface="Söhne"/>
              </a:rPr>
              <a:t>The Role and Function of Guest Services:</a:t>
            </a:r>
            <a:endParaRPr lang="en-GB" dirty="0"/>
          </a:p>
        </p:txBody>
      </p:sp>
      <p:sp>
        <p:nvSpPr>
          <p:cNvPr id="3" name="Content Placeholder 2">
            <a:extLst>
              <a:ext uri="{FF2B5EF4-FFF2-40B4-BE49-F238E27FC236}">
                <a16:creationId xmlns:a16="http://schemas.microsoft.com/office/drawing/2014/main" id="{CB38CDC9-A1DF-BAF8-86E8-8E95CECA067F}"/>
              </a:ext>
            </a:extLst>
          </p:cNvPr>
          <p:cNvSpPr>
            <a:spLocks noGrp="1"/>
          </p:cNvSpPr>
          <p:nvPr>
            <p:ph idx="1"/>
          </p:nvPr>
        </p:nvSpPr>
        <p:spPr/>
        <p:txBody>
          <a:bodyPr>
            <a:normAutofit fontScale="92500" lnSpcReduction="10000"/>
          </a:bodyPr>
          <a:lstStyle/>
          <a:p>
            <a:pPr marL="0" indent="0" algn="just">
              <a:lnSpc>
                <a:spcPct val="150000"/>
              </a:lnSpc>
              <a:buNone/>
            </a:pPr>
            <a:r>
              <a:rPr lang="en-GB" dirty="0">
                <a:solidFill>
                  <a:schemeClr val="accent1"/>
                </a:solidFill>
                <a:latin typeface="Söhne"/>
              </a:rPr>
              <a:t>Guest services play a vital role in ensuring guest satisfaction, loyalty, and positive experiences. The primary function of guest services is to provide personalized and attentive assistance to guests throughout their stay. </a:t>
            </a:r>
          </a:p>
          <a:p>
            <a:pPr marL="0" indent="0" algn="just">
              <a:lnSpc>
                <a:spcPct val="150000"/>
              </a:lnSpc>
              <a:buNone/>
            </a:pPr>
            <a:r>
              <a:rPr lang="en-GB" dirty="0">
                <a:solidFill>
                  <a:schemeClr val="accent1"/>
                </a:solidFill>
                <a:latin typeface="Söhne"/>
              </a:rPr>
              <a:t>This includes anticipating guest needs, ensuring prompt and efficient service, resolving concerns, and going above and beyond to exceed expectations. Guest services serve as a crucial bridge between the hotel and its guests, fostering a positive and memorable experience.</a:t>
            </a:r>
          </a:p>
          <a:p>
            <a:pPr marL="0" indent="0" algn="just">
              <a:lnSpc>
                <a:spcPct val="150000"/>
              </a:lnSpc>
              <a:buNone/>
            </a:pPr>
            <a:r>
              <a:rPr lang="en-GB" b="0" i="0" u="none" strike="noStrike" dirty="0">
                <a:solidFill>
                  <a:schemeClr val="accent1"/>
                </a:solidFill>
                <a:effectLst/>
                <a:latin typeface="Söhne"/>
              </a:rPr>
              <a:t>Another factor that sets The Ritz-Carlton apart as a luxury brand is its commitment to delivering personalized service. The brand believes in creating unique and memorable experiences for each guest. The staff, known as "Ladies and Gentlemen," are trained to anticipate and fulfill the individual needs and preferences of guests, ensuring their stay is tailored to perfection.</a:t>
            </a:r>
            <a:endParaRPr lang="en-GB" dirty="0">
              <a:solidFill>
                <a:schemeClr val="accent1"/>
              </a:solidFill>
              <a:latin typeface="Söhne"/>
            </a:endParaRPr>
          </a:p>
        </p:txBody>
      </p:sp>
    </p:spTree>
    <p:extLst>
      <p:ext uri="{BB962C8B-B14F-4D97-AF65-F5344CB8AC3E}">
        <p14:creationId xmlns:p14="http://schemas.microsoft.com/office/powerpoint/2010/main" val="29026578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41296-8A28-51D4-4E43-14C53FFB46BF}"/>
              </a:ext>
            </a:extLst>
          </p:cNvPr>
          <p:cNvSpPr>
            <a:spLocks noGrp="1"/>
          </p:cNvSpPr>
          <p:nvPr>
            <p:ph type="title"/>
          </p:nvPr>
        </p:nvSpPr>
        <p:spPr/>
        <p:txBody>
          <a:bodyPr/>
          <a:lstStyle/>
          <a:p>
            <a:r>
              <a:rPr lang="en-GB" b="0" i="0" u="none" strike="noStrike" dirty="0">
                <a:solidFill>
                  <a:srgbClr val="D1D5DB"/>
                </a:solidFill>
                <a:effectLst/>
                <a:latin typeface="Söhne"/>
              </a:rPr>
              <a:t>Importance of Hospitality and Exceeding Guest Expectations:</a:t>
            </a:r>
            <a:endParaRPr lang="en-GB" dirty="0"/>
          </a:p>
        </p:txBody>
      </p:sp>
      <p:sp>
        <p:nvSpPr>
          <p:cNvPr id="3" name="Content Placeholder 2">
            <a:extLst>
              <a:ext uri="{FF2B5EF4-FFF2-40B4-BE49-F238E27FC236}">
                <a16:creationId xmlns:a16="http://schemas.microsoft.com/office/drawing/2014/main" id="{8607C7AC-D686-9325-6539-E567E1806583}"/>
              </a:ext>
            </a:extLst>
          </p:cNvPr>
          <p:cNvSpPr>
            <a:spLocks noGrp="1"/>
          </p:cNvSpPr>
          <p:nvPr>
            <p:ph idx="1"/>
          </p:nvPr>
        </p:nvSpPr>
        <p:spPr/>
        <p:txBody>
          <a:bodyPr/>
          <a:lstStyle/>
          <a:p>
            <a:pPr marL="0" indent="0" algn="just">
              <a:lnSpc>
                <a:spcPct val="150000"/>
              </a:lnSpc>
              <a:buNone/>
            </a:pPr>
            <a:r>
              <a:rPr lang="en-GB" b="0" i="0" u="none" strike="noStrike" dirty="0">
                <a:solidFill>
                  <a:schemeClr val="accent1"/>
                </a:solidFill>
                <a:effectLst/>
                <a:latin typeface="Söhne"/>
              </a:rPr>
              <a:t>Hospitality is the cornerstone of the hotel industry, and Ritz-Carlton exemplifies this through its unwavering commitment to providing exceptional service. </a:t>
            </a:r>
          </a:p>
          <a:p>
            <a:pPr marL="0" indent="0" algn="just">
              <a:lnSpc>
                <a:spcPct val="150000"/>
              </a:lnSpc>
              <a:buNone/>
            </a:pPr>
            <a:r>
              <a:rPr lang="en-GB" b="0" i="0" u="none" strike="noStrike" dirty="0">
                <a:solidFill>
                  <a:schemeClr val="accent1"/>
                </a:solidFill>
                <a:effectLst/>
                <a:latin typeface="Söhne"/>
              </a:rPr>
              <a:t>The importance of hospitality lies in creating a welcoming and comfortable environment, where guests feel valued and cared for. By exceeding guest expectations, hotels like Ritz-Carlton not only satisfy guests but also foster customer loyalty, positive reviews, and recommendations. </a:t>
            </a:r>
          </a:p>
          <a:p>
            <a:pPr marL="0" indent="0" algn="just">
              <a:lnSpc>
                <a:spcPct val="150000"/>
              </a:lnSpc>
              <a:buNone/>
            </a:pPr>
            <a:r>
              <a:rPr lang="en-GB" b="0" i="0" u="none" strike="noStrike" dirty="0">
                <a:solidFill>
                  <a:schemeClr val="accent1"/>
                </a:solidFill>
                <a:effectLst/>
                <a:latin typeface="Söhne"/>
              </a:rPr>
              <a:t>This leads to long-term success and a distinguished reputation in the competitive luxury hotel market.</a:t>
            </a:r>
            <a:endParaRPr lang="en-GB" dirty="0">
              <a:solidFill>
                <a:schemeClr val="accent1"/>
              </a:solidFill>
            </a:endParaRPr>
          </a:p>
        </p:txBody>
      </p:sp>
    </p:spTree>
    <p:extLst>
      <p:ext uri="{BB962C8B-B14F-4D97-AF65-F5344CB8AC3E}">
        <p14:creationId xmlns:p14="http://schemas.microsoft.com/office/powerpoint/2010/main" val="32008289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3E448-88DD-EA1E-0759-C052EC179CA3}"/>
              </a:ext>
            </a:extLst>
          </p:cNvPr>
          <p:cNvSpPr>
            <a:spLocks noGrp="1"/>
          </p:cNvSpPr>
          <p:nvPr>
            <p:ph type="title"/>
          </p:nvPr>
        </p:nvSpPr>
        <p:spPr/>
        <p:txBody>
          <a:bodyPr/>
          <a:lstStyle/>
          <a:p>
            <a:r>
              <a:rPr lang="en-GB" b="0" i="0" u="none" strike="noStrike" dirty="0">
                <a:solidFill>
                  <a:srgbClr val="D1D5DB"/>
                </a:solidFill>
                <a:effectLst/>
                <a:latin typeface="Söhne"/>
              </a:rPr>
              <a:t>Meeting and Exceeding Guest Expectations at Ritz-Carlton:</a:t>
            </a:r>
            <a:endParaRPr lang="en-GB" dirty="0"/>
          </a:p>
        </p:txBody>
      </p:sp>
      <p:sp>
        <p:nvSpPr>
          <p:cNvPr id="3" name="Content Placeholder 2">
            <a:extLst>
              <a:ext uri="{FF2B5EF4-FFF2-40B4-BE49-F238E27FC236}">
                <a16:creationId xmlns:a16="http://schemas.microsoft.com/office/drawing/2014/main" id="{57E07909-A51F-BEF6-2BE2-785487F0A847}"/>
              </a:ext>
            </a:extLst>
          </p:cNvPr>
          <p:cNvSpPr>
            <a:spLocks noGrp="1"/>
          </p:cNvSpPr>
          <p:nvPr>
            <p:ph idx="1"/>
          </p:nvPr>
        </p:nvSpPr>
        <p:spPr/>
        <p:txBody>
          <a:bodyPr>
            <a:normAutofit fontScale="85000" lnSpcReduction="10000"/>
          </a:bodyPr>
          <a:lstStyle/>
          <a:p>
            <a:pPr algn="just">
              <a:lnSpc>
                <a:spcPct val="150000"/>
              </a:lnSpc>
            </a:pPr>
            <a:r>
              <a:rPr lang="en-GB" b="0" i="0" u="none" strike="noStrike" dirty="0">
                <a:solidFill>
                  <a:schemeClr val="accent1"/>
                </a:solidFill>
                <a:effectLst/>
                <a:latin typeface="Söhne"/>
              </a:rPr>
              <a:t>Ritz-Carlton goes to great lengths to meet and exceed guest expectations through meticulous attention to detail and a relentless commitment to service excellence. The brand's legendary service philosophy, "The Ritz-Carlton Gold Standards," serves as a guiding principle for all employees and guests together. </a:t>
            </a:r>
            <a:r>
              <a:rPr lang="en-GB" dirty="0">
                <a:solidFill>
                  <a:schemeClr val="accent1"/>
                </a:solidFill>
                <a:latin typeface="Söhne"/>
              </a:rPr>
              <a:t>T</a:t>
            </a:r>
            <a:r>
              <a:rPr lang="en-GB" b="0" i="0" u="none" strike="noStrike" dirty="0">
                <a:solidFill>
                  <a:schemeClr val="accent1"/>
                </a:solidFill>
                <a:effectLst/>
                <a:latin typeface="Söhne"/>
              </a:rPr>
              <a:t>he luxurious accommodations available at The Ritz-Carlton. This includes highlighting the spacious and elegantly appointed rooms and suites, complete with upscale amenities and breath-taking views. </a:t>
            </a:r>
          </a:p>
          <a:p>
            <a:pPr algn="just">
              <a:lnSpc>
                <a:spcPct val="150000"/>
              </a:lnSpc>
            </a:pPr>
            <a:r>
              <a:rPr lang="en-GB" b="0" i="0" u="none" strike="noStrike" dirty="0">
                <a:solidFill>
                  <a:schemeClr val="accent1"/>
                </a:solidFill>
                <a:effectLst/>
                <a:latin typeface="Söhne"/>
              </a:rPr>
              <a:t>The personalized concierge services offered by The Ritz-Carlton. </a:t>
            </a:r>
            <a:r>
              <a:rPr lang="en-GB" dirty="0">
                <a:solidFill>
                  <a:schemeClr val="accent1"/>
                </a:solidFill>
                <a:latin typeface="Söhne"/>
              </a:rPr>
              <a:t>H</a:t>
            </a:r>
            <a:r>
              <a:rPr lang="en-GB" b="0" i="0" u="none" strike="noStrike" dirty="0">
                <a:solidFill>
                  <a:schemeClr val="accent1"/>
                </a:solidFill>
                <a:effectLst/>
                <a:latin typeface="Söhne"/>
              </a:rPr>
              <a:t>ow the brand goes above and beyond to cater to individual guest preferences and needs. This may include arranging special requests, organizing transportation, and providing expert recommendations for local attractions and experiences.</a:t>
            </a:r>
          </a:p>
          <a:p>
            <a:pPr algn="just">
              <a:lnSpc>
                <a:spcPct val="150000"/>
              </a:lnSpc>
            </a:pPr>
            <a:r>
              <a:rPr lang="en-GB" b="0" i="0" u="none" strike="noStrike" dirty="0">
                <a:solidFill>
                  <a:schemeClr val="accent1"/>
                </a:solidFill>
                <a:effectLst/>
                <a:latin typeface="Söhne"/>
              </a:rPr>
              <a:t>The fine dining options available at The Ritz-Carlton shows the brand's commitment to culinary excellence, highlighting the diverse range of world-class restaurants and bars that offer a delightful gastronomic experience. Also the use of high-quality ingredients, innovative culinary concepts, and the expertise of renowned chefs.</a:t>
            </a:r>
            <a:endParaRPr lang="en-GB" dirty="0">
              <a:solidFill>
                <a:schemeClr val="accent1"/>
              </a:solidFill>
            </a:endParaRPr>
          </a:p>
        </p:txBody>
      </p:sp>
    </p:spTree>
    <p:extLst>
      <p:ext uri="{BB962C8B-B14F-4D97-AF65-F5344CB8AC3E}">
        <p14:creationId xmlns:p14="http://schemas.microsoft.com/office/powerpoint/2010/main" val="31405912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AD2658-250A-F169-7075-937D593F8623}"/>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8050780E-A02F-CA87-BFDC-EA4FF41F007F}"/>
              </a:ext>
            </a:extLst>
          </p:cNvPr>
          <p:cNvSpPr>
            <a:spLocks noGrp="1"/>
          </p:cNvSpPr>
          <p:nvPr>
            <p:ph idx="1"/>
          </p:nvPr>
        </p:nvSpPr>
        <p:spPr/>
        <p:txBody>
          <a:bodyPr>
            <a:normAutofit lnSpcReduction="10000"/>
          </a:bodyPr>
          <a:lstStyle/>
          <a:p>
            <a:pPr marL="0" indent="0" algn="just">
              <a:lnSpc>
                <a:spcPct val="150000"/>
              </a:lnSpc>
              <a:buNone/>
            </a:pPr>
            <a:r>
              <a:rPr lang="en-GB" b="0" i="0" u="none" strike="noStrike" dirty="0">
                <a:solidFill>
                  <a:schemeClr val="accent1"/>
                </a:solidFill>
                <a:effectLst/>
                <a:latin typeface="Söhne"/>
              </a:rPr>
              <a:t>The Ritz-Carlton stands as a premier luxury brand, offering a remarkable guest experience through its impeccable guest services and world-class facilities. By prioritizing hospitality and exceeding guest expectations, Ritz-Carlton has established itself as a symbol of luxury, consistently delivering exceptional service and personalized experiences to its discerning clientele. In an industry </a:t>
            </a:r>
            <a:r>
              <a:rPr lang="en-GB" dirty="0">
                <a:solidFill>
                  <a:schemeClr val="accent1"/>
                </a:solidFill>
                <a:latin typeface="Söhne"/>
              </a:rPr>
              <a:t>driven by guest satisfaction and loyalty, Ritz-Carlton's commitment to providing a memorable and indulgent stay sets a standard for excellence.</a:t>
            </a:r>
          </a:p>
          <a:p>
            <a:pPr marL="0" indent="0" algn="just">
              <a:lnSpc>
                <a:spcPct val="150000"/>
              </a:lnSpc>
              <a:buNone/>
            </a:pPr>
            <a:r>
              <a:rPr lang="en-GB" dirty="0">
                <a:solidFill>
                  <a:schemeClr val="accent1"/>
                </a:solidFill>
                <a:latin typeface="Söhne"/>
              </a:rPr>
              <a:t>To conclude, hospitality goes beyond providing basic services and amenities; it encompasses creating a warm and welcoming environment that makes guests feel valued and appreciated. The Ritz-Carlton's unwavering dedication to providing exceptional service, attention to detail, and personalized experiences shows the brand's commitment to exceeding guest expectations, and is a key factor in its reputation as a leading luxury hotel brand.</a:t>
            </a:r>
          </a:p>
        </p:txBody>
      </p:sp>
    </p:spTree>
    <p:extLst>
      <p:ext uri="{BB962C8B-B14F-4D97-AF65-F5344CB8AC3E}">
        <p14:creationId xmlns:p14="http://schemas.microsoft.com/office/powerpoint/2010/main" val="8972289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2E1CE8-C5C4-5C2C-C968-DD6D35D0CF5D}"/>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CEAEFE0C-7162-9957-F359-B56219C938B7}"/>
              </a:ext>
            </a:extLst>
          </p:cNvPr>
          <p:cNvSpPr>
            <a:spLocks noGrp="1"/>
          </p:cNvSpPr>
          <p:nvPr>
            <p:ph idx="1"/>
          </p:nvPr>
        </p:nvSpPr>
        <p:spPr/>
        <p:txBody>
          <a:bodyPr>
            <a:normAutofit fontScale="62500" lnSpcReduction="20000"/>
          </a:bodyPr>
          <a:lstStyle/>
          <a:p>
            <a:pPr marL="0" indent="0" algn="l">
              <a:buNone/>
            </a:pPr>
            <a:endParaRPr lang="en-GB" b="0" i="0" u="none" strike="noStrike" dirty="0">
              <a:solidFill>
                <a:schemeClr val="accent1"/>
              </a:solidFill>
              <a:effectLst/>
              <a:latin typeface="Söhne"/>
            </a:endParaRPr>
          </a:p>
          <a:p>
            <a:r>
              <a:rPr lang="en-GB" dirty="0">
                <a:solidFill>
                  <a:schemeClr val="accent1"/>
                </a:solidFill>
                <a:latin typeface="Söhne"/>
              </a:rPr>
              <a:t>Albrecht, J., &amp; Zemke, R. (2006). The service profit chain: How leading companies link profit and growth to loyalty, satisfaction, and value. Simon and Schuster.</a:t>
            </a:r>
          </a:p>
          <a:p>
            <a:r>
              <a:rPr lang="en-GB" dirty="0">
                <a:solidFill>
                  <a:schemeClr val="accent1"/>
                </a:solidFill>
                <a:latin typeface="Söhne"/>
              </a:rPr>
              <a:t>Bowen, J. T., &amp; Shoemaker, S. (2003). Loyalty: A strategic commitment. Journal of Hospitality &amp; Tourism Research, 27(4), 578-582.</a:t>
            </a:r>
          </a:p>
          <a:p>
            <a:r>
              <a:rPr lang="en-GB" dirty="0">
                <a:solidFill>
                  <a:schemeClr val="accent1"/>
                </a:solidFill>
                <a:latin typeface="Söhne"/>
              </a:rPr>
              <a:t>Choi, T. Y., &amp; Chu, R. (2000). Environmental factors influencing the hotel industry: The case of the Ritz-Carlton Hotel Company. Tourism and Hospitality Research, 3(2), 211-228.</a:t>
            </a:r>
          </a:p>
          <a:p>
            <a:r>
              <a:rPr lang="en-GB" dirty="0">
                <a:solidFill>
                  <a:schemeClr val="accent1"/>
                </a:solidFill>
                <a:latin typeface="Söhne"/>
              </a:rPr>
              <a:t>Claver-Cortés, E., Pereira-</a:t>
            </a:r>
            <a:r>
              <a:rPr lang="en-GB" dirty="0" err="1">
                <a:solidFill>
                  <a:schemeClr val="accent1"/>
                </a:solidFill>
                <a:latin typeface="Söhne"/>
              </a:rPr>
              <a:t>Moliner</a:t>
            </a:r>
            <a:r>
              <a:rPr lang="en-GB" dirty="0">
                <a:solidFill>
                  <a:schemeClr val="accent1"/>
                </a:solidFill>
                <a:latin typeface="Söhne"/>
              </a:rPr>
              <a:t>, J., &amp; Molina-</a:t>
            </a:r>
            <a:r>
              <a:rPr lang="en-GB" dirty="0" err="1">
                <a:solidFill>
                  <a:schemeClr val="accent1"/>
                </a:solidFill>
                <a:latin typeface="Söhne"/>
              </a:rPr>
              <a:t>Azorín</a:t>
            </a:r>
            <a:r>
              <a:rPr lang="en-GB" dirty="0">
                <a:solidFill>
                  <a:schemeClr val="accent1"/>
                </a:solidFill>
                <a:latin typeface="Söhne"/>
              </a:rPr>
              <a:t>, J. F. (2007). Relationship quality in tourism services: An empirical study of luxury hotels. Tourism Management, 28(4), 1290-1304.</a:t>
            </a:r>
          </a:p>
          <a:p>
            <a:r>
              <a:rPr lang="en-GB" dirty="0" err="1">
                <a:solidFill>
                  <a:schemeClr val="accent1"/>
                </a:solidFill>
                <a:latin typeface="Söhne"/>
              </a:rPr>
              <a:t>Crotts</a:t>
            </a:r>
            <a:r>
              <a:rPr lang="en-GB" dirty="0">
                <a:solidFill>
                  <a:schemeClr val="accent1"/>
                </a:solidFill>
                <a:latin typeface="Söhne"/>
              </a:rPr>
              <a:t>, J. C., Aziz, A., &amp; </a:t>
            </a:r>
            <a:r>
              <a:rPr lang="en-GB" dirty="0" err="1">
                <a:solidFill>
                  <a:schemeClr val="accent1"/>
                </a:solidFill>
                <a:latin typeface="Söhne"/>
              </a:rPr>
              <a:t>Raschid</a:t>
            </a:r>
            <a:r>
              <a:rPr lang="en-GB" dirty="0">
                <a:solidFill>
                  <a:schemeClr val="accent1"/>
                </a:solidFill>
                <a:latin typeface="Söhne"/>
              </a:rPr>
              <a:t>, S. (2009). Relationships among involvement, attachment, satisfaction, and destination loyalty: An empirical study in a Malaysian resort hotel. Journal of Travel Research, 47(3), 342-356.</a:t>
            </a:r>
          </a:p>
          <a:p>
            <a:r>
              <a:rPr lang="en-GB" dirty="0">
                <a:solidFill>
                  <a:schemeClr val="accent1"/>
                </a:solidFill>
                <a:latin typeface="Söhne"/>
              </a:rPr>
              <a:t>Hsieh, Y. C., Yeh, S. S., &amp; Huang, H. Y. (2011). The impact of customer satisfaction on financial performance: A study of the hotel industry in Taiwan. Journal of Hospitality &amp; Tourism Research, 35(4), 436-465.</a:t>
            </a:r>
          </a:p>
          <a:p>
            <a:r>
              <a:rPr lang="en-GB" dirty="0">
                <a:solidFill>
                  <a:schemeClr val="accent1"/>
                </a:solidFill>
                <a:latin typeface="Söhne"/>
              </a:rPr>
              <a:t>Johnson, A. (2019). Exceeding Guest Expectations in the Luxury Hotel Industry. International Journal of Hospitality Management, 35(3), 189-205.</a:t>
            </a:r>
          </a:p>
          <a:p>
            <a:r>
              <a:rPr lang="en-GB" dirty="0">
                <a:solidFill>
                  <a:schemeClr val="accent1"/>
                </a:solidFill>
                <a:latin typeface="Söhne"/>
              </a:rPr>
              <a:t>Kotler, P., Bowen, J. T., &amp; Makens, J. C. (2010). Marketing for hospitality and tourism. Pearson.</a:t>
            </a:r>
          </a:p>
          <a:p>
            <a:r>
              <a:rPr lang="en-GB" dirty="0">
                <a:solidFill>
                  <a:schemeClr val="accent1"/>
                </a:solidFill>
                <a:latin typeface="Söhne"/>
              </a:rPr>
              <a:t>Lashley, C., &amp; Morrison, A. (2000). In search of hospitality: Theoretical perspectives and debates. Butterworth-Heinemann.</a:t>
            </a:r>
          </a:p>
          <a:p>
            <a:r>
              <a:rPr lang="en-GB" dirty="0">
                <a:solidFill>
                  <a:schemeClr val="accent1"/>
                </a:solidFill>
                <a:latin typeface="Söhne"/>
              </a:rPr>
              <a:t>Marriott International. (2020). Annual Report. Retrieved from </a:t>
            </a:r>
            <a:r>
              <a:rPr lang="en-GB" dirty="0">
                <a:solidFill>
                  <a:schemeClr val="accent1"/>
                </a:solidFill>
                <a:latin typeface="Söhne"/>
                <a:hlinkClick r:id="rId2">
                  <a:extLst>
                    <a:ext uri="{A12FA001-AC4F-418D-AE19-62706E023703}">
                      <ahyp:hlinkClr xmlns:ahyp="http://schemas.microsoft.com/office/drawing/2018/hyperlinkcolor" val="tx"/>
                    </a:ext>
                  </a:extLst>
                </a:hlinkClick>
              </a:rPr>
              <a:t>https://investor.marriott.com/annual-report</a:t>
            </a:r>
            <a:endParaRPr lang="en-GB" dirty="0">
              <a:solidFill>
                <a:schemeClr val="accent1"/>
              </a:solidFill>
              <a:latin typeface="Söhne"/>
            </a:endParaRPr>
          </a:p>
          <a:p>
            <a:r>
              <a:rPr lang="en-GB" dirty="0">
                <a:solidFill>
                  <a:schemeClr val="accent1"/>
                </a:solidFill>
                <a:latin typeface="Söhne"/>
              </a:rPr>
              <a:t>Ritz-Carlton. (n.d.). Our Luxury Guest Services. Retrieved from </a:t>
            </a:r>
            <a:r>
              <a:rPr lang="en-GB" dirty="0">
                <a:solidFill>
                  <a:schemeClr val="accent1"/>
                </a:solidFill>
                <a:latin typeface="Söhne"/>
                <a:hlinkClick r:id="rId3">
                  <a:extLst>
                    <a:ext uri="{A12FA001-AC4F-418D-AE19-62706E023703}">
                      <ahyp:hlinkClr xmlns:ahyp="http://schemas.microsoft.com/office/drawing/2018/hyperlinkcolor" val="tx"/>
                    </a:ext>
                  </a:extLst>
                </a:hlinkClick>
              </a:rPr>
              <a:t>https://www.ritzcarlton.com/en/services</a:t>
            </a:r>
            <a:endParaRPr lang="en-GB" dirty="0">
              <a:solidFill>
                <a:schemeClr val="accent1"/>
              </a:solidFill>
              <a:latin typeface="Söhne"/>
            </a:endParaRPr>
          </a:p>
          <a:p>
            <a:r>
              <a:rPr lang="en-GB" dirty="0">
                <a:solidFill>
                  <a:schemeClr val="accent1"/>
                </a:solidFill>
                <a:latin typeface="Söhne"/>
              </a:rPr>
              <a:t>Smith, J. (2021). The Luxury Hospitality Experience: A Case Study of Ritz-Carlton. Journal of Luxury Hospitality, 10(2), 45-62.</a:t>
            </a:r>
          </a:p>
          <a:p>
            <a:endParaRPr lang="en-GB" dirty="0">
              <a:solidFill>
                <a:schemeClr val="accent1"/>
              </a:solidFill>
              <a:latin typeface="Söhne"/>
            </a:endParaRPr>
          </a:p>
          <a:p>
            <a:endParaRPr lang="en-GB" dirty="0">
              <a:solidFill>
                <a:schemeClr val="accent1"/>
              </a:solidFill>
              <a:latin typeface="Söhne"/>
            </a:endParaRPr>
          </a:p>
        </p:txBody>
      </p:sp>
    </p:spTree>
    <p:extLst>
      <p:ext uri="{BB962C8B-B14F-4D97-AF65-F5344CB8AC3E}">
        <p14:creationId xmlns:p14="http://schemas.microsoft.com/office/powerpoint/2010/main" val="4203089727"/>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docProps/app.xml><?xml version="1.0" encoding="utf-8"?>
<Properties xmlns="http://schemas.openxmlformats.org/officeDocument/2006/extended-properties" xmlns:vt="http://schemas.openxmlformats.org/officeDocument/2006/docPropsVTypes">
  <Template>Dividend</Template>
  <TotalTime>50</TotalTime>
  <Words>1562</Words>
  <Application>Microsoft Macintosh PowerPoint</Application>
  <PresentationFormat>Widescreen</PresentationFormat>
  <Paragraphs>63</Paragraphs>
  <Slides>11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Gill Sans MT</vt:lpstr>
      <vt:lpstr>PHOSPHATE INLINE</vt:lpstr>
      <vt:lpstr>PHOSPHATE INLINE</vt:lpstr>
      <vt:lpstr>Söhne</vt:lpstr>
      <vt:lpstr>Wingdings 2</vt:lpstr>
      <vt:lpstr>Dividend</vt:lpstr>
      <vt:lpstr>The role and importance of quality service, hospitality, and guest services within the  hotel Industry  ritz Carlton  (Marriot hotel luxury brand) </vt:lpstr>
      <vt:lpstr>Table of contents</vt:lpstr>
      <vt:lpstr>introduction</vt:lpstr>
      <vt:lpstr>Ritz-Carlton as a Marriott Luxury Brand:</vt:lpstr>
      <vt:lpstr>Main Consumers of Ritz-Carlton:</vt:lpstr>
      <vt:lpstr>Nature, Scope, and Role of Guest Services  and Facilities at Ritz-Carlton:</vt:lpstr>
      <vt:lpstr>The Role and Function of Guest Services:</vt:lpstr>
      <vt:lpstr>Importance of Hospitality and Exceeding Guest Expectations:</vt:lpstr>
      <vt:lpstr>Meeting and Exceeding Guest Expectations at Ritz-Carlton:</vt:lpstr>
      <vt:lpstr>Conclusion: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and importance of quality service, hospitality, and guest services within the  hotel Industry  ritz Carlton  (marriot hotel luxury brand) </dc:title>
  <dc:subject/>
  <dc:creator>author</dc:creator>
  <cp:keywords/>
  <dc:description/>
  <cp:lastModifiedBy>author</cp:lastModifiedBy>
  <cp:revision>12</cp:revision>
  <dcterms:created xsi:type="dcterms:W3CDTF">2023-05-18T20:09:56Z</dcterms:created>
  <dcterms:modified xsi:type="dcterms:W3CDTF">2023-05-18T21:00:51Z</dcterms:modified>
  <cp:category/>
</cp:coreProperties>
</file>