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Override PartName="/ppt/slides/slide11.xml" ContentType="application/vnd.openxmlformats-officedocument.presentationml.slide+xml"/>
  <Default Extension="xml" ContentType="application/xml"/>
  <Override PartName="/ppt/slides/slide9.xml" ContentType="application/vnd.openxmlformats-officedocument.presentationml.slide+xml"/>
  <Default Extension="jpeg" ContentType="image/jpeg"/>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notesSlides/notesSlide1.xml" ContentType="application/vnd.openxmlformats-officedocument.presentationml.notesSlide+xml"/>
  <Override PartName="/ppt/slides/slide18.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s/slide16.xml" ContentType="application/vnd.openxmlformats-officedocument.presentationml.slide+xml"/>
  <Override PartName="/ppt/theme/theme2.xml" ContentType="application/vnd.openxmlformats-officedocument.them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s/slide19.xml" ContentType="application/vnd.openxmlformats-officedocument.presentationml.slide+xml"/>
  <Override PartName="/ppt/slideLayouts/slideLayout9.xml" ContentType="application/vnd.openxmlformats-officedocument.presentationml.slideLayout+xml"/>
  <Override PartName="/ppt/notesSlides/notesSlide2.xml" ContentType="application/vnd.openxmlformats-officedocument.presentationml.notesSlide+xml"/>
  <Override PartName="/ppt/handoutMasters/handoutMaster1.xml" ContentType="application/vnd.openxmlformats-officedocument.presentationml.handoutMaster+xml"/>
  <Override PartName="/ppt/slides/slide6.xml" ContentType="application/vnd.openxmlformats-officedocument.presentationml.slide+xml"/>
  <Override PartName="/ppt/slideLayouts/slideLayout7.xml" ContentType="application/vnd.openxmlformats-officedocument.presentationml.slideLayout+xml"/>
  <Override PartName="/ppt/slides/slide17.xml" ContentType="application/vnd.openxmlformats-officedocument.presentationml.slide+xml"/>
  <Override PartName="/ppt/theme/theme3.xml" ContentType="application/vnd.openxmlformats-officedocument.theme+xml"/>
  <Override PartName="/ppt/notesMasters/notesMaster1.xml" ContentType="application/vnd.openxmlformats-officedocument.presentationml.notesMaster+xml"/>
  <Default Extension="gif" ContentType="image/gif"/>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0" r:id="rId1"/>
  </p:sldMasterIdLst>
  <p:notesMasterIdLst>
    <p:notesMasterId r:id="rId21"/>
  </p:notesMasterIdLst>
  <p:handoutMasterIdLst>
    <p:handoutMasterId r:id="rId22"/>
  </p:handoutMasterIdLst>
  <p:sldIdLst>
    <p:sldId id="256" r:id="rId2"/>
    <p:sldId id="258" r:id="rId3"/>
    <p:sldId id="272" r:id="rId4"/>
    <p:sldId id="260" r:id="rId5"/>
    <p:sldId id="259" r:id="rId6"/>
    <p:sldId id="261" r:id="rId7"/>
    <p:sldId id="257" r:id="rId8"/>
    <p:sldId id="266" r:id="rId9"/>
    <p:sldId id="265" r:id="rId10"/>
    <p:sldId id="270" r:id="rId11"/>
    <p:sldId id="267" r:id="rId12"/>
    <p:sldId id="269" r:id="rId13"/>
    <p:sldId id="281" r:id="rId14"/>
    <p:sldId id="268" r:id="rId15"/>
    <p:sldId id="276" r:id="rId16"/>
    <p:sldId id="277" r:id="rId17"/>
    <p:sldId id="282" r:id="rId18"/>
    <p:sldId id="283" r:id="rId19"/>
    <p:sldId id="278"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prstClr val="red"/>
    </p:penClr>
    <p:extLst>
      <p:ext uri="{EC167BDD-8182-4AB7-AECC-EB403E3ABB37}">
        <p14:laserClr xmlns:p14="http://schemas.microsoft.com/office/powerpoint/2010/main" xmlns:p="http://schemas.openxmlformats.org/presentationml/2006/main" xmlns:r="http://schemas.openxmlformats.org/officeDocument/2006/relationships" xmlns:a="http://schemas.openxmlformats.org/drawingml/2006/main" xmlns="">
          <a:srgbClr val="FF0000"/>
        </p14:laserClr>
      </p:ext>
      <p:ext uri="{2FDB2607-1784-4EEB-B798-7EB5836EED8A}">
        <p14:showMediaCtrls xmlns:p14="http://schemas.microsoft.com/office/powerpoint/2010/main" xmlns:p="http://schemas.openxmlformats.org/presentationml/2006/main" xmlns:r="http://schemas.openxmlformats.org/officeDocument/2006/relationships" xmlns:a="http://schemas.openxmlformats.org/drawingml/2006/main" xmlns="" val="1"/>
      </p:ext>
    </p:extLst>
  </p:showPr>
  <p:extLst>
    <p:ext uri="{E76CE94A-603C-4142-B9EB-6D1370010A27}">
      <p14:discardImageEditData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p14="http://schemas.microsoft.com/office/powerpoint/2010/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79" d="100"/>
          <a:sy n="79" d="100"/>
        </p:scale>
        <p:origin x="-1192"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064"/>
    </p:cViewPr>
  </p:sorter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handoutMaster" Target="handoutMasters/handout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4E4AD37-97DC-4E14-B50C-ADD826AA4111}" type="datetimeFigureOut">
              <a:rPr lang="en-GB" smtClean="0"/>
              <a:pPr/>
              <a:t>3/5/14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D53EB3E-3AB1-466C-A0F1-7626AEB259EF}" type="slidenum">
              <a:rPr lang="en-GB" smtClean="0"/>
              <a:pPr/>
              <a:t>‹#›</a:t>
            </a:fld>
            <a:endParaRPr lang="en-GB"/>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785065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1E9884-DF56-CF4F-BC54-E78592243107}" type="datetimeFigureOut">
              <a:rPr lang="en-US" smtClean="0"/>
              <a:pPr/>
              <a:t>3/5/14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994B31-0A40-0143-AAF7-15715AD591EB}"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34415315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4994B31-0A40-0143-AAF7-15715AD591EB}"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4994B31-0A40-0143-AAF7-15715AD591EB}" type="slidenum">
              <a:rPr lang="en-US" smtClean="0"/>
              <a:pPr/>
              <a:t>6</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91154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3/5/14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3/5/14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001F1F8-EB7A-5641-B3C9-F92C39823FCF}" type="datetimeFigureOut">
              <a:rPr lang="en-US" smtClean="0"/>
              <a:pPr/>
              <a:t>3/5/14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001F1F8-EB7A-5641-B3C9-F92C39823FCF}" type="datetimeFigureOut">
              <a:rPr lang="en-US" smtClean="0"/>
              <a:pPr/>
              <a:t>3/5/14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001F1F8-EB7A-5641-B3C9-F92C39823FCF}" type="datetimeFigureOut">
              <a:rPr lang="en-US" smtClean="0"/>
              <a:pPr/>
              <a:t>3/5/14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001F1F8-EB7A-5641-B3C9-F92C39823FCF}" type="datetimeFigureOut">
              <a:rPr lang="en-US" smtClean="0"/>
              <a:pPr/>
              <a:t>3/5/14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01F1F8-EB7A-5641-B3C9-F92C39823FCF}" type="datetimeFigureOut">
              <a:rPr lang="en-US" smtClean="0"/>
              <a:pPr/>
              <a:t>3/5/14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01F1F8-EB7A-5641-B3C9-F92C39823FCF}" type="datetimeFigureOut">
              <a:rPr lang="en-US" smtClean="0"/>
              <a:pPr/>
              <a:t>3/5/14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001F1F8-EB7A-5641-B3C9-F92C39823FCF}" type="datetimeFigureOut">
              <a:rPr lang="en-US" smtClean="0"/>
              <a:pPr/>
              <a:t>3/5/14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3/5/14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001F1F8-EB7A-5641-B3C9-F92C39823FCF}" type="datetimeFigureOut">
              <a:rPr lang="en-US" smtClean="0"/>
              <a:pPr/>
              <a:t>3/5/14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42794122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01F1F8-EB7A-5641-B3C9-F92C39823FCF}" type="datetimeFigureOut">
              <a:rPr lang="en-US" smtClean="0"/>
              <a:pPr/>
              <a:t>3/5/14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B13ACF-4115-6D42-8645-706E0337B5B7}" type="slidenum">
              <a:rPr lang="en-US" smtClean="0"/>
              <a:pPr/>
              <a:t>‹#›</a:t>
            </a:fld>
            <a:endParaRPr lang="en-US"/>
          </a:p>
        </p:txBody>
      </p:sp>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 Id="rId3"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 Id="rId3"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gif"/></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2.jpeg"/><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 Id="rId3"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2.jpeg"/><Relationship Id="rId1" Type="http://schemas.openxmlformats.org/officeDocument/2006/relationships/slideLayout" Target="../slideLayouts/slideLayout4.xml"/><Relationship Id="rId2" Type="http://schemas.openxmlformats.org/officeDocument/2006/relationships/hyperlink" Target="http://www.businessweek.com/articles/2013-03-21/a-slaughterhouse-for-horse-meat-waits-in-new-mexico"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sodahead.com/entertainment/victorias-secret-opens-first-store-in-london-which-angel-has-the-hottest-bod/question-2832263/" TargetMode="External"/><Relationship Id="rId3"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eg"/><Relationship Id="rId3" Type="http://schemas.openxmlformats.org/officeDocument/2006/relationships/image" Target="../media/image13.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 Id="rId3" Type="http://schemas.openxmlformats.org/officeDocument/2006/relationships/image" Target="../media/image16.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png"/><Relationship Id="rId3" Type="http://schemas.openxmlformats.org/officeDocument/2006/relationships/image" Target="../media/image20.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278176" y="3289262"/>
            <a:ext cx="7772400" cy="1470025"/>
          </a:xfrm>
        </p:spPr>
        <p:txBody>
          <a:bodyPr/>
          <a:lstStyle/>
          <a:p>
            <a:pPr algn="l"/>
            <a:r>
              <a:rPr lang="en-US" dirty="0" smtClean="0"/>
              <a:t>Food taboos</a:t>
            </a:r>
            <a:endParaRPr lang="en-US" dirty="0"/>
          </a:p>
        </p:txBody>
      </p:sp>
      <p:sp>
        <p:nvSpPr>
          <p:cNvPr id="3" name="Subtitle 2"/>
          <p:cNvSpPr>
            <a:spLocks noGrp="1"/>
          </p:cNvSpPr>
          <p:nvPr>
            <p:ph type="subTitle" idx="1"/>
          </p:nvPr>
        </p:nvSpPr>
        <p:spPr>
          <a:xfrm>
            <a:off x="278176" y="4759287"/>
            <a:ext cx="6400800" cy="1752600"/>
          </a:xfrm>
        </p:spPr>
        <p:txBody>
          <a:bodyPr/>
          <a:lstStyle/>
          <a:p>
            <a:pPr algn="l"/>
            <a:r>
              <a:rPr lang="en-US" dirty="0" smtClean="0"/>
              <a:t>Exploring the deliberate avoidance of foods</a:t>
            </a:r>
            <a:endParaRPr lang="en-US" dirty="0"/>
          </a:p>
        </p:txBody>
      </p:sp>
      <p:pic>
        <p:nvPicPr>
          <p:cNvPr id="11266" name="Picture 2" descr="http://zenandjuice.com/wp-content/uploads/2007/05/redpalace_tripe.jpg"/>
          <p:cNvPicPr>
            <a:picLocks noChangeAspect="1" noChangeArrowheads="1"/>
          </p:cNvPicPr>
          <p:nvPr/>
        </p:nvPicPr>
        <p:blipFill>
          <a:blip r:embed="rId3" cstate="email"/>
          <a:srcRect/>
          <a:stretch>
            <a:fillRect/>
          </a:stretch>
        </p:blipFill>
        <p:spPr bwMode="auto">
          <a:xfrm>
            <a:off x="4011485" y="1066225"/>
            <a:ext cx="4762500" cy="3571875"/>
          </a:xfrm>
          <a:prstGeom prst="rect">
            <a:avLst/>
          </a:prstGeom>
          <a:noFill/>
        </p:spPr>
      </p:pic>
      <p:pic>
        <p:nvPicPr>
          <p:cNvPr id="25606" name="Picture 6" descr="http://www.imagingthebible.org/lluniau/TSD_logo2010b.jpg"/>
          <p:cNvPicPr>
            <a:picLocks noChangeAspect="1" noChangeArrowheads="1"/>
          </p:cNvPicPr>
          <p:nvPr/>
        </p:nvPicPr>
        <p:blipFill>
          <a:blip r:embed="rId4" cstate="screen"/>
          <a:srcRect/>
          <a:stretch>
            <a:fillRect/>
          </a:stretch>
        </p:blipFill>
        <p:spPr bwMode="auto">
          <a:xfrm>
            <a:off x="6384697" y="5563518"/>
            <a:ext cx="2370923" cy="948369"/>
          </a:xfrm>
          <a:prstGeom prst="rect">
            <a:avLst/>
          </a:prstGeom>
          <a:noFill/>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18500058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food?</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Food is universal requirement</a:t>
            </a:r>
          </a:p>
          <a:p>
            <a:pPr lvl="1"/>
            <a:r>
              <a:rPr lang="en-US" dirty="0" smtClean="0"/>
              <a:t>All subjects need to be nourished. This is done by consuming another.</a:t>
            </a:r>
          </a:p>
          <a:p>
            <a:r>
              <a:rPr lang="en-US" dirty="0" smtClean="0"/>
              <a:t>Food is nutrition</a:t>
            </a:r>
          </a:p>
          <a:p>
            <a:pPr lvl="1"/>
            <a:r>
              <a:rPr lang="en-US" dirty="0" smtClean="0"/>
              <a:t>Substances, material that nourishes on consumption</a:t>
            </a:r>
          </a:p>
          <a:p>
            <a:r>
              <a:rPr lang="en-US" dirty="0" smtClean="0"/>
              <a:t>Food is nature</a:t>
            </a:r>
          </a:p>
          <a:p>
            <a:pPr lvl="1"/>
            <a:r>
              <a:rPr lang="en-US" dirty="0" smtClean="0"/>
              <a:t>Food is part of a chain – we eat them/they eat us</a:t>
            </a:r>
          </a:p>
          <a:p>
            <a:r>
              <a:rPr lang="en-US" dirty="0" smtClean="0"/>
              <a:t>Food is culture</a:t>
            </a:r>
          </a:p>
          <a:p>
            <a:pPr lvl="1"/>
            <a:r>
              <a:rPr lang="en-US" dirty="0" smtClean="0"/>
              <a:t>Social meaning beyond nutrition</a:t>
            </a:r>
            <a:endParaRPr lang="en-US" dirty="0"/>
          </a:p>
        </p:txBody>
      </p:sp>
      <p:pic>
        <p:nvPicPr>
          <p:cNvPr id="10242" name="Picture 2" descr="http://3.bp.blogspot.com/-cXwQh1W5r08/Thzw-4-CpCI/AAAAAAAAGi4/N64FC-7T1-w/s1600/wasted+-+5+nettle+soup.jpg"/>
          <p:cNvPicPr>
            <a:picLocks noGrp="1" noChangeAspect="1" noChangeArrowheads="1"/>
          </p:cNvPicPr>
          <p:nvPr>
            <p:ph sz="half" idx="2"/>
          </p:nvPr>
        </p:nvPicPr>
        <p:blipFill>
          <a:blip r:embed="rId2" cstate="email"/>
          <a:srcRect/>
          <a:stretch>
            <a:fillRect/>
          </a:stretch>
        </p:blipFill>
        <p:spPr bwMode="auto">
          <a:xfrm>
            <a:off x="4648200" y="2348706"/>
            <a:ext cx="4038600" cy="3028950"/>
          </a:xfrm>
          <a:prstGeom prst="rect">
            <a:avLst/>
          </a:prstGeom>
          <a:noFill/>
        </p:spPr>
      </p:pic>
      <p:pic>
        <p:nvPicPr>
          <p:cNvPr id="24578" name="Picture 2" descr="http://www.imagingthebible.org/lluniau/TSD_logo2010b.jpg"/>
          <p:cNvPicPr>
            <a:picLocks noChangeAspect="1" noChangeArrowheads="1"/>
          </p:cNvPicPr>
          <p:nvPr/>
        </p:nvPicPr>
        <p:blipFill>
          <a:blip r:embed="rId3" cstate="screen"/>
          <a:srcRect/>
          <a:stretch>
            <a:fillRect/>
          </a:stretch>
        </p:blipFill>
        <p:spPr bwMode="auto">
          <a:xfrm>
            <a:off x="6972300" y="5783263"/>
            <a:ext cx="1714500" cy="685800"/>
          </a:xfrm>
          <a:prstGeom prst="rect">
            <a:avLst/>
          </a:prstGeom>
          <a:noFill/>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063892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1746" name="Picture 2" descr="http://madamebonbon.com.au/blog/wp-content/uploads/2010/05/Image_thehillsarealive.jpg"/>
          <p:cNvPicPr>
            <a:picLocks noChangeAspect="1" noChangeArrowheads="1"/>
          </p:cNvPicPr>
          <p:nvPr/>
        </p:nvPicPr>
        <p:blipFill>
          <a:blip r:embed="rId2" cstate="email"/>
          <a:srcRect/>
          <a:stretch>
            <a:fillRect/>
          </a:stretch>
        </p:blipFill>
        <p:spPr bwMode="auto">
          <a:xfrm>
            <a:off x="4381500" y="2318534"/>
            <a:ext cx="4762500" cy="3371851"/>
          </a:xfrm>
          <a:prstGeom prst="rect">
            <a:avLst/>
          </a:prstGeom>
          <a:noFill/>
        </p:spPr>
      </p:pic>
      <p:sp>
        <p:nvSpPr>
          <p:cNvPr id="2" name="Title 1"/>
          <p:cNvSpPr>
            <a:spLocks noGrp="1"/>
          </p:cNvSpPr>
          <p:nvPr>
            <p:ph type="title"/>
          </p:nvPr>
        </p:nvSpPr>
        <p:spPr/>
        <p:txBody>
          <a:bodyPr/>
          <a:lstStyle/>
          <a:p>
            <a:r>
              <a:rPr lang="en-GB" dirty="0" smtClean="0"/>
              <a:t>Food is more than eating</a:t>
            </a:r>
            <a:endParaRPr lang="en-GB" dirty="0"/>
          </a:p>
        </p:txBody>
      </p:sp>
      <p:sp>
        <p:nvSpPr>
          <p:cNvPr id="3" name="Content Placeholder 2"/>
          <p:cNvSpPr>
            <a:spLocks noGrp="1"/>
          </p:cNvSpPr>
          <p:nvPr>
            <p:ph sz="half" idx="1"/>
          </p:nvPr>
        </p:nvSpPr>
        <p:spPr/>
        <p:txBody>
          <a:bodyPr>
            <a:normAutofit/>
          </a:bodyPr>
          <a:lstStyle/>
          <a:p>
            <a:r>
              <a:rPr lang="en-GB" dirty="0" smtClean="0"/>
              <a:t>Eating is a key social activity. It</a:t>
            </a:r>
          </a:p>
          <a:p>
            <a:pPr lvl="1"/>
            <a:r>
              <a:rPr lang="en-GB" dirty="0" smtClean="0"/>
              <a:t>Punctuates our time</a:t>
            </a:r>
          </a:p>
          <a:p>
            <a:pPr lvl="1"/>
            <a:r>
              <a:rPr lang="en-GB" dirty="0" smtClean="0"/>
              <a:t>Is formed into meals</a:t>
            </a:r>
          </a:p>
          <a:p>
            <a:pPr lvl="1"/>
            <a:r>
              <a:rPr lang="en-GB" dirty="0" smtClean="0"/>
              <a:t>Has associated behavioural expectations </a:t>
            </a:r>
          </a:p>
          <a:p>
            <a:pPr lvl="1"/>
            <a:r>
              <a:rPr lang="en-GB" dirty="0" smtClean="0"/>
              <a:t>Has tools associated with it</a:t>
            </a:r>
          </a:p>
          <a:p>
            <a:pPr lvl="1"/>
            <a:r>
              <a:rPr lang="en-GB" dirty="0" smtClean="0"/>
              <a:t>Tells others who we are</a:t>
            </a:r>
          </a:p>
          <a:p>
            <a:pPr lvl="1"/>
            <a:r>
              <a:rPr lang="en-GB" dirty="0" smtClean="0"/>
              <a:t>Creates bonds</a:t>
            </a:r>
            <a:endParaRPr lang="en-GB" dirty="0"/>
          </a:p>
        </p:txBody>
      </p:sp>
      <p:pic>
        <p:nvPicPr>
          <p:cNvPr id="23554" name="Picture 2" descr="http://www.imagingthebible.org/lluniau/TSD_logo2010b.jpg"/>
          <p:cNvPicPr>
            <a:picLocks noChangeAspect="1" noChangeArrowheads="1"/>
          </p:cNvPicPr>
          <p:nvPr/>
        </p:nvPicPr>
        <p:blipFill>
          <a:blip r:embed="rId3" cstate="screen"/>
          <a:srcRect/>
          <a:stretch>
            <a:fillRect/>
          </a:stretch>
        </p:blipFill>
        <p:spPr bwMode="auto">
          <a:xfrm>
            <a:off x="6972300" y="5963606"/>
            <a:ext cx="1714500" cy="6858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Food cultures</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Eating the same dishes creates and joins identities</a:t>
            </a:r>
          </a:p>
          <a:p>
            <a:r>
              <a:rPr lang="en-US" dirty="0" smtClean="0"/>
              <a:t>What we eat can define us</a:t>
            </a:r>
          </a:p>
          <a:p>
            <a:pPr lvl="1"/>
            <a:r>
              <a:rPr lang="en-US" dirty="0" smtClean="0"/>
              <a:t>Our values, our ethics </a:t>
            </a:r>
          </a:p>
          <a:p>
            <a:pPr lvl="1"/>
            <a:r>
              <a:rPr lang="en-US" dirty="0" smtClean="0"/>
              <a:t>Our class</a:t>
            </a:r>
          </a:p>
          <a:p>
            <a:pPr lvl="1"/>
            <a:r>
              <a:rPr lang="en-US" dirty="0" smtClean="0"/>
              <a:t>Our relationship to others and the world</a:t>
            </a:r>
            <a:endParaRPr lang="en-US" dirty="0"/>
          </a:p>
          <a:p>
            <a:r>
              <a:rPr lang="en-US" dirty="0" smtClean="0"/>
              <a:t>But what about what we won’t/don’t eat?</a:t>
            </a: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a:ext>
            </a:extLst>
          </a:blip>
          <a:srcRect/>
          <a:stretch>
            <a:fillRect/>
          </a:stretch>
        </p:blipFill>
        <p:spPr>
          <a:xfrm>
            <a:off x="4648200" y="1501047"/>
            <a:ext cx="4038600" cy="4525963"/>
          </a:xfrm>
        </p:spPr>
      </p:pic>
      <p:pic>
        <p:nvPicPr>
          <p:cNvPr id="22530" name="Picture 2" descr="http://www.imagingthebible.org/lluniau/TSD_logo2010b.jpg"/>
          <p:cNvPicPr>
            <a:picLocks noChangeAspect="1" noChangeArrowheads="1"/>
          </p:cNvPicPr>
          <p:nvPr/>
        </p:nvPicPr>
        <p:blipFill>
          <a:blip r:embed="rId3" cstate="screen"/>
          <a:srcRect/>
          <a:stretch>
            <a:fillRect/>
          </a:stretch>
        </p:blipFill>
        <p:spPr bwMode="auto">
          <a:xfrm>
            <a:off x="6972300" y="6126163"/>
            <a:ext cx="1714500" cy="685800"/>
          </a:xfrm>
          <a:prstGeom prst="rect">
            <a:avLst/>
          </a:prstGeom>
          <a:noFill/>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885705355"/>
      </p:ext>
    </p:extLst>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ctrTitle"/>
          </p:nvPr>
        </p:nvSpPr>
        <p:spPr>
          <a:xfrm>
            <a:off x="666427" y="488950"/>
            <a:ext cx="7772400" cy="1470025"/>
          </a:xfrm>
        </p:spPr>
        <p:txBody>
          <a:bodyPr/>
          <a:lstStyle/>
          <a:p>
            <a:pPr algn="l"/>
            <a:r>
              <a:rPr lang="en-US" dirty="0"/>
              <a:t>All </a:t>
            </a:r>
            <a:r>
              <a:rPr lang="en-US" dirty="0" smtClean="0"/>
              <a:t>cultures </a:t>
            </a:r>
            <a:r>
              <a:rPr lang="en-US" dirty="0"/>
              <a:t>claim certain items unfit for consumption</a:t>
            </a:r>
          </a:p>
        </p:txBody>
      </p:sp>
      <p:sp>
        <p:nvSpPr>
          <p:cNvPr id="5" name="Subtitle 4"/>
          <p:cNvSpPr>
            <a:spLocks noGrp="1"/>
          </p:cNvSpPr>
          <p:nvPr>
            <p:ph type="subTitle" idx="1"/>
          </p:nvPr>
        </p:nvSpPr>
        <p:spPr>
          <a:xfrm>
            <a:off x="831773" y="2448733"/>
            <a:ext cx="2949813" cy="3487118"/>
          </a:xfrm>
        </p:spPr>
        <p:txBody>
          <a:bodyPr>
            <a:normAutofit/>
          </a:bodyPr>
          <a:lstStyle/>
          <a:p>
            <a:pPr algn="l"/>
            <a:r>
              <a:rPr lang="en-US" sz="4400" dirty="0" smtClean="0"/>
              <a:t>But why?</a:t>
            </a:r>
            <a:endParaRPr lang="en-US" sz="4400" dirty="0"/>
          </a:p>
        </p:txBody>
      </p:sp>
      <p:pic>
        <p:nvPicPr>
          <p:cNvPr id="6" name="Picture 5" descr="sdei.gif"/>
          <p:cNvPicPr>
            <a:picLocks noChangeAspect="1"/>
          </p:cNvPicPr>
          <p:nvPr/>
        </p:nvPicPr>
        <p:blipFill>
          <a:blip r:embed="rId2" cstate="email"/>
          <a:stretch>
            <a:fillRect/>
          </a:stretch>
        </p:blipFill>
        <p:spPr>
          <a:xfrm>
            <a:off x="4091553" y="2123268"/>
            <a:ext cx="4862121" cy="4620432"/>
          </a:xfrm>
          <a:prstGeom prst="rect">
            <a:avLst/>
          </a:prstGeom>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040831738"/>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Food avoidance</a:t>
            </a:r>
            <a:endParaRPr lang="en-US" dirty="0"/>
          </a:p>
        </p:txBody>
      </p:sp>
      <p:sp>
        <p:nvSpPr>
          <p:cNvPr id="3" name="Content Placeholder 2"/>
          <p:cNvSpPr>
            <a:spLocks noGrp="1"/>
          </p:cNvSpPr>
          <p:nvPr>
            <p:ph sz="half" idx="1"/>
          </p:nvPr>
        </p:nvSpPr>
        <p:spPr>
          <a:xfrm>
            <a:off x="457200" y="1417638"/>
            <a:ext cx="4038600" cy="4708525"/>
          </a:xfrm>
        </p:spPr>
        <p:txBody>
          <a:bodyPr>
            <a:normAutofit fontScale="92500" lnSpcReduction="20000"/>
          </a:bodyPr>
          <a:lstStyle/>
          <a:p>
            <a:r>
              <a:rPr lang="en-US" dirty="0" smtClean="0"/>
              <a:t>Some materials are simply not eaten – not thought of as ‘food’</a:t>
            </a:r>
          </a:p>
          <a:p>
            <a:r>
              <a:rPr lang="en-US" dirty="0" smtClean="0"/>
              <a:t>Others are actively avoided and considered taboo</a:t>
            </a:r>
          </a:p>
          <a:p>
            <a:pPr lvl="1"/>
            <a:r>
              <a:rPr lang="en-US" dirty="0" smtClean="0"/>
              <a:t>Meat is most commonly avoided</a:t>
            </a:r>
          </a:p>
          <a:p>
            <a:pPr lvl="1"/>
            <a:r>
              <a:rPr lang="en-US" dirty="0" smtClean="0"/>
              <a:t>Religions often assert certain foods are restricted</a:t>
            </a:r>
          </a:p>
          <a:p>
            <a:pPr lvl="2"/>
            <a:r>
              <a:rPr lang="en-US" dirty="0" smtClean="0"/>
              <a:t>This can be enforced at certain times – pregnancy or  special event – or on certain people (status related)</a:t>
            </a:r>
            <a:endParaRPr lang="en-US" dirty="0"/>
          </a:p>
        </p:txBody>
      </p:sp>
      <p:pic>
        <p:nvPicPr>
          <p:cNvPr id="5" name="Content Placeholder 4"/>
          <p:cNvPicPr>
            <a:picLocks noGrp="1" noChangeAspect="1"/>
          </p:cNvPicPr>
          <p:nvPr>
            <p:ph sz="half" idx="2"/>
          </p:nvPr>
        </p:nvPicPr>
        <p:blipFill>
          <a:blip r:embed="rId3" cstate="email">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a:ext>
            </a:extLst>
          </a:blip>
          <a:srcRect/>
          <a:stretch>
            <a:fillRect/>
          </a:stretch>
        </p:blipFill>
        <p:spPr>
          <a:xfrm>
            <a:off x="4648200" y="1417638"/>
            <a:ext cx="4038600" cy="4598355"/>
          </a:xfrm>
        </p:spPr>
      </p:pic>
      <p:pic>
        <p:nvPicPr>
          <p:cNvPr id="20482" name="Picture 2" descr="http://www.imagingthebible.org/lluniau/TSD_logo2010b.jpg"/>
          <p:cNvPicPr>
            <a:picLocks noChangeAspect="1" noChangeArrowheads="1"/>
          </p:cNvPicPr>
          <p:nvPr/>
        </p:nvPicPr>
        <p:blipFill>
          <a:blip r:embed="rId4" cstate="screen"/>
          <a:srcRect/>
          <a:stretch>
            <a:fillRect/>
          </a:stretch>
        </p:blipFill>
        <p:spPr bwMode="auto">
          <a:xfrm>
            <a:off x="6972300" y="6126163"/>
            <a:ext cx="1714500" cy="685800"/>
          </a:xfrm>
          <a:prstGeom prst="rect">
            <a:avLst/>
          </a:prstGeom>
          <a:noFill/>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902901138"/>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Risk and trust</a:t>
            </a:r>
            <a:endParaRPr lang="en-US" dirty="0"/>
          </a:p>
        </p:txBody>
      </p:sp>
      <p:sp>
        <p:nvSpPr>
          <p:cNvPr id="3" name="Content Placeholder 2"/>
          <p:cNvSpPr>
            <a:spLocks noGrp="1"/>
          </p:cNvSpPr>
          <p:nvPr>
            <p:ph sz="half" idx="1"/>
          </p:nvPr>
        </p:nvSpPr>
        <p:spPr>
          <a:xfrm>
            <a:off x="457200" y="1600201"/>
            <a:ext cx="4038600" cy="3049292"/>
          </a:xfrm>
        </p:spPr>
        <p:txBody>
          <a:bodyPr/>
          <a:lstStyle/>
          <a:p>
            <a:r>
              <a:rPr lang="en-US" dirty="0" smtClean="0"/>
              <a:t>All actions come with risks but eating something (allowing something to become your body) demands a particular type of trust</a:t>
            </a:r>
          </a:p>
          <a:p>
            <a:pPr marL="0" indent="0">
              <a:buNone/>
            </a:pPr>
            <a:endParaRPr lang="en-US"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a:ext>
            </a:extLst>
          </a:blip>
          <a:srcRect/>
          <a:stretch>
            <a:fillRect/>
          </a:stretch>
        </p:blipFill>
        <p:spPr/>
      </p:pic>
      <p:pic>
        <p:nvPicPr>
          <p:cNvPr id="18434" name="Picture 2" descr="http://www.imagingthebible.org/lluniau/TSD_logo2010b.jpg"/>
          <p:cNvPicPr>
            <a:picLocks noChangeAspect="1" noChangeArrowheads="1"/>
          </p:cNvPicPr>
          <p:nvPr/>
        </p:nvPicPr>
        <p:blipFill>
          <a:blip r:embed="rId3" cstate="screen"/>
          <a:srcRect/>
          <a:stretch>
            <a:fillRect/>
          </a:stretch>
        </p:blipFill>
        <p:spPr bwMode="auto">
          <a:xfrm>
            <a:off x="6994334" y="6126163"/>
            <a:ext cx="1714500" cy="685800"/>
          </a:xfrm>
          <a:prstGeom prst="rect">
            <a:avLst/>
          </a:prstGeom>
          <a:noFill/>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3460493460"/>
      </p:ext>
    </p:extLst>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horsemeat example</a:t>
            </a:r>
            <a:endParaRPr lang="en-GB" dirty="0"/>
          </a:p>
        </p:txBody>
      </p:sp>
      <p:sp>
        <p:nvSpPr>
          <p:cNvPr id="3" name="Content Placeholder 2"/>
          <p:cNvSpPr>
            <a:spLocks noGrp="1"/>
          </p:cNvSpPr>
          <p:nvPr>
            <p:ph sz="half" idx="1"/>
          </p:nvPr>
        </p:nvSpPr>
        <p:spPr>
          <a:xfrm>
            <a:off x="457200" y="1600200"/>
            <a:ext cx="4038600" cy="4868863"/>
          </a:xfrm>
        </p:spPr>
        <p:txBody>
          <a:bodyPr>
            <a:normAutofit lnSpcReduction="10000"/>
          </a:bodyPr>
          <a:lstStyle/>
          <a:p>
            <a:r>
              <a:rPr lang="en-GB" dirty="0" smtClean="0"/>
              <a:t>Reasons for social outrage:</a:t>
            </a:r>
          </a:p>
          <a:p>
            <a:pPr lvl="1"/>
            <a:r>
              <a:rPr lang="en-GB" dirty="0" smtClean="0"/>
              <a:t>Identity</a:t>
            </a:r>
          </a:p>
          <a:p>
            <a:pPr lvl="2"/>
            <a:r>
              <a:rPr lang="en-GB" dirty="0" smtClean="0"/>
              <a:t>Not British</a:t>
            </a:r>
          </a:p>
          <a:p>
            <a:pPr lvl="2"/>
            <a:r>
              <a:rPr lang="en-GB" dirty="0" smtClean="0"/>
              <a:t>Not what we do, what others do – culture and class</a:t>
            </a:r>
          </a:p>
          <a:p>
            <a:pPr lvl="2"/>
            <a:r>
              <a:rPr lang="en-GB" dirty="0" smtClean="0"/>
              <a:t>Too close</a:t>
            </a:r>
          </a:p>
          <a:p>
            <a:pPr lvl="1"/>
            <a:r>
              <a:rPr lang="en-GB" dirty="0" smtClean="0"/>
              <a:t>Risk, safety</a:t>
            </a:r>
          </a:p>
          <a:p>
            <a:pPr lvl="2"/>
            <a:r>
              <a:rPr lang="en-GB" dirty="0" smtClean="0"/>
              <a:t>Regulations, role of the government</a:t>
            </a:r>
          </a:p>
          <a:p>
            <a:pPr lvl="2"/>
            <a:r>
              <a:rPr lang="en-GB" dirty="0" smtClean="0"/>
              <a:t>Value, economics</a:t>
            </a:r>
          </a:p>
          <a:p>
            <a:pPr lvl="2"/>
            <a:r>
              <a:rPr lang="en-GB" dirty="0" smtClean="0"/>
              <a:t>Not healthy</a:t>
            </a:r>
          </a:p>
        </p:txBody>
      </p:sp>
      <p:pic>
        <p:nvPicPr>
          <p:cNvPr id="25602" name="Picture 2" descr="A Slaughterhouse for Horse Meat Waits in New Mexico">
            <a:hlinkClick r:id="rId2"/>
          </p:cNvPr>
          <p:cNvPicPr>
            <a:picLocks noChangeAspect="1" noChangeArrowheads="1"/>
          </p:cNvPicPr>
          <p:nvPr/>
        </p:nvPicPr>
        <p:blipFill>
          <a:blip r:embed="rId3" cstate="email"/>
          <a:srcRect/>
          <a:stretch>
            <a:fillRect/>
          </a:stretch>
        </p:blipFill>
        <p:spPr bwMode="auto">
          <a:xfrm>
            <a:off x="4242440" y="2435359"/>
            <a:ext cx="4692237" cy="3128159"/>
          </a:xfrm>
          <a:prstGeom prst="rect">
            <a:avLst/>
          </a:prstGeom>
          <a:noFill/>
        </p:spPr>
      </p:pic>
      <p:pic>
        <p:nvPicPr>
          <p:cNvPr id="17410" name="Picture 2" descr="http://www.imagingthebible.org/lluniau/TSD_logo2010b.jpg"/>
          <p:cNvPicPr>
            <a:picLocks noChangeAspect="1" noChangeArrowheads="1"/>
          </p:cNvPicPr>
          <p:nvPr/>
        </p:nvPicPr>
        <p:blipFill>
          <a:blip r:embed="rId4" cstate="screen"/>
          <a:srcRect/>
          <a:stretch>
            <a:fillRect/>
          </a:stretch>
        </p:blipFill>
        <p:spPr bwMode="auto">
          <a:xfrm>
            <a:off x="7220177" y="6126163"/>
            <a:ext cx="1714500" cy="6858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would you eat?</a:t>
            </a:r>
            <a:endParaRPr lang="en-GB" dirty="0"/>
          </a:p>
        </p:txBody>
      </p:sp>
      <p:pic>
        <p:nvPicPr>
          <p:cNvPr id="1030" name="Picture 6" descr="http://www.thebureauinvestigates.com/wp-content/uploads/2012/07/shutterstock_84505975-630x400.jpg"/>
          <p:cNvPicPr>
            <a:picLocks noChangeAspect="1" noChangeArrowheads="1"/>
          </p:cNvPicPr>
          <p:nvPr/>
        </p:nvPicPr>
        <p:blipFill>
          <a:blip r:embed="rId2" cstate="email"/>
          <a:srcRect/>
          <a:stretch>
            <a:fillRect/>
          </a:stretch>
        </p:blipFill>
        <p:spPr bwMode="auto">
          <a:xfrm>
            <a:off x="981648" y="1600200"/>
            <a:ext cx="7196562" cy="4569246"/>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8" name="Picture 2" descr="http://media.tumblr.com/tumblr_m0apa70Mhh1qjd1l3.jpg">
            <a:hlinkClick r:id="rId2"/>
          </p:cNvPr>
          <p:cNvPicPr>
            <a:picLocks noChangeAspect="1" noChangeArrowheads="1"/>
          </p:cNvPicPr>
          <p:nvPr/>
        </p:nvPicPr>
        <p:blipFill>
          <a:blip r:embed="rId3" cstate="email"/>
          <a:srcRect/>
          <a:stretch>
            <a:fillRect/>
          </a:stretch>
        </p:blipFill>
        <p:spPr bwMode="auto">
          <a:xfrm>
            <a:off x="2314882" y="434382"/>
            <a:ext cx="4714875" cy="6096001"/>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2" descr="http://cdn.c.photoshelter.com/img-get/I0000iXlJbHlaj20/s/750/750/CHI-meb-51-xxs.jpg"/>
          <p:cNvPicPr>
            <a:picLocks noChangeAspect="1" noChangeArrowheads="1"/>
          </p:cNvPicPr>
          <p:nvPr/>
        </p:nvPicPr>
        <p:blipFill>
          <a:blip r:embed="rId2" cstate="email"/>
          <a:srcRect/>
          <a:stretch>
            <a:fillRect/>
          </a:stretch>
        </p:blipFill>
        <p:spPr bwMode="auto">
          <a:xfrm>
            <a:off x="1064466" y="1302748"/>
            <a:ext cx="7167467" cy="4580263"/>
          </a:xfrm>
          <a:prstGeom prst="rect">
            <a:avLst/>
          </a:prstGeom>
          <a:noFill/>
        </p:spPr>
      </p:pic>
      <p:pic>
        <p:nvPicPr>
          <p:cNvPr id="26628" name="Picture 4" descr="http://menzelphoto.photoshelter.com/img/pixel.gif"/>
          <p:cNvPicPr>
            <a:picLocks noChangeAspect="1" noChangeArrowheads="1"/>
          </p:cNvPicPr>
          <p:nvPr/>
        </p:nvPicPr>
        <p:blipFill>
          <a:blip r:embed="rId3"/>
          <a:srcRect/>
          <a:stretch>
            <a:fillRect/>
          </a:stretch>
        </p:blipFill>
        <p:spPr bwMode="auto">
          <a:xfrm>
            <a:off x="95250" y="-188913"/>
            <a:ext cx="9525" cy="9525"/>
          </a:xfrm>
          <a:prstGeom prst="rect">
            <a:avLst/>
          </a:prstGeom>
          <a:noFill/>
        </p:spPr>
      </p:pic>
      <p:pic>
        <p:nvPicPr>
          <p:cNvPr id="26630" name="Picture 6" descr="http://menzelphoto.photoshelter.com/img/pixel.gif"/>
          <p:cNvPicPr>
            <a:picLocks noChangeAspect="1" noChangeArrowheads="1"/>
          </p:cNvPicPr>
          <p:nvPr/>
        </p:nvPicPr>
        <p:blipFill>
          <a:blip r:embed="rId3"/>
          <a:srcRect/>
          <a:stretch>
            <a:fillRect/>
          </a:stretch>
        </p:blipFill>
        <p:spPr bwMode="auto">
          <a:xfrm>
            <a:off x="95250" y="-188913"/>
            <a:ext cx="9525" cy="9525"/>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8" descr="http://media.npr.org/assets/img/2011/10/27/2617139-e7cd0118a7ee490135b929747a98186f93a85060-s6-c30.jpg"/>
          <p:cNvPicPr>
            <a:picLocks noChangeAspect="1" noChangeArrowheads="1"/>
          </p:cNvPicPr>
          <p:nvPr/>
        </p:nvPicPr>
        <p:blipFill>
          <a:blip r:embed="rId2" cstate="email"/>
          <a:srcRect/>
          <a:stretch>
            <a:fillRect/>
          </a:stretch>
        </p:blipFill>
        <p:spPr bwMode="auto">
          <a:xfrm>
            <a:off x="783538" y="487720"/>
            <a:ext cx="7644367" cy="5733275"/>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9938" name="Picture 2" descr="Picture"/>
          <p:cNvPicPr>
            <a:picLocks noChangeAspect="1" noChangeArrowheads="1"/>
          </p:cNvPicPr>
          <p:nvPr/>
        </p:nvPicPr>
        <p:blipFill>
          <a:blip r:embed="rId2" cstate="screen"/>
          <a:srcRect b="5721"/>
          <a:stretch>
            <a:fillRect/>
          </a:stretch>
        </p:blipFill>
        <p:spPr bwMode="auto">
          <a:xfrm>
            <a:off x="74165" y="3006169"/>
            <a:ext cx="3981654" cy="3295880"/>
          </a:xfrm>
          <a:prstGeom prst="rect">
            <a:avLst/>
          </a:prstGeom>
          <a:noFill/>
        </p:spPr>
      </p:pic>
      <p:pic>
        <p:nvPicPr>
          <p:cNvPr id="39940" name="Picture 4" descr="Picture"/>
          <p:cNvPicPr>
            <a:picLocks noChangeAspect="1" noChangeArrowheads="1"/>
          </p:cNvPicPr>
          <p:nvPr/>
        </p:nvPicPr>
        <p:blipFill>
          <a:blip r:embed="rId3"/>
          <a:srcRect b="6227"/>
          <a:stretch>
            <a:fillRect/>
          </a:stretch>
        </p:blipFill>
        <p:spPr bwMode="auto">
          <a:xfrm>
            <a:off x="3742752" y="3006169"/>
            <a:ext cx="5267325" cy="3295880"/>
          </a:xfrm>
          <a:prstGeom prst="rect">
            <a:avLst/>
          </a:prstGeom>
          <a:noFill/>
        </p:spPr>
      </p:pic>
      <p:sp>
        <p:nvSpPr>
          <p:cNvPr id="5" name="Title 4"/>
          <p:cNvSpPr>
            <a:spLocks noGrp="1"/>
          </p:cNvSpPr>
          <p:nvPr>
            <p:ph type="title"/>
          </p:nvPr>
        </p:nvSpPr>
        <p:spPr/>
        <p:txBody>
          <a:bodyPr/>
          <a:lstStyle/>
          <a:p>
            <a:r>
              <a:rPr lang="en-GB" dirty="0" smtClean="0"/>
              <a:t>Insects </a:t>
            </a:r>
            <a:endParaRPr lang="en-GB" dirty="0"/>
          </a:p>
        </p:txBody>
      </p:sp>
      <p:sp>
        <p:nvSpPr>
          <p:cNvPr id="6" name="Content Placeholder 5"/>
          <p:cNvSpPr>
            <a:spLocks noGrp="1"/>
          </p:cNvSpPr>
          <p:nvPr>
            <p:ph idx="1"/>
          </p:nvPr>
        </p:nvSpPr>
        <p:spPr/>
        <p:txBody>
          <a:bodyPr/>
          <a:lstStyle/>
          <a:p>
            <a:r>
              <a:rPr lang="en-GB" dirty="0" smtClean="0"/>
              <a:t>Superior and sustainable food (</a:t>
            </a:r>
            <a:r>
              <a:rPr lang="en-GB" dirty="0" err="1" smtClean="0"/>
              <a:t>Dicke</a:t>
            </a:r>
            <a:r>
              <a:rPr lang="en-GB" dirty="0" smtClean="0"/>
              <a:t>, 2010)</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7650" name="Picture 2" descr="http://spydersden.files.wordpress.com/2011/01/monkeys-brains.jpg"/>
          <p:cNvPicPr>
            <a:picLocks noChangeAspect="1" noChangeArrowheads="1"/>
          </p:cNvPicPr>
          <p:nvPr/>
        </p:nvPicPr>
        <p:blipFill>
          <a:blip r:embed="rId2" cstate="email"/>
          <a:srcRect/>
          <a:stretch>
            <a:fillRect/>
          </a:stretch>
        </p:blipFill>
        <p:spPr bwMode="auto">
          <a:xfrm>
            <a:off x="537116" y="1211855"/>
            <a:ext cx="8100111" cy="4505899"/>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Cannibalism – just meat?</a:t>
            </a:r>
            <a:endParaRPr lang="en-US" dirty="0"/>
          </a:p>
        </p:txBody>
      </p:sp>
      <p:sp>
        <p:nvSpPr>
          <p:cNvPr id="3" name="Content Placeholder 2"/>
          <p:cNvSpPr>
            <a:spLocks noGrp="1"/>
          </p:cNvSpPr>
          <p:nvPr>
            <p:ph sz="half" idx="1"/>
          </p:nvPr>
        </p:nvSpPr>
        <p:spPr/>
        <p:txBody>
          <a:bodyPr/>
          <a:lstStyle/>
          <a:p>
            <a:pPr marL="0" indent="0">
              <a:buNone/>
            </a:pPr>
            <a:r>
              <a:rPr lang="en-US" i="1" dirty="0" smtClean="0"/>
              <a:t>‘Nothing more strongly arouses our disgust than cannibalism, yet we make the same impression on Buddhists and vegetarians, for we feed on babies, though not our own’</a:t>
            </a:r>
          </a:p>
          <a:p>
            <a:pPr marL="0" indent="0">
              <a:buNone/>
            </a:pPr>
            <a:r>
              <a:rPr lang="en-US" dirty="0" smtClean="0"/>
              <a:t>Robert Louis Stevenson</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a:ext>
            </a:extLst>
          </a:blip>
          <a:srcRect/>
          <a:stretch>
            <a:fillRect/>
          </a:stretch>
        </p:blipFill>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8463869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Beth Conklin, </a:t>
            </a:r>
            <a:r>
              <a:rPr lang="en-US" i="1" dirty="0" smtClean="0"/>
              <a:t>Consuming Grief</a:t>
            </a:r>
            <a:endParaRPr lang="en-US" i="1" dirty="0"/>
          </a:p>
        </p:txBody>
      </p:sp>
      <p:sp>
        <p:nvSpPr>
          <p:cNvPr id="3" name="Content Placeholder 2"/>
          <p:cNvSpPr>
            <a:spLocks noGrp="1"/>
          </p:cNvSpPr>
          <p:nvPr>
            <p:ph sz="half" idx="1"/>
          </p:nvPr>
        </p:nvSpPr>
        <p:spPr/>
        <p:txBody>
          <a:bodyPr/>
          <a:lstStyle/>
          <a:p>
            <a:r>
              <a:rPr lang="en-US" dirty="0" smtClean="0"/>
              <a:t>The </a:t>
            </a:r>
            <a:r>
              <a:rPr lang="en-US" i="1" dirty="0" err="1" smtClean="0"/>
              <a:t>Wari</a:t>
            </a:r>
            <a:r>
              <a:rPr lang="en-US" dirty="0" smtClean="0"/>
              <a:t> cook and eat their dead</a:t>
            </a:r>
          </a:p>
          <a:p>
            <a:r>
              <a:rPr lang="en-US" dirty="0" smtClean="0"/>
              <a:t>Why?</a:t>
            </a:r>
          </a:p>
          <a:p>
            <a:pPr lvl="1"/>
            <a:r>
              <a:rPr lang="en-US" dirty="0" smtClean="0"/>
              <a:t>To facilitate grieving; to </a:t>
            </a:r>
            <a:r>
              <a:rPr lang="en-US" dirty="0" err="1" smtClean="0"/>
              <a:t>honour</a:t>
            </a:r>
            <a:r>
              <a:rPr lang="en-US" dirty="0" smtClean="0"/>
              <a:t> and keep the dead close</a:t>
            </a:r>
          </a:p>
          <a:p>
            <a:pPr lvl="1"/>
            <a:r>
              <a:rPr lang="en-US" dirty="0" smtClean="0"/>
              <a:t>Because being left in the cold, dark earth is thought cruel and abhorrent</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p="http://schemas.openxmlformats.org/presentationml/2006/main" xmlns:r="http://schemas.openxmlformats.org/officeDocument/2006/relationships" xmlns:a="http://schemas.openxmlformats.org/drawingml/2006/main" xmlns=""/>
              </a:ext>
            </a:extLst>
          </a:blip>
          <a:srcRect/>
          <a:stretch>
            <a:fillRect/>
          </a:stretch>
        </p:blipFill>
        <p:spPr/>
      </p:pic>
      <p:pic>
        <p:nvPicPr>
          <p:cNvPr id="34818" name="Picture 2" descr="http://www.precolumbianart4sale.com/publish/worksimages/m7046_web1_LG.jpg"/>
          <p:cNvPicPr>
            <a:picLocks noChangeAspect="1" noChangeArrowheads="1"/>
          </p:cNvPicPr>
          <p:nvPr/>
        </p:nvPicPr>
        <p:blipFill>
          <a:blip r:embed="rId3" cstate="screen"/>
          <a:srcRect/>
          <a:stretch>
            <a:fillRect/>
          </a:stretch>
        </p:blipFill>
        <p:spPr bwMode="auto">
          <a:xfrm>
            <a:off x="6989283" y="3983795"/>
            <a:ext cx="1598364" cy="1999148"/>
          </a:xfrm>
          <a:prstGeom prst="rect">
            <a:avLst/>
          </a:prstGeom>
          <a:noFill/>
        </p:spPr>
      </p:pic>
    </p:spTree>
    <p:extLst>
      <p:ext uri="{BB962C8B-B14F-4D97-AF65-F5344CB8AC3E}">
        <p14:creationId xmlns:p14="http://schemas.microsoft.com/office/powerpoint/2010/main" xmlns:p="http://schemas.openxmlformats.org/presentationml/2006/main" xmlns:r="http://schemas.openxmlformats.org/officeDocument/2006/relationships" xmlns:a="http://schemas.openxmlformats.org/drawingml/2006/main" xmlns="" val="2311672830"/>
      </p:ext>
    </p:extLst>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p:txBody>
          <a:bodyPr>
            <a:normAutofit/>
          </a:bodyPr>
          <a:lstStyle/>
          <a:p>
            <a:pPr eaLnBrk="1" hangingPunct="1"/>
            <a:r>
              <a:rPr lang="en-GB" sz="3600" dirty="0" smtClean="0"/>
              <a:t>“Compassionate Cannibalism”</a:t>
            </a:r>
            <a:endParaRPr lang="en-US" sz="3600" dirty="0"/>
          </a:p>
        </p:txBody>
      </p:sp>
      <p:pic>
        <p:nvPicPr>
          <p:cNvPr id="31749" name="Picture 8" descr="Wari-Tirbe"/>
          <p:cNvPicPr>
            <a:picLocks noChangeAspect="1" noChangeArrowheads="1"/>
          </p:cNvPicPr>
          <p:nvPr/>
        </p:nvPicPr>
        <p:blipFill>
          <a:blip r:embed="rId2"/>
          <a:srcRect/>
          <a:stretch>
            <a:fillRect/>
          </a:stretch>
        </p:blipFill>
        <p:spPr bwMode="auto">
          <a:xfrm>
            <a:off x="1141494" y="1723063"/>
            <a:ext cx="6733065" cy="4268787"/>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a:xfrm>
            <a:off x="457200" y="1077026"/>
            <a:ext cx="8229600" cy="5049138"/>
          </a:xfrm>
        </p:spPr>
        <p:txBody>
          <a:bodyPr>
            <a:normAutofit/>
          </a:bodyPr>
          <a:lstStyle/>
          <a:p>
            <a:pPr eaLnBrk="1" hangingPunct="1">
              <a:lnSpc>
                <a:spcPct val="110000"/>
              </a:lnSpc>
            </a:pPr>
            <a:r>
              <a:rPr lang="en-US" sz="2800" dirty="0" smtClean="0"/>
              <a:t>‘</a:t>
            </a:r>
            <a:r>
              <a:rPr lang="en-US" sz="2800" dirty="0"/>
              <a:t>I don’t know if you can understand this, because you have never had a child die. But for a parent, when your child dies, it is a very sad thing to put his body in the earth. It is cold in the earth. We keep remembering our child, lying there, cold. We remember and we are sad. In the old days when the others ate the body, we did not think about his body much. We did not think about our child so much, and we were not so sad’ (pg 88).</a:t>
            </a: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By way of a reminder</a:t>
            </a:r>
            <a:endParaRPr lang="en-GB" dirty="0"/>
          </a:p>
        </p:txBody>
      </p:sp>
      <p:sp>
        <p:nvSpPr>
          <p:cNvPr id="3" name="Content Placeholder 2"/>
          <p:cNvSpPr>
            <a:spLocks noGrp="1"/>
          </p:cNvSpPr>
          <p:nvPr>
            <p:ph sz="half" idx="1"/>
          </p:nvPr>
        </p:nvSpPr>
        <p:spPr/>
        <p:txBody>
          <a:bodyPr/>
          <a:lstStyle/>
          <a:p>
            <a:r>
              <a:rPr lang="en-GB" dirty="0" smtClean="0"/>
              <a:t>Eating is NOT only about nutrition.</a:t>
            </a:r>
          </a:p>
          <a:p>
            <a:r>
              <a:rPr lang="en-GB" dirty="0" smtClean="0"/>
              <a:t>Eating is a social act that </a:t>
            </a:r>
          </a:p>
          <a:p>
            <a:pPr lvl="1"/>
            <a:r>
              <a:rPr lang="en-GB" dirty="0" smtClean="0"/>
              <a:t>coheres and separates</a:t>
            </a:r>
          </a:p>
          <a:p>
            <a:pPr lvl="1"/>
            <a:r>
              <a:rPr lang="en-GB" dirty="0" smtClean="0"/>
              <a:t>creates rules, behaviours, norms, tools, timetables etc</a:t>
            </a:r>
            <a:endParaRPr lang="en-GB" dirty="0"/>
          </a:p>
        </p:txBody>
      </p:sp>
      <p:pic>
        <p:nvPicPr>
          <p:cNvPr id="33794" name="Picture 2" descr="http://www.thedailytruffle.com/wp-content/uploads/2011/12/table-manners.jpeg"/>
          <p:cNvPicPr>
            <a:picLocks noChangeAspect="1" noChangeArrowheads="1"/>
          </p:cNvPicPr>
          <p:nvPr/>
        </p:nvPicPr>
        <p:blipFill>
          <a:blip r:embed="rId2" cstate="email"/>
          <a:srcRect/>
          <a:stretch>
            <a:fillRect/>
          </a:stretch>
        </p:blipFill>
        <p:spPr bwMode="auto">
          <a:xfrm>
            <a:off x="5458858" y="506775"/>
            <a:ext cx="3463002" cy="6136395"/>
          </a:xfrm>
          <a:prstGeom prst="rect">
            <a:avLst/>
          </a:prstGeom>
          <a:noFill/>
        </p:spPr>
      </p:pic>
    </p:spTree>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5589</TotalTime>
  <Words>513</Words>
  <Application>Microsoft Macintosh PowerPoint</Application>
  <PresentationFormat>On-screen Show (4:3)</PresentationFormat>
  <Paragraphs>66</Paragraphs>
  <Slides>19</Slides>
  <Notes>2</Notes>
  <HiddenSlides>0</HiddenSlides>
  <MMClips>0</MMClips>
  <ScaleCrop>false</ScaleCrop>
  <HeadingPairs>
    <vt:vector size="4" baseType="variant">
      <vt:variant>
        <vt:lpstr>Design Template</vt:lpstr>
      </vt:variant>
      <vt:variant>
        <vt:i4>1</vt:i4>
      </vt:variant>
      <vt:variant>
        <vt:lpstr>Slide Titles</vt:lpstr>
      </vt:variant>
      <vt:variant>
        <vt:i4>19</vt:i4>
      </vt:variant>
    </vt:vector>
  </HeadingPairs>
  <TitlesOfParts>
    <vt:vector size="20" baseType="lpstr">
      <vt:lpstr>Black</vt:lpstr>
      <vt:lpstr>Food taboos</vt:lpstr>
      <vt:lpstr>What is food?</vt:lpstr>
      <vt:lpstr>Food is more than eating</vt:lpstr>
      <vt:lpstr>Food cultures</vt:lpstr>
      <vt:lpstr>All cultures claim certain items unfit for consumption</vt:lpstr>
      <vt:lpstr>Food avoidance</vt:lpstr>
      <vt:lpstr>Risk and trust</vt:lpstr>
      <vt:lpstr>The horsemeat example</vt:lpstr>
      <vt:lpstr>What would you eat?</vt:lpstr>
      <vt:lpstr>Slide 10</vt:lpstr>
      <vt:lpstr>Slide 11</vt:lpstr>
      <vt:lpstr>Slide 12</vt:lpstr>
      <vt:lpstr>Insects </vt:lpstr>
      <vt:lpstr>Slide 14</vt:lpstr>
      <vt:lpstr>Cannibalism – just meat?</vt:lpstr>
      <vt:lpstr>Beth Conklin, Consuming Grief</vt:lpstr>
      <vt:lpstr>“Compassionate Cannibalism”</vt:lpstr>
      <vt:lpstr>Slide 18</vt:lpstr>
      <vt:lpstr>By way of a reminder</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taboos</dc:title>
  <dc:creator>Luci Attala</dc:creator>
  <cp:lastModifiedBy>Emma-Jayne Abbots</cp:lastModifiedBy>
  <cp:revision>74</cp:revision>
  <dcterms:created xsi:type="dcterms:W3CDTF">2014-03-05T10:55:31Z</dcterms:created>
  <dcterms:modified xsi:type="dcterms:W3CDTF">2014-03-05T10:59:57Z</dcterms:modified>
</cp:coreProperties>
</file>