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1"/>
  </p:handoutMasterIdLst>
  <p:sldIdLst>
    <p:sldId id="256" r:id="rId2"/>
    <p:sldId id="257" r:id="rId3"/>
    <p:sldId id="274" r:id="rId4"/>
    <p:sldId id="280" r:id="rId5"/>
    <p:sldId id="266" r:id="rId6"/>
    <p:sldId id="287" r:id="rId7"/>
    <p:sldId id="264" r:id="rId8"/>
    <p:sldId id="275" r:id="rId9"/>
    <p:sldId id="276" r:id="rId10"/>
    <p:sldId id="278" r:id="rId11"/>
    <p:sldId id="279" r:id="rId12"/>
    <p:sldId id="288" r:id="rId13"/>
    <p:sldId id="289" r:id="rId14"/>
    <p:sldId id="270" r:id="rId15"/>
    <p:sldId id="281" r:id="rId16"/>
    <p:sldId id="286" r:id="rId17"/>
    <p:sldId id="284" r:id="rId18"/>
    <p:sldId id="285" r:id="rId19"/>
    <p:sldId id="273"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5" d="100"/>
          <a:sy n="75" d="100"/>
        </p:scale>
        <p:origin x="2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2218C99-BBA7-40CC-8DD7-2AE6216AB7FA}" type="datetimeFigureOut">
              <a:rPr lang="en-GB" smtClean="0"/>
              <a:t>24/11/2017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3D3006-2CED-47ED-A2BC-B6499BAADEEF}" type="slidenum">
              <a:rPr lang="en-GB" smtClean="0"/>
              <a:t>‹#›</a:t>
            </a:fld>
            <a:endParaRPr lang="en-GB"/>
          </a:p>
        </p:txBody>
      </p:sp>
    </p:spTree>
    <p:extLst>
      <p:ext uri="{BB962C8B-B14F-4D97-AF65-F5344CB8AC3E}">
        <p14:creationId xmlns:p14="http://schemas.microsoft.com/office/powerpoint/2010/main" val="3776704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39F5819A-9408-45F3-868B-45137786B878}" type="datetimeFigureOut">
              <a:rPr lang="en-GB" smtClean="0"/>
              <a:t>24/11/2017</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82D782EC-EB94-4873-8710-CF8CBE4859DD}"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478960344"/>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9F5819A-9408-45F3-868B-45137786B878}"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777201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9F5819A-9408-45F3-868B-45137786B878}" type="datetimeFigureOut">
              <a:rPr lang="en-GB" smtClean="0"/>
              <a:t>24/11/2017</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82D782EC-EB94-4873-8710-CF8CBE4859DD}"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337439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9F5819A-9408-45F3-868B-45137786B878}"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2704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9F5819A-9408-45F3-868B-45137786B878}" type="datetimeFigureOut">
              <a:rPr lang="en-GB" smtClean="0"/>
              <a:t>24/11/2017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80717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9F5819A-9408-45F3-868B-45137786B878}" type="datetimeFigureOut">
              <a:rPr lang="en-GB" smtClean="0"/>
              <a:t>24/11/2017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950214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39F5819A-9408-45F3-868B-45137786B878}" type="datetimeFigureOut">
              <a:rPr lang="en-GB" smtClean="0"/>
              <a:t>24/11/2017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127535580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9F5819A-9408-45F3-868B-45137786B878}" type="datetimeFigureOut">
              <a:rPr lang="en-GB" smtClean="0"/>
              <a:t>24/11/2017</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82D782EC-EB94-4873-8710-CF8CBE4859DD}" type="slidenum">
              <a:rPr lang="en-GB" smtClean="0"/>
              <a:t>‹#›</a:t>
            </a:fld>
            <a:endParaRPr lang="en-GB"/>
          </a:p>
        </p:txBody>
      </p:sp>
    </p:spTree>
    <p:extLst>
      <p:ext uri="{BB962C8B-B14F-4D97-AF65-F5344CB8AC3E}">
        <p14:creationId xmlns:p14="http://schemas.microsoft.com/office/powerpoint/2010/main" val="171474602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9F5819A-9408-45F3-868B-45137786B878}" type="datetimeFigureOut">
              <a:rPr lang="en-GB" smtClean="0"/>
              <a:t>24/11/2017</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82D782EC-EB94-4873-8710-CF8CBE4859DD}" type="slidenum">
              <a:rPr lang="en-GB" smtClean="0"/>
              <a:t>‹#›</a:t>
            </a:fld>
            <a:endParaRPr lang="en-GB"/>
          </a:p>
        </p:txBody>
      </p:sp>
    </p:spTree>
    <p:extLst>
      <p:ext uri="{BB962C8B-B14F-4D97-AF65-F5344CB8AC3E}">
        <p14:creationId xmlns:p14="http://schemas.microsoft.com/office/powerpoint/2010/main" val="2841473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9F5819A-9408-45F3-868B-45137786B878}"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040634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9F5819A-9408-45F3-868B-45137786B878}" type="datetimeFigureOut">
              <a:rPr lang="en-GB" smtClean="0"/>
              <a:t>24/11/2017</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82D782EC-EB94-4873-8710-CF8CBE4859DD}"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990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39F5819A-9408-45F3-868B-45137786B878}" type="datetimeFigureOut">
              <a:rPr lang="en-GB" smtClean="0"/>
              <a:t>24/11/2017</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82D782EC-EB94-4873-8710-CF8CBE4859DD}"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2345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20751" y="1023867"/>
            <a:ext cx="4008781" cy="3349641"/>
          </a:xfrm>
        </p:spPr>
        <p:txBody>
          <a:bodyPr/>
          <a:lstStyle/>
          <a:p>
            <a:r>
              <a:rPr lang="en-GB" dirty="0" smtClean="0"/>
              <a:t>Models of Modern Policing</a:t>
            </a:r>
            <a:br>
              <a:rPr lang="en-GB" dirty="0" smtClean="0"/>
            </a:br>
            <a:r>
              <a:rPr lang="en-GB" dirty="0" smtClean="0"/>
              <a:t>Evidence Based Preventative Policing (EBP)</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2738564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Evidence Based </a:t>
            </a:r>
            <a:r>
              <a:rPr lang="en-GB" dirty="0" smtClean="0"/>
              <a:t>Policing Objectives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Understand the Principles of Evidence Based Preventative Policing (EBP)</a:t>
            </a:r>
          </a:p>
          <a:p>
            <a:r>
              <a:rPr lang="en-GB" dirty="0" smtClean="0"/>
              <a:t>To gain an Understanding how EBP can improve ‘policing’ and ‘public safety’, and how it can serve to reduce crime, harm and disorder.</a:t>
            </a:r>
          </a:p>
          <a:p>
            <a:r>
              <a:rPr lang="en-GB" dirty="0" smtClean="0"/>
              <a:t>To evaluate the effectiveness of EBP in comparison with other models of policing. </a:t>
            </a:r>
          </a:p>
          <a:p>
            <a:endParaRPr lang="en-GB" dirty="0" smtClean="0"/>
          </a:p>
          <a:p>
            <a:endParaRPr lang="en-GB" dirty="0" smtClean="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7743402" y="2438400"/>
            <a:ext cx="3761633" cy="3657600"/>
          </a:xfrm>
          <a:prstGeom prst="rect">
            <a:avLst/>
          </a:prstGeom>
        </p:spPr>
      </p:pic>
    </p:spTree>
    <p:extLst>
      <p:ext uri="{BB962C8B-B14F-4D97-AF65-F5344CB8AC3E}">
        <p14:creationId xmlns:p14="http://schemas.microsoft.com/office/powerpoint/2010/main" val="2771729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EBP</a:t>
            </a:r>
            <a:endParaRPr lang="en-GB" dirty="0"/>
          </a:p>
        </p:txBody>
      </p:sp>
      <p:sp>
        <p:nvSpPr>
          <p:cNvPr id="3" name="Content Placeholder 2"/>
          <p:cNvSpPr>
            <a:spLocks noGrp="1"/>
          </p:cNvSpPr>
          <p:nvPr>
            <p:ph idx="1"/>
          </p:nvPr>
        </p:nvSpPr>
        <p:spPr/>
        <p:txBody>
          <a:bodyPr/>
          <a:lstStyle/>
          <a:p>
            <a:endParaRPr lang="en-GB" dirty="0" smtClean="0"/>
          </a:p>
          <a:p>
            <a:r>
              <a:rPr lang="en-GB" dirty="0" smtClean="0"/>
              <a:t>One goal of modern policing structures is to ensure that strategic and tactical plans and actions are </a:t>
            </a:r>
            <a:r>
              <a:rPr lang="en-GB" i="1" dirty="0" smtClean="0"/>
              <a:t>evidence based. </a:t>
            </a:r>
          </a:p>
          <a:p>
            <a:endParaRPr lang="en-GB" dirty="0" smtClean="0"/>
          </a:p>
          <a:p>
            <a:r>
              <a:rPr lang="en-GB" dirty="0" smtClean="0"/>
              <a:t>Research is the foundation of </a:t>
            </a:r>
            <a:r>
              <a:rPr lang="en-GB" i="1" dirty="0" smtClean="0"/>
              <a:t>evidence based policing </a:t>
            </a:r>
            <a:r>
              <a:rPr lang="en-GB" dirty="0" smtClean="0"/>
              <a:t>and projects and police operations are often evaluated by external agencies such as Universities.</a:t>
            </a:r>
          </a:p>
          <a:p>
            <a:endParaRPr lang="en-GB" dirty="0"/>
          </a:p>
        </p:txBody>
      </p:sp>
    </p:spTree>
    <p:extLst>
      <p:ext uri="{BB962C8B-B14F-4D97-AF65-F5344CB8AC3E}">
        <p14:creationId xmlns:p14="http://schemas.microsoft.com/office/powerpoint/2010/main" val="4259775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evidence-based policing (EBP)?</a:t>
            </a:r>
            <a:br>
              <a:rPr lang="en-GB" dirty="0"/>
            </a:br>
            <a:endParaRPr lang="en-GB" dirty="0"/>
          </a:p>
        </p:txBody>
      </p:sp>
      <p:sp>
        <p:nvSpPr>
          <p:cNvPr id="3" name="Content Placeholder 2"/>
          <p:cNvSpPr>
            <a:spLocks noGrp="1"/>
          </p:cNvSpPr>
          <p:nvPr>
            <p:ph idx="1"/>
          </p:nvPr>
        </p:nvSpPr>
        <p:spPr/>
        <p:txBody>
          <a:bodyPr>
            <a:normAutofit/>
          </a:bodyPr>
          <a:lstStyle/>
          <a:p>
            <a:pPr marL="0" indent="0" algn="just">
              <a:buNone/>
            </a:pPr>
            <a:r>
              <a:rPr lang="en-GB" sz="2800" dirty="0" smtClean="0">
                <a:solidFill>
                  <a:schemeClr val="tx1"/>
                </a:solidFill>
              </a:rPr>
              <a:t>Evidence-Based </a:t>
            </a:r>
            <a:r>
              <a:rPr lang="en-GB" sz="2800" dirty="0">
                <a:solidFill>
                  <a:schemeClr val="tx1"/>
                </a:solidFill>
              </a:rPr>
              <a:t>Policing (EBP) can be understood as a problem-solving cycle that involves police officers and staff using and creating the best available research evidence to inform or test policing policies, decisions and practices.</a:t>
            </a:r>
          </a:p>
        </p:txBody>
      </p:sp>
    </p:spTree>
    <p:extLst>
      <p:ext uri="{BB962C8B-B14F-4D97-AF65-F5344CB8AC3E}">
        <p14:creationId xmlns:p14="http://schemas.microsoft.com/office/powerpoint/2010/main" val="3623350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EBP </a:t>
            </a:r>
            <a:r>
              <a:rPr lang="en-GB" dirty="0" smtClean="0">
                <a:solidFill>
                  <a:srgbClr val="FFC000"/>
                </a:solidFill>
              </a:rPr>
              <a:t>– Main Features….</a:t>
            </a:r>
            <a:endParaRPr lang="en-GB" dirty="0">
              <a:solidFill>
                <a:srgbClr val="FFC000"/>
              </a:solidFill>
            </a:endParaRPr>
          </a:p>
        </p:txBody>
      </p:sp>
      <p:sp>
        <p:nvSpPr>
          <p:cNvPr id="3" name="Content Placeholder 2"/>
          <p:cNvSpPr>
            <a:spLocks noGrp="1"/>
          </p:cNvSpPr>
          <p:nvPr>
            <p:ph sz="half" idx="1"/>
          </p:nvPr>
        </p:nvSpPr>
        <p:spPr>
          <a:xfrm>
            <a:off x="2933699" y="2438399"/>
            <a:ext cx="4999568" cy="3657601"/>
          </a:xfrm>
        </p:spPr>
        <p:txBody>
          <a:bodyPr>
            <a:normAutofit fontScale="92500"/>
          </a:bodyPr>
          <a:lstStyle/>
          <a:p>
            <a:endParaRPr lang="en-GB" dirty="0" smtClean="0"/>
          </a:p>
          <a:p>
            <a:pPr marL="0" indent="0">
              <a:buNone/>
            </a:pPr>
            <a:r>
              <a:rPr lang="en-GB" sz="2600" dirty="0" smtClean="0">
                <a:solidFill>
                  <a:srgbClr val="FF0000"/>
                </a:solidFill>
              </a:rPr>
              <a:t>‘targeting of crime and disorder through the most effective use of resources , </a:t>
            </a:r>
            <a:r>
              <a:rPr lang="en-GB" sz="2600" dirty="0" smtClean="0">
                <a:solidFill>
                  <a:srgbClr val="FF0000"/>
                </a:solidFill>
              </a:rPr>
              <a:t>drawing on evidence from as many sources as possible and from this developing and implementing policing plans based on a sound understanding of the situation</a:t>
            </a:r>
            <a:endParaRPr lang="en-GB" sz="2600" dirty="0" smtClean="0">
              <a:solidFill>
                <a:srgbClr val="FF0000"/>
              </a:solidFill>
            </a:endParaRPr>
          </a:p>
        </p:txBody>
      </p:sp>
      <p:pic>
        <p:nvPicPr>
          <p:cNvPr id="5" name="Content Placeholder 4"/>
          <p:cNvPicPr>
            <a:picLocks noGrp="1" noChangeAspect="1"/>
          </p:cNvPicPr>
          <p:nvPr>
            <p:ph sz="half" idx="2"/>
          </p:nvPr>
        </p:nvPicPr>
        <p:blipFill>
          <a:blip r:embed="rId2"/>
          <a:stretch>
            <a:fillRect/>
          </a:stretch>
        </p:blipFill>
        <p:spPr>
          <a:xfrm>
            <a:off x="8195469" y="3286125"/>
            <a:ext cx="2857500" cy="1962150"/>
          </a:xfrm>
          <a:prstGeom prst="rect">
            <a:avLst/>
          </a:prstGeom>
        </p:spPr>
      </p:pic>
    </p:spTree>
    <p:extLst>
      <p:ext uri="{BB962C8B-B14F-4D97-AF65-F5344CB8AC3E}">
        <p14:creationId xmlns:p14="http://schemas.microsoft.com/office/powerpoint/2010/main" val="318522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solidFill>
                  <a:schemeClr val="tx1"/>
                </a:solidFill>
              </a:rPr>
              <a:t>Informing policing priorities by weighing the harms of criminality together with data from beyond crime and disorder, in order to focus police resources in furtherance of both crime and harm reduction’. </a:t>
            </a:r>
          </a:p>
          <a:p>
            <a:endParaRPr lang="en-GB" dirty="0"/>
          </a:p>
        </p:txBody>
      </p:sp>
    </p:spTree>
    <p:extLst>
      <p:ext uri="{BB962C8B-B14F-4D97-AF65-F5344CB8AC3E}">
        <p14:creationId xmlns:p14="http://schemas.microsoft.com/office/powerpoint/2010/main" val="41455930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Functions of EBP</a:t>
            </a:r>
            <a:endParaRPr lang="en-GB" dirty="0"/>
          </a:p>
        </p:txBody>
      </p:sp>
      <p:sp>
        <p:nvSpPr>
          <p:cNvPr id="3" name="Content Placeholder 2"/>
          <p:cNvSpPr>
            <a:spLocks noGrp="1"/>
          </p:cNvSpPr>
          <p:nvPr>
            <p:ph sz="half" idx="1"/>
          </p:nvPr>
        </p:nvSpPr>
        <p:spPr/>
        <p:txBody>
          <a:bodyPr/>
          <a:lstStyle/>
          <a:p>
            <a:r>
              <a:rPr lang="en-GB" sz="2400" dirty="0" smtClean="0"/>
              <a:t>Research used to target places where police are needed most,</a:t>
            </a:r>
          </a:p>
          <a:p>
            <a:r>
              <a:rPr lang="en-GB" sz="2400" dirty="0" smtClean="0"/>
              <a:t> Evidence tested when deciding on policing ‘tactics’,</a:t>
            </a:r>
          </a:p>
          <a:p>
            <a:r>
              <a:rPr lang="en-GB" sz="2400" dirty="0" smtClean="0"/>
              <a:t>Recognition that policing is not just about crime fighting but also:</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9133" y="2434082"/>
            <a:ext cx="2471769" cy="210775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9133" y="4400019"/>
            <a:ext cx="3437796" cy="1695981"/>
          </a:xfrm>
          <a:prstGeom prst="rect">
            <a:avLst/>
          </a:prstGeom>
        </p:spPr>
      </p:pic>
    </p:spTree>
    <p:extLst>
      <p:ext uri="{BB962C8B-B14F-4D97-AF65-F5344CB8AC3E}">
        <p14:creationId xmlns:p14="http://schemas.microsoft.com/office/powerpoint/2010/main" val="1294064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Stages of EBP:</a:t>
            </a:r>
            <a:r>
              <a:rPr lang="en-GB" dirty="0">
                <a:solidFill>
                  <a:srgbClr val="FFC000"/>
                </a:solidFill>
              </a:rPr>
              <a:t/>
            </a:r>
            <a:br>
              <a:rPr lang="en-GB" dirty="0">
                <a:solidFill>
                  <a:srgbClr val="FFC000"/>
                </a:solidFill>
              </a:rPr>
            </a:br>
            <a:endParaRPr lang="en-GB" dirty="0">
              <a:solidFill>
                <a:srgbClr val="FFC000"/>
              </a:solidFill>
            </a:endParaRPr>
          </a:p>
        </p:txBody>
      </p:sp>
      <p:sp>
        <p:nvSpPr>
          <p:cNvPr id="3" name="Content Placeholder 2"/>
          <p:cNvSpPr>
            <a:spLocks noGrp="1"/>
          </p:cNvSpPr>
          <p:nvPr>
            <p:ph sz="half" idx="1"/>
          </p:nvPr>
        </p:nvSpPr>
        <p:spPr>
          <a:xfrm>
            <a:off x="2933699" y="2218267"/>
            <a:ext cx="4160520" cy="3877733"/>
          </a:xfrm>
        </p:spPr>
        <p:txBody>
          <a:bodyPr>
            <a:normAutofit lnSpcReduction="10000"/>
          </a:bodyPr>
          <a:lstStyle/>
          <a:p>
            <a:r>
              <a:rPr lang="en-GB" sz="2400" dirty="0" smtClean="0">
                <a:solidFill>
                  <a:srgbClr val="FF0000"/>
                </a:solidFill>
              </a:rPr>
              <a:t>Identify </a:t>
            </a:r>
            <a:r>
              <a:rPr lang="en-GB" sz="2400" dirty="0">
                <a:solidFill>
                  <a:srgbClr val="FF0000"/>
                </a:solidFill>
              </a:rPr>
              <a:t>Problem</a:t>
            </a:r>
          </a:p>
          <a:p>
            <a:r>
              <a:rPr lang="en-GB" sz="2400" dirty="0">
                <a:solidFill>
                  <a:srgbClr val="FF0000"/>
                </a:solidFill>
              </a:rPr>
              <a:t>Define Problem</a:t>
            </a:r>
          </a:p>
          <a:p>
            <a:r>
              <a:rPr lang="en-GB" sz="2400" dirty="0">
                <a:solidFill>
                  <a:srgbClr val="FF0000"/>
                </a:solidFill>
              </a:rPr>
              <a:t>Understand Problem</a:t>
            </a:r>
          </a:p>
          <a:p>
            <a:r>
              <a:rPr lang="en-GB" sz="2400" dirty="0">
                <a:solidFill>
                  <a:srgbClr val="FF0000"/>
                </a:solidFill>
              </a:rPr>
              <a:t>Develop Ideas</a:t>
            </a:r>
          </a:p>
          <a:p>
            <a:r>
              <a:rPr lang="en-GB" sz="2400" dirty="0">
                <a:solidFill>
                  <a:srgbClr val="FF0000"/>
                </a:solidFill>
              </a:rPr>
              <a:t>Identify Opportunities</a:t>
            </a:r>
          </a:p>
          <a:p>
            <a:r>
              <a:rPr lang="en-GB" sz="2400" dirty="0">
                <a:solidFill>
                  <a:srgbClr val="FF0000"/>
                </a:solidFill>
              </a:rPr>
              <a:t>Plan</a:t>
            </a:r>
          </a:p>
          <a:p>
            <a:r>
              <a:rPr lang="en-GB" sz="2400" dirty="0">
                <a:solidFill>
                  <a:srgbClr val="FF0000"/>
                </a:solidFill>
              </a:rPr>
              <a:t>Implement</a:t>
            </a:r>
          </a:p>
          <a:p>
            <a:r>
              <a:rPr lang="en-GB" sz="2400" dirty="0">
                <a:solidFill>
                  <a:srgbClr val="FF0000"/>
                </a:solidFill>
              </a:rPr>
              <a:t>Evaluate</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795419" y="2438400"/>
            <a:ext cx="3657600" cy="3657600"/>
          </a:xfrm>
        </p:spPr>
      </p:pic>
    </p:spTree>
    <p:extLst>
      <p:ext uri="{BB962C8B-B14F-4D97-AF65-F5344CB8AC3E}">
        <p14:creationId xmlns:p14="http://schemas.microsoft.com/office/powerpoint/2010/main" val="1533671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C000"/>
                </a:solidFill>
              </a:rPr>
              <a:t>Collaborative Working:</a:t>
            </a:r>
            <a:r>
              <a:rPr lang="en-GB" dirty="0">
                <a:solidFill>
                  <a:srgbClr val="FFC000"/>
                </a:solidFill>
              </a:rPr>
              <a:t/>
            </a:r>
            <a:br>
              <a:rPr lang="en-GB" dirty="0">
                <a:solidFill>
                  <a:srgbClr val="FFC000"/>
                </a:solidFill>
              </a:rPr>
            </a:br>
            <a:endParaRPr lang="en-GB" dirty="0">
              <a:solidFill>
                <a:srgbClr val="FFC000"/>
              </a:solidFill>
            </a:endParaRPr>
          </a:p>
        </p:txBody>
      </p:sp>
      <p:sp>
        <p:nvSpPr>
          <p:cNvPr id="3" name="Content Placeholder 2"/>
          <p:cNvSpPr>
            <a:spLocks noGrp="1"/>
          </p:cNvSpPr>
          <p:nvPr>
            <p:ph sz="half" idx="1"/>
          </p:nvPr>
        </p:nvSpPr>
        <p:spPr/>
        <p:txBody>
          <a:bodyPr>
            <a:normAutofit/>
          </a:bodyPr>
          <a:lstStyle/>
          <a:p>
            <a:endParaRPr lang="en-GB" sz="2400" dirty="0" smtClean="0">
              <a:solidFill>
                <a:srgbClr val="FF0000"/>
              </a:solidFill>
            </a:endParaRPr>
          </a:p>
          <a:p>
            <a:r>
              <a:rPr lang="en-GB" sz="2400" dirty="0" smtClean="0">
                <a:solidFill>
                  <a:srgbClr val="FF0000"/>
                </a:solidFill>
              </a:rPr>
              <a:t>Local </a:t>
            </a:r>
            <a:r>
              <a:rPr lang="en-GB" sz="2400" dirty="0">
                <a:solidFill>
                  <a:srgbClr val="FF0000"/>
                </a:solidFill>
              </a:rPr>
              <a:t>Authorities</a:t>
            </a:r>
          </a:p>
          <a:p>
            <a:r>
              <a:rPr lang="en-GB" sz="2400" dirty="0">
                <a:solidFill>
                  <a:srgbClr val="FF0000"/>
                </a:solidFill>
              </a:rPr>
              <a:t>Emergency Services</a:t>
            </a:r>
          </a:p>
          <a:p>
            <a:r>
              <a:rPr lang="en-GB" sz="2400" dirty="0">
                <a:solidFill>
                  <a:srgbClr val="FF0000"/>
                </a:solidFill>
              </a:rPr>
              <a:t>Community</a:t>
            </a:r>
          </a:p>
          <a:p>
            <a:r>
              <a:rPr lang="en-GB" sz="2400" dirty="0">
                <a:solidFill>
                  <a:srgbClr val="FF0000"/>
                </a:solidFill>
              </a:rPr>
              <a:t>Local </a:t>
            </a:r>
            <a:r>
              <a:rPr lang="en-GB" sz="2400" dirty="0" smtClean="0">
                <a:solidFill>
                  <a:srgbClr val="FF0000"/>
                </a:solidFill>
              </a:rPr>
              <a:t>businesses</a:t>
            </a:r>
          </a:p>
          <a:p>
            <a:endParaRPr lang="en-GB" sz="2400" dirty="0" smtClean="0">
              <a:solidFill>
                <a:srgbClr val="FF0000"/>
              </a:solidFill>
            </a:endParaRPr>
          </a:p>
          <a:p>
            <a:endParaRPr lang="en-GB" sz="2400" dirty="0">
              <a:solidFill>
                <a:srgbClr val="FF0000"/>
              </a:solidFill>
            </a:endParaRPr>
          </a:p>
          <a:p>
            <a:endParaRPr lang="en-GB" dirty="0"/>
          </a:p>
        </p:txBody>
      </p:sp>
      <p:pic>
        <p:nvPicPr>
          <p:cNvPr id="6" name="Content Placeholder 5"/>
          <p:cNvPicPr>
            <a:picLocks noGrp="1" noChangeAspect="1"/>
          </p:cNvPicPr>
          <p:nvPr>
            <p:ph sz="half" idx="2"/>
          </p:nvPr>
        </p:nvPicPr>
        <p:blipFill>
          <a:blip r:embed="rId2"/>
          <a:stretch>
            <a:fillRect/>
          </a:stretch>
        </p:blipFill>
        <p:spPr>
          <a:xfrm>
            <a:off x="6874933" y="2438399"/>
            <a:ext cx="4192323" cy="3539068"/>
          </a:xfrm>
          <a:prstGeom prst="rect">
            <a:avLst/>
          </a:prstGeom>
        </p:spPr>
      </p:pic>
    </p:spTree>
    <p:extLst>
      <p:ext uri="{BB962C8B-B14F-4D97-AF65-F5344CB8AC3E}">
        <p14:creationId xmlns:p14="http://schemas.microsoft.com/office/powerpoint/2010/main" val="277330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C000"/>
                </a:solidFill>
              </a:rPr>
              <a:t>Sources of evidence to inform policing decisions:</a:t>
            </a:r>
            <a:endParaRPr lang="en-GB" dirty="0">
              <a:solidFill>
                <a:srgbClr val="FFC000"/>
              </a:solidFill>
            </a:endParaRPr>
          </a:p>
        </p:txBody>
      </p:sp>
      <p:sp>
        <p:nvSpPr>
          <p:cNvPr id="3" name="Content Placeholder 2"/>
          <p:cNvSpPr>
            <a:spLocks noGrp="1"/>
          </p:cNvSpPr>
          <p:nvPr>
            <p:ph sz="half" idx="1"/>
          </p:nvPr>
        </p:nvSpPr>
        <p:spPr/>
        <p:txBody>
          <a:bodyPr/>
          <a:lstStyle/>
          <a:p>
            <a:endParaRPr lang="en-GB" dirty="0"/>
          </a:p>
          <a:p>
            <a:r>
              <a:rPr lang="en-GB" sz="2400" dirty="0">
                <a:solidFill>
                  <a:srgbClr val="FF0000"/>
                </a:solidFill>
              </a:rPr>
              <a:t>Community</a:t>
            </a:r>
          </a:p>
          <a:p>
            <a:r>
              <a:rPr lang="en-GB" sz="2400" dirty="0">
                <a:solidFill>
                  <a:srgbClr val="FF0000"/>
                </a:solidFill>
              </a:rPr>
              <a:t>Colleagues</a:t>
            </a:r>
          </a:p>
          <a:p>
            <a:r>
              <a:rPr lang="en-GB" sz="2400" dirty="0">
                <a:solidFill>
                  <a:srgbClr val="FF0000"/>
                </a:solidFill>
              </a:rPr>
              <a:t>Surveys</a:t>
            </a:r>
          </a:p>
          <a:p>
            <a:r>
              <a:rPr lang="en-GB" sz="2400" dirty="0">
                <a:solidFill>
                  <a:srgbClr val="FF0000"/>
                </a:solidFill>
              </a:rPr>
              <a:t>Other forces</a:t>
            </a:r>
          </a:p>
          <a:p>
            <a:r>
              <a:rPr lang="en-GB" sz="2400" dirty="0">
                <a:solidFill>
                  <a:srgbClr val="FF0000"/>
                </a:solidFill>
              </a:rPr>
              <a:t>Other agencies</a:t>
            </a:r>
          </a:p>
          <a:p>
            <a:r>
              <a:rPr lang="en-GB" sz="2400" dirty="0">
                <a:solidFill>
                  <a:srgbClr val="FF0000"/>
                </a:solidFill>
              </a:rPr>
              <a:t>Universities (research)</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908800" y="2709333"/>
            <a:ext cx="4067969" cy="2912534"/>
          </a:xfrm>
          <a:prstGeom prst="rect">
            <a:avLst/>
          </a:prstGeom>
        </p:spPr>
      </p:pic>
    </p:spTree>
    <p:extLst>
      <p:ext uri="{BB962C8B-B14F-4D97-AF65-F5344CB8AC3E}">
        <p14:creationId xmlns:p14="http://schemas.microsoft.com/office/powerpoint/2010/main" val="346310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FFC000"/>
                </a:solidFill>
              </a:rPr>
              <a:t>Causes for Concern in Policing:</a:t>
            </a:r>
            <a:r>
              <a:rPr lang="en-GB" dirty="0">
                <a:solidFill>
                  <a:srgbClr val="FFC000"/>
                </a:solidFill>
              </a:rPr>
              <a:t/>
            </a:r>
            <a:br>
              <a:rPr lang="en-GB" dirty="0">
                <a:solidFill>
                  <a:srgbClr val="FFC000"/>
                </a:solidFill>
              </a:rPr>
            </a:br>
            <a:endParaRPr lang="en-GB" dirty="0">
              <a:solidFill>
                <a:srgbClr val="FFC000"/>
              </a:solidFill>
            </a:endParaRPr>
          </a:p>
        </p:txBody>
      </p:sp>
      <p:sp>
        <p:nvSpPr>
          <p:cNvPr id="3" name="Content Placeholder 2"/>
          <p:cNvSpPr>
            <a:spLocks noGrp="1"/>
          </p:cNvSpPr>
          <p:nvPr>
            <p:ph sz="half" idx="1"/>
          </p:nvPr>
        </p:nvSpPr>
        <p:spPr/>
        <p:txBody>
          <a:bodyPr/>
          <a:lstStyle/>
          <a:p>
            <a:endParaRPr lang="en-GB" dirty="0" smtClean="0"/>
          </a:p>
          <a:p>
            <a:endParaRPr lang="en-GB" dirty="0"/>
          </a:p>
          <a:p>
            <a:r>
              <a:rPr lang="en-GB" sz="2400" dirty="0" smtClean="0">
                <a:solidFill>
                  <a:srgbClr val="FF0000"/>
                </a:solidFill>
              </a:rPr>
              <a:t>ASB</a:t>
            </a:r>
            <a:endParaRPr lang="en-GB" sz="2400" dirty="0">
              <a:solidFill>
                <a:srgbClr val="FF0000"/>
              </a:solidFill>
            </a:endParaRPr>
          </a:p>
          <a:p>
            <a:r>
              <a:rPr lang="en-GB" sz="2400" dirty="0">
                <a:solidFill>
                  <a:srgbClr val="FF0000"/>
                </a:solidFill>
              </a:rPr>
              <a:t>Vulnerable persons</a:t>
            </a:r>
          </a:p>
          <a:p>
            <a:r>
              <a:rPr lang="en-GB" sz="2400" dirty="0">
                <a:solidFill>
                  <a:srgbClr val="FF0000"/>
                </a:solidFill>
              </a:rPr>
              <a:t>Crime Rates</a:t>
            </a:r>
          </a:p>
          <a:p>
            <a:r>
              <a:rPr lang="en-GB" sz="2400" dirty="0">
                <a:solidFill>
                  <a:srgbClr val="FF0000"/>
                </a:solidFill>
              </a:rPr>
              <a:t>Fear of Crime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214535" y="2438400"/>
            <a:ext cx="2724816" cy="1490134"/>
          </a:xfrm>
          <a:prstGeom prst="rect">
            <a:avLst/>
          </a:prstGeom>
        </p:spPr>
      </p:pic>
      <p:pic>
        <p:nvPicPr>
          <p:cNvPr id="7" name="Picture 6"/>
          <p:cNvPicPr>
            <a:picLocks noChangeAspect="1"/>
          </p:cNvPicPr>
          <p:nvPr/>
        </p:nvPicPr>
        <p:blipFill>
          <a:blip r:embed="rId3"/>
          <a:stretch>
            <a:fillRect/>
          </a:stretch>
        </p:blipFill>
        <p:spPr>
          <a:xfrm>
            <a:off x="6043418" y="4180458"/>
            <a:ext cx="3067050" cy="1838325"/>
          </a:xfrm>
          <a:prstGeom prst="rect">
            <a:avLst/>
          </a:prstGeom>
        </p:spPr>
      </p:pic>
      <p:pic>
        <p:nvPicPr>
          <p:cNvPr id="6" name="Picture 5"/>
          <p:cNvPicPr>
            <a:picLocks noChangeAspect="1"/>
          </p:cNvPicPr>
          <p:nvPr/>
        </p:nvPicPr>
        <p:blipFill>
          <a:blip r:embed="rId4"/>
          <a:stretch>
            <a:fillRect/>
          </a:stretch>
        </p:blipFill>
        <p:spPr>
          <a:xfrm>
            <a:off x="8334375" y="3034771"/>
            <a:ext cx="2381250" cy="1533525"/>
          </a:xfrm>
          <a:prstGeom prst="rect">
            <a:avLst/>
          </a:prstGeom>
        </p:spPr>
      </p:pic>
    </p:spTree>
    <p:extLst>
      <p:ext uri="{BB962C8B-B14F-4D97-AF65-F5344CB8AC3E}">
        <p14:creationId xmlns:p14="http://schemas.microsoft.com/office/powerpoint/2010/main" val="76978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Implementing Preventative Policing Plans -</a:t>
            </a:r>
            <a:endParaRPr lang="en-GB" dirty="0">
              <a:solidFill>
                <a:srgbClr val="FFC000"/>
              </a:solidFill>
            </a:endParaRPr>
          </a:p>
        </p:txBody>
      </p:sp>
      <p:sp>
        <p:nvSpPr>
          <p:cNvPr id="3" name="Content Placeholder 2"/>
          <p:cNvSpPr>
            <a:spLocks noGrp="1"/>
          </p:cNvSpPr>
          <p:nvPr>
            <p:ph sz="half" idx="1"/>
          </p:nvPr>
        </p:nvSpPr>
        <p:spPr/>
        <p:txBody>
          <a:bodyPr/>
          <a:lstStyle/>
          <a:p>
            <a:pPr marL="0" indent="0">
              <a:buNone/>
            </a:pPr>
            <a:r>
              <a:rPr lang="en-GB" sz="2400" dirty="0"/>
              <a:t>Considerations</a:t>
            </a:r>
            <a:endParaRPr lang="en-GB" sz="2400" dirty="0" smtClean="0">
              <a:solidFill>
                <a:srgbClr val="FF0000"/>
              </a:solidFill>
            </a:endParaRPr>
          </a:p>
          <a:p>
            <a:r>
              <a:rPr lang="en-GB" sz="2400" dirty="0">
                <a:solidFill>
                  <a:srgbClr val="FF0000"/>
                </a:solidFill>
              </a:rPr>
              <a:t>Community Impact</a:t>
            </a:r>
          </a:p>
          <a:p>
            <a:r>
              <a:rPr lang="en-GB" sz="2400" dirty="0" smtClean="0">
                <a:solidFill>
                  <a:srgbClr val="FF0000"/>
                </a:solidFill>
              </a:rPr>
              <a:t>Resources</a:t>
            </a:r>
          </a:p>
          <a:p>
            <a:r>
              <a:rPr lang="en-GB" sz="2400" dirty="0" smtClean="0">
                <a:solidFill>
                  <a:srgbClr val="FF0000"/>
                </a:solidFill>
              </a:rPr>
              <a:t>Action Plan</a:t>
            </a:r>
          </a:p>
          <a:p>
            <a:r>
              <a:rPr lang="en-GB" sz="2400" dirty="0">
                <a:solidFill>
                  <a:srgbClr val="FF0000"/>
                </a:solidFill>
              </a:rPr>
              <a:t>Policing (Impact </a:t>
            </a:r>
            <a:r>
              <a:rPr lang="en-GB" sz="2400" dirty="0" smtClean="0">
                <a:solidFill>
                  <a:srgbClr val="FF0000"/>
                </a:solidFill>
              </a:rPr>
              <a:t>on) </a:t>
            </a:r>
            <a:endParaRPr lang="en-GB" sz="2400" dirty="0">
              <a:solidFill>
                <a:srgbClr val="FF0000"/>
              </a:solidFill>
            </a:endParaRPr>
          </a:p>
          <a:p>
            <a:endParaRPr lang="en-GB" sz="2400" dirty="0" smtClean="0">
              <a:solidFill>
                <a:srgbClr val="FF0000"/>
              </a:solidFill>
            </a:endParaRPr>
          </a:p>
          <a:p>
            <a:endParaRPr lang="en-GB" dirty="0"/>
          </a:p>
        </p:txBody>
      </p:sp>
      <p:sp>
        <p:nvSpPr>
          <p:cNvPr id="4" name="Content Placeholder 3"/>
          <p:cNvSpPr>
            <a:spLocks noGrp="1"/>
          </p:cNvSpPr>
          <p:nvPr>
            <p:ph sz="half" idx="2"/>
          </p:nvPr>
        </p:nvSpPr>
        <p:spPr/>
        <p:txBody>
          <a:bodyPr>
            <a:normAutofit/>
          </a:bodyPr>
          <a:lstStyle/>
          <a:p>
            <a:pPr marL="0" indent="0">
              <a:buNone/>
            </a:pPr>
            <a:r>
              <a:rPr lang="en-GB" sz="2400" dirty="0" smtClean="0"/>
              <a:t>Decisions</a:t>
            </a:r>
          </a:p>
          <a:p>
            <a:pPr marL="0" indent="0">
              <a:buNone/>
            </a:pPr>
            <a:r>
              <a:rPr lang="en-GB" sz="2400" dirty="0" smtClean="0">
                <a:solidFill>
                  <a:srgbClr val="FF0000"/>
                </a:solidFill>
              </a:rPr>
              <a:t>Timescales</a:t>
            </a:r>
          </a:p>
          <a:p>
            <a:pPr marL="0" indent="0">
              <a:buNone/>
            </a:pPr>
            <a:r>
              <a:rPr lang="en-GB" sz="2400" dirty="0" smtClean="0">
                <a:solidFill>
                  <a:srgbClr val="FF0000"/>
                </a:solidFill>
              </a:rPr>
              <a:t>Objectives</a:t>
            </a:r>
          </a:p>
          <a:p>
            <a:pPr marL="0" indent="0">
              <a:buNone/>
            </a:pPr>
            <a:r>
              <a:rPr lang="en-GB" sz="2400" dirty="0">
                <a:solidFill>
                  <a:srgbClr val="FF0000"/>
                </a:solidFill>
              </a:rPr>
              <a:t>Contingencies</a:t>
            </a:r>
          </a:p>
          <a:p>
            <a:pPr marL="0" indent="0">
              <a:buNone/>
            </a:pPr>
            <a:r>
              <a:rPr lang="en-GB" sz="2400" dirty="0">
                <a:solidFill>
                  <a:srgbClr val="FF0000"/>
                </a:solidFill>
              </a:rPr>
              <a:t>Results (Monitor)</a:t>
            </a:r>
          </a:p>
          <a:p>
            <a:pPr marL="0" indent="0">
              <a:buNone/>
            </a:pPr>
            <a:r>
              <a:rPr lang="en-GB" sz="2400" dirty="0" smtClean="0">
                <a:solidFill>
                  <a:srgbClr val="FF0000"/>
                </a:solidFill>
              </a:rPr>
              <a:t>Actions</a:t>
            </a:r>
          </a:p>
          <a:p>
            <a:pPr marL="0" indent="0">
              <a:buNone/>
            </a:pPr>
            <a:r>
              <a:rPr lang="en-GB" sz="2400" dirty="0" smtClean="0">
                <a:solidFill>
                  <a:srgbClr val="FF0000"/>
                </a:solidFill>
              </a:rPr>
              <a:t>Measurement</a:t>
            </a:r>
            <a:endParaRPr lang="en-GB" sz="2400" dirty="0">
              <a:solidFill>
                <a:srgbClr val="FF0000"/>
              </a:solidFill>
            </a:endParaRPr>
          </a:p>
        </p:txBody>
      </p:sp>
    </p:spTree>
    <p:extLst>
      <p:ext uri="{BB962C8B-B14F-4D97-AF65-F5344CB8AC3E}">
        <p14:creationId xmlns:p14="http://schemas.microsoft.com/office/powerpoint/2010/main" val="19612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Reviewing EBPP Plans</a:t>
            </a:r>
            <a:endParaRPr lang="en-GB" dirty="0">
              <a:solidFill>
                <a:srgbClr val="FFC000"/>
              </a:solidFill>
            </a:endParaRPr>
          </a:p>
        </p:txBody>
      </p:sp>
      <p:sp>
        <p:nvSpPr>
          <p:cNvPr id="3" name="Content Placeholder 2"/>
          <p:cNvSpPr>
            <a:spLocks noGrp="1"/>
          </p:cNvSpPr>
          <p:nvPr>
            <p:ph sz="half" idx="1"/>
          </p:nvPr>
        </p:nvSpPr>
        <p:spPr/>
        <p:txBody>
          <a:bodyPr/>
          <a:lstStyle/>
          <a:p>
            <a:endParaRPr lang="en-GB" dirty="0" smtClean="0">
              <a:solidFill>
                <a:srgbClr val="FF0000"/>
              </a:solidFill>
            </a:endParaRPr>
          </a:p>
          <a:p>
            <a:r>
              <a:rPr lang="en-GB" dirty="0" smtClean="0">
                <a:solidFill>
                  <a:srgbClr val="FF0000"/>
                </a:solidFill>
              </a:rPr>
              <a:t>Check levels of reporting</a:t>
            </a:r>
          </a:p>
          <a:p>
            <a:r>
              <a:rPr lang="en-GB" dirty="0" smtClean="0">
                <a:solidFill>
                  <a:srgbClr val="FF0000"/>
                </a:solidFill>
              </a:rPr>
              <a:t>Check Community Satisfaction</a:t>
            </a:r>
          </a:p>
          <a:p>
            <a:r>
              <a:rPr lang="en-GB" dirty="0" smtClean="0">
                <a:solidFill>
                  <a:srgbClr val="FF0000"/>
                </a:solidFill>
              </a:rPr>
              <a:t>Check Costs (Policing)</a:t>
            </a:r>
          </a:p>
          <a:p>
            <a:r>
              <a:rPr lang="en-GB" dirty="0" smtClean="0">
                <a:solidFill>
                  <a:srgbClr val="FF0000"/>
                </a:solidFill>
              </a:rPr>
              <a:t>Check Costs (Partners)</a:t>
            </a: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92150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1" nodeType="clickEffect">
                                  <p:stCondLst>
                                    <p:cond delay="0"/>
                                  </p:stCondLst>
                                  <p:childTnLst>
                                    <p:animScale>
                                      <p:cBhvr>
                                        <p:cTn id="13"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“triple-T” </a:t>
            </a:r>
            <a:r>
              <a:rPr lang="en-GB" dirty="0" smtClean="0"/>
              <a:t>Strategy</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sz="2400" b="1" dirty="0" smtClean="0"/>
              <a:t>Targeting</a:t>
            </a:r>
            <a:r>
              <a:rPr lang="en-GB" sz="2400" b="1" dirty="0"/>
              <a:t>, </a:t>
            </a:r>
            <a:r>
              <a:rPr lang="en-GB" sz="2400" b="1" dirty="0" smtClean="0"/>
              <a:t>Testing</a:t>
            </a:r>
            <a:r>
              <a:rPr lang="en-GB" sz="2400" b="1" dirty="0"/>
              <a:t>, and </a:t>
            </a:r>
            <a:r>
              <a:rPr lang="en-GB" sz="2400" b="1" dirty="0" smtClean="0"/>
              <a:t>Tracking</a:t>
            </a:r>
            <a:r>
              <a:rPr lang="en-GB" sz="2400" b="1" dirty="0"/>
              <a:t>. </a:t>
            </a:r>
            <a:endParaRPr lang="en-GB" sz="2400" b="1" dirty="0" smtClean="0"/>
          </a:p>
          <a:p>
            <a:r>
              <a:rPr lang="en-GB" dirty="0" smtClean="0"/>
              <a:t>Evidence-based </a:t>
            </a:r>
            <a:r>
              <a:rPr lang="en-GB" b="1" dirty="0"/>
              <a:t>T</a:t>
            </a:r>
            <a:r>
              <a:rPr lang="en-GB" b="1" dirty="0" smtClean="0"/>
              <a:t>argeting</a:t>
            </a:r>
            <a:r>
              <a:rPr lang="en-GB" dirty="0" smtClean="0"/>
              <a:t> requires systematic </a:t>
            </a:r>
            <a:r>
              <a:rPr lang="en-GB" dirty="0"/>
              <a:t>ranking and comparison of levels of harm associated </a:t>
            </a:r>
            <a:r>
              <a:rPr lang="en-GB" dirty="0" smtClean="0"/>
              <a:t>with various </a:t>
            </a:r>
            <a:r>
              <a:rPr lang="en-GB" dirty="0"/>
              <a:t>places, times, people, and situations that policing can lawfully address.</a:t>
            </a:r>
          </a:p>
          <a:p>
            <a:r>
              <a:rPr lang="en-GB" dirty="0"/>
              <a:t>Evidence-based </a:t>
            </a:r>
            <a:r>
              <a:rPr lang="en-GB" b="1" dirty="0"/>
              <a:t>T</a:t>
            </a:r>
            <a:r>
              <a:rPr lang="en-GB" b="1" dirty="0" smtClean="0"/>
              <a:t>esting</a:t>
            </a:r>
            <a:r>
              <a:rPr lang="en-GB" dirty="0" smtClean="0"/>
              <a:t> </a:t>
            </a:r>
            <a:r>
              <a:rPr lang="en-GB" dirty="0"/>
              <a:t>helps assure that police neither </a:t>
            </a:r>
            <a:r>
              <a:rPr lang="en-GB" dirty="0" smtClean="0"/>
              <a:t>increase crime </a:t>
            </a:r>
            <a:r>
              <a:rPr lang="en-GB" dirty="0"/>
              <a:t>nor waste money. </a:t>
            </a:r>
            <a:endParaRPr lang="en-GB" dirty="0" smtClean="0"/>
          </a:p>
          <a:p>
            <a:r>
              <a:rPr lang="en-GB" b="1" dirty="0" smtClean="0"/>
              <a:t>Tracking</a:t>
            </a:r>
            <a:r>
              <a:rPr lang="en-GB" dirty="0" smtClean="0"/>
              <a:t> </a:t>
            </a:r>
            <a:r>
              <a:rPr lang="en-GB" dirty="0"/>
              <a:t>whether police are doing what </a:t>
            </a:r>
            <a:r>
              <a:rPr lang="en-GB" dirty="0" smtClean="0"/>
              <a:t>police leaders </a:t>
            </a:r>
            <a:r>
              <a:rPr lang="en-GB" dirty="0"/>
              <a:t>decide should be done may grow most rapidly in coming years </a:t>
            </a:r>
            <a:r>
              <a:rPr lang="en-GB" dirty="0" smtClean="0"/>
              <a:t>by the </a:t>
            </a:r>
            <a:r>
              <a:rPr lang="en-GB" dirty="0"/>
              <a:t>use of GPS records of where police go and body-worn video </a:t>
            </a:r>
            <a:r>
              <a:rPr lang="en-GB" dirty="0" smtClean="0"/>
              <a:t>records of </a:t>
            </a:r>
            <a:r>
              <a:rPr lang="en-GB" dirty="0"/>
              <a:t>what happens in encounters with citizens</a:t>
            </a:r>
            <a:r>
              <a:rPr lang="en-GB" dirty="0" smtClean="0"/>
              <a:t>.</a:t>
            </a:r>
            <a:endParaRPr lang="en-GB" dirty="0"/>
          </a:p>
        </p:txBody>
      </p:sp>
    </p:spTree>
    <p:extLst>
      <p:ext uri="{BB962C8B-B14F-4D97-AF65-F5344CB8AC3E}">
        <p14:creationId xmlns:p14="http://schemas.microsoft.com/office/powerpoint/2010/main" val="1591964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933700" y="0"/>
            <a:ext cx="8770571" cy="2129061"/>
          </a:xfrm>
        </p:spPr>
        <p:txBody>
          <a:bodyPr/>
          <a:lstStyle/>
          <a:p>
            <a:r>
              <a:rPr lang="en-GB" dirty="0" smtClean="0">
                <a:solidFill>
                  <a:srgbClr val="FF0000"/>
                </a:solidFill>
              </a:rPr>
              <a:t>Introducing ATLAS….</a:t>
            </a:r>
            <a:endParaRPr lang="en-GB" dirty="0">
              <a:solidFill>
                <a:srgbClr val="FF0000"/>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770467"/>
            <a:ext cx="12191999" cy="6087534"/>
          </a:xfrm>
        </p:spPr>
      </p:pic>
    </p:spTree>
    <p:extLst>
      <p:ext uri="{BB962C8B-B14F-4D97-AF65-F5344CB8AC3E}">
        <p14:creationId xmlns:p14="http://schemas.microsoft.com/office/powerpoint/2010/main" val="8357135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ATLAS</a:t>
            </a:r>
            <a:endParaRPr lang="en-GB" dirty="0">
              <a:solidFill>
                <a:srgbClr val="FF0000"/>
              </a:solidFill>
            </a:endParaRPr>
          </a:p>
        </p:txBody>
      </p:sp>
      <p:sp>
        <p:nvSpPr>
          <p:cNvPr id="3" name="Content Placeholder 2"/>
          <p:cNvSpPr>
            <a:spLocks noGrp="1"/>
          </p:cNvSpPr>
          <p:nvPr>
            <p:ph idx="1"/>
          </p:nvPr>
        </p:nvSpPr>
        <p:spPr>
          <a:xfrm>
            <a:off x="2692400" y="2226733"/>
            <a:ext cx="9414933" cy="4538134"/>
          </a:xfrm>
        </p:spPr>
        <p:txBody>
          <a:bodyPr>
            <a:normAutofit/>
          </a:bodyPr>
          <a:lstStyle/>
          <a:p>
            <a:pPr defTabSz="898525"/>
            <a:r>
              <a:rPr lang="en-GB" sz="3600" dirty="0" smtClean="0">
                <a:solidFill>
                  <a:srgbClr val="FF0000"/>
                </a:solidFill>
              </a:rPr>
              <a:t>ASK       QUESTIONS </a:t>
            </a:r>
            <a:r>
              <a:rPr lang="en-GB" sz="3600" dirty="0" smtClean="0">
                <a:solidFill>
                  <a:srgbClr val="FF0000"/>
                </a:solidFill>
              </a:rPr>
              <a:t>TO UNDERSTAND PROBLEM</a:t>
            </a:r>
          </a:p>
          <a:p>
            <a:r>
              <a:rPr lang="en-GB" sz="3600" dirty="0" smtClean="0">
                <a:solidFill>
                  <a:srgbClr val="FF0000"/>
                </a:solidFill>
              </a:rPr>
              <a:t>TEST </a:t>
            </a:r>
            <a:r>
              <a:rPr lang="en-GB" sz="3600" dirty="0">
                <a:solidFill>
                  <a:srgbClr val="FF0000"/>
                </a:solidFill>
              </a:rPr>
              <a:t> </a:t>
            </a:r>
            <a:r>
              <a:rPr lang="en-GB" sz="3600" dirty="0" smtClean="0">
                <a:solidFill>
                  <a:srgbClr val="FF0000"/>
                </a:solidFill>
              </a:rPr>
              <a:t>    </a:t>
            </a:r>
            <a:r>
              <a:rPr lang="en-GB" sz="3600" dirty="0" smtClean="0">
                <a:solidFill>
                  <a:srgbClr val="FF0000"/>
                </a:solidFill>
              </a:rPr>
              <a:t>WHAT </a:t>
            </a:r>
            <a:r>
              <a:rPr lang="en-GB" sz="3600" dirty="0" smtClean="0">
                <a:solidFill>
                  <a:srgbClr val="FF0000"/>
                </a:solidFill>
              </a:rPr>
              <a:t>YOU DID</a:t>
            </a:r>
          </a:p>
          <a:p>
            <a:r>
              <a:rPr lang="en-GB" sz="3600" dirty="0" smtClean="0">
                <a:solidFill>
                  <a:srgbClr val="FF0000"/>
                </a:solidFill>
              </a:rPr>
              <a:t>LEARN </a:t>
            </a:r>
            <a:r>
              <a:rPr lang="en-GB" sz="3600" dirty="0">
                <a:solidFill>
                  <a:srgbClr val="FF0000"/>
                </a:solidFill>
              </a:rPr>
              <a:t> </a:t>
            </a:r>
            <a:r>
              <a:rPr lang="en-GB" sz="3600" dirty="0" smtClean="0">
                <a:solidFill>
                  <a:srgbClr val="FF0000"/>
                </a:solidFill>
              </a:rPr>
              <a:t> </a:t>
            </a:r>
            <a:r>
              <a:rPr lang="en-GB" sz="3600" dirty="0" smtClean="0">
                <a:solidFill>
                  <a:srgbClr val="FF0000"/>
                </a:solidFill>
              </a:rPr>
              <a:t>MEASURE </a:t>
            </a:r>
            <a:r>
              <a:rPr lang="en-GB" sz="3600" dirty="0" smtClean="0">
                <a:solidFill>
                  <a:srgbClr val="FF0000"/>
                </a:solidFill>
              </a:rPr>
              <a:t>YOUR OUTCOMES</a:t>
            </a:r>
          </a:p>
          <a:p>
            <a:r>
              <a:rPr lang="en-GB" sz="3600" dirty="0" smtClean="0">
                <a:solidFill>
                  <a:srgbClr val="FF0000"/>
                </a:solidFill>
              </a:rPr>
              <a:t>ADAPT </a:t>
            </a:r>
            <a:r>
              <a:rPr lang="en-GB" sz="3600" dirty="0">
                <a:solidFill>
                  <a:srgbClr val="FF0000"/>
                </a:solidFill>
              </a:rPr>
              <a:t> </a:t>
            </a:r>
            <a:r>
              <a:rPr lang="en-GB" sz="3600" dirty="0" smtClean="0">
                <a:solidFill>
                  <a:srgbClr val="FF0000"/>
                </a:solidFill>
              </a:rPr>
              <a:t>STOP </a:t>
            </a:r>
            <a:r>
              <a:rPr lang="en-GB" sz="3600" dirty="0" smtClean="0">
                <a:solidFill>
                  <a:srgbClr val="FF0000"/>
                </a:solidFill>
              </a:rPr>
              <a:t>or EXPAND USE</a:t>
            </a:r>
          </a:p>
          <a:p>
            <a:r>
              <a:rPr lang="en-GB" sz="3600" dirty="0" smtClean="0">
                <a:solidFill>
                  <a:srgbClr val="FF0000"/>
                </a:solidFill>
              </a:rPr>
              <a:t>SHARE </a:t>
            </a:r>
            <a:r>
              <a:rPr lang="en-GB" sz="3600" dirty="0">
                <a:solidFill>
                  <a:srgbClr val="FF0000"/>
                </a:solidFill>
              </a:rPr>
              <a:t> </a:t>
            </a:r>
            <a:r>
              <a:rPr lang="en-GB" sz="3600" dirty="0" smtClean="0">
                <a:solidFill>
                  <a:srgbClr val="FF0000"/>
                </a:solidFill>
              </a:rPr>
              <a:t>  </a:t>
            </a:r>
            <a:r>
              <a:rPr lang="en-GB" sz="3600" dirty="0" smtClean="0">
                <a:solidFill>
                  <a:srgbClr val="FF0000"/>
                </a:solidFill>
              </a:rPr>
              <a:t>WITH </a:t>
            </a:r>
            <a:r>
              <a:rPr lang="en-GB" sz="3600" dirty="0" smtClean="0">
                <a:solidFill>
                  <a:srgbClr val="FF0000"/>
                </a:solidFill>
              </a:rPr>
              <a:t>OTHERS FACING SAME PROBLEM</a:t>
            </a:r>
            <a:endParaRPr lang="en-GB" sz="3600" dirty="0">
              <a:solidFill>
                <a:srgbClr val="FF0000"/>
              </a:solidFill>
            </a:endParaRPr>
          </a:p>
        </p:txBody>
      </p:sp>
    </p:spTree>
    <p:extLst>
      <p:ext uri="{BB962C8B-B14F-4D97-AF65-F5344CB8AC3E}">
        <p14:creationId xmlns:p14="http://schemas.microsoft.com/office/powerpoint/2010/main" val="28417952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we mean by ‘best available’ evidence?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Another </a:t>
            </a:r>
            <a:r>
              <a:rPr lang="en-GB" dirty="0"/>
              <a:t>part of using an evidence-based approach is to use the ‘</a:t>
            </a:r>
            <a:r>
              <a:rPr lang="en-GB" b="1" dirty="0"/>
              <a:t>best available</a:t>
            </a:r>
            <a:r>
              <a:rPr lang="en-GB" dirty="0"/>
              <a:t>’ evidence. </a:t>
            </a:r>
            <a:endParaRPr lang="en-GB" dirty="0" smtClean="0"/>
          </a:p>
          <a:p>
            <a:pPr marL="0" indent="0">
              <a:buNone/>
            </a:pPr>
            <a:r>
              <a:rPr lang="en-GB" dirty="0" smtClean="0">
                <a:solidFill>
                  <a:schemeClr val="tx1"/>
                </a:solidFill>
              </a:rPr>
              <a:t>By </a:t>
            </a:r>
            <a:r>
              <a:rPr lang="en-GB" dirty="0">
                <a:solidFill>
                  <a:schemeClr val="tx1"/>
                </a:solidFill>
              </a:rPr>
              <a:t>‘best available’ we mean evidence based on research which is </a:t>
            </a:r>
            <a:r>
              <a:rPr lang="en-GB" b="1" dirty="0">
                <a:solidFill>
                  <a:schemeClr val="tx1"/>
                </a:solidFill>
              </a:rPr>
              <a:t>carefully conducted </a:t>
            </a:r>
            <a:r>
              <a:rPr lang="en-GB" dirty="0">
                <a:solidFill>
                  <a:schemeClr val="tx1"/>
                </a:solidFill>
              </a:rPr>
              <a:t>and </a:t>
            </a:r>
            <a:r>
              <a:rPr lang="en-GB" b="1" dirty="0">
                <a:solidFill>
                  <a:schemeClr val="tx1"/>
                </a:solidFill>
              </a:rPr>
              <a:t>peer reviewed</a:t>
            </a:r>
            <a:r>
              <a:rPr lang="en-GB" dirty="0">
                <a:solidFill>
                  <a:schemeClr val="tx1"/>
                </a:solidFill>
              </a:rPr>
              <a:t>, </a:t>
            </a:r>
            <a:r>
              <a:rPr lang="en-GB" b="1" dirty="0">
                <a:solidFill>
                  <a:schemeClr val="tx1"/>
                </a:solidFill>
              </a:rPr>
              <a:t>relevant </a:t>
            </a:r>
            <a:r>
              <a:rPr lang="en-GB" dirty="0">
                <a:solidFill>
                  <a:schemeClr val="tx1"/>
                </a:solidFill>
              </a:rPr>
              <a:t>and </a:t>
            </a:r>
            <a:r>
              <a:rPr lang="en-GB" b="1" dirty="0">
                <a:solidFill>
                  <a:schemeClr val="tx1"/>
                </a:solidFill>
              </a:rPr>
              <a:t>appropriate </a:t>
            </a:r>
            <a:r>
              <a:rPr lang="en-GB" dirty="0">
                <a:solidFill>
                  <a:schemeClr val="tx1"/>
                </a:solidFill>
              </a:rPr>
              <a:t>to the question being asked, and </a:t>
            </a:r>
            <a:r>
              <a:rPr lang="en-GB" b="1" dirty="0">
                <a:solidFill>
                  <a:schemeClr val="tx1"/>
                </a:solidFill>
              </a:rPr>
              <a:t>transparent </a:t>
            </a:r>
            <a:r>
              <a:rPr lang="en-GB" dirty="0">
                <a:solidFill>
                  <a:schemeClr val="tx1"/>
                </a:solidFill>
              </a:rPr>
              <a:t>about how it has reached its conclusions, and about its limitations. </a:t>
            </a:r>
            <a:endParaRPr lang="en-GB" dirty="0" smtClean="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6723917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we mean by ‘best available’ evidence? </a:t>
            </a:r>
            <a:br>
              <a:rPr lang="en-GB" dirty="0"/>
            </a:br>
            <a:endParaRPr lang="en-GB" dirty="0"/>
          </a:p>
        </p:txBody>
      </p:sp>
      <p:sp>
        <p:nvSpPr>
          <p:cNvPr id="3" name="Content Placeholder 2"/>
          <p:cNvSpPr>
            <a:spLocks noGrp="1"/>
          </p:cNvSpPr>
          <p:nvPr>
            <p:ph idx="1"/>
          </p:nvPr>
        </p:nvSpPr>
        <p:spPr>
          <a:xfrm>
            <a:off x="2933700" y="2226733"/>
            <a:ext cx="8770571" cy="4207934"/>
          </a:xfrm>
        </p:spPr>
        <p:txBody>
          <a:bodyPr>
            <a:normAutofit fontScale="92500"/>
          </a:bodyPr>
          <a:lstStyle/>
          <a:p>
            <a:endParaRPr lang="en-GB" dirty="0" smtClean="0"/>
          </a:p>
          <a:p>
            <a:pPr marL="0" indent="0">
              <a:buNone/>
            </a:pPr>
            <a:r>
              <a:rPr lang="en-GB" dirty="0" smtClean="0"/>
              <a:t>1</a:t>
            </a:r>
            <a:r>
              <a:rPr lang="en-GB" dirty="0"/>
              <a:t>. </a:t>
            </a:r>
            <a:r>
              <a:rPr lang="en-GB" sz="2400" dirty="0">
                <a:solidFill>
                  <a:schemeClr val="tx1"/>
                </a:solidFill>
              </a:rPr>
              <a:t>Were the aims and objectives clearly reported? </a:t>
            </a:r>
          </a:p>
          <a:p>
            <a:pPr marL="0" indent="0">
              <a:buNone/>
            </a:pPr>
            <a:r>
              <a:rPr lang="en-GB" sz="2400" dirty="0">
                <a:solidFill>
                  <a:schemeClr val="tx1"/>
                </a:solidFill>
              </a:rPr>
              <a:t>2. Was there an adequate description of the context in which the research was carried out (including a rationale for why the study was undertaken)? </a:t>
            </a:r>
          </a:p>
          <a:p>
            <a:pPr marL="0" indent="0">
              <a:buNone/>
            </a:pPr>
            <a:r>
              <a:rPr lang="en-GB" sz="2400" dirty="0">
                <a:solidFill>
                  <a:schemeClr val="tx1"/>
                </a:solidFill>
              </a:rPr>
              <a:t>3. Was there an adequate description of the sample used and the methods for how the sample was identified and recruited? </a:t>
            </a:r>
          </a:p>
          <a:p>
            <a:pPr marL="0" indent="0">
              <a:buNone/>
            </a:pPr>
            <a:r>
              <a:rPr lang="en-GB" sz="2400" dirty="0">
                <a:solidFill>
                  <a:schemeClr val="tx1"/>
                </a:solidFill>
              </a:rPr>
              <a:t>4. Was there an adequate description of the methods used to collect data? </a:t>
            </a:r>
          </a:p>
          <a:p>
            <a:pPr marL="0" indent="0">
              <a:buNone/>
            </a:pPr>
            <a:r>
              <a:rPr lang="en-GB" sz="2400" dirty="0">
                <a:solidFill>
                  <a:schemeClr val="tx1"/>
                </a:solidFill>
              </a:rPr>
              <a:t>5. Was there an adequate description of the methods used to analyse data</a:t>
            </a:r>
            <a:r>
              <a:rPr lang="en-GB" sz="2400" dirty="0"/>
              <a:t>? </a:t>
            </a:r>
          </a:p>
          <a:p>
            <a:endParaRPr lang="en-GB" dirty="0"/>
          </a:p>
        </p:txBody>
      </p:sp>
    </p:spTree>
    <p:extLst>
      <p:ext uri="{BB962C8B-B14F-4D97-AF65-F5344CB8AC3E}">
        <p14:creationId xmlns:p14="http://schemas.microsoft.com/office/powerpoint/2010/main" val="33294058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42044366"/>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886</TotalTime>
  <Words>668</Words>
  <Application>Microsoft Office PowerPoint</Application>
  <PresentationFormat>Widescreen</PresentationFormat>
  <Paragraphs>95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Century Schoolbook</vt:lpstr>
      <vt:lpstr>Corbel</vt:lpstr>
      <vt:lpstr>Feathered</vt:lpstr>
      <vt:lpstr>Models of Modern Policing Evidence Based Preventative Policing (EBP)</vt:lpstr>
      <vt:lpstr>Evidence Based Policing Objectives</vt:lpstr>
      <vt:lpstr>EBP</vt:lpstr>
      <vt:lpstr>What is evidence-based policing (EBP)? </vt:lpstr>
      <vt:lpstr>EBP – Main Features….</vt:lpstr>
      <vt:lpstr>PowerPoint Presentation</vt:lpstr>
      <vt:lpstr>Functions of EBP</vt:lpstr>
      <vt:lpstr>Stages of EBP: </vt:lpstr>
      <vt:lpstr>Collaborative Working: </vt:lpstr>
      <vt:lpstr>Sources of evidence to inform policing decisions:</vt:lpstr>
      <vt:lpstr>Causes for Concern in Policing: </vt:lpstr>
      <vt:lpstr>Implementing Preventative Policing Plans -</vt:lpstr>
      <vt:lpstr>Reviewing EBPP Plans</vt:lpstr>
      <vt:lpstr>The “triple-T” Strategy </vt:lpstr>
      <vt:lpstr>Introducing ATLAS….</vt:lpstr>
      <vt:lpstr>ATLAS</vt:lpstr>
      <vt:lpstr>What do we mean by ‘best available’ evidence?  </vt:lpstr>
      <vt:lpstr>What do we mean by ‘best available’ evidence?  </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Modern Policing Evidence Based Policing (EBP)</dc:title>
  <dc:creator>Wynne Jones (Business &amp; Management)</dc:creator>
  <cp:lastModifiedBy>Wynne Jones (Business &amp; Management)</cp:lastModifiedBy>
  <cp:revision>15</cp:revision>
  <cp:lastPrinted>2017-11-15T09:58:23Z</cp:lastPrinted>
  <dcterms:created xsi:type="dcterms:W3CDTF">2017-09-13T07:20:06Z</dcterms:created>
  <dcterms:modified xsi:type="dcterms:W3CDTF">2017-11-24T09:46:53Z</dcterms:modified>
</cp:coreProperties>
</file>