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5"/>
  </p:notesMasterIdLst>
  <p:sldIdLst>
    <p:sldId id="256" r:id="rId2"/>
    <p:sldId id="257" r:id="rId3"/>
    <p:sldId id="258" r:id="rId4"/>
    <p:sldId id="275" r:id="rId5"/>
    <p:sldId id="259" r:id="rId6"/>
    <p:sldId id="260" r:id="rId7"/>
    <p:sldId id="276" r:id="rId8"/>
    <p:sldId id="261" r:id="rId9"/>
    <p:sldId id="277" r:id="rId10"/>
    <p:sldId id="262" r:id="rId11"/>
    <p:sldId id="263" r:id="rId12"/>
    <p:sldId id="264" r:id="rId13"/>
    <p:sldId id="278" r:id="rId14"/>
    <p:sldId id="279" r:id="rId15"/>
    <p:sldId id="266" r:id="rId16"/>
    <p:sldId id="267" r:id="rId17"/>
    <p:sldId id="280" r:id="rId18"/>
    <p:sldId id="281" r:id="rId19"/>
    <p:sldId id="269" r:id="rId20"/>
    <p:sldId id="270" r:id="rId21"/>
    <p:sldId id="272" r:id="rId22"/>
    <p:sldId id="273" r:id="rId23"/>
    <p:sldId id="274" r:id="rId2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en Younker" initials="LY" lastIdx="1" clrIdx="0">
    <p:extLst>
      <p:ext uri="{19B8F6BF-5375-455C-9EA6-DF929625EA0E}">
        <p15:presenceInfo xmlns:p15="http://schemas.microsoft.com/office/powerpoint/2012/main" userId="S-1-5-21-602089608-2055347256-1435325219-66220" providerId="AD"/>
      </p:ext>
    </p:extLst>
  </p:cmAuthor>
  <p:cmAuthor id="2" name="Scott Harris" initials="SH" lastIdx="1" clrIdx="1">
    <p:extLst>
      <p:ext uri="{19B8F6BF-5375-455C-9EA6-DF929625EA0E}">
        <p15:presenceInfo xmlns:p15="http://schemas.microsoft.com/office/powerpoint/2012/main" userId="S-1-5-21-602089608-2055347256-1435325219-501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036" autoAdjust="0"/>
  </p:normalViewPr>
  <p:slideViewPr>
    <p:cSldViewPr>
      <p:cViewPr varScale="1">
        <p:scale>
          <a:sx n="68" d="100"/>
          <a:sy n="68" d="100"/>
        </p:scale>
        <p:origin x="2212" y="52"/>
      </p:cViewPr>
      <p:guideLst>
        <p:guide orient="horz" pos="2160"/>
        <p:guide pos="2880"/>
      </p:guideLst>
    </p:cSldViewPr>
  </p:slideViewPr>
  <p:notesTextViewPr>
    <p:cViewPr>
      <p:scale>
        <a:sx n="100" d="100"/>
        <a:sy n="100" d="100"/>
      </p:scale>
      <p:origin x="0" y="-79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A6422B10-FE80-4935-B9C9-55F2DE02CE53}" type="datetimeFigureOut">
              <a:rPr lang="en-US" smtClean="0"/>
              <a:pPr/>
              <a:t>12/5/2024</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39974C31-EB4A-4B21-8134-CB5741A1DC5F}" type="slidenum">
              <a:rPr lang="en-US" smtClean="0"/>
              <a:pPr/>
              <a:t>‹#›</a:t>
            </a:fld>
            <a:endParaRPr lang="en-US"/>
          </a:p>
        </p:txBody>
      </p:sp>
    </p:spTree>
    <p:extLst>
      <p:ext uri="{BB962C8B-B14F-4D97-AF65-F5344CB8AC3E}">
        <p14:creationId xmlns:p14="http://schemas.microsoft.com/office/powerpoint/2010/main" val="2113143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a:t>
            </a:fld>
            <a:endParaRPr lang="en-US"/>
          </a:p>
        </p:txBody>
      </p:sp>
    </p:spTree>
    <p:extLst>
      <p:ext uri="{BB962C8B-B14F-4D97-AF65-F5344CB8AC3E}">
        <p14:creationId xmlns:p14="http://schemas.microsoft.com/office/powerpoint/2010/main" val="340903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Leading evaluative criteria: </a:t>
            </a:r>
            <a:r>
              <a:rPr lang="en-US" sz="1200" kern="1200" dirty="0">
                <a:solidFill>
                  <a:schemeClr val="tx1"/>
                </a:solidFill>
                <a:effectLst/>
                <a:latin typeface="+mn-lt"/>
                <a:ea typeface="+mn-ea"/>
                <a:cs typeface="+mn-cs"/>
              </a:rPr>
              <a:t>This chapter reviews the leading evaluative criteria used today as well as the methods of policy analysis most commonly employed.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chapter reviews the leading evaluative criteria used today as well as the methods of policy analysis most commonly employed. These range from cost-benefit analysis that addresses economic criteria to political and institutional assessments that estimate political or administrative feasibility. The combination of clear evaluative criteria and careful analysis should make it easier to determine whether one policy alternative is better than another. Policy analysts and those involved in making policy choices want to know whether one alternative is more likely than another to be more effective, or whether one will be cheaper. They want to ask as well about differences in equity or fairness, such as how these alternative policy options will distribute their costs or benefits across the population. That is, will some groups (such as wealthy or retired citizens) gain more than others, and will some (such as the middle class or those in the workforce) pay more than others for that policy? It is the purpose of policy analysis to provide that kind of information, and it is up to policymakers and the public to decide what to do with it.</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2</a:t>
            </a:fld>
            <a:endParaRPr lang="en-US"/>
          </a:p>
        </p:txBody>
      </p:sp>
    </p:spTree>
    <p:extLst>
      <p:ext uri="{BB962C8B-B14F-4D97-AF65-F5344CB8AC3E}">
        <p14:creationId xmlns:p14="http://schemas.microsoft.com/office/powerpoint/2010/main" val="921767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Specific dimensions of policy objectives: </a:t>
            </a:r>
            <a:r>
              <a:rPr lang="en-US" sz="1200" kern="1200" dirty="0">
                <a:solidFill>
                  <a:schemeClr val="tx1"/>
                </a:solidFill>
                <a:effectLst/>
                <a:latin typeface="+mn-lt"/>
                <a:ea typeface="+mn-ea"/>
                <a:cs typeface="+mn-cs"/>
              </a:rPr>
              <a:t>Evaluative criteria are the specific dimensions of policy objectives (what policy proposals seek to achieve) that can be used to weigh policy options or judge the merits of existing policies or programs.</a:t>
            </a:r>
          </a:p>
          <a:p>
            <a:endParaRPr lang="en-US" sz="1200" kern="1200" dirty="0">
              <a:solidFill>
                <a:schemeClr val="tx1"/>
              </a:solidFill>
              <a:effectLst/>
              <a:latin typeface="+mn-lt"/>
              <a:ea typeface="+mn-ea"/>
              <a:cs typeface="+mn-cs"/>
            </a:endParaRPr>
          </a:p>
          <a:p>
            <a:r>
              <a:rPr lang="en-US" dirty="0"/>
              <a:t>Establishes relatively clear standards: </a:t>
            </a:r>
            <a:r>
              <a:rPr lang="en-US" sz="1200" kern="1200" dirty="0">
                <a:solidFill>
                  <a:schemeClr val="tx1"/>
                </a:solidFill>
                <a:effectLst/>
                <a:latin typeface="+mn-lt"/>
                <a:ea typeface="+mn-ea"/>
                <a:cs typeface="+mn-cs"/>
              </a:rPr>
              <a:t>The use of explicit evaluative criteria establishes relatively clear standards that can keep policy analysis objective and focused on the issues of greatest concern to the analyst, the intended audience, or the client.</a:t>
            </a:r>
          </a:p>
          <a:p>
            <a:endParaRPr lang="en-US" sz="1200" kern="1200" dirty="0">
              <a:solidFill>
                <a:schemeClr val="tx1"/>
              </a:solidFill>
              <a:effectLst/>
              <a:latin typeface="+mn-lt"/>
              <a:ea typeface="+mn-ea"/>
              <a:cs typeface="+mn-cs"/>
            </a:endParaRPr>
          </a:p>
          <a:p>
            <a:r>
              <a:rPr lang="en-US" dirty="0"/>
              <a:t>Target of inquiry and political argument: </a:t>
            </a:r>
            <a:r>
              <a:rPr lang="en-US" sz="1200" kern="1200" dirty="0">
                <a:solidFill>
                  <a:schemeClr val="tx1"/>
                </a:solidFill>
                <a:effectLst/>
                <a:latin typeface="+mn-lt"/>
                <a:ea typeface="+mn-ea"/>
                <a:cs typeface="+mn-cs"/>
              </a:rPr>
              <a:t>The dimensions of policy objectives that are most often the target of inquiry and political argument include effectiveness, efficiency (costs in relation to benefits), risks, uncertainty, ethics, political feasibility, administrative feasibility, equity or fairness, liberty or freedom, legality, and (sometimes) constitutionality.</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3</a:t>
            </a:fld>
            <a:endParaRPr lang="en-US"/>
          </a:p>
        </p:txBody>
      </p:sp>
    </p:spTree>
    <p:extLst>
      <p:ext uri="{BB962C8B-B14F-4D97-AF65-F5344CB8AC3E}">
        <p14:creationId xmlns:p14="http://schemas.microsoft.com/office/powerpoint/2010/main" val="3448626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a:p>
            <a:r>
              <a:rPr lang="en-US" dirty="0"/>
              <a:t>Reaching a specific policy objective: </a:t>
            </a:r>
            <a:r>
              <a:rPr lang="en-US" sz="1200" kern="1200" dirty="0">
                <a:solidFill>
                  <a:schemeClr val="tx1"/>
                </a:solidFill>
                <a:effectLst/>
                <a:latin typeface="+mn-lt"/>
                <a:ea typeface="+mn-ea"/>
                <a:cs typeface="+mn-cs"/>
              </a:rPr>
              <a:t>Effectiveness can be measured in terms of the likelihood of reaching a specific policy objective, such as reducing automobile accident rates by 20 percent over a five-year period or keeping the costs of health care from rising by more than the level of inflation.</a:t>
            </a:r>
          </a:p>
          <a:p>
            <a:endParaRPr lang="en-US" sz="1200" kern="1200" dirty="0">
              <a:solidFill>
                <a:schemeClr val="tx1"/>
              </a:solidFill>
              <a:effectLst/>
              <a:latin typeface="+mn-lt"/>
              <a:ea typeface="+mn-ea"/>
              <a:cs typeface="+mn-cs"/>
            </a:endParaRPr>
          </a:p>
          <a:p>
            <a:r>
              <a:rPr lang="en-US" dirty="0"/>
              <a:t>Personal liberty issues arise in controversies: </a:t>
            </a:r>
            <a:r>
              <a:rPr lang="en-US" sz="1200" kern="1200" dirty="0">
                <a:solidFill>
                  <a:schemeClr val="tx1"/>
                </a:solidFill>
                <a:effectLst/>
                <a:latin typeface="+mn-lt"/>
                <a:ea typeface="+mn-ea"/>
                <a:cs typeface="+mn-cs"/>
              </a:rPr>
              <a:t>The personal liberty issues arise in controversies as diverse as gun control, freedom of religious practice, restrictions on private property rights, and actions to constrain possible terrorist activity.</a:t>
            </a:r>
          </a:p>
          <a:p>
            <a:endParaRPr lang="en-US" sz="1200" kern="1200" dirty="0">
              <a:solidFill>
                <a:schemeClr val="tx1"/>
              </a:solidFill>
              <a:effectLst/>
              <a:latin typeface="+mn-lt"/>
              <a:ea typeface="+mn-ea"/>
              <a:cs typeface="+mn-cs"/>
            </a:endParaRPr>
          </a:p>
          <a:p>
            <a:r>
              <a:rPr lang="en-US" dirty="0"/>
              <a:t>Multiple and competing criteria: </a:t>
            </a:r>
            <a:r>
              <a:rPr lang="en-US" sz="1200" kern="1200" dirty="0">
                <a:solidFill>
                  <a:schemeClr val="tx1"/>
                </a:solidFill>
                <a:effectLst/>
                <a:latin typeface="+mn-lt"/>
                <a:ea typeface="+mn-ea"/>
                <a:cs typeface="+mn-cs"/>
              </a:rPr>
              <a:t>Most policy debates resemble the battles over energy policy and gasoline prices; they involve multiple and competing criteria. Policymakers and analysts want policy action to be effective, but they also want to minimize costs, or to promote the most equitable solution, or to maintain individual rights against expansion of governmental authority.</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EVALUATIVE CRITERIA FOR JUDGING POLICY PROPOSALS</a:t>
            </a:r>
          </a:p>
          <a:p>
            <a:r>
              <a:rPr lang="en-GB" sz="1200" kern="1200" dirty="0">
                <a:solidFill>
                  <a:schemeClr val="tx1"/>
                </a:solidFill>
                <a:effectLst/>
                <a:latin typeface="+mn-lt"/>
                <a:ea typeface="+mn-ea"/>
                <a:cs typeface="+mn-cs"/>
              </a:rPr>
              <a:t>Evaluative criteria are the specific dimensions of policy objectives (what policy proposals seek to achieve) that can be used to weigh policy options or judge the merits of existing policies or programs. Evaluative criteria can also be regarded as justifications or rationales for a policy or government action. The use of explicit evaluative criteria establishes relatively clear standards that can keep policy analysis objective and focused on the issues of greatest concern to the analyst, the intended audience, or the client. Such standards also allow users to rank alternatives in order of their preferences. It makes sense to choose the criteria that fit a given policy area and set of circumstances. Obviously, some criteria make more sense for judging access to health care services than they would for determining whether Congress should cut or increase agricultural subsidies.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dimensions of policy objectives that are most often the target of inquiry and political argument include effectiveness, efficiency (costs in relation to benefits), risks, uncertainty, ethics, political feasibility, administrative feasibility, equity or fairness, liberty or freedom, legality, and (sometimes) constitutionality. This is quite a long list, and analysts seldom address all such criteria in any single study. Chapter 1 suggested the usefulness of focusing on four of these: effectiveness, efficiency, equity, and political feasibility. Concern about effectiveness, or how well a policy is working, is nearly universal. Because most public policies, from </a:t>
            </a:r>
            <a:r>
              <a:rPr lang="en-GB" sz="1200" kern="1200" dirty="0" err="1">
                <a:solidFill>
                  <a:schemeClr val="tx1"/>
                </a:solidFill>
                <a:effectLst/>
                <a:latin typeface="+mn-lt"/>
                <a:ea typeface="+mn-ea"/>
                <a:cs typeface="+mn-cs"/>
              </a:rPr>
              <a:t>defense</a:t>
            </a:r>
            <a:r>
              <a:rPr lang="en-GB" sz="1200" kern="1200" dirty="0">
                <a:solidFill>
                  <a:schemeClr val="tx1"/>
                </a:solidFill>
                <a:effectLst/>
                <a:latin typeface="+mn-lt"/>
                <a:ea typeface="+mn-ea"/>
                <a:cs typeface="+mn-cs"/>
              </a:rPr>
              <a:t> to education, spend public money, analysts consider efficiency—what clients get for their money—to be just as important. Many also argue that equity, which concerns the fairness of government programs in relation to the needs of different groups in the population, should always be a concern; it comes up regularly in discussions of tax reform, for example, over whether proposed tax cuts benefit primarily the wealthy or the middle class. Of all the criteria discussed in the text, effectiveness, efficiency, and equity capture the most politically important standards used to judge policy proposals today.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Figure 6-1 lists these criteria along with four others often used in policy analysis and policy debate. The figure gives the meaning of each criterion and the limitations in using it as a standard of judgment. It also indicates the type of public policies for which it is most apt. Critics such as Deborah Stone (2012) underscore the inherent ambiguities and problems of interpretation associated with such criteria. These qualities need not prevent their use in practical policy analysis, but they do suggest the need to be alert to such limitations in how they are applied.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Typically, when these criteria are used, they must be expressed in terms of operational measurements or indicators. For example, analysts usually speak of efficiency in terms of dollar cost in relation to the value of benefits expected to be realized from governmental action, such as improved workplace safety that might follow adoption of federal ergonomics standards, or the number of lives that would be saved through improvements in vehicle safety or actions against distracted driving. Effectiveness can be measured in terms of the likelihood of reaching a specific policy objective, such as reducing automobile accident rates by 20 percent over a five-year period or keeping the costs of health care from rising by more than the level of inflation.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most of these criteria, multiple indicators are available, and analysts normally use several to compensate for the limitations of any one of them. Some criteria, however, involve making qualitative judgments rather than using such indicators—for example, when questions of equity arise or when the debate turns on the loss of personal liberty for the benefit of the larger public welfare. The personal liberty issues arise in controversies as diverse as gun control, freedom of religious practice, restrictions on private property rights, and actions to constrain possible terrorist activity. Indeed, they are a frequent subject of debate in nearly all areas in which government authority may impinge on individual rights. Recent proposals to reform the federal tax code involve questions of equity or fairness even if that criterion is not always made clear or the proposals are framed in terms of how they will affect economic growth or job creation.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Most policy debates resemble the battles over energy policy and gasoline prices; they involve multiple and competing criteria. Policymakers and analysts want policy action to be effective, but they also want to minimize costs, or to promote the most equitable solution, or to maintain individual rights against expansion of governmental authority. It is a rare policy action that can maximize each of these criteria simultaneously. Those concerned with public policy must therefore figure out which criteria are most important and use those preferences to rank policy alternatives from best to worst. In a more formal exercise, policy analysts might assign weights to each of the various criteria to reflect their relative importance. Then multiple criteria can be used at the same time to assess the attractiveness of different policy options.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4</a:t>
            </a:fld>
            <a:endParaRPr lang="en-US"/>
          </a:p>
        </p:txBody>
      </p:sp>
    </p:spTree>
    <p:extLst>
      <p:ext uri="{BB962C8B-B14F-4D97-AF65-F5344CB8AC3E}">
        <p14:creationId xmlns:p14="http://schemas.microsoft.com/office/powerpoint/2010/main" val="3369803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Reaching program’s stated goals and objectives: </a:t>
            </a:r>
            <a:r>
              <a:rPr lang="en-US" sz="1200" kern="1200" dirty="0">
                <a:solidFill>
                  <a:schemeClr val="tx1"/>
                </a:solidFill>
                <a:effectLst/>
                <a:latin typeface="+mn-lt"/>
                <a:ea typeface="+mn-ea"/>
                <a:cs typeface="+mn-cs"/>
              </a:rPr>
              <a:t>Analysts and policymakers speak informally of what does and does not work, about policy success and the lack of it. In a narrow sense, effectiveness refers to reaching a policy or program’s stated goals and objectives.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Approve legislation to permit self-driving cars: I</a:t>
            </a:r>
            <a:r>
              <a:rPr lang="en-US" sz="1200" kern="1200" dirty="0">
                <a:solidFill>
                  <a:schemeClr val="tx1"/>
                </a:solidFill>
                <a:effectLst/>
                <a:latin typeface="+mn-lt"/>
                <a:ea typeface="+mn-ea"/>
                <a:cs typeface="+mn-cs"/>
              </a:rPr>
              <a:t>n 2011, Google was quietly lobbying policymakers in Nevada to approve legislation that would make the state the first to permit self-driving cars to be used on public roads, which had been illegal in all fifty states.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Nevada approved Google’s request: </a:t>
            </a:r>
            <a:r>
              <a:rPr lang="en-US" sz="1200" kern="1200" dirty="0">
                <a:solidFill>
                  <a:schemeClr val="tx1"/>
                </a:solidFill>
                <a:effectLst/>
                <a:latin typeface="+mn-lt"/>
                <a:ea typeface="+mn-ea"/>
                <a:cs typeface="+mn-cs"/>
              </a:rPr>
              <a:t>Nevada approved Google’s request, and by 2019 many other cities and states began allowing similar experiments.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Ready audience for the assessments: </a:t>
            </a:r>
            <a:r>
              <a:rPr lang="en-US" sz="1200" kern="1200" dirty="0">
                <a:solidFill>
                  <a:schemeClr val="tx1"/>
                </a:solidFill>
                <a:effectLst/>
                <a:latin typeface="+mn-lt"/>
                <a:ea typeface="+mn-ea"/>
                <a:cs typeface="+mn-cs"/>
              </a:rPr>
              <a:t>Analysts who evaluate policy proposals in terms of likely effectiveness or who try to measure the achievements of existing programs therefore find a ready audience for their assessments.</a:t>
            </a:r>
            <a:endParaRPr lang="en-US" dirty="0"/>
          </a:p>
          <a:p>
            <a:endParaRPr lang="en-US" dirty="0"/>
          </a:p>
          <a:p>
            <a:endParaRPr lang="en-US" dirty="0"/>
          </a:p>
          <a:p>
            <a:r>
              <a:rPr lang="en-US" dirty="0"/>
              <a:t>From book</a:t>
            </a:r>
          </a:p>
          <a:p>
            <a:r>
              <a:rPr lang="en-GB" dirty="0"/>
              <a:t>Effectiveness</a:t>
            </a:r>
          </a:p>
          <a:p>
            <a:r>
              <a:rPr lang="en-GB" dirty="0"/>
              <a:t>The need for the effectiveness criterion is evident in the all-too-frequent complaints about the failure of government programs. Analysts and policymakers speak informally of what does and does not work, about policy success and the lack of it. In a narrow sense, effectiveness refers to reaching a policy or program’s stated goals and objectives. For a program already in existence, evaluation of its effectiveness usually turns on whether it has achieved the expected results or policy outcomes. For example, does a city’s use of school vouchers or charter schools raise the overall quality of education? (See chapter 10.) Or do federally funded abstinence-only programs to prevent teenage pregnancy—which have been enthusiastically backed by conservatives—produce lower rates of pregnancy? Nonpartisan analyses suggest they do not, and as a result, some states have chosen to turn down federal funds offered for such initiatives. In 2009, the Obama administration sought to curtail federal funding for the programs on the grounds that they were ineffective in reducing teen pregnancy; instead, it </a:t>
            </a:r>
            <a:r>
              <a:rPr lang="en-GB" dirty="0" err="1"/>
              <a:t>favored</a:t>
            </a:r>
            <a:r>
              <a:rPr lang="en-GB" dirty="0"/>
              <a:t> comprehensive sex education, as did many state legislatures, because this type of program was demonstrably more effective. The Trump administration reversed these actions and once again </a:t>
            </a:r>
            <a:r>
              <a:rPr lang="en-GB" dirty="0" err="1"/>
              <a:t>favored</a:t>
            </a:r>
            <a:r>
              <a:rPr lang="en-GB" dirty="0"/>
              <a:t> abstinence-only educational programs. It also announced it would no longer fund the Department of Health and Human Services’ evidence-based Teen Pregnancy Prevention Program.2</a:t>
            </a:r>
          </a:p>
          <a:p>
            <a:endParaRPr lang="en-GB" dirty="0"/>
          </a:p>
          <a:p>
            <a:r>
              <a:rPr lang="en-GB" dirty="0"/>
              <a:t>Assessments like these generally require that analysts develop suitable indicators or measurements for the specified outcomes. For a proposed policy rather than an existing program, they try to estimate the likelihood that such goals and objectives would be attained if the proposal were adopted.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5</a:t>
            </a:fld>
            <a:endParaRPr lang="en-US"/>
          </a:p>
        </p:txBody>
      </p:sp>
    </p:spTree>
    <p:extLst>
      <p:ext uri="{BB962C8B-B14F-4D97-AF65-F5344CB8AC3E}">
        <p14:creationId xmlns:p14="http://schemas.microsoft.com/office/powerpoint/2010/main" val="3766636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Justifying government action: </a:t>
            </a:r>
            <a:r>
              <a:rPr lang="en-US" sz="1200" kern="1200" dirty="0">
                <a:solidFill>
                  <a:schemeClr val="tx1"/>
                </a:solidFill>
                <a:effectLst/>
                <a:latin typeface="+mn-lt"/>
                <a:ea typeface="+mn-ea"/>
                <a:cs typeface="+mn-cs"/>
              </a:rPr>
              <a:t>Efficiency is a way of justifying government action based on economic concepts.</a:t>
            </a:r>
          </a:p>
          <a:p>
            <a:endParaRPr lang="en-US" sz="1200" kern="1200" dirty="0">
              <a:solidFill>
                <a:schemeClr val="tx1"/>
              </a:solidFill>
              <a:effectLst/>
              <a:latin typeface="+mn-lt"/>
              <a:ea typeface="+mn-ea"/>
              <a:cs typeface="+mn-cs"/>
            </a:endParaRPr>
          </a:p>
          <a:p>
            <a:r>
              <a:rPr lang="en-US" dirty="0"/>
              <a:t>Relative virtues of government intervention: </a:t>
            </a:r>
            <a:r>
              <a:rPr lang="en-US" sz="1200" kern="1200" dirty="0">
                <a:solidFill>
                  <a:schemeClr val="tx1"/>
                </a:solidFill>
                <a:effectLst/>
                <a:latin typeface="+mn-lt"/>
                <a:ea typeface="+mn-ea"/>
                <a:cs typeface="+mn-cs"/>
              </a:rPr>
              <a:t>Sometimes efficiency is expressed in terms of the relative virtues of government intervention and the operation of a free market in promoting social welfare.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HMRC is the equivalent of the IRS</a:t>
            </a:r>
          </a:p>
          <a:p>
            <a:r>
              <a:rPr lang="en-US" dirty="0"/>
              <a:t>Internal Revenue Service (IRS) budget: P</a:t>
            </a:r>
            <a:r>
              <a:rPr lang="en-US" sz="1200" kern="1200" dirty="0">
                <a:solidFill>
                  <a:schemeClr val="tx1"/>
                </a:solidFill>
                <a:effectLst/>
                <a:latin typeface="+mn-lt"/>
                <a:ea typeface="+mn-ea"/>
                <a:cs typeface="+mn-cs"/>
              </a:rPr>
              <a:t>olicymakers may choose to reduce an agency’s spending because it is politically popular to do so even when that action saves no money. For example, in recent years, Congress has cut the Internal Revenue Service (IRS) budget in a way that cost the government billions of dollars annually because the agency lacked the staff to collect taxes that are owed but not paid; by one count, IRS audits dropped by 42 percent between 2010 and 2017.</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6</a:t>
            </a:fld>
            <a:endParaRPr lang="en-US"/>
          </a:p>
        </p:txBody>
      </p:sp>
    </p:spTree>
    <p:extLst>
      <p:ext uri="{BB962C8B-B14F-4D97-AF65-F5344CB8AC3E}">
        <p14:creationId xmlns:p14="http://schemas.microsoft.com/office/powerpoint/2010/main" val="3145657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England equivalent of US CDC</a:t>
            </a:r>
          </a:p>
          <a:p>
            <a:r>
              <a:rPr lang="en-US" dirty="0"/>
              <a:t>Federal Centers for Disease Control and Prevention (CDC): </a:t>
            </a:r>
            <a:r>
              <a:rPr lang="en-US" sz="1200" kern="1200" dirty="0">
                <a:solidFill>
                  <a:schemeClr val="tx1"/>
                </a:solidFill>
                <a:effectLst/>
                <a:latin typeface="+mn-lt"/>
                <a:ea typeface="+mn-ea"/>
                <a:cs typeface="+mn-cs"/>
              </a:rPr>
              <a:t>The federal Centers for Disease Control and Prevention (CDC) reports that tobacco use in the United States is responsible for one out of five deaths annually, or 480,000 a year, 41,000 of which are attributed to secondhand smoke exposure; this amounts to 1,300 deaths every day. </a:t>
            </a:r>
          </a:p>
          <a:p>
            <a:endParaRPr lang="en-US" sz="1200" kern="1200" dirty="0">
              <a:solidFill>
                <a:schemeClr val="tx1"/>
              </a:solidFill>
              <a:effectLst/>
              <a:latin typeface="+mn-lt"/>
              <a:ea typeface="+mn-ea"/>
              <a:cs typeface="+mn-cs"/>
            </a:endParaRPr>
          </a:p>
          <a:p>
            <a:r>
              <a:rPr lang="en-US" dirty="0"/>
              <a:t>Distribution of benefits and costs: </a:t>
            </a:r>
            <a:r>
              <a:rPr lang="en-US" sz="1200" kern="1200" dirty="0">
                <a:solidFill>
                  <a:schemeClr val="tx1"/>
                </a:solidFill>
                <a:effectLst/>
                <a:latin typeface="+mn-lt"/>
                <a:ea typeface="+mn-ea"/>
                <a:cs typeface="+mn-cs"/>
              </a:rPr>
              <a:t>The implication of this critique is that analysts need to inquire into the distribution of benefits and costs as part of any attempt to examine economic efficiency and its acceptability. </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Efficiency</a:t>
            </a:r>
          </a:p>
          <a:p>
            <a:r>
              <a:rPr lang="en-GB" sz="1200" kern="1200" dirty="0">
                <a:solidFill>
                  <a:schemeClr val="tx1"/>
                </a:solidFill>
                <a:effectLst/>
                <a:latin typeface="+mn-lt"/>
                <a:ea typeface="+mn-ea"/>
                <a:cs typeface="+mn-cs"/>
              </a:rPr>
              <a:t>If policy effectiveness is nearly universally expected in contemporary policymaking, so too is an interest in keeping the cost of government programs within reason. Whether efficiency is a specific measurement of costs in relation to benefits or gaining the most benefits for a fixed cost, the criterion amounts to the same thing. It strongly encourages analysts to think about the overall costs and benefits of existing programs and the various proposals to change them or replace them with something different.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Essentially, efficiency is a way of justifying government action based on economic concepts. Sometimes efficiency is expressed in terms of the relative virtues of government intervention and the operation of a free market in promoting social welfare. As we discussed in chapter 1, government involvement may be called for when the market economy cannot adequately protect the public’s well-being—for example, from crime, threats to national security, or urban air pollution. Efficiency is highly prized in the United States, and it is much praised by policy analysts (Stone 2012). Its role reflects the high value Americans place on a smoothly functioning market economy and the promotion of economic well-being.</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these examples illustrate, application of the principle of promoting efficiency can be difficult, yet it is by no means impossible. Consider another example. The federal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for Disease Control and Prevention (CDC) reports that tobacco use in the United States is responsible for one out of five deaths annually, or 480,000 a year, 41,000 of which are attributed to </a:t>
            </a:r>
            <a:r>
              <a:rPr lang="en-GB" sz="1200" kern="1200" dirty="0" err="1">
                <a:solidFill>
                  <a:schemeClr val="tx1"/>
                </a:solidFill>
                <a:effectLst/>
                <a:latin typeface="+mn-lt"/>
                <a:ea typeface="+mn-ea"/>
                <a:cs typeface="+mn-cs"/>
              </a:rPr>
              <a:t>secondhand</a:t>
            </a:r>
            <a:r>
              <a:rPr lang="en-GB" sz="1200" kern="1200" dirty="0">
                <a:solidFill>
                  <a:schemeClr val="tx1"/>
                </a:solidFill>
                <a:effectLst/>
                <a:latin typeface="+mn-lt"/>
                <a:ea typeface="+mn-ea"/>
                <a:cs typeface="+mn-cs"/>
              </a:rPr>
              <a:t> smoke exposure; this amounts to 1,300 deaths every day. In addition, 16 million people suffer from at least one serious illness related to tobacco use, such as emphysema. What does smoking cost the country? According to the CDC, in 2018 it amounted to more than $300 billion a year. Some $156 billion of that amount is attributed to lost economic productivity and $170 billion to direct health care expenditures.5 Should government do more to restrict smoking to reduce these costs, particularly to lower the rate of smoking among young people? The CDC reports that each day about 3,200 people younger than eighteen years old smoke their first cigarette, and 2,100 youths or young adults who have been occasional smokers begin smoking regularly. Or should all smokers, young and old, be left alone to make their own choices? Over the past decade, many states raised cigarette taxes, in part to discourage smoking and in part to raise revenue. The national average cost for a pack of cigarettes, counting all taxes, rose to more than $6 in 2018, but the price varies widely by state and even by locality. In New York City, new taxes drove the price to higher than $14 a pack on average.</a:t>
            </a:r>
          </a:p>
        </p:txBody>
      </p:sp>
      <p:sp>
        <p:nvSpPr>
          <p:cNvPr id="4" name="Slide Number Placeholder 3"/>
          <p:cNvSpPr>
            <a:spLocks noGrp="1"/>
          </p:cNvSpPr>
          <p:nvPr>
            <p:ph type="sldNum" sz="quarter" idx="10"/>
          </p:nvPr>
        </p:nvSpPr>
        <p:spPr/>
        <p:txBody>
          <a:bodyPr/>
          <a:lstStyle/>
          <a:p>
            <a:fld id="{39974C31-EB4A-4B21-8134-CB5741A1DC5F}" type="slidenum">
              <a:rPr lang="en-US" smtClean="0"/>
              <a:pPr/>
              <a:t>7</a:t>
            </a:fld>
            <a:endParaRPr lang="en-US"/>
          </a:p>
        </p:txBody>
      </p:sp>
    </p:spTree>
    <p:extLst>
      <p:ext uri="{BB962C8B-B14F-4D97-AF65-F5344CB8AC3E}">
        <p14:creationId xmlns:p14="http://schemas.microsoft.com/office/powerpoint/2010/main" val="3650971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Process equity:</a:t>
            </a:r>
            <a:r>
              <a:rPr lang="en-US" baseline="0" dirty="0"/>
              <a:t> </a:t>
            </a:r>
            <a:r>
              <a:rPr lang="en-US" dirty="0"/>
              <a:t>decision-making process: </a:t>
            </a:r>
            <a:r>
              <a:rPr lang="en-US" sz="1200" kern="1200" dirty="0">
                <a:solidFill>
                  <a:schemeClr val="tx1"/>
                </a:solidFill>
                <a:effectLst/>
                <a:latin typeface="+mn-lt"/>
                <a:ea typeface="+mn-ea"/>
                <a:cs typeface="+mn-cs"/>
              </a:rPr>
              <a:t>The term </a:t>
            </a:r>
            <a:r>
              <a:rPr lang="en-US" sz="1200" i="1" kern="1200" dirty="0">
                <a:solidFill>
                  <a:schemeClr val="tx1"/>
                </a:solidFill>
                <a:effectLst/>
                <a:latin typeface="+mn-lt"/>
                <a:ea typeface="+mn-ea"/>
                <a:cs typeface="+mn-cs"/>
              </a:rPr>
              <a:t>equity</a:t>
            </a:r>
            <a:r>
              <a:rPr lang="en-US" sz="1200" kern="1200" dirty="0">
                <a:solidFill>
                  <a:schemeClr val="tx1"/>
                </a:solidFill>
                <a:effectLst/>
                <a:latin typeface="+mn-lt"/>
                <a:ea typeface="+mn-ea"/>
                <a:cs typeface="+mn-cs"/>
              </a:rPr>
              <a:t> has at least two different meanings in contemporary policy debates: process equity and outcomes (end-result) equity. The first refers to the decision-making process that is used.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John Rawls: </a:t>
            </a:r>
            <a:r>
              <a:rPr lang="en-US" i="1" dirty="0"/>
              <a:t>A Theory of Justice: </a:t>
            </a:r>
            <a:r>
              <a:rPr lang="en-US" sz="1200" kern="1200" dirty="0">
                <a:solidFill>
                  <a:schemeClr val="tx1"/>
                </a:solidFill>
                <a:effectLst/>
                <a:latin typeface="+mn-lt"/>
                <a:ea typeface="+mn-ea"/>
                <a:cs typeface="+mn-cs"/>
              </a:rPr>
              <a:t>John Rawls promoted quite a different conception of equity, particularly in his book </a:t>
            </a:r>
            <a:r>
              <a:rPr lang="en-US" sz="1200" i="1" kern="1200" dirty="0">
                <a:solidFill>
                  <a:schemeClr val="tx1"/>
                </a:solidFill>
                <a:effectLst/>
                <a:latin typeface="+mn-lt"/>
                <a:ea typeface="+mn-ea"/>
                <a:cs typeface="+mn-cs"/>
              </a:rPr>
              <a:t>A Theory of Justice</a:t>
            </a:r>
            <a:r>
              <a:rPr lang="en-US" sz="1200" kern="1200" dirty="0">
                <a:solidFill>
                  <a:schemeClr val="tx1"/>
                </a:solidFill>
                <a:effectLst/>
                <a:latin typeface="+mn-lt"/>
                <a:ea typeface="+mn-ea"/>
                <a:cs typeface="+mn-cs"/>
              </a:rPr>
              <a:t> (1971). Rawls argued that equity or fairness refers to just outcomes or the fair distribution of societal goods such as wealth, income, and political power.</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Consideration of redistributive policies: </a:t>
            </a:r>
            <a:r>
              <a:rPr lang="en-US" sz="1200" kern="1200" dirty="0">
                <a:solidFill>
                  <a:schemeClr val="tx1"/>
                </a:solidFill>
                <a:effectLst/>
                <a:latin typeface="+mn-lt"/>
                <a:ea typeface="+mn-ea"/>
                <a:cs typeface="+mn-cs"/>
              </a:rPr>
              <a:t>Equity criteria are likely to be central to any consideration of redistributive policies, such as tax reform, welfare reform, efforts to enhance access to education or health services, and assistance to the poor.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Equity</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term equity has at least two different meanings in contemporary policy debates: process equity and outcomes (end-result) equity. The first refers to the decision-making process that is used. Is it voluntary, open, and fair to all participants? If so, analysts and citizens might judge the results to be equitable even if some people ultimately fare better than others by gaining benefits such as higher education, better jobs, greater income, nicer houses, and so forth. This view is often associated with the political philosopher Robert Nozick and his book Anarchy, State, and Utopia (1974). Those who hold these views tend to believe strongly in the rights of individuals and the freedom to use and dispose of their resources as they see fit. They resist government efforts to promote equality beyond ensuring equal opportunity to participate in society’s decisions. As this description suggests, political conservatives identify strongly with the concept of process equity.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John Rawls promoted quite a different conception of equity, particularly in his book A Theory of Justice (1971). Rawls argued that equity or fairness refers to just outcomes or the fair distribution of societal goods such as wealth, income, and political power. His reasoning is that political institutions and social structures, such as racism and other forms of discrimination, affect the achievement of such goods. In other words, the acquisition of societal goods is not solely a function of the individual qualities of ambition, talent, and a strong work ethic. People who hold this view are more likely than others to </a:t>
            </a:r>
            <a:r>
              <a:rPr lang="en-GB" sz="1200" kern="1200" dirty="0" err="1">
                <a:solidFill>
                  <a:schemeClr val="tx1"/>
                </a:solidFill>
                <a:effectLst/>
                <a:latin typeface="+mn-lt"/>
                <a:ea typeface="+mn-ea"/>
                <a:cs typeface="+mn-cs"/>
              </a:rPr>
              <a:t>favor</a:t>
            </a:r>
            <a:r>
              <a:rPr lang="en-GB" sz="1200" kern="1200" dirty="0">
                <a:solidFill>
                  <a:schemeClr val="tx1"/>
                </a:solidFill>
                <a:effectLst/>
                <a:latin typeface="+mn-lt"/>
                <a:ea typeface="+mn-ea"/>
                <a:cs typeface="+mn-cs"/>
              </a:rPr>
              <a:t> government intervention to promote the equitable distribution of society’s resources. Political liberals tend to identify with the concept of outcomes equity.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Equity criteria are likely to be central to any consideration of redistributive policies, such as tax reform, welfare reform, efforts to enhance access to education or health services, and assistance to the poor. They may also crop up in other policy areas where the debate and decisions turn on who gains and who loses as a result of policy action. The policy analyst might want to ask who receives the benefits of policy action, who does not, and who pays for the costs of the program. Who in this context means not individuals, but different groups or categories of people. They can be wealthy, middle class, or poor; city dwellers or suburbanites; ordinary people or huge corporations. Equity issues are pervasive in policy disputes, from tax reform proposals to actions that might restrict access to higher education—such as raising tuition levels.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Concern for economic inequality rose sharply in 2011, as evidence mounted that both wealth and income in the United States had become increasingly unequal, and continues to be an issue as the nation’s policymakers debate the merits of tax cuts and other economic policy as part of larger deficit and debt reduction goals. Across the country, the Occupy Wall Street movement addressed what participants viewed as an unacceptable level of inequality and opportunity for economic advancement between the top 1 percent of the population and the remaining 99 percent. In late 2011 in a widely reported speech in Kansas, President Obama focused on data showing that in the last three decades the average income of the top 1 percent in the nation had gone up by more than 250 percent, to $1.2 million a year. In contrast, for most taxpayers in the same period, income hardly rose at all over the level of inflation.6 Presidential candidate Bernie Sanders focused heavily on this kind of economic inequality in his campaign for the Democratic Party nomination in 2016. Consistent with these arguments, the Organisation for Economic Co-operation and Development (OECD) has reported that income inequality in the United States in recent years was at its highest in decades; was continuing to rise; and was greater than in nearly all other developed countries.7</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kind of concern over economic inequality has long been a fixture of economic policy, particularly fiscal policy (see chapter 7), and it is likely to continue as policymakers at both federal and state levels debate how to deal with deficit spending. Tax reform measures are certain to be part of that discussion, as they have been over the past decade. For example, one of the most striking debates during the 2000s and 2010s was what to do about the federal estate tax, a tax on property that is imposed when the owner dies, and which is paid by the heirs to the estate, typically other family members. Using the kind of issue framing we discussed in chapter 3, conservative critics have called the estate tax a “death tax,” and have argued that it is unfair to family members and owners of farms and small businesses. They would prefer that the tax be fully repealed even though doing so would be very costly for federal revenues. Not surprisingly, liberals have argued that repealing or weakening the estate tax is also inequitable because most of the benefits would go to the very wealthy.</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Should the estate tax be kept and applied to most families out of concern for social equity and sound fiscal policy? Should it be repealed so that even the richest families can leave most of their wealth to their children? Or should the tax be imposed only on estates above a certain monetary level so that most families and small businesses are exempt, and if so, what level would be fair to taxpayers? As part of its tax cut measure in late 2017, Congress doubled the size of an estate that is exempt to $10 million for individuals and $20 million for couples, levels that it chose to peg to inflation so they will rise over time. As a result, 99.9 percent of families in 2018 faced no estate tax at all.8 Was this an acceptable action by Congress? Or, as many critics have argued, was it far too generous to wealthy families at the expense of others?</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8</a:t>
            </a:fld>
            <a:endParaRPr lang="en-US"/>
          </a:p>
        </p:txBody>
      </p:sp>
    </p:spTree>
    <p:extLst>
      <p:ext uri="{BB962C8B-B14F-4D97-AF65-F5344CB8AC3E}">
        <p14:creationId xmlns:p14="http://schemas.microsoft.com/office/powerpoint/2010/main" val="156566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Equity issues are pervasive: </a:t>
            </a:r>
            <a:r>
              <a:rPr lang="en-US" sz="1200" kern="1200" dirty="0">
                <a:solidFill>
                  <a:schemeClr val="tx1"/>
                </a:solidFill>
                <a:effectLst/>
                <a:latin typeface="+mn-lt"/>
                <a:ea typeface="+mn-ea"/>
                <a:cs typeface="+mn-cs"/>
              </a:rPr>
              <a:t>Equity issues are pervasive in policy disputes, from tax reform proposals to actions that might restrict access to higher education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such as raising tuition levels.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Fixture of economic policy: </a:t>
            </a:r>
            <a:r>
              <a:rPr lang="en-US" sz="1200" kern="1200" dirty="0">
                <a:solidFill>
                  <a:schemeClr val="tx1"/>
                </a:solidFill>
                <a:effectLst/>
                <a:latin typeface="+mn-lt"/>
                <a:ea typeface="+mn-ea"/>
                <a:cs typeface="+mn-cs"/>
              </a:rPr>
              <a:t>This kind of concern over economic inequality has long been a fixture of economic policy, particularly fiscal policy, and it is likely to continue as policymakers at both federal and state levels debate how to deal with deficit spending.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Conservative critics - “death tax.”: </a:t>
            </a:r>
            <a:r>
              <a:rPr lang="en-US" sz="1200" kern="1200" dirty="0">
                <a:solidFill>
                  <a:schemeClr val="tx1"/>
                </a:solidFill>
                <a:effectLst/>
                <a:latin typeface="+mn-lt"/>
                <a:ea typeface="+mn-ea"/>
                <a:cs typeface="+mn-cs"/>
              </a:rPr>
              <a:t>Conservative critics have called the estate tax a “death tax,” and have argued that it is unfair to family members and owners of farms and small businesses.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9</a:t>
            </a:fld>
            <a:endParaRPr lang="en-US"/>
          </a:p>
        </p:txBody>
      </p:sp>
    </p:spTree>
    <p:extLst>
      <p:ext uri="{BB962C8B-B14F-4D97-AF65-F5344CB8AC3E}">
        <p14:creationId xmlns:p14="http://schemas.microsoft.com/office/powerpoint/2010/main" val="1271195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“Repertoire of basic concepts”: </a:t>
            </a:r>
            <a:r>
              <a:rPr lang="en-US" sz="1200" kern="1200" dirty="0">
                <a:solidFill>
                  <a:schemeClr val="tx1"/>
                </a:solidFill>
                <a:effectLst/>
                <a:latin typeface="+mn-lt"/>
                <a:ea typeface="+mn-ea"/>
                <a:cs typeface="+mn-cs"/>
              </a:rPr>
              <a:t>In a classic essay on the role of principles in policy analysis, political theorist Charles W. Anderson (1979, 713) argued that there are “certain fundamental considerations that must be accounted for in any policy evaluation.” This “repertoire of basic concepts” includes “authority, the public interest, rights, justice, equality, and efficiency.”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Review of evaluative criteria: R</a:t>
            </a:r>
            <a:r>
              <a:rPr lang="en-US" sz="1200" kern="1200" dirty="0">
                <a:solidFill>
                  <a:schemeClr val="tx1"/>
                </a:solidFill>
                <a:effectLst/>
                <a:latin typeface="+mn-lt"/>
                <a:ea typeface="+mn-ea"/>
                <a:cs typeface="+mn-cs"/>
              </a:rPr>
              <a:t>eview of evaluative criteria indicates, there are many different bases on which to analyze policy. Students of public policy should be aware of the range of standards that are applied and alert to their strengths and limits and the trade-offs between them.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Ethics and Political Values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 classic essay on the role of principles in policy analysis, political theorist Charles W. Anderson (1979, 713) argued that there are “certain fundamental considerations that must be accounted for in any policy evaluation.” This “repertoire of basic concepts” includes “authority, the public interest, rights, justice, equality, and efficiency.” They are, Anderson said, not simply an analyst’s preferences but “obligatory criteria of political judgment.”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practical world of policy analysis, some of Anderson’s requisite criteria or standards of policy judgment are likely to be ignored. Indeed, some political scientists argue that it is unnecessary or even improper for policy analysts to include ethical or normative dimensions in their work. They say this in part because they think ethics and normative values, such as liberty and equality, are beyond the bounds of rational analysis. Or it may be that they believe analysts are incapable of objective analysis because they inevitably inject their personal biases into any such assessment. Some also argue that analysis of normative values is unnecessary because the political process exists to address and resolve ethical and value disputes (Amy 1984). An easy rejoinder to the last argument is that explicit analysis of ethics and values could greatly enhance the quality of argument and debate in policymaking bodies. No doubt, it is easier for analysts to stress criteria such as effectiveness and efficiency, where an assessment can be based on hard data such as measurable costs and benefits. Normative issues, however, deserve serious consideration. As Anderson (1979) argues, analysis that ignores basic issues such as the role of government authority, individual rights, or the public interest is incomplete and inadequate.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Ethical influences on public policy. Some public policy alternatives historically have been evaluated using ethical criteria rather than economic efficiency, political feasibility, or other standards. Women’s health care and reproductive rights are examples. The photo shows pro-choice and pro-life activists demonstrating on the steps of the U.S. Supreme Court on June 27, 2016, in Washington, D.C. In a 5–3 decision, the U.S. Supreme Court struck down one of the nation’s toughest restrictions on abortion, a Texas law that women’s groups said would have forced more than three-quarters of the state’s clinics to close.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Policy debates over personal privacy (for example, cell phone records), property rights, copyright laws, research on human stem cells derived from embryos, and many other contemporary issues clearly require an assessment in terms of normative and legal criteria, not just economics. Even for a seemingly technical subject such as nuclear waste disposal, it is both possible and necessary to </a:t>
            </a:r>
            <a:r>
              <a:rPr lang="en-GB" sz="1200" kern="1200" dirty="0" err="1">
                <a:solidFill>
                  <a:schemeClr val="tx1"/>
                </a:solidFill>
                <a:effectLst/>
                <a:latin typeface="+mn-lt"/>
                <a:ea typeface="+mn-ea"/>
                <a:cs typeface="+mn-cs"/>
              </a:rPr>
              <a:t>analyze</a:t>
            </a:r>
            <a:r>
              <a:rPr lang="en-GB" sz="1200" kern="1200" dirty="0">
                <a:solidFill>
                  <a:schemeClr val="tx1"/>
                </a:solidFill>
                <a:effectLst/>
                <a:latin typeface="+mn-lt"/>
                <a:ea typeface="+mn-ea"/>
                <a:cs typeface="+mn-cs"/>
              </a:rPr>
              <a:t> ethical issues such as the effects on future generations, whether it is fair for governments to offer monetary compensation to communities if they agree to host a waste repository, and how much public involvement in decision making should be required (Kraft 2000; Shrader-Frechette 1993; E. Weiss 1990).</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10</a:t>
            </a:fld>
            <a:endParaRPr lang="en-US"/>
          </a:p>
        </p:txBody>
      </p:sp>
    </p:spTree>
    <p:extLst>
      <p:ext uri="{BB962C8B-B14F-4D97-AF65-F5344CB8AC3E}">
        <p14:creationId xmlns:p14="http://schemas.microsoft.com/office/powerpoint/2010/main" val="2887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Frequently used methods of policy analysis: </a:t>
            </a:r>
            <a:r>
              <a:rPr lang="en-US" sz="1200" kern="1200" dirty="0">
                <a:solidFill>
                  <a:schemeClr val="tx1"/>
                </a:solidFill>
                <a:effectLst/>
                <a:latin typeface="+mn-lt"/>
                <a:ea typeface="+mn-ea"/>
                <a:cs typeface="+mn-cs"/>
              </a:rPr>
              <a:t>The leading methods of policy analysis draw heavily from economics and focus on the evaluative criterion of efficiency, particularly for cost-benefit and cost-effectiveness analyses.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Economic approaches: </a:t>
            </a:r>
            <a:r>
              <a:rPr lang="en-US" sz="1200" kern="1200" dirty="0">
                <a:solidFill>
                  <a:schemeClr val="tx1"/>
                </a:solidFill>
                <a:effectLst/>
                <a:latin typeface="+mn-lt"/>
                <a:ea typeface="+mn-ea"/>
                <a:cs typeface="+mn-cs"/>
              </a:rPr>
              <a:t>The overview of analytic methods that follows groups them into four categories. One is economic approaches that include cost-benefit analysis, cost-effectiveness analysis, and risk assessment methods.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Decision making and impacts: </a:t>
            </a:r>
            <a:r>
              <a:rPr lang="en-US" sz="1200" kern="1200" dirty="0">
                <a:solidFill>
                  <a:schemeClr val="tx1"/>
                </a:solidFill>
                <a:effectLst/>
                <a:latin typeface="+mn-lt"/>
                <a:ea typeface="+mn-ea"/>
                <a:cs typeface="+mn-cs"/>
              </a:rPr>
              <a:t>Includes forecasting and impact assessment.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Political and institutional analysis: Includes assessment of political feasibility as well as policy implementation and program evaluation.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Ethical analysis: The concern is consideration of the ethics of policy action.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now, however, it should be clear that public policy evaluation is about more than economics. It is also about effectiveness, equity, liberty, and, fundamentally, politics. As stated earlier, analytic methods can be used to clarify problems and policy choices, but decisions about which policies to adopt or maintain are up to policymakers and, ultimately, up to the public that elects them.</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overview of analytic methods that follows groups them into four categories. One is economic approaches that include cost-benefit analysis, cost-effectiveness analysis, and risk assessment methods. Another is decision making and impacts, which includes forecasting and impact assessment. A third is political and institutional analysis, which includes assessment of political feasibility as well as policy implementation and program evaluation. The last category is ethical analysis, where the concern is consideration of the ethics of policy action.</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11</a:t>
            </a:fld>
            <a:endParaRPr lang="en-US"/>
          </a:p>
        </p:txBody>
      </p:sp>
    </p:spTree>
    <p:extLst>
      <p:ext uri="{BB962C8B-B14F-4D97-AF65-F5344CB8AC3E}">
        <p14:creationId xmlns:p14="http://schemas.microsoft.com/office/powerpoint/2010/main" val="3431238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ECONOMIC APPROACHES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discussed earlier in the chapter, economic analysis pervades the study of public policy, and for good reason (Weimer and Vining 2017). Public policies can be expensive, and in ways that are sometimes not so obvious to the public and policymakers. Use of economic approaches can help us understand the real costs of government programs and the trade-offs involved in choosing one policy alternative over another. As we have seen, however, economic analysis also has its critics, who worry that emphasis can be placed too much on the dollar value of government action and too little on what they see as the necessity of addressing some public needs regardless of cost. A review of the most frequently used economic approaches is helpful for appreciating both the strengths and limitations of such methods.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Cost-Benefit Analysis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Most readers are already familiar with cost-benefit analysis, also called benefit-cost analysis, and they use the techniques even if they do not use the terms. When a high school senior decides which college to attend, he or she probably makes a list of the advantages and disadvantages of each important option. One college offers a stronger program in the student’s area of interest, but it is expensive. Another is affordable but falls a little short on the number of courses in the anticipated major. In addition, the student considers the differences in the range of campus activities, housing, sports facilities, and other qualities of college life. How to make this decision? The student, probably with the help of a </a:t>
            </a:r>
            <a:r>
              <a:rPr lang="en-GB" sz="1200" kern="1200" dirty="0" err="1">
                <a:solidFill>
                  <a:schemeClr val="tx1"/>
                </a:solidFill>
                <a:effectLst/>
                <a:latin typeface="+mn-lt"/>
                <a:ea typeface="+mn-ea"/>
                <a:cs typeface="+mn-cs"/>
              </a:rPr>
              <a:t>counselor</a:t>
            </a:r>
            <a:r>
              <a:rPr lang="en-GB" sz="1200" kern="1200" dirty="0">
                <a:solidFill>
                  <a:schemeClr val="tx1"/>
                </a:solidFill>
                <a:effectLst/>
                <a:latin typeface="+mn-lt"/>
                <a:ea typeface="+mn-ea"/>
                <a:cs typeface="+mn-cs"/>
              </a:rPr>
              <a:t> and parents, weighs the advantages and disadvantages of each, perhaps writing them down in several columns to compare the choices. Cost-benefit analysis is simply a more systematic method for doing the same thing. As one economist said, it is “nothing more than organized common sense” (A. Freeman 2000, 192).</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usefulness of thinking in terms of what public policies and programs cost and what society gets from them should be clear enough. Consider the enormous costs inflicted by Hurricane Katrina in 2005. Over 1,300 people lost their lives, and many thousands lost their homes and businesses, suffered pain or trauma, or had their lives otherwise uprooted. The economic impact on both New Orleans and the nation was substantial, and it continued for years. In addition, highways, utilities, schools, and other public structures in New Orleans and other cities had to be rebuilt at considerable expense, easily over $100 billion in repairs and reconstruction costs. What would it have taken to provide greater protection for the New Orleans area by building stronger flood levees and improving the city’s emergency preparedness capacity? Surely a great deal less than $100 billion. Most estimates were in the range of a few billion dollars. Indeed, following Katrina, one expert on cost-benefit analysis, Harvard economist W. Kip </a:t>
            </a:r>
            <a:r>
              <a:rPr lang="en-GB" sz="1200" kern="1200" dirty="0" err="1">
                <a:solidFill>
                  <a:schemeClr val="tx1"/>
                </a:solidFill>
                <a:effectLst/>
                <a:latin typeface="+mn-lt"/>
                <a:ea typeface="+mn-ea"/>
                <a:cs typeface="+mn-cs"/>
              </a:rPr>
              <a:t>Viscusi</a:t>
            </a:r>
            <a:r>
              <a:rPr lang="en-GB" sz="1200" kern="1200" dirty="0">
                <a:solidFill>
                  <a:schemeClr val="tx1"/>
                </a:solidFill>
                <a:effectLst/>
                <a:latin typeface="+mn-lt"/>
                <a:ea typeface="+mn-ea"/>
                <a:cs typeface="+mn-cs"/>
              </a:rPr>
              <a:t>, said the comparison of costs and benefits “was not a close call.” Instead, it was “a no-brainer that you do this,” meaning to invest in a much larger flood-prevention effort.10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 consider the cost of the Iraq War and the broader war on terrorism. Should we place a dollar value on protecting the nation from terrorists? What about launching and continuing a war in another country such as Iraq? At the beginning of the Iraq War in 2003, President George W. Bush assured Congress and the nation that under the “worst case” assumptions the war would cost no more than $200 billion, reflecting confidence at that time that it would be relatively short and successful. Yet by the tenth anniversary of the 2001 terrorist attacks in New York, Pennsylvania, and Washington, D.C., the New York Times and independent economists concluded that costs of the war on terrorism, including the cost of fighting in Iraq and Afghanistan, had reached $3.3 trillion.11 Other estimates were even higher, depending on what was counted. For example, the U.S. government has tended not to count long-term costs such as care for returning veterans, many of whom will require lifelong medical treatment. Should costs like this be a factor in the decision to go to war, or in decisions to continue a war for a long period of time?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Conducting a cost-benefit analysis is relatively straightforward in theory. The analyst (1) identifies all the important long-term and short-term costs and benefits; (2) measures the tangible costs and benefits in monetary terms; (3) uses a discount rate, which adjusts for changes in value over time, to ensure that all are expressed in commensurable terms; (4) estimates the intangible or qualitative considerations; and (5) aggregates, or totals, the costs and benefits.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total is expressed in one of two ways: as the net benefit (benefits minus costs) or as the ratio of benefits to costs (the benefits divided by the costs).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12</a:t>
            </a:fld>
            <a:endParaRPr lang="en-US"/>
          </a:p>
        </p:txBody>
      </p:sp>
    </p:spTree>
    <p:extLst>
      <p:ext uri="{BB962C8B-B14F-4D97-AF65-F5344CB8AC3E}">
        <p14:creationId xmlns:p14="http://schemas.microsoft.com/office/powerpoint/2010/main" val="2576514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Cost-benefit analysis:</a:t>
            </a:r>
            <a:r>
              <a:rPr lang="en-US" sz="1200" b="1"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analyst (1) identifies all the important long-term and short-term costs and benefits; (2) measures the tangible costs and benefits in monetary terms; (3) uses a discount rate, which adjusts for changes in value over time, to ensure that all are expressed in commensurable terms; (4) estimates the intangible or qualitative considerations; and (5) aggregates, or totals, the costs and benefits.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Limitations of cost-benefit analysis: </a:t>
            </a:r>
            <a:r>
              <a:rPr lang="en-US" sz="1200" kern="1200" dirty="0">
                <a:solidFill>
                  <a:schemeClr val="tx1"/>
                </a:solidFill>
                <a:effectLst/>
                <a:latin typeface="+mn-lt"/>
                <a:ea typeface="+mn-ea"/>
                <a:cs typeface="+mn-cs"/>
              </a:rPr>
              <a:t>Some of the limitations of cost-benefit analysis are evident even in the summary provided here and in the fuel-tax example used in the box. Determination of what costs and benefits are important enough to be included is in part a judgment call. Measuring them in monetary terms is easier for some costs and benefits than others.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Economists often try to estimate </a:t>
            </a:r>
            <a:r>
              <a:rPr lang="en-US" sz="1200" b="1" kern="1200" dirty="0">
                <a:solidFill>
                  <a:schemeClr val="tx1"/>
                </a:solidFill>
                <a:effectLst/>
                <a:latin typeface="+mn-lt"/>
                <a:ea typeface="+mn-ea"/>
                <a:cs typeface="+mn-cs"/>
              </a:rPr>
              <a:t>opportunity costs</a:t>
            </a:r>
            <a:r>
              <a:rPr lang="en-US" sz="1200" kern="1200" dirty="0">
                <a:solidFill>
                  <a:schemeClr val="tx1"/>
                </a:solidFill>
                <a:effectLst/>
                <a:latin typeface="+mn-lt"/>
                <a:ea typeface="+mn-ea"/>
                <a:cs typeface="+mn-cs"/>
              </a:rPr>
              <a:t>, which refer to the value of opportunities that are forgone when time or resources are spent on a given activity.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Using a </a:t>
            </a:r>
            <a:r>
              <a:rPr lang="en-US" sz="1200" b="1" kern="1200" dirty="0">
                <a:solidFill>
                  <a:schemeClr val="tx1"/>
                </a:solidFill>
                <a:effectLst/>
                <a:latin typeface="+mn-lt"/>
                <a:ea typeface="+mn-ea"/>
                <a:cs typeface="+mn-cs"/>
              </a:rPr>
              <a:t>discount rate</a:t>
            </a:r>
            <a:r>
              <a:rPr lang="en-US" sz="1200" kern="1200" dirty="0">
                <a:solidFill>
                  <a:schemeClr val="tx1"/>
                </a:solidFill>
                <a:effectLst/>
                <a:latin typeface="+mn-lt"/>
                <a:ea typeface="+mn-ea"/>
                <a:cs typeface="+mn-cs"/>
              </a:rPr>
              <a:t> allows analysts to determine the value of future benefits today, but the choice of the rate, essentially an estimate of inflation over time, clearly can have a profound impact on the results.</a:t>
            </a:r>
          </a:p>
        </p:txBody>
      </p:sp>
      <p:sp>
        <p:nvSpPr>
          <p:cNvPr id="4" name="Slide Number Placeholder 3"/>
          <p:cNvSpPr>
            <a:spLocks noGrp="1"/>
          </p:cNvSpPr>
          <p:nvPr>
            <p:ph type="sldNum" sz="quarter" idx="10"/>
          </p:nvPr>
        </p:nvSpPr>
        <p:spPr/>
        <p:txBody>
          <a:bodyPr/>
          <a:lstStyle/>
          <a:p>
            <a:fld id="{39974C31-EB4A-4B21-8134-CB5741A1DC5F}" type="slidenum">
              <a:rPr lang="en-US" smtClean="0"/>
              <a:pPr/>
              <a:t>13</a:t>
            </a:fld>
            <a:endParaRPr lang="en-US"/>
          </a:p>
        </p:txBody>
      </p:sp>
    </p:spTree>
    <p:extLst>
      <p:ext uri="{BB962C8B-B14F-4D97-AF65-F5344CB8AC3E}">
        <p14:creationId xmlns:p14="http://schemas.microsoft.com/office/powerpoint/2010/main" val="61081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Estimate of intangible human costs and benefits: </a:t>
            </a:r>
            <a:r>
              <a:rPr lang="en-US" sz="1200" kern="1200" dirty="0">
                <a:solidFill>
                  <a:schemeClr val="tx1"/>
                </a:solidFill>
                <a:effectLst/>
                <a:latin typeface="+mn-lt"/>
                <a:ea typeface="+mn-ea"/>
                <a:cs typeface="+mn-cs"/>
              </a:rPr>
              <a:t>Another vulnerable part of the process of cost-benefit analysis is the estimate of intangible human costs and benefits, such as well-being, aesthetic preferences, or even the value of a life or of human suffering.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Contingent</a:t>
            </a:r>
            <a:r>
              <a:rPr lang="en-US" b="1" dirty="0"/>
              <a:t> </a:t>
            </a:r>
            <a:r>
              <a:rPr lang="en-US" dirty="0"/>
              <a:t>valuation</a:t>
            </a:r>
            <a:r>
              <a:rPr lang="en-US" b="1" dirty="0"/>
              <a:t> </a:t>
            </a:r>
            <a:r>
              <a:rPr lang="en-US" dirty="0"/>
              <a:t>methods: </a:t>
            </a:r>
            <a:r>
              <a:rPr lang="en-US" sz="1200" kern="1200" dirty="0">
                <a:solidFill>
                  <a:schemeClr val="tx1"/>
                </a:solidFill>
                <a:effectLst/>
                <a:latin typeface="+mn-lt"/>
                <a:ea typeface="+mn-ea"/>
                <a:cs typeface="+mn-cs"/>
              </a:rPr>
              <a:t>Economists use techniques known as </a:t>
            </a:r>
            <a:r>
              <a:rPr lang="en-US" sz="1200" b="1" kern="1200" dirty="0">
                <a:solidFill>
                  <a:schemeClr val="tx1"/>
                </a:solidFill>
                <a:effectLst/>
                <a:latin typeface="+mn-lt"/>
                <a:ea typeface="+mn-ea"/>
                <a:cs typeface="+mn-cs"/>
              </a:rPr>
              <a:t>contingent valuation methods</a:t>
            </a:r>
            <a:r>
              <a:rPr lang="en-US" sz="1200" kern="1200" dirty="0">
                <a:solidFill>
                  <a:schemeClr val="tx1"/>
                </a:solidFill>
                <a:effectLst/>
                <a:latin typeface="+mn-lt"/>
                <a:ea typeface="+mn-ea"/>
                <a:cs typeface="+mn-cs"/>
              </a:rPr>
              <a:t>, which are essentially questionnaires or interviews with individuals, designed to allow an estimate of the dollar value of the time spent stuck in traffic or the preservation of lakes or forests.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t>Sensitivity</a:t>
            </a:r>
            <a:r>
              <a:rPr lang="en-US" b="1" dirty="0"/>
              <a:t> </a:t>
            </a:r>
            <a:r>
              <a:rPr lang="en-US" dirty="0"/>
              <a:t>analysis: </a:t>
            </a:r>
            <a:r>
              <a:rPr lang="en-US" sz="1200" kern="1200" dirty="0">
                <a:solidFill>
                  <a:schemeClr val="tx1"/>
                </a:solidFill>
                <a:effectLst/>
                <a:latin typeface="+mn-lt"/>
                <a:ea typeface="+mn-ea"/>
                <a:cs typeface="+mn-cs"/>
              </a:rPr>
              <a:t>The use of </a:t>
            </a:r>
            <a:r>
              <a:rPr lang="en-US" sz="1200" b="1" kern="1200" dirty="0">
                <a:solidFill>
                  <a:schemeClr val="tx1"/>
                </a:solidFill>
                <a:effectLst/>
                <a:latin typeface="+mn-lt"/>
                <a:ea typeface="+mn-ea"/>
                <a:cs typeface="+mn-cs"/>
              </a:rPr>
              <a:t>sensitivity analysis</a:t>
            </a:r>
            <a:r>
              <a:rPr lang="en-US" sz="1200" kern="1200" dirty="0">
                <a:solidFill>
                  <a:schemeClr val="tx1"/>
                </a:solidFill>
                <a:effectLst/>
                <a:latin typeface="+mn-lt"/>
                <a:ea typeface="+mn-ea"/>
                <a:cs typeface="+mn-cs"/>
              </a:rPr>
              <a:t> can minimize to some extent the weaknesses inherent in cost-benefit analysis. When the calculations are “sensitive” to a basic assumption such as the chosen discount rate, the analyst can report on several different rates, and the reader can choose the assumptions that seem most reasonable.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Critics of cost-benefit analysis: Critics of cost-benefit analysis claim that the method can be abused if only some costs and benefits are considered and inappropriate measures are used to estimate their value.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14</a:t>
            </a:fld>
            <a:endParaRPr lang="en-US"/>
          </a:p>
        </p:txBody>
      </p:sp>
    </p:spTree>
    <p:extLst>
      <p:ext uri="{BB962C8B-B14F-4D97-AF65-F5344CB8AC3E}">
        <p14:creationId xmlns:p14="http://schemas.microsoft.com/office/powerpoint/2010/main" val="1269072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Advantage of </a:t>
            </a:r>
            <a:r>
              <a:rPr lang="en-US" b="1" dirty="0"/>
              <a:t>cost-effectiveness analysis: </a:t>
            </a:r>
            <a:r>
              <a:rPr lang="en-US" sz="1200" kern="1200" dirty="0">
                <a:solidFill>
                  <a:schemeClr val="tx1"/>
                </a:solidFill>
                <a:effectLst/>
                <a:latin typeface="+mn-lt"/>
                <a:ea typeface="+mn-ea"/>
                <a:cs typeface="+mn-cs"/>
              </a:rPr>
              <a:t>The advantage of </a:t>
            </a:r>
            <a:r>
              <a:rPr lang="en-US" sz="1200" b="0" kern="1200" dirty="0">
                <a:solidFill>
                  <a:schemeClr val="tx1"/>
                </a:solidFill>
                <a:effectLst/>
                <a:latin typeface="+mn-lt"/>
                <a:ea typeface="+mn-ea"/>
                <a:cs typeface="+mn-cs"/>
              </a:rPr>
              <a:t>cost-effectiveness analysis</a:t>
            </a:r>
            <a:r>
              <a:rPr lang="en-US" sz="1200" kern="1200" dirty="0">
                <a:solidFill>
                  <a:schemeClr val="tx1"/>
                </a:solidFill>
                <a:effectLst/>
                <a:latin typeface="+mn-lt"/>
                <a:ea typeface="+mn-ea"/>
                <a:cs typeface="+mn-cs"/>
              </a:rPr>
              <a:t> is that it requires no measurements of the value of intangible benefits such as human lives; it simply compares different policy alternatives that can produce these benefits in terms of their relative costs.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Cost-Effectiveness Analysis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Sometimes the concerns about the ability to measure the benefits of a policy action are so significant that cost-benefit analysis is not useful. For example, many policies, such as health regulations, highway safety, and medical research, may prevent disease or devastating injury, and may save lives. But how do analysts place a dollar value on human life and health? Government agency officials and analysts, along with insurance companies, have methods for estimating how much a life is worth, even though many critics object in principle to making such calculations (Tong 1986). The advantage of cost-effectiveness analysis is that it requires no measurements of the value of intangible benefits such as human lives; it simply compares different policy alternatives that can produce these benefits in terms of their relative costs. That is, analysts are asking which actions can save the most human lives given a fixed dollar cost, or which dollar investments produce the greatest benefits.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example, in the early 1990s, Oregon created a prioritized list as part of the Oregon Health Plan, which chiefly serves the state’s Medicaid beneficiaries. The plan ranked 709 medical procedures “according to their benefit to the entire population being served.” Coverage was to be provided for all conditions that fell above a threshold on the list, and the state legislature was to determine the </a:t>
            </a:r>
            <a:r>
              <a:rPr lang="en-GB" sz="1200" kern="1200" dirty="0" err="1">
                <a:solidFill>
                  <a:schemeClr val="tx1"/>
                </a:solidFill>
                <a:effectLst/>
                <a:latin typeface="+mn-lt"/>
                <a:ea typeface="+mn-ea"/>
                <a:cs typeface="+mn-cs"/>
              </a:rPr>
              <a:t>cutoff</a:t>
            </a:r>
            <a:r>
              <a:rPr lang="en-GB" sz="1200" kern="1200" dirty="0">
                <a:solidFill>
                  <a:schemeClr val="tx1"/>
                </a:solidFill>
                <a:effectLst/>
                <a:latin typeface="+mn-lt"/>
                <a:ea typeface="+mn-ea"/>
                <a:cs typeface="+mn-cs"/>
              </a:rPr>
              <a:t> points each year based on estimates for health care services and budget constraints. The state used a cost-benefit methodology to establish the list, consulting fifty physician panels and surveying the Oregon public. The choices were based on factors such as the likelihood that treatment would reduce suffering or prevent death, the cost of care, and the duration of benefits. In effect, the state was trying to determine how to get the greatest benefit to society from the limited resources available for health care. As might be expected, the state’s innovative approach was highly controversial, and the federal government initially rejected it, but it later approved a modified form.17 Oregon adjusted the plan in 2012, and transferred the prioritization of health services to a Health Evidence Review Commission, whose members are appointed by the governor and confirmed by the state senate.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15</a:t>
            </a:fld>
            <a:endParaRPr lang="en-US"/>
          </a:p>
        </p:txBody>
      </p:sp>
    </p:spTree>
    <p:extLst>
      <p:ext uri="{BB962C8B-B14F-4D97-AF65-F5344CB8AC3E}">
        <p14:creationId xmlns:p14="http://schemas.microsoft.com/office/powerpoint/2010/main" val="12081083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Risk assessment</a:t>
            </a:r>
            <a:r>
              <a:rPr lang="en-US" sz="1200" kern="1200" dirty="0">
                <a:solidFill>
                  <a:schemeClr val="tx1"/>
                </a:solidFill>
                <a:effectLst/>
                <a:latin typeface="+mn-lt"/>
                <a:ea typeface="+mn-ea"/>
                <a:cs typeface="+mn-cs"/>
              </a:rPr>
              <a:t> is a close relative of cost-benefit analysis.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Purpose: </a:t>
            </a:r>
            <a:r>
              <a:rPr lang="en-US" sz="1200" kern="1200" dirty="0">
                <a:solidFill>
                  <a:schemeClr val="tx1"/>
                </a:solidFill>
                <a:effectLst/>
                <a:latin typeface="+mn-lt"/>
                <a:ea typeface="+mn-ea"/>
                <a:cs typeface="+mn-cs"/>
              </a:rPr>
              <a:t>Its purpose is to identify, estimate, and evaluate the magnitude of the risk to citizens from exposure to various situations such as terrorism, natural hazards such as hurricanes and flooding, radiation from nuclear power plants, or threats from the kind of financial risks that Wall Street investment banks took in the mid 2000s at the height of the housing bubble.</a:t>
            </a:r>
            <a:endParaRPr lang="en-US" dirty="0"/>
          </a:p>
          <a:p>
            <a:endParaRPr lang="en-US" dirty="0"/>
          </a:p>
          <a:p>
            <a:r>
              <a:rPr lang="en-US" dirty="0"/>
              <a:t>Risks are associated: </a:t>
            </a:r>
            <a:r>
              <a:rPr lang="en-US" sz="1200" kern="1200" dirty="0">
                <a:solidFill>
                  <a:schemeClr val="tx1"/>
                </a:solidFill>
                <a:effectLst/>
                <a:latin typeface="+mn-lt"/>
                <a:ea typeface="+mn-ea"/>
                <a:cs typeface="+mn-cs"/>
              </a:rPr>
              <a:t>Risks are associated with many activities in daily life, such as driving a car, flying in an airplane, consuming certain foods, smoking cigarettes, drinking alcohol, and skiing down a mountain, among others.</a:t>
            </a:r>
            <a:endParaRPr lang="en-US" dirty="0"/>
          </a:p>
          <a:p>
            <a:endParaRPr lang="en-US" dirty="0"/>
          </a:p>
          <a:p>
            <a:r>
              <a:rPr lang="en-US" dirty="0"/>
              <a:t>Case of school bus seat belts: </a:t>
            </a:r>
            <a:r>
              <a:rPr lang="en-US" sz="1200" kern="1200" dirty="0">
                <a:solidFill>
                  <a:schemeClr val="tx1"/>
                </a:solidFill>
                <a:effectLst/>
                <a:latin typeface="+mn-lt"/>
                <a:ea typeface="+mn-ea"/>
                <a:cs typeface="+mn-cs"/>
              </a:rPr>
              <a:t>Consider the case of school bus seat belts. Many states have mandated that belts be used on vehicles that transport students out of concern for the risks to students in an accident, and others are considering such action.</a:t>
            </a:r>
            <a:endParaRPr lang="en-US" dirty="0"/>
          </a:p>
          <a:p>
            <a:endParaRPr lang="en-US" dirty="0"/>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Risk Assessment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Consider the case of school bus seat belts. Many states have mandated that belts be used on vehicles that transport students out of concern for the risks to students in an accident, and others are considering such action. But school bus accidents are very rare. The National Highway Traffic Safety Administration (NHTSA) says that on average six students die in a school bus accident each year compared to over thirty-seven thousand people killed in other vehicle accidents. Traveling in a school bus is far safer than traveling in a car. Given those very low risk estimates and the very high cost of installing seat belts in school buses (an estimated $7,000 to $11,000 per vehicle), should school districts or states take this step?19 Would the money be better spent on educational needs in the schools? Are there other actions that could reduce the already low risk to students at a more acceptable cost, such as improvements in recruitment and training of school bus drivers and similar measures?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Professionals view risk as a product of the probability that the event or exposure will occur and the consequences that follow if it does. It can be expressed in the equation R = P × C. The higher the probability of the event or exposure (P), or the higher the consequences (C), the higher the risk (R). Some risks, such as an airplane crash, have a low probability of occurring but high consequences if they do. Others, such as a broken leg from a skiing accident, have a higher probability but lower consequences. People tend to fear high-consequence events even if their probability is very low, because they focus on what might happen more than on its likelihood. Partly for this reason, there is often a substantial difference between experts and the lay public in their perception of risks. Public fear of nuclear power and nuclear waste (which experts tend to think are small risks) is a good example (</a:t>
            </a:r>
            <a:r>
              <a:rPr lang="en-GB" sz="1200" kern="1200" dirty="0" err="1">
                <a:solidFill>
                  <a:schemeClr val="tx1"/>
                </a:solidFill>
                <a:effectLst/>
                <a:latin typeface="+mn-lt"/>
                <a:ea typeface="+mn-ea"/>
                <a:cs typeface="+mn-cs"/>
              </a:rPr>
              <a:t>Slovic</a:t>
            </a:r>
            <a:r>
              <a:rPr lang="en-GB" sz="1200" kern="1200" dirty="0">
                <a:solidFill>
                  <a:schemeClr val="tx1"/>
                </a:solidFill>
                <a:effectLst/>
                <a:latin typeface="+mn-lt"/>
                <a:ea typeface="+mn-ea"/>
                <a:cs typeface="+mn-cs"/>
              </a:rPr>
              <a:t> 1987).</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16</a:t>
            </a:fld>
            <a:endParaRPr lang="en-US"/>
          </a:p>
        </p:txBody>
      </p:sp>
    </p:spTree>
    <p:extLst>
      <p:ext uri="{BB962C8B-B14F-4D97-AF65-F5344CB8AC3E}">
        <p14:creationId xmlns:p14="http://schemas.microsoft.com/office/powerpoint/2010/main" val="4044348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Workplace safety and food safety: </a:t>
            </a:r>
            <a:r>
              <a:rPr lang="en-US" sz="1200" kern="1200" dirty="0">
                <a:solidFill>
                  <a:schemeClr val="tx1"/>
                </a:solidFill>
                <a:effectLst/>
                <a:latin typeface="+mn-lt"/>
                <a:ea typeface="+mn-ea"/>
                <a:cs typeface="+mn-cs"/>
              </a:rPr>
              <a:t>Risk assessments of this kind are widely used today in part because of public fears of certain technological risks and the adoption of public policies to control or reduce these risks (Kraft 2017). Workplace safety and food safety are two examples. </a:t>
            </a:r>
            <a:endParaRPr lang="en-US" dirty="0"/>
          </a:p>
          <a:p>
            <a:endParaRPr lang="en-US" dirty="0"/>
          </a:p>
          <a:p>
            <a:r>
              <a:rPr lang="en-US" dirty="0"/>
              <a:t>Magnitude of adverse consequences: </a:t>
            </a:r>
            <a:r>
              <a:rPr lang="en-US" sz="1200" kern="1200" dirty="0">
                <a:solidFill>
                  <a:schemeClr val="tx1"/>
                </a:solidFill>
                <a:effectLst/>
                <a:latin typeface="+mn-lt"/>
                <a:ea typeface="+mn-ea"/>
                <a:cs typeface="+mn-cs"/>
              </a:rPr>
              <a:t>Risk is usually defined as the magnitude of adverse consequences of an event or exposure. As noted, the event may be an earthquake, flood, car accident, nuclear power plant accident, or terrorist attack, and an exposure could come through contaminated food, water, or air, or from being in or near a building or another structure under attack.</a:t>
            </a:r>
            <a:endParaRPr lang="en-US" dirty="0"/>
          </a:p>
          <a:p>
            <a:endParaRPr lang="en-US" dirty="0"/>
          </a:p>
          <a:p>
            <a:r>
              <a:rPr lang="en-US" dirty="0"/>
              <a:t>Product of the probability: </a:t>
            </a:r>
            <a:r>
              <a:rPr lang="en-US" sz="1200" kern="1200" dirty="0">
                <a:solidFill>
                  <a:schemeClr val="tx1"/>
                </a:solidFill>
                <a:effectLst/>
                <a:latin typeface="+mn-lt"/>
                <a:ea typeface="+mn-ea"/>
                <a:cs typeface="+mn-cs"/>
              </a:rPr>
              <a:t>Professionals view risk as a product of the probability that the event or exposure will occur and the consequences that follow if it does.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17</a:t>
            </a:fld>
            <a:endParaRPr lang="en-US"/>
          </a:p>
        </p:txBody>
      </p:sp>
    </p:spTree>
    <p:extLst>
      <p:ext uri="{BB962C8B-B14F-4D97-AF65-F5344CB8AC3E}">
        <p14:creationId xmlns:p14="http://schemas.microsoft.com/office/powerpoint/2010/main" val="30492242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Say UK as equivalent</a:t>
            </a:r>
          </a:p>
          <a:p>
            <a:r>
              <a:rPr lang="en-US" dirty="0"/>
              <a:t>Risks associated with the U.S. food supply: </a:t>
            </a:r>
            <a:r>
              <a:rPr lang="en-US" sz="1200" kern="1200" dirty="0">
                <a:solidFill>
                  <a:schemeClr val="tx1"/>
                </a:solidFill>
                <a:effectLst/>
                <a:latin typeface="+mn-lt"/>
                <a:ea typeface="+mn-ea"/>
                <a:cs typeface="+mn-cs"/>
              </a:rPr>
              <a:t>People also greatly underestimate risks associated with the U.S. food supply. The CDC reported in 2018 that about one in six Americans, or about 48 million people, get sick; about 128,000 are hospitalized; and about 3,000 die each year in the United States from food poisoning.</a:t>
            </a:r>
            <a:endParaRPr lang="en-US" dirty="0"/>
          </a:p>
          <a:p>
            <a:endParaRPr lang="en-US" dirty="0"/>
          </a:p>
          <a:p>
            <a:r>
              <a:rPr lang="en-US" b="1" dirty="0"/>
              <a:t>Risk evaluation: </a:t>
            </a:r>
            <a:r>
              <a:rPr lang="en-US" sz="1200" b="0" kern="1200" dirty="0">
                <a:solidFill>
                  <a:schemeClr val="tx1"/>
                </a:solidFill>
                <a:effectLst/>
                <a:latin typeface="+mn-lt"/>
                <a:ea typeface="+mn-ea"/>
                <a:cs typeface="+mn-cs"/>
              </a:rPr>
              <a:t>A</a:t>
            </a:r>
            <a:r>
              <a:rPr lang="en-US" sz="1200" kern="1200" dirty="0">
                <a:solidFill>
                  <a:schemeClr val="tx1"/>
                </a:solidFill>
                <a:effectLst/>
                <a:latin typeface="+mn-lt"/>
                <a:ea typeface="+mn-ea"/>
                <a:cs typeface="+mn-cs"/>
              </a:rPr>
              <a:t> determination of the acceptability of the risks or a decision about what level of safety is desired. </a:t>
            </a:r>
          </a:p>
          <a:p>
            <a:endParaRPr lang="en-US" sz="1200" kern="1200" dirty="0">
              <a:solidFill>
                <a:schemeClr val="tx1"/>
              </a:solidFill>
              <a:effectLst/>
              <a:latin typeface="+mn-lt"/>
              <a:ea typeface="+mn-ea"/>
              <a:cs typeface="+mn-cs"/>
            </a:endParaRPr>
          </a:p>
          <a:p>
            <a:r>
              <a:rPr lang="en-US" b="1" dirty="0"/>
              <a:t>Risk management: </a:t>
            </a:r>
            <a:r>
              <a:rPr lang="en-US" sz="1200" b="0" kern="1200" dirty="0">
                <a:solidFill>
                  <a:schemeClr val="tx1"/>
                </a:solidFill>
                <a:effectLst/>
                <a:latin typeface="+mn-lt"/>
                <a:ea typeface="+mn-ea"/>
                <a:cs typeface="+mn-cs"/>
              </a:rPr>
              <a:t>D</a:t>
            </a:r>
            <a:r>
              <a:rPr lang="en-US" sz="1200" kern="1200" dirty="0">
                <a:solidFill>
                  <a:schemeClr val="tx1"/>
                </a:solidFill>
                <a:effectLst/>
                <a:latin typeface="+mn-lt"/>
                <a:ea typeface="+mn-ea"/>
                <a:cs typeface="+mn-cs"/>
              </a:rPr>
              <a:t>escribes what governments or other organizations do to deal with risks, such as adopting public policies to regulate them (Presidential/Congressional Commission on Risk Assessment and Risk Management 1997).</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18</a:t>
            </a:fld>
            <a:endParaRPr lang="en-US"/>
          </a:p>
        </p:txBody>
      </p:sp>
    </p:spTree>
    <p:extLst>
      <p:ext uri="{BB962C8B-B14F-4D97-AF65-F5344CB8AC3E}">
        <p14:creationId xmlns:p14="http://schemas.microsoft.com/office/powerpoint/2010/main" val="28962432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a:t>
            </a:r>
            <a:r>
              <a:rPr lang="en-US" sz="1200" kern="1200" dirty="0">
                <a:solidFill>
                  <a:schemeClr val="tx1"/>
                </a:solidFill>
                <a:effectLst/>
                <a:latin typeface="+mn-lt"/>
                <a:ea typeface="+mn-ea"/>
                <a:cs typeface="+mn-cs"/>
              </a:rPr>
              <a:t>Forecasting can be defined as “a procedure for producing factual information about future states of society on the basis of prior information about policy problems.”</a:t>
            </a:r>
            <a:endParaRPr lang="en-US" dirty="0"/>
          </a:p>
          <a:p>
            <a:endParaRPr lang="en-US" dirty="0"/>
          </a:p>
          <a:p>
            <a:r>
              <a:rPr lang="en-US" dirty="0"/>
              <a:t>Social Security and Medicare: </a:t>
            </a:r>
            <a:r>
              <a:rPr lang="en-US" sz="1200" kern="1200" dirty="0">
                <a:solidFill>
                  <a:schemeClr val="tx1"/>
                </a:solidFill>
                <a:effectLst/>
                <a:latin typeface="+mn-lt"/>
                <a:ea typeface="+mn-ea"/>
                <a:cs typeface="+mn-cs"/>
              </a:rPr>
              <a:t>In the cases of Social Security and Medicare, each program produces annual reports that include updated estimates of future demand for these services as well as estimates of the economic gap between the cost of providing the services and the expected revenues to cover those costs.</a:t>
            </a:r>
            <a:endParaRPr lang="en-US" dirty="0"/>
          </a:p>
          <a:p>
            <a:endParaRPr lang="en-US" dirty="0"/>
          </a:p>
          <a:p>
            <a:r>
              <a:rPr lang="en-US" dirty="0"/>
              <a:t>Population of the United States: </a:t>
            </a:r>
            <a:r>
              <a:rPr lang="en-US" sz="1200" kern="1200" dirty="0">
                <a:solidFill>
                  <a:schemeClr val="tx1"/>
                </a:solidFill>
                <a:effectLst/>
                <a:latin typeface="+mn-lt"/>
                <a:ea typeface="+mn-ea"/>
                <a:cs typeface="+mn-cs"/>
              </a:rPr>
              <a:t>The population of the United States was about 330 million in 2019, but what will it be in twenty-five or fifty years?</a:t>
            </a:r>
            <a:endParaRPr lang="en-US" dirty="0"/>
          </a:p>
          <a:p>
            <a:endParaRPr lang="en-US" dirty="0"/>
          </a:p>
          <a:p>
            <a:r>
              <a:rPr lang="en-US" dirty="0"/>
              <a:t>Quantitative methods: </a:t>
            </a:r>
            <a:r>
              <a:rPr lang="en-US" sz="1200" kern="1200" dirty="0">
                <a:solidFill>
                  <a:schemeClr val="tx1"/>
                </a:solidFill>
                <a:effectLst/>
                <a:latin typeface="+mn-lt"/>
                <a:ea typeface="+mn-ea"/>
                <a:cs typeface="+mn-cs"/>
              </a:rPr>
              <a:t>Forecasting can include a variety of quantitative methods, such as econometric models for estimating future economic growth and job creation. Qualitative, or intuitive, methods are also widely used. </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Forecasting</a:t>
            </a:r>
          </a:p>
          <a:p>
            <a:r>
              <a:rPr lang="en-GB" sz="1200" kern="1200" dirty="0">
                <a:solidFill>
                  <a:schemeClr val="tx1"/>
                </a:solidFill>
                <a:effectLst/>
                <a:latin typeface="+mn-lt"/>
                <a:ea typeface="+mn-ea"/>
                <a:cs typeface="+mn-cs"/>
              </a:rPr>
              <a:t>In chapter 5, we discussed the logic of forecasting in terms of understanding how present problems, such as public demand for Social Security and Medicare benefits, might change over time as the number of senior citizens increases. We also referred to it earlier in this chapter in our discussion of the risk of hurricanes striking the Gulf Coast states. Forecasting can be defined as “a procedure for producing factual information about future states of society on the basis of prior information about policy problems.”28 That is, forecasting methods allow analysts to anticipate what the future is likely to hold based on their understanding of current conditions and how they expect them to change over time. This information can be exceptionally valuable because public problems are dynamic, not static. In other words, when policymakers aim at public problems, they face a moving target.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the cases of Social Security and Medicare, each program produces annual reports that include updated estimates of future demand for these services as well as estimates of the economic gap between the cost of providing the services and the expected revenues to cover those costs. Agency officials and other experts say both programs face enormous shortfalls in the future. They also argue that making long-term forecasts that look ahead seventy-five years, even with some degree of uncertainty, is essential to provide critical information for policymakers.29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the population of the United States was about 330 million in 2019, but what will it be in twenty-five or fifty years? The U.S. Census Bureau (www.census.gov) has a population clock that reports continuously on the changing U.S. and global populations. The bureau also offers several different projections of the nation’s future population. All of them depend on a series of assumptions about the average number of children each woman is likely to have, the rate of immigration, and other factors. The bureau offers four different scenarios, with alternate assumptions. The medium projection is most widely cited, and it indicates that the United States has been growing by about 0.7 percent a year. At that rate, the bureau has estimated a U.S. population of about 355 million in 2030 and 390 million in 2050.30 Cities and states that are growing more rapidly—or more slowly—than the nation as a whole find their specific forecasts helpful in determining how to cope with the anticipated demand for public services.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19</a:t>
            </a:fld>
            <a:endParaRPr lang="en-US"/>
          </a:p>
        </p:txBody>
      </p:sp>
    </p:spTree>
    <p:extLst>
      <p:ext uri="{BB962C8B-B14F-4D97-AF65-F5344CB8AC3E}">
        <p14:creationId xmlns:p14="http://schemas.microsoft.com/office/powerpoint/2010/main" val="21753991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Arctic National Wildlife Refuge (ANWR): </a:t>
            </a:r>
            <a:r>
              <a:rPr lang="en-US" sz="1200" kern="1200" dirty="0">
                <a:solidFill>
                  <a:schemeClr val="tx1"/>
                </a:solidFill>
                <a:effectLst/>
                <a:latin typeface="+mn-lt"/>
                <a:ea typeface="+mn-ea"/>
                <a:cs typeface="+mn-cs"/>
              </a:rPr>
              <a:t>During the highly contentious debate in 2002 over oil and gas drilling in the Arctic National Wildlife Refuge (ANWR), proponents of drilling repeatedly cited a 1990 economic study suggesting that opening the refuge for commercial oil production would create some 735,000 jobs. Independent economists said that number was suspect because the assumptions on which it was based were probably no longer valid.</a:t>
            </a:r>
          </a:p>
          <a:p>
            <a:endParaRPr lang="en-US" sz="1200" kern="1200" dirty="0">
              <a:solidFill>
                <a:schemeClr val="tx1"/>
              </a:solidFill>
              <a:effectLst/>
              <a:latin typeface="+mn-lt"/>
              <a:ea typeface="+mn-ea"/>
              <a:cs typeface="+mn-cs"/>
            </a:endParaRPr>
          </a:p>
          <a:p>
            <a:r>
              <a:rPr lang="en-US" dirty="0"/>
              <a:t>Conservatives have criticized government regulations: </a:t>
            </a:r>
            <a:r>
              <a:rPr lang="en-US" sz="1200" kern="1200" dirty="0">
                <a:solidFill>
                  <a:schemeClr val="tx1"/>
                </a:solidFill>
                <a:effectLst/>
                <a:latin typeface="+mn-lt"/>
                <a:ea typeface="+mn-ea"/>
                <a:cs typeface="+mn-cs"/>
              </a:rPr>
              <a:t>Conservatives have criticized government regulations as “job killers” and tout tax cuts and deregulation for their potential to create jobs.</a:t>
            </a:r>
            <a:endParaRPr lang="en-US" dirty="0"/>
          </a:p>
          <a:p>
            <a:endParaRPr lang="en-US" dirty="0"/>
          </a:p>
          <a:p>
            <a:r>
              <a:rPr lang="en-US" dirty="0"/>
              <a:t>Purpose of an </a:t>
            </a:r>
            <a:r>
              <a:rPr lang="en-US" b="1" dirty="0"/>
              <a:t>impact assessment</a:t>
            </a:r>
            <a:r>
              <a:rPr lang="en-US" dirty="0"/>
              <a:t>: </a:t>
            </a:r>
            <a:r>
              <a:rPr lang="en-US" sz="1200" kern="1200" dirty="0">
                <a:solidFill>
                  <a:schemeClr val="tx1"/>
                </a:solidFill>
                <a:effectLst/>
                <a:latin typeface="+mn-lt"/>
                <a:ea typeface="+mn-ea"/>
                <a:cs typeface="+mn-cs"/>
              </a:rPr>
              <a:t>Much like forecasting, the purpose of an impact assessment is to see if analysts can systematically examine the effects that may occur from taking a certain action. </a:t>
            </a:r>
            <a:endParaRPr lang="en-US" dirty="0"/>
          </a:p>
          <a:p>
            <a:endParaRPr lang="en-US" dirty="0"/>
          </a:p>
          <a:p>
            <a:r>
              <a:rPr lang="en-US" dirty="0"/>
              <a:t>National Environmental Policy Act (NEPA): </a:t>
            </a:r>
            <a:r>
              <a:rPr lang="en-US" sz="1200" kern="1200" dirty="0">
                <a:solidFill>
                  <a:schemeClr val="tx1"/>
                </a:solidFill>
                <a:effectLst/>
                <a:latin typeface="+mn-lt"/>
                <a:ea typeface="+mn-ea"/>
                <a:cs typeface="+mn-cs"/>
              </a:rPr>
              <a:t>Impact assessments are not new. Federal law has required environmental impact analyses since the National Environmental Policy Act (NEPA) was passed in 1969.</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a:t>
            </a:r>
            <a:r>
              <a:rPr lang="en-GB" sz="1200" kern="1200" dirty="0" err="1">
                <a:solidFill>
                  <a:schemeClr val="tx1"/>
                </a:solidFill>
                <a:effectLst/>
                <a:latin typeface="+mn-lt"/>
                <a:ea typeface="+mn-ea"/>
                <a:cs typeface="+mn-cs"/>
              </a:rPr>
              <a:t>mpact</a:t>
            </a:r>
            <a:r>
              <a:rPr lang="en-GB" sz="1200" kern="1200" dirty="0">
                <a:solidFill>
                  <a:schemeClr val="tx1"/>
                </a:solidFill>
                <a:effectLst/>
                <a:latin typeface="+mn-lt"/>
                <a:ea typeface="+mn-ea"/>
                <a:cs typeface="+mn-cs"/>
              </a:rPr>
              <a:t> Assessment</a:t>
            </a:r>
          </a:p>
          <a:p>
            <a:r>
              <a:rPr lang="en-GB" sz="1200" kern="1200" dirty="0">
                <a:solidFill>
                  <a:schemeClr val="tx1"/>
                </a:solidFill>
                <a:effectLst/>
                <a:latin typeface="+mn-lt"/>
                <a:ea typeface="+mn-ea"/>
                <a:cs typeface="+mn-cs"/>
              </a:rPr>
              <a:t>During the highly contentious debate in 2002 over oil and gas drilling in the Arctic National Wildlife Refuge (ANWR), proponents of drilling repeatedly cited a 1990 economic study suggesting that opening the refuge for commercial oil production would create some 735,000 jobs. Independent economists said that number was suspect because the assumptions on which it was based were probably no longer valid. Indeed, a separate study prepared for the Department of Energy in 1992 indicated that approximately 222,000 jobs would result, but only when ANWR reached peak production; the jobs would be chiefly in construction and manufacturing. Environmentalists argued that the correct number was lower still, perhaps 50,000 jobs. The wide variation in estimates of job creation may seem to indicate that analysts are unable to forecast economic impacts very well, but the real lesson is probably that studies of this kind may be seriously flawed because of the fanciful assumptions they make. Policy advocates often are more interested in scoring political points in a highly contentious debate than in arriving at a sound estimate of these jobs.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Given the concern in recent years over persistently high unemployment, estimates of new job creation have become even more central in policy debates. Conservatives have criticized government regulations as “job killers” and tout tax cuts and deregulation for their potential to create jobs. In 2011, for example, many Republicans argued that Congress should not impose additional taxes on “job creators”—that is, on wealthy individuals and corporations. Yet citation of studies on how much impact regulations or taxes have on job creation was rare.33 This kind of job impact analysis should be relatively straightforward for economists who work with models of the U.S. economy. Such an analysis merely asks what difference a given action, such as cutting specific regulations or reducing certain taxes, would have on the economy, and especially on job creation.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Job impact studies like this are one kind of impact assessment. Others include technology impact analysis, environmental impact analysis, and social impact analysis. They are similar in that analysts share an interest in trying to project or predict the consequences of adopting a policy proposal or taking some other form of action. Robert Bartlett (1989, 1) describes the approach this way: “Impact assessment constitutes a general strategy of policymaking and administration—a strategy of influencing decisions and actions by a priori analysis of predictable impacts. A simple, even simplistic, notion when stated briefly, making policy through impact assessment is in fact an approach of great power, complexity, and subtlety.”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Much like forecasting, the purpose of an impact assessment is to see if analysts can systematically examine the effects that may occur from taking a certain action. </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pPr/>
              <a:t>20</a:t>
            </a:fld>
            <a:endParaRPr lang="en-US"/>
          </a:p>
        </p:txBody>
      </p:sp>
    </p:spTree>
    <p:extLst>
      <p:ext uri="{BB962C8B-B14F-4D97-AF65-F5344CB8AC3E}">
        <p14:creationId xmlns:p14="http://schemas.microsoft.com/office/powerpoint/2010/main" val="9705996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Political feasibility: </a:t>
            </a:r>
            <a:r>
              <a:rPr lang="en-US" sz="1200" kern="1200" dirty="0">
                <a:solidFill>
                  <a:schemeClr val="tx1"/>
                </a:solidFill>
                <a:effectLst/>
                <a:latin typeface="+mn-lt"/>
                <a:ea typeface="+mn-ea"/>
                <a:cs typeface="+mn-cs"/>
              </a:rPr>
              <a:t>Political feasibility, a criterion for evaluating suggested policy changes, is the extent to which elected officials and other policy actors support the change. </a:t>
            </a:r>
            <a:endParaRPr lang="en-US" dirty="0"/>
          </a:p>
          <a:p>
            <a:endParaRPr lang="en-US" dirty="0"/>
          </a:p>
          <a:p>
            <a:r>
              <a:rPr lang="en-US" dirty="0"/>
              <a:t>National Rifle Association (NRA) members: </a:t>
            </a:r>
            <a:r>
              <a:rPr lang="en-US" sz="1200" kern="1200" dirty="0">
                <a:solidFill>
                  <a:schemeClr val="tx1"/>
                </a:solidFill>
                <a:effectLst/>
                <a:latin typeface="+mn-lt"/>
                <a:ea typeface="+mn-ea"/>
                <a:cs typeface="+mn-cs"/>
              </a:rPr>
              <a:t>The overwhelming majority of Americans and even a majority of National Rifle Association (NRA) members support many gun control measures, such as enhanced background checks and barring people on terrorist watch lists from purchasing guns.</a:t>
            </a:r>
            <a:endParaRPr lang="en-US" dirty="0"/>
          </a:p>
          <a:p>
            <a:endParaRPr lang="en-US" dirty="0"/>
          </a:p>
          <a:p>
            <a:r>
              <a:rPr lang="en-US" dirty="0"/>
              <a:t>Simple determinations: </a:t>
            </a:r>
            <a:r>
              <a:rPr lang="en-US" sz="1200" kern="1200" dirty="0">
                <a:solidFill>
                  <a:schemeClr val="tx1"/>
                </a:solidFill>
                <a:effectLst/>
                <a:latin typeface="+mn-lt"/>
                <a:ea typeface="+mn-ea"/>
                <a:cs typeface="+mn-cs"/>
              </a:rPr>
              <a:t>Some simple determinations can provide a good idea of political feasibility. Analysts could begin by identifying the policy actors who will likely play a significant role in the decision.</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Political Feasibility Analysis</a:t>
            </a:r>
          </a:p>
          <a:p>
            <a:r>
              <a:rPr lang="en-GB" sz="1200" kern="1200" dirty="0">
                <a:solidFill>
                  <a:schemeClr val="tx1"/>
                </a:solidFill>
                <a:effectLst/>
                <a:latin typeface="+mn-lt"/>
                <a:ea typeface="+mn-ea"/>
                <a:cs typeface="+mn-cs"/>
              </a:rPr>
              <a:t>Political feasibility, a criterion for evaluating suggested policy changes, as discussed earlier in the chapter, is the extent to which elected officials and other policy actors support the change. No formula is available for estimating political feasibility. Even experienced and thoughtful observers of politics acknowledge how difficult it is to determine the level of support that might be forthcoming for a proposal in local or state government, or at the national level. It may be easier to recognize the actions that are unlikely to fly politically, particularly in a time of intense political polarization in the nation that often makes it extremely difficult to build support for controversial actions (Mann and Ornstein 2012; </a:t>
            </a:r>
            <a:r>
              <a:rPr lang="en-GB" sz="1200" kern="1200" dirty="0" err="1">
                <a:solidFill>
                  <a:schemeClr val="tx1"/>
                </a:solidFill>
                <a:effectLst/>
                <a:latin typeface="+mn-lt"/>
                <a:ea typeface="+mn-ea"/>
                <a:cs typeface="+mn-cs"/>
              </a:rPr>
              <a:t>Persily</a:t>
            </a:r>
            <a:r>
              <a:rPr lang="en-GB" sz="1200" kern="1200" dirty="0">
                <a:solidFill>
                  <a:schemeClr val="tx1"/>
                </a:solidFill>
                <a:effectLst/>
                <a:latin typeface="+mn-lt"/>
                <a:ea typeface="+mn-ea"/>
                <a:cs typeface="+mn-cs"/>
              </a:rPr>
              <a:t> 2015; Thurber and Yoshinaka 2015). Examples are plentiful. The Affordable Care Act passed Congress with not a single Republican vote in </a:t>
            </a:r>
            <a:r>
              <a:rPr lang="en-GB" sz="1200" kern="1200" dirty="0" err="1">
                <a:solidFill>
                  <a:schemeClr val="tx1"/>
                </a:solidFill>
                <a:effectLst/>
                <a:latin typeface="+mn-lt"/>
                <a:ea typeface="+mn-ea"/>
                <a:cs typeface="+mn-cs"/>
              </a:rPr>
              <a:t>favor</a:t>
            </a:r>
            <a:r>
              <a:rPr lang="en-GB" sz="1200" kern="1200" dirty="0">
                <a:solidFill>
                  <a:schemeClr val="tx1"/>
                </a:solidFill>
                <a:effectLst/>
                <a:latin typeface="+mn-lt"/>
                <a:ea typeface="+mn-ea"/>
                <a:cs typeface="+mn-cs"/>
              </a:rPr>
              <a:t>, and a Republican House voted over sixty times to repeal the act. Comprehensive immigration reform, which the Senate managed to pass in 2013, was blocked by concerted Republican opposition in the House. Votes by a Democratic House to reopen government during an early 2019 shutdown over border wall funding were blocked by a Republican Senate. This kind of polarization and gridlock lies behind the sharp rise in public frustration with government today, as noted earlier in the text.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21</a:t>
            </a:fld>
            <a:endParaRPr lang="en-US"/>
          </a:p>
        </p:txBody>
      </p:sp>
    </p:spTree>
    <p:extLst>
      <p:ext uri="{BB962C8B-B14F-4D97-AF65-F5344CB8AC3E}">
        <p14:creationId xmlns:p14="http://schemas.microsoft.com/office/powerpoint/2010/main" val="12692038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Implementation analysis:</a:t>
            </a:r>
            <a:r>
              <a:rPr lang="en-US" sz="1200" kern="1200" dirty="0">
                <a:solidFill>
                  <a:schemeClr val="tx1"/>
                </a:solidFill>
                <a:effectLst/>
                <a:latin typeface="+mn-lt"/>
                <a:ea typeface="+mn-ea"/>
                <a:cs typeface="+mn-cs"/>
              </a:rPr>
              <a:t> Based on the assumption that it is possible to identify some of the likely challenges either in advance of a policy’s adoption or after implementation begins. </a:t>
            </a:r>
          </a:p>
          <a:p>
            <a:endParaRPr lang="en-US" dirty="0"/>
          </a:p>
          <a:p>
            <a:r>
              <a:rPr lang="en-US" dirty="0"/>
              <a:t>Policy implementation: </a:t>
            </a:r>
            <a:r>
              <a:rPr lang="en-US" sz="1200" kern="1200" dirty="0">
                <a:solidFill>
                  <a:schemeClr val="tx1"/>
                </a:solidFill>
                <a:effectLst/>
                <a:latin typeface="+mn-lt"/>
                <a:ea typeface="+mn-ea"/>
                <a:cs typeface="+mn-cs"/>
              </a:rPr>
              <a:t>Policy implementation is one of the most important steps in the policy cycle, and one that often gets insufficient attention by analysts and policymakers.</a:t>
            </a:r>
          </a:p>
          <a:p>
            <a:endParaRPr lang="en-US" sz="1200" kern="1200" dirty="0">
              <a:solidFill>
                <a:schemeClr val="tx1"/>
              </a:solidFill>
              <a:effectLst/>
              <a:latin typeface="+mn-lt"/>
              <a:ea typeface="+mn-ea"/>
              <a:cs typeface="+mn-cs"/>
            </a:endParaRPr>
          </a:p>
          <a:p>
            <a:r>
              <a:rPr lang="en-US" dirty="0"/>
              <a:t>Affordable Care Act (or Obamacare): </a:t>
            </a:r>
            <a:r>
              <a:rPr lang="en-US" sz="1200" kern="1200" dirty="0">
                <a:solidFill>
                  <a:schemeClr val="tx1"/>
                </a:solidFill>
                <a:effectLst/>
                <a:latin typeface="+mn-lt"/>
                <a:ea typeface="+mn-ea"/>
                <a:cs typeface="+mn-cs"/>
              </a:rPr>
              <a:t>Consider the initial implementation of the Affordable Care Act (or Obamacare) in late 2013, which did not go at all well. The federal government had rushed to set up its webpage for enrollment in the program (www.healthcare.gov), relied too much on outside consulting companies for its development, did not test the site sufficiently before it went live, and failed to establish clear lines of oversight for its operation.</a:t>
            </a:r>
          </a:p>
          <a:p>
            <a:endParaRPr lang="en-US" sz="1200" kern="1200" dirty="0">
              <a:solidFill>
                <a:schemeClr val="tx1"/>
              </a:solidFill>
              <a:effectLst/>
              <a:latin typeface="+mn-lt"/>
              <a:ea typeface="+mn-ea"/>
              <a:cs typeface="+mn-cs"/>
            </a:endParaRPr>
          </a:p>
          <a:p>
            <a:r>
              <a:rPr lang="en-US" dirty="0"/>
              <a:t>Almost never self-implementing: </a:t>
            </a:r>
            <a:r>
              <a:rPr lang="en-US" sz="1200" kern="1200" dirty="0">
                <a:solidFill>
                  <a:schemeClr val="tx1"/>
                </a:solidFill>
                <a:effectLst/>
                <a:latin typeface="+mn-lt"/>
                <a:ea typeface="+mn-ea"/>
                <a:cs typeface="+mn-cs"/>
              </a:rPr>
              <a:t>Policies are almost never self-implementing, and many circumstances can affect their success: the difficulty of the problem being addressed, the soundness of the initial policy design, the suitability of the statute’s objectives and legal mandates, and multiple political, economic, and institutional factors.</a:t>
            </a:r>
          </a:p>
          <a:p>
            <a:endParaRPr lang="en-US" sz="1200" kern="1200" dirty="0">
              <a:solidFill>
                <a:schemeClr val="tx1"/>
              </a:solidFill>
              <a:effectLst/>
              <a:latin typeface="+mn-lt"/>
              <a:ea typeface="+mn-ea"/>
              <a:cs typeface="+mn-cs"/>
            </a:endParaRPr>
          </a:p>
          <a:p>
            <a:r>
              <a:rPr lang="en-US" b="1" dirty="0"/>
              <a:t>Program evaluation: </a:t>
            </a:r>
            <a:r>
              <a:rPr lang="en-US" sz="1200" kern="1200" dirty="0">
                <a:solidFill>
                  <a:schemeClr val="tx1"/>
                </a:solidFill>
                <a:effectLst/>
                <a:latin typeface="+mn-lt"/>
                <a:ea typeface="+mn-ea"/>
                <a:cs typeface="+mn-cs"/>
              </a:rPr>
              <a:t>Focuses more on policy results or outcomes than on the process of implementation, but as noted, the two go together.</a:t>
            </a:r>
          </a:p>
          <a:p>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Implementation analysis is based on the assumption that it is possible to identify some of the likely challenges either in advance of a policy’s adoption or after implementation begins. In the first case, the analysis can help in the design of the policy to ensure that it can be implemented well. In the second, the analysis can document how well implementation has gone and the aspects of the policy or the parts of the implementing agency that are responsible for any success or failure. Policies can then be modified as needed. Initial policy failures can be reversed if policymakers understand the reasons and are prepared to take corrective action. It is not unusual that major policies need to be evaluated over time and this kind of revision undertaken (Mazmanian and Sabatier 1983). The Affordable Care Act may well be one example, as its initial years of implementation did not fully yield the results hoped for, whether the problems were chiefly in the initial policy design or in the extensive and often relentless criticism directed at the act, and even efforts by opponents to block its success (see chapter 8).</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22</a:t>
            </a:fld>
            <a:endParaRPr lang="en-US"/>
          </a:p>
        </p:txBody>
      </p:sp>
    </p:spTree>
    <p:extLst>
      <p:ext uri="{BB962C8B-B14F-4D97-AF65-F5344CB8AC3E}">
        <p14:creationId xmlns:p14="http://schemas.microsoft.com/office/powerpoint/2010/main" val="19915256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Problematic: </a:t>
            </a:r>
            <a:r>
              <a:rPr lang="en-US" sz="1200" kern="1200" dirty="0">
                <a:solidFill>
                  <a:schemeClr val="tx1"/>
                </a:solidFill>
                <a:effectLst/>
                <a:latin typeface="+mn-lt"/>
                <a:ea typeface="+mn-ea"/>
                <a:cs typeface="+mn-cs"/>
              </a:rPr>
              <a:t>Many policy analysts view </a:t>
            </a:r>
            <a:r>
              <a:rPr lang="en-US" sz="1200" b="1" kern="1200" dirty="0">
                <a:solidFill>
                  <a:schemeClr val="tx1"/>
                </a:solidFill>
                <a:effectLst/>
                <a:latin typeface="+mn-lt"/>
                <a:ea typeface="+mn-ea"/>
                <a:cs typeface="+mn-cs"/>
              </a:rPr>
              <a:t>ethical analysis</a:t>
            </a:r>
            <a:r>
              <a:rPr lang="en-US" sz="1200" kern="1200" dirty="0">
                <a:solidFill>
                  <a:schemeClr val="tx1"/>
                </a:solidFill>
                <a:effectLst/>
                <a:latin typeface="+mn-lt"/>
                <a:ea typeface="+mn-ea"/>
                <a:cs typeface="+mn-cs"/>
              </a:rPr>
              <a:t>, or the systematic examination of ethical or normative issues in public policy, as problematic.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System of random checks: </a:t>
            </a:r>
            <a:r>
              <a:rPr lang="en-US" sz="1200" kern="1200" dirty="0">
                <a:solidFill>
                  <a:schemeClr val="tx1"/>
                </a:solidFill>
                <a:effectLst/>
                <a:latin typeface="+mn-lt"/>
                <a:ea typeface="+mn-ea"/>
                <a:cs typeface="+mn-cs"/>
              </a:rPr>
              <a:t>The federal government opted for a system of random checks without profiling, but many experts said that while such a system has little chance of preventing hijacking, it imposes high costs and inconvenience on travelers.</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Other contemporary policy issues: </a:t>
            </a:r>
            <a:r>
              <a:rPr lang="en-US" sz="1200" kern="1200" dirty="0">
                <a:solidFill>
                  <a:schemeClr val="tx1"/>
                </a:solidFill>
                <a:effectLst/>
                <a:latin typeface="+mn-lt"/>
                <a:ea typeface="+mn-ea"/>
                <a:cs typeface="+mn-cs"/>
              </a:rPr>
              <a:t>Other contemporary policy issues, from how to deal with illegal immigration to human cloning and embryonic stem-cell research, raise comparable ethical concerns.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From book</a:t>
            </a:r>
            <a:br>
              <a:rPr lang="en-US"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ETHICAL ANALYSIS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brief example, however, illustrates the need for ethical analysis. Consider the dramatically altered circumstances of airline travel in the aftermath of the September 11, 2001, terrorist attacks. Federal law required random searches of individuals and carry-on luggage at the initial security checkpoint. Federal officials were concerned that if they adopted a system of passenger profiling based on demographic characteristics—that is, groups of people who might require special screening, such as young Arab men—they would violate principles of civil liberties. Civil libertarians argued that racial or ethnic profiling should be unacceptable in a free society that values diversity, and many found that view persuasive.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federal government opted for a system of random checks without profiling, but many experts said that while such a system has little chance of preventing hijacking, it imposes high costs and inconvenience on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What is the most acceptable way to promote airline security? Does profiling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violate their civil liberties? Even if it did, is this practice a justifiable use of government authority to protect the country? In 2014, the Obama administration announced new restrictions on racial profiling by federal officials, but also said that some officers and Department of Homeland Security agents would be allowed to continue to use some forms of profiling, particularly when screening airline passengers and guarding the southwestern border.38 Was this decision justifiable on ethical grounds?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Other contemporary policy issues, from how to deal with illegal immigration to human cloning and embryonic stem-cell research, raise comparable ethical concerns. A prominent case in 2018 arose when the Trump administration began separating children from their families as one way to try to deter immigrants from crossing the border or seeking asylum. The change in policy drew immediate and highly critical responses, many of which were grounded in moral or ethical arguments. This was particularly so after the news media began reporting on what was widely viewed as unacceptable conditions in the government’s facilities for holding families and children, the poor records kept on the children’s location and status, and the apparent insufficient attention given to their health and welfare.39</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pPr/>
              <a:t>23</a:t>
            </a:fld>
            <a:endParaRPr lang="en-US"/>
          </a:p>
        </p:txBody>
      </p:sp>
    </p:spTree>
    <p:extLst>
      <p:ext uri="{BB962C8B-B14F-4D97-AF65-F5344CB8AC3E}">
        <p14:creationId xmlns:p14="http://schemas.microsoft.com/office/powerpoint/2010/main" val="143082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US"/>
              <a:t>Kraft/Furlong, Public Policy, 7e.© SAGE Publishing, 2021.</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Title 6"/>
          <p:cNvSpPr>
            <a:spLocks noGrp="1"/>
          </p:cNvSpPr>
          <p:nvPr>
            <p:ph type="title"/>
          </p:nvPr>
        </p:nvSpPr>
        <p:spPr>
          <a:xfrm>
            <a:off x="533400" y="2597150"/>
            <a:ext cx="8229600" cy="1143000"/>
          </a:xfrm>
        </p:spPr>
        <p:txBody>
          <a:bodyPr>
            <a:normAutofit/>
          </a:bodyPr>
          <a:lstStyle>
            <a:lvl1pPr>
              <a:defRPr sz="3200">
                <a:solidFill>
                  <a:schemeClr val="tx1"/>
                </a:solidFill>
              </a:defRPr>
            </a:lvl1pPr>
          </a:lstStyle>
          <a:p>
            <a:r>
              <a:rPr lang="en-US" dirty="0"/>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US"/>
              <a:t>Kraft/Furlong, Public Policy, 7e.© SAGE Publishing, 2021.</a:t>
            </a:r>
            <a:endParaRPr lang="en-US" dirty="0"/>
          </a:p>
        </p:txBody>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90600" y="304800"/>
            <a:ext cx="7696200" cy="1143000"/>
          </a:xfrm>
        </p:spPr>
        <p:txBody>
          <a:bodyPr/>
          <a:lstStyle/>
          <a:p>
            <a:r>
              <a:rPr lang="en-US" dirty="0"/>
              <a:t>Click to edit Master title style</a:t>
            </a:r>
          </a:p>
        </p:txBody>
      </p:sp>
      <p:sp>
        <p:nvSpPr>
          <p:cNvPr id="3" name="Content Placeholder 2"/>
          <p:cNvSpPr>
            <a:spLocks noGrp="1"/>
          </p:cNvSpPr>
          <p:nvPr>
            <p:ph idx="1"/>
          </p:nvPr>
        </p:nvSpPr>
        <p:spPr>
          <a:xfrm>
            <a:off x="990600" y="1676400"/>
            <a:ext cx="7696200" cy="444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a:xfrm>
            <a:off x="990600" y="6356350"/>
            <a:ext cx="7010400" cy="365125"/>
          </a:xfrm>
        </p:spPr>
        <p:txBody>
          <a:bodyPr/>
          <a:lstStyle/>
          <a:p>
            <a:r>
              <a:rPr lang="en-US"/>
              <a:t>Kraft/Furlong, Public Policy, 7e.© SAGE Publishing, 2021.</a:t>
            </a:r>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Rectangle 6"/>
          <p:cNvSpPr/>
          <p:nvPr userDrawn="1"/>
        </p:nvSpPr>
        <p:spPr>
          <a:xfrm>
            <a:off x="0" y="0"/>
            <a:ext cx="609600" cy="68580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0290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US"/>
              <a:t>Kraft/Furlong, Public Policy, 7e.© SAGE Publishing, 2021.</a:t>
            </a:r>
            <a:endParaRPr lang="en-US" dirty="0"/>
          </a:p>
        </p:txBody>
      </p:sp>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133600"/>
            <a:ext cx="4038600" cy="39925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8200" y="2133600"/>
            <a:ext cx="4038600" cy="39925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8" name="Footer Placeholder 7"/>
          <p:cNvSpPr>
            <a:spLocks noGrp="1"/>
          </p:cNvSpPr>
          <p:nvPr>
            <p:ph type="ftr" sz="quarter" idx="11"/>
          </p:nvPr>
        </p:nvSpPr>
        <p:spPr/>
        <p:txBody>
          <a:bodyPr/>
          <a:lstStyle/>
          <a:p>
            <a:r>
              <a:rPr lang="en-US"/>
              <a:t>Kraft/Furlong, Public Policy, 7e.© SAGE Publishing, 2021.</a:t>
            </a:r>
            <a:endParaRPr lang="en-US" dirty="0"/>
          </a:p>
        </p:txBody>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2027238"/>
            <a:ext cx="4040188" cy="5635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590799"/>
            <a:ext cx="4040188" cy="35353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2027238"/>
            <a:ext cx="4041775" cy="563562"/>
          </a:xfr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590799"/>
            <a:ext cx="4041775" cy="35353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a:t>Kraft/Furlong, Public Policy, 7e.© SAGE Publishing, 2021.</a:t>
            </a:r>
            <a:endParaRPr lang="en-US" dirty="0"/>
          </a:p>
        </p:txBody>
      </p:sp>
      <p:sp>
        <p:nvSpPr>
          <p:cNvPr id="2" name="Title 1"/>
          <p:cNvSpPr>
            <a:spLocks noGrp="1"/>
          </p:cNvSpPr>
          <p:nvPr>
            <p:ph type="title"/>
          </p:nvPr>
        </p:nvSpPr>
        <p:spPr/>
        <p:txBody>
          <a:bodyPr/>
          <a:lstStyle/>
          <a:p>
            <a:r>
              <a:rPr lang="en-US"/>
              <a:t>Click to edit Master title style</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Kraft/Furlong, Public Policy, 7e.© SAGE Publishing, 2021.</a:t>
            </a: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536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3008313" cy="728310"/>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3575050" y="838200"/>
            <a:ext cx="5111750" cy="528796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676400"/>
            <a:ext cx="3008313" cy="44497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r>
              <a:rPr lang="en-US"/>
              <a:t>Kraft/Furlong, Public Policy, 7e.© SAGE Publishing, 2021.</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761999"/>
            <a:ext cx="5486400" cy="39655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838200"/>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2133600"/>
            <a:ext cx="8229600" cy="39925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7200" y="6356350"/>
            <a:ext cx="7543800" cy="365125"/>
          </a:xfrm>
          <a:prstGeom prst="rect">
            <a:avLst/>
          </a:prstGeom>
        </p:spPr>
        <p:txBody>
          <a:bodyPr vert="horz" lIns="91440" tIns="45720" rIns="91440" bIns="45720" rtlCol="0" anchor="ctr"/>
          <a:lstStyle>
            <a:lvl1pPr algn="l">
              <a:defRPr sz="1050">
                <a:solidFill>
                  <a:schemeClr val="tx1">
                    <a:tint val="75000"/>
                  </a:schemeClr>
                </a:solidFill>
                <a:latin typeface="Arial" panose="020B0604020202020204" pitchFamily="34" charset="0"/>
                <a:cs typeface="Arial" panose="020B0604020202020204" pitchFamily="34" charset="0"/>
              </a:defRPr>
            </a:lvl1pPr>
          </a:lstStyle>
          <a:p>
            <a:r>
              <a:rPr lang="en-US"/>
              <a:t>Kraft/Furlong, Public Policy, 7e.© SAGE Publishing, 2021.</a:t>
            </a:r>
            <a:endParaRPr lang="en-US" dirty="0"/>
          </a:p>
        </p:txBody>
      </p:sp>
      <p:sp>
        <p:nvSpPr>
          <p:cNvPr id="6" name="Slide Number Placeholder 5"/>
          <p:cNvSpPr>
            <a:spLocks noGrp="1"/>
          </p:cNvSpPr>
          <p:nvPr>
            <p:ph type="sldNum" sz="quarter" idx="4"/>
          </p:nvPr>
        </p:nvSpPr>
        <p:spPr>
          <a:xfrm>
            <a:off x="8229600" y="6356350"/>
            <a:ext cx="457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
        <p:nvSpPr>
          <p:cNvPr id="7" name="Rectangle 6"/>
          <p:cNvSpPr/>
          <p:nvPr userDrawn="1"/>
        </p:nvSpPr>
        <p:spPr>
          <a:xfrm>
            <a:off x="0" y="0"/>
            <a:ext cx="9144000" cy="6096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61" r:id="rId9"/>
    <p:sldLayoutId id="2147483656" r:id="rId10"/>
    <p:sldLayoutId id="2147483657" r:id="rId11"/>
  </p:sldLayoutIdLst>
  <p:hf hdr="0" dt="0"/>
  <p:txStyles>
    <p:titleStyle>
      <a:lvl1pPr algn="ctr" defTabSz="914400" rtl="0" eaLnBrk="1" latinLnBrk="0" hangingPunct="1">
        <a:spcBef>
          <a:spcPct val="0"/>
        </a:spcBef>
        <a:buNone/>
        <a:defRPr sz="4400" kern="1200">
          <a:solidFill>
            <a:schemeClr val="tx2"/>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3400" y="2743200"/>
            <a:ext cx="8229600" cy="1143000"/>
          </a:xfrm>
        </p:spPr>
        <p:txBody>
          <a:bodyPr/>
          <a:lstStyle/>
          <a:p>
            <a:r>
              <a:rPr lang="en-IN" dirty="0"/>
              <a:t>Assessing Policy Alternatives</a:t>
            </a:r>
            <a:endParaRPr lang="en-US" dirty="0"/>
          </a:p>
        </p:txBody>
      </p:sp>
    </p:spTree>
    <p:extLst>
      <p:ext uri="{BB962C8B-B14F-4D97-AF65-F5344CB8AC3E}">
        <p14:creationId xmlns:p14="http://schemas.microsoft.com/office/powerpoint/2010/main" val="2565008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Introduction</a:t>
            </a:r>
            <a:endParaRPr lang="en-US" sz="2400" dirty="0"/>
          </a:p>
        </p:txBody>
      </p:sp>
      <p:sp>
        <p:nvSpPr>
          <p:cNvPr id="9" name="Content Placeholder 8"/>
          <p:cNvSpPr>
            <a:spLocks noGrp="1"/>
          </p:cNvSpPr>
          <p:nvPr>
            <p:ph idx="1"/>
          </p:nvPr>
        </p:nvSpPr>
        <p:spPr/>
        <p:txBody>
          <a:bodyPr/>
          <a:lstStyle/>
          <a:p>
            <a:r>
              <a:rPr lang="en-US" dirty="0"/>
              <a:t>Leading evaluative criteria.</a:t>
            </a:r>
          </a:p>
          <a:p>
            <a:r>
              <a:rPr lang="en-US" dirty="0"/>
              <a:t>Methods of policy analysis.</a:t>
            </a:r>
          </a:p>
          <a:p>
            <a:endParaRPr lang="en-US" dirty="0"/>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1187023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a:xfrm>
            <a:off x="457200" y="6356350"/>
            <a:ext cx="7543800" cy="365125"/>
          </a:xfrm>
        </p:spPr>
        <p:txBody>
          <a:bodyPr anchor="ctr">
            <a:normAutofit/>
          </a:bodyPr>
          <a:lstStyle/>
          <a:p>
            <a:pPr>
              <a:spcAft>
                <a:spcPts val="600"/>
              </a:spcAft>
            </a:pPr>
            <a:r>
              <a:rPr lang="en-US"/>
              <a:t>Kraft/Furlong, Public Policy, 7e.© SAGE Publishing, 2021.</a:t>
            </a:r>
          </a:p>
        </p:txBody>
      </p:sp>
      <p:sp>
        <p:nvSpPr>
          <p:cNvPr id="8" name="Title 7"/>
          <p:cNvSpPr>
            <a:spLocks noGrp="1"/>
          </p:cNvSpPr>
          <p:nvPr>
            <p:ph type="title"/>
          </p:nvPr>
        </p:nvSpPr>
        <p:spPr>
          <a:xfrm>
            <a:off x="457200" y="838200"/>
            <a:ext cx="8229600" cy="1143000"/>
          </a:xfrm>
        </p:spPr>
        <p:txBody>
          <a:bodyPr anchor="ctr">
            <a:normAutofit/>
          </a:bodyPr>
          <a:lstStyle/>
          <a:p>
            <a:pPr>
              <a:lnSpc>
                <a:spcPct val="90000"/>
              </a:lnSpc>
            </a:pPr>
            <a:r>
              <a:rPr lang="en-US" sz="3700"/>
              <a:t>Evaluative Criteria for Judging Policy Proposals (1 of 8)</a:t>
            </a:r>
          </a:p>
        </p:txBody>
      </p:sp>
      <p:sp>
        <p:nvSpPr>
          <p:cNvPr id="9" name="Content Placeholder 8"/>
          <p:cNvSpPr>
            <a:spLocks noGrp="1"/>
          </p:cNvSpPr>
          <p:nvPr>
            <p:ph sz="half" idx="1"/>
          </p:nvPr>
        </p:nvSpPr>
        <p:spPr>
          <a:xfrm>
            <a:off x="0" y="2172493"/>
            <a:ext cx="2133600" cy="3992563"/>
          </a:xfrm>
        </p:spPr>
        <p:txBody>
          <a:bodyPr>
            <a:normAutofit/>
          </a:bodyPr>
          <a:lstStyle/>
          <a:p>
            <a:r>
              <a:rPr lang="en-US" sz="2000" dirty="0"/>
              <a:t>Specific dimensions of policy objectives</a:t>
            </a:r>
          </a:p>
          <a:p>
            <a:r>
              <a:rPr lang="en-US" sz="2000" dirty="0"/>
              <a:t>Establishes relatively clear standards.</a:t>
            </a:r>
          </a:p>
          <a:p>
            <a:r>
              <a:rPr lang="en-US" sz="2000" dirty="0"/>
              <a:t>Target of inquiry and political argument.</a:t>
            </a:r>
          </a:p>
        </p:txBody>
      </p:sp>
      <p:pic>
        <p:nvPicPr>
          <p:cNvPr id="3" name="Picture 2">
            <a:extLst>
              <a:ext uri="{FF2B5EF4-FFF2-40B4-BE49-F238E27FC236}">
                <a16:creationId xmlns:a16="http://schemas.microsoft.com/office/drawing/2014/main" id="{8C4C1EA8-EE11-00B6-80F1-B3195B80D579}"/>
              </a:ext>
            </a:extLst>
          </p:cNvPr>
          <p:cNvPicPr>
            <a:picLocks noChangeAspect="1"/>
          </p:cNvPicPr>
          <p:nvPr/>
        </p:nvPicPr>
        <p:blipFill rotWithShape="1">
          <a:blip r:embed="rId3"/>
          <a:srcRect l="40000" t="27955" r="27500" b="26659"/>
          <a:stretch/>
        </p:blipFill>
        <p:spPr>
          <a:xfrm>
            <a:off x="2057400" y="1905000"/>
            <a:ext cx="7086600" cy="5059391"/>
          </a:xfrm>
          <a:prstGeom prst="rect">
            <a:avLst/>
          </a:prstGeom>
          <a:noFill/>
        </p:spPr>
      </p:pic>
      <p:sp>
        <p:nvSpPr>
          <p:cNvPr id="7" name="Slide Number Placeholder 6"/>
          <p:cNvSpPr>
            <a:spLocks noGrp="1"/>
          </p:cNvSpPr>
          <p:nvPr>
            <p:ph type="sldNum" sz="quarter" idx="12"/>
          </p:nvPr>
        </p:nvSpPr>
        <p:spPr>
          <a:xfrm>
            <a:off x="8229600" y="6356350"/>
            <a:ext cx="457200" cy="365125"/>
          </a:xfrm>
        </p:spPr>
        <p:txBody>
          <a:bodyPr anchor="ctr">
            <a:normAutofit/>
          </a:bodyPr>
          <a:lstStyle/>
          <a:p>
            <a:pPr>
              <a:spcAft>
                <a:spcPts val="600"/>
              </a:spcAft>
            </a:pPr>
            <a:fld id="{B6F15528-21DE-4FAA-801E-634DDDAF4B2B}" type="slidenum">
              <a:rPr lang="en-US" smtClean="0"/>
              <a:pPr>
                <a:spcAft>
                  <a:spcPts val="600"/>
                </a:spcAft>
              </a:pPr>
              <a:t>3</a:t>
            </a:fld>
            <a:endParaRPr lang="en-US"/>
          </a:p>
        </p:txBody>
      </p:sp>
    </p:spTree>
    <p:extLst>
      <p:ext uri="{BB962C8B-B14F-4D97-AF65-F5344CB8AC3E}">
        <p14:creationId xmlns:p14="http://schemas.microsoft.com/office/powerpoint/2010/main" val="251116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838200"/>
            <a:ext cx="8229600" cy="1143000"/>
          </a:xfrm>
        </p:spPr>
        <p:txBody>
          <a:bodyPr>
            <a:normAutofit fontScale="90000"/>
          </a:bodyPr>
          <a:lstStyle/>
          <a:p>
            <a:r>
              <a:rPr lang="en-US" dirty="0"/>
              <a:t>Evaluative Criteria for Judging Policy Proposals </a:t>
            </a:r>
            <a:r>
              <a:rPr lang="en-US" sz="2400" dirty="0"/>
              <a:t>(2 of 8)</a:t>
            </a:r>
          </a:p>
        </p:txBody>
      </p:sp>
      <p:sp>
        <p:nvSpPr>
          <p:cNvPr id="9" name="Content Placeholder 8"/>
          <p:cNvSpPr>
            <a:spLocks noGrp="1"/>
          </p:cNvSpPr>
          <p:nvPr>
            <p:ph idx="1"/>
          </p:nvPr>
        </p:nvSpPr>
        <p:spPr>
          <a:xfrm>
            <a:off x="457200" y="2667000"/>
            <a:ext cx="8229600" cy="3459163"/>
          </a:xfrm>
        </p:spPr>
        <p:txBody>
          <a:bodyPr>
            <a:normAutofit/>
          </a:bodyPr>
          <a:lstStyle/>
          <a:p>
            <a:r>
              <a:rPr lang="en-US" dirty="0"/>
              <a:t>Reaching a specific policy objective.</a:t>
            </a:r>
          </a:p>
          <a:p>
            <a:r>
              <a:rPr lang="en-US" dirty="0"/>
              <a:t>Personal liberty issues.</a:t>
            </a:r>
          </a:p>
          <a:p>
            <a:r>
              <a:rPr lang="en-US" dirty="0"/>
              <a:t>Multiple and competing criteria.</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4</a:t>
            </a:fld>
            <a:endParaRPr lang="en-US"/>
          </a:p>
        </p:txBody>
      </p:sp>
    </p:spTree>
    <p:extLst>
      <p:ext uri="{BB962C8B-B14F-4D97-AF65-F5344CB8AC3E}">
        <p14:creationId xmlns:p14="http://schemas.microsoft.com/office/powerpoint/2010/main" val="2681346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Evaluative Criteria for Judging Policy Proposals </a:t>
            </a:r>
            <a:r>
              <a:rPr lang="en-US" sz="2400" dirty="0"/>
              <a:t>(3 of 8)</a:t>
            </a:r>
          </a:p>
        </p:txBody>
      </p:sp>
      <p:sp>
        <p:nvSpPr>
          <p:cNvPr id="9" name="Content Placeholder 8"/>
          <p:cNvSpPr>
            <a:spLocks noGrp="1"/>
          </p:cNvSpPr>
          <p:nvPr>
            <p:ph idx="1"/>
          </p:nvPr>
        </p:nvSpPr>
        <p:spPr/>
        <p:txBody>
          <a:bodyPr/>
          <a:lstStyle/>
          <a:p>
            <a:pPr marL="0" indent="0">
              <a:buNone/>
            </a:pPr>
            <a:r>
              <a:rPr lang="en-US" dirty="0"/>
              <a:t>Effectiveness</a:t>
            </a:r>
          </a:p>
          <a:p>
            <a:r>
              <a:rPr lang="en-US" dirty="0"/>
              <a:t>Reaching program’s stated goals and objectives.</a:t>
            </a:r>
          </a:p>
          <a:p>
            <a:r>
              <a:rPr lang="en-US" dirty="0"/>
              <a:t>Approve legislation to permit self-driving cars.</a:t>
            </a:r>
          </a:p>
          <a:p>
            <a:r>
              <a:rPr lang="en-US" dirty="0"/>
              <a:t>Nevada approved Google’s request.</a:t>
            </a:r>
          </a:p>
          <a:p>
            <a:r>
              <a:rPr lang="en-US" dirty="0"/>
              <a:t>Ready audience for assessments.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3904350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Evaluative Criteria for Judging Policy Proposals </a:t>
            </a:r>
            <a:r>
              <a:rPr lang="en-US" sz="2400" dirty="0"/>
              <a:t>(4 of 8)</a:t>
            </a:r>
          </a:p>
        </p:txBody>
      </p:sp>
      <p:sp>
        <p:nvSpPr>
          <p:cNvPr id="9" name="Content Placeholder 8"/>
          <p:cNvSpPr>
            <a:spLocks noGrp="1"/>
          </p:cNvSpPr>
          <p:nvPr>
            <p:ph idx="1"/>
          </p:nvPr>
        </p:nvSpPr>
        <p:spPr/>
        <p:txBody>
          <a:bodyPr/>
          <a:lstStyle/>
          <a:p>
            <a:pPr marL="0" indent="0">
              <a:buNone/>
            </a:pPr>
            <a:r>
              <a:rPr lang="en-US" dirty="0"/>
              <a:t>Efficiency</a:t>
            </a:r>
          </a:p>
          <a:p>
            <a:r>
              <a:rPr lang="en-US" dirty="0"/>
              <a:t>Justifying government action.</a:t>
            </a:r>
          </a:p>
          <a:p>
            <a:r>
              <a:rPr lang="en-US" dirty="0"/>
              <a:t>Relative virtues of government intervention.</a:t>
            </a:r>
          </a:p>
          <a:p>
            <a:r>
              <a:rPr lang="en-US" dirty="0"/>
              <a:t>HM Revenue &amp; Customs (HMRC) budget.</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695517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Evaluative Criteria for Judging Policy Proposals </a:t>
            </a:r>
            <a:r>
              <a:rPr lang="en-US" sz="2400" dirty="0"/>
              <a:t>(5 of 8)</a:t>
            </a:r>
          </a:p>
        </p:txBody>
      </p:sp>
      <p:sp>
        <p:nvSpPr>
          <p:cNvPr id="9" name="Content Placeholder 8"/>
          <p:cNvSpPr>
            <a:spLocks noGrp="1"/>
          </p:cNvSpPr>
          <p:nvPr>
            <p:ph idx="1"/>
          </p:nvPr>
        </p:nvSpPr>
        <p:spPr/>
        <p:txBody>
          <a:bodyPr/>
          <a:lstStyle/>
          <a:p>
            <a:pPr marL="0" indent="0">
              <a:buNone/>
            </a:pPr>
            <a:r>
              <a:rPr lang="en-US" dirty="0"/>
              <a:t>Efficiency</a:t>
            </a:r>
          </a:p>
          <a:p>
            <a:r>
              <a:rPr lang="en-US" dirty="0"/>
              <a:t>Public Health England </a:t>
            </a:r>
          </a:p>
          <a:p>
            <a:r>
              <a:rPr lang="en-US" dirty="0"/>
              <a:t>Distribution of benefits and costs.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7</a:t>
            </a:fld>
            <a:endParaRPr lang="en-US"/>
          </a:p>
        </p:txBody>
      </p:sp>
    </p:spTree>
    <p:extLst>
      <p:ext uri="{BB962C8B-B14F-4D97-AF65-F5344CB8AC3E}">
        <p14:creationId xmlns:p14="http://schemas.microsoft.com/office/powerpoint/2010/main" val="3735323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Evaluative Criteria for Judging Policy Proposals </a:t>
            </a:r>
            <a:r>
              <a:rPr lang="en-US" sz="2400" dirty="0"/>
              <a:t>(6 of 8)</a:t>
            </a:r>
          </a:p>
        </p:txBody>
      </p:sp>
      <p:sp>
        <p:nvSpPr>
          <p:cNvPr id="9" name="Content Placeholder 8"/>
          <p:cNvSpPr>
            <a:spLocks noGrp="1"/>
          </p:cNvSpPr>
          <p:nvPr>
            <p:ph idx="1"/>
          </p:nvPr>
        </p:nvSpPr>
        <p:spPr/>
        <p:txBody>
          <a:bodyPr/>
          <a:lstStyle/>
          <a:p>
            <a:pPr marL="0" indent="0">
              <a:buNone/>
            </a:pPr>
            <a:r>
              <a:rPr lang="en-US" dirty="0"/>
              <a:t>Equity</a:t>
            </a:r>
          </a:p>
          <a:p>
            <a:r>
              <a:rPr lang="en-US" dirty="0"/>
              <a:t>Process equity: </a:t>
            </a:r>
          </a:p>
          <a:p>
            <a:pPr lvl="1"/>
            <a:r>
              <a:rPr lang="en-US" dirty="0"/>
              <a:t>Decision-making process used</a:t>
            </a:r>
          </a:p>
          <a:p>
            <a:pPr lvl="1"/>
            <a:r>
              <a:rPr lang="en-US" dirty="0"/>
              <a:t>Outcomes equity.</a:t>
            </a:r>
          </a:p>
          <a:p>
            <a:r>
              <a:rPr lang="en-US" dirty="0"/>
              <a:t>John Rawls: A Theory of Justice.</a:t>
            </a:r>
          </a:p>
          <a:p>
            <a:r>
              <a:rPr lang="en-US" dirty="0"/>
              <a:t>Consideration of redistributive policies.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277771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Evaluative Criteria for Judging Policy Proposals </a:t>
            </a:r>
            <a:r>
              <a:rPr lang="en-US" sz="2400" dirty="0"/>
              <a:t>(7 of 8)</a:t>
            </a:r>
          </a:p>
        </p:txBody>
      </p:sp>
      <p:sp>
        <p:nvSpPr>
          <p:cNvPr id="9" name="Content Placeholder 8"/>
          <p:cNvSpPr>
            <a:spLocks noGrp="1"/>
          </p:cNvSpPr>
          <p:nvPr>
            <p:ph idx="1"/>
          </p:nvPr>
        </p:nvSpPr>
        <p:spPr/>
        <p:txBody>
          <a:bodyPr/>
          <a:lstStyle/>
          <a:p>
            <a:pPr marL="0" indent="0">
              <a:buNone/>
            </a:pPr>
            <a:r>
              <a:rPr lang="en-US" dirty="0"/>
              <a:t>Equity</a:t>
            </a:r>
          </a:p>
          <a:p>
            <a:r>
              <a:rPr lang="en-US" dirty="0"/>
              <a:t>Equity issues are pervasive.</a:t>
            </a:r>
          </a:p>
          <a:p>
            <a:r>
              <a:rPr lang="en-US" dirty="0"/>
              <a:t>Fixture of economic policy.</a:t>
            </a:r>
          </a:p>
          <a:p>
            <a:r>
              <a:rPr lang="en-US" dirty="0"/>
              <a:t>Conservative critics: “death tax.”</a:t>
            </a:r>
          </a:p>
          <a:p>
            <a:endParaRPr lang="en-US" dirty="0"/>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9</a:t>
            </a:fld>
            <a:endParaRPr lang="en-US"/>
          </a:p>
        </p:txBody>
      </p:sp>
    </p:spTree>
    <p:extLst>
      <p:ext uri="{BB962C8B-B14F-4D97-AF65-F5344CB8AC3E}">
        <p14:creationId xmlns:p14="http://schemas.microsoft.com/office/powerpoint/2010/main" val="3623254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Evaluative Criteria for Judging Policy Proposals </a:t>
            </a:r>
            <a:r>
              <a:rPr lang="en-US" sz="2400" dirty="0"/>
              <a:t>(8 of 8)</a:t>
            </a:r>
          </a:p>
        </p:txBody>
      </p:sp>
      <p:sp>
        <p:nvSpPr>
          <p:cNvPr id="9" name="Content Placeholder 8"/>
          <p:cNvSpPr>
            <a:spLocks noGrp="1"/>
          </p:cNvSpPr>
          <p:nvPr>
            <p:ph idx="1"/>
          </p:nvPr>
        </p:nvSpPr>
        <p:spPr/>
        <p:txBody>
          <a:bodyPr/>
          <a:lstStyle/>
          <a:p>
            <a:pPr marL="0" indent="0">
              <a:buNone/>
            </a:pPr>
            <a:r>
              <a:rPr lang="en-US" dirty="0"/>
              <a:t>Ethics and Political Values</a:t>
            </a:r>
          </a:p>
          <a:p>
            <a:r>
              <a:rPr lang="en-US" dirty="0"/>
              <a:t>“Repertoire of basic concepts.”</a:t>
            </a:r>
          </a:p>
          <a:p>
            <a:r>
              <a:rPr lang="en-US" dirty="0"/>
              <a:t>Review of evaluative criteria.</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10</a:t>
            </a:fld>
            <a:endParaRPr lang="en-US"/>
          </a:p>
        </p:txBody>
      </p:sp>
    </p:spTree>
    <p:extLst>
      <p:ext uri="{BB962C8B-B14F-4D97-AF65-F5344CB8AC3E}">
        <p14:creationId xmlns:p14="http://schemas.microsoft.com/office/powerpoint/2010/main" val="1945764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Using the Methods of Policy Analysis</a:t>
            </a:r>
            <a:endParaRPr lang="en-US" sz="2400" dirty="0"/>
          </a:p>
        </p:txBody>
      </p:sp>
      <p:sp>
        <p:nvSpPr>
          <p:cNvPr id="9" name="Content Placeholder 8"/>
          <p:cNvSpPr>
            <a:spLocks noGrp="1"/>
          </p:cNvSpPr>
          <p:nvPr>
            <p:ph idx="1"/>
          </p:nvPr>
        </p:nvSpPr>
        <p:spPr/>
        <p:txBody>
          <a:bodyPr/>
          <a:lstStyle/>
          <a:p>
            <a:pPr marL="0" indent="0">
              <a:buNone/>
            </a:pPr>
            <a:r>
              <a:rPr lang="en-US" dirty="0"/>
              <a:t>Frequently used methods.</a:t>
            </a:r>
          </a:p>
          <a:p>
            <a:r>
              <a:rPr lang="en-US" dirty="0"/>
              <a:t>Economic approaches.</a:t>
            </a:r>
          </a:p>
          <a:p>
            <a:r>
              <a:rPr lang="en-US" dirty="0"/>
              <a:t>Decision making and impacts.</a:t>
            </a:r>
          </a:p>
          <a:p>
            <a:r>
              <a:rPr lang="en-US" dirty="0"/>
              <a:t>Political, institutional, and ethical analysis.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11</a:t>
            </a:fld>
            <a:endParaRPr lang="en-US"/>
          </a:p>
        </p:txBody>
      </p:sp>
    </p:spTree>
    <p:extLst>
      <p:ext uri="{BB962C8B-B14F-4D97-AF65-F5344CB8AC3E}">
        <p14:creationId xmlns:p14="http://schemas.microsoft.com/office/powerpoint/2010/main" val="2095289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(1 of 8)</a:t>
            </a:r>
          </a:p>
        </p:txBody>
      </p:sp>
      <p:sp>
        <p:nvSpPr>
          <p:cNvPr id="9" name="Content Placeholder 8"/>
          <p:cNvSpPr>
            <a:spLocks noGrp="1"/>
          </p:cNvSpPr>
          <p:nvPr>
            <p:ph idx="1"/>
          </p:nvPr>
        </p:nvSpPr>
        <p:spPr/>
        <p:txBody>
          <a:bodyPr/>
          <a:lstStyle/>
          <a:p>
            <a:pPr marL="0" indent="0">
              <a:buNone/>
            </a:pPr>
            <a:r>
              <a:rPr lang="en-US" dirty="0"/>
              <a:t>Cost-Benefit Analysis</a:t>
            </a:r>
          </a:p>
          <a:p>
            <a:r>
              <a:rPr lang="en-US" dirty="0"/>
              <a:t>How a student chooses a University</a:t>
            </a:r>
          </a:p>
          <a:p>
            <a:r>
              <a:rPr lang="en-US" dirty="0"/>
              <a:t>Costs inflicted by Hurricane Katrina.</a:t>
            </a:r>
          </a:p>
          <a:p>
            <a:r>
              <a:rPr lang="en-US" dirty="0"/>
              <a:t>Cost of the Iraq war.</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16019197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(2 of 8)</a:t>
            </a:r>
          </a:p>
        </p:txBody>
      </p:sp>
      <p:sp>
        <p:nvSpPr>
          <p:cNvPr id="9" name="Content Placeholder 8"/>
          <p:cNvSpPr>
            <a:spLocks noGrp="1"/>
          </p:cNvSpPr>
          <p:nvPr>
            <p:ph idx="1"/>
          </p:nvPr>
        </p:nvSpPr>
        <p:spPr/>
        <p:txBody>
          <a:bodyPr/>
          <a:lstStyle/>
          <a:p>
            <a:pPr marL="0" indent="0">
              <a:buNone/>
            </a:pPr>
            <a:r>
              <a:rPr lang="en-US" dirty="0"/>
              <a:t>Cost-Benefit Analysis</a:t>
            </a:r>
          </a:p>
          <a:p>
            <a:r>
              <a:rPr lang="en-US" dirty="0"/>
              <a:t>Limitations.</a:t>
            </a:r>
          </a:p>
          <a:p>
            <a:r>
              <a:rPr lang="en-US" dirty="0"/>
              <a:t>Opportunity</a:t>
            </a:r>
            <a:r>
              <a:rPr lang="en-US" b="1" dirty="0"/>
              <a:t> </a:t>
            </a:r>
            <a:r>
              <a:rPr lang="en-US" dirty="0"/>
              <a:t>costs.</a:t>
            </a:r>
          </a:p>
          <a:p>
            <a:r>
              <a:rPr lang="en-US" dirty="0"/>
              <a:t>Discount</a:t>
            </a:r>
            <a:r>
              <a:rPr lang="en-US" b="1" dirty="0"/>
              <a:t> </a:t>
            </a:r>
            <a:r>
              <a:rPr lang="en-US" dirty="0"/>
              <a:t>rate</a:t>
            </a:r>
            <a:r>
              <a:rPr lang="en-US" b="1" dirty="0"/>
              <a:t>.</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13</a:t>
            </a:fld>
            <a:endParaRPr lang="en-US"/>
          </a:p>
        </p:txBody>
      </p:sp>
    </p:spTree>
    <p:extLst>
      <p:ext uri="{BB962C8B-B14F-4D97-AF65-F5344CB8AC3E}">
        <p14:creationId xmlns:p14="http://schemas.microsoft.com/office/powerpoint/2010/main" val="3901278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(3 of 8)</a:t>
            </a:r>
          </a:p>
        </p:txBody>
      </p:sp>
      <p:sp>
        <p:nvSpPr>
          <p:cNvPr id="9" name="Content Placeholder 8"/>
          <p:cNvSpPr>
            <a:spLocks noGrp="1"/>
          </p:cNvSpPr>
          <p:nvPr>
            <p:ph idx="1"/>
          </p:nvPr>
        </p:nvSpPr>
        <p:spPr>
          <a:xfrm>
            <a:off x="457200" y="2209800"/>
            <a:ext cx="8229600" cy="3733800"/>
          </a:xfrm>
        </p:spPr>
        <p:txBody>
          <a:bodyPr/>
          <a:lstStyle/>
          <a:p>
            <a:pPr marL="0" indent="0">
              <a:buNone/>
            </a:pPr>
            <a:r>
              <a:rPr lang="en-US" dirty="0"/>
              <a:t>Cost-Benefit Analysis</a:t>
            </a:r>
          </a:p>
          <a:p>
            <a:r>
              <a:rPr lang="en-US" dirty="0"/>
              <a:t>Estimate of intangible human costs and benefits.</a:t>
            </a:r>
          </a:p>
          <a:p>
            <a:r>
              <a:rPr lang="en-US" dirty="0"/>
              <a:t>Contingent</a:t>
            </a:r>
            <a:r>
              <a:rPr lang="en-US" b="1" dirty="0"/>
              <a:t> </a:t>
            </a:r>
            <a:r>
              <a:rPr lang="en-US" dirty="0"/>
              <a:t>valuation</a:t>
            </a:r>
            <a:r>
              <a:rPr lang="en-US" b="1" dirty="0"/>
              <a:t> </a:t>
            </a:r>
            <a:r>
              <a:rPr lang="en-US" dirty="0"/>
              <a:t>methods.</a:t>
            </a:r>
          </a:p>
          <a:p>
            <a:r>
              <a:rPr lang="en-US" dirty="0"/>
              <a:t>Sensitivity</a:t>
            </a:r>
            <a:r>
              <a:rPr lang="en-US" b="1" dirty="0"/>
              <a:t> </a:t>
            </a:r>
            <a:r>
              <a:rPr lang="en-US" dirty="0"/>
              <a:t>analysis.</a:t>
            </a:r>
          </a:p>
          <a:p>
            <a:r>
              <a:rPr lang="en-US" dirty="0"/>
              <a:t>Critics of cost-benefit analysis.</a:t>
            </a:r>
          </a:p>
          <a:p>
            <a:endParaRPr lang="en-US" dirty="0"/>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14</a:t>
            </a:fld>
            <a:endParaRPr lang="en-US"/>
          </a:p>
        </p:txBody>
      </p:sp>
    </p:spTree>
    <p:extLst>
      <p:ext uri="{BB962C8B-B14F-4D97-AF65-F5344CB8AC3E}">
        <p14:creationId xmlns:p14="http://schemas.microsoft.com/office/powerpoint/2010/main" val="2140143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(5 of 8)</a:t>
            </a:r>
          </a:p>
        </p:txBody>
      </p:sp>
      <p:sp>
        <p:nvSpPr>
          <p:cNvPr id="9" name="Content Placeholder 8"/>
          <p:cNvSpPr>
            <a:spLocks noGrp="1"/>
          </p:cNvSpPr>
          <p:nvPr>
            <p:ph idx="1"/>
          </p:nvPr>
        </p:nvSpPr>
        <p:spPr/>
        <p:txBody>
          <a:bodyPr/>
          <a:lstStyle/>
          <a:p>
            <a:pPr marL="0" indent="0">
              <a:buNone/>
            </a:pPr>
            <a:r>
              <a:rPr lang="en-US" dirty="0"/>
              <a:t>Cost-Effectiveness Analysis</a:t>
            </a:r>
          </a:p>
          <a:p>
            <a:r>
              <a:rPr lang="en-US" dirty="0"/>
              <a:t>Advantage of cost-effectiveness</a:t>
            </a:r>
            <a:r>
              <a:rPr lang="en-US" b="1" dirty="0"/>
              <a:t> </a:t>
            </a:r>
            <a:r>
              <a:rPr lang="en-US" dirty="0"/>
              <a:t>analysis.</a:t>
            </a:r>
          </a:p>
          <a:p>
            <a:r>
              <a:rPr lang="en-US" dirty="0"/>
              <a:t>Oregon Health </a:t>
            </a:r>
            <a:r>
              <a:rPr lang="en-US"/>
              <a:t>Plan.</a:t>
            </a:r>
            <a:endParaRPr lang="en-US" dirty="0"/>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1537901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(6 of 8)</a:t>
            </a:r>
          </a:p>
        </p:txBody>
      </p:sp>
      <p:sp>
        <p:nvSpPr>
          <p:cNvPr id="9" name="Content Placeholder 8"/>
          <p:cNvSpPr>
            <a:spLocks noGrp="1"/>
          </p:cNvSpPr>
          <p:nvPr>
            <p:ph idx="1"/>
          </p:nvPr>
        </p:nvSpPr>
        <p:spPr/>
        <p:txBody>
          <a:bodyPr/>
          <a:lstStyle/>
          <a:p>
            <a:pPr marL="0" indent="0">
              <a:buNone/>
            </a:pPr>
            <a:r>
              <a:rPr lang="en-US" dirty="0"/>
              <a:t>Risk Assessment</a:t>
            </a:r>
          </a:p>
          <a:p>
            <a:r>
              <a:rPr lang="en-US" dirty="0"/>
              <a:t>Purpose.</a:t>
            </a:r>
          </a:p>
          <a:p>
            <a:r>
              <a:rPr lang="en-US" dirty="0"/>
              <a:t>Associated Risks.</a:t>
            </a:r>
          </a:p>
          <a:p>
            <a:r>
              <a:rPr lang="en-US" dirty="0"/>
              <a:t>Case of school bus seat belts.</a:t>
            </a:r>
          </a:p>
          <a:p>
            <a:pPr marL="0" indent="0">
              <a:buNone/>
            </a:pPr>
            <a:endParaRPr lang="en-US" dirty="0"/>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2541032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(7 of 8)</a:t>
            </a:r>
          </a:p>
        </p:txBody>
      </p:sp>
      <p:sp>
        <p:nvSpPr>
          <p:cNvPr id="9" name="Content Placeholder 8"/>
          <p:cNvSpPr>
            <a:spLocks noGrp="1"/>
          </p:cNvSpPr>
          <p:nvPr>
            <p:ph idx="1"/>
          </p:nvPr>
        </p:nvSpPr>
        <p:spPr/>
        <p:txBody>
          <a:bodyPr/>
          <a:lstStyle/>
          <a:p>
            <a:pPr marL="0" indent="0">
              <a:buNone/>
            </a:pPr>
            <a:r>
              <a:rPr lang="en-US" dirty="0"/>
              <a:t>Risk Assessment</a:t>
            </a:r>
          </a:p>
          <a:p>
            <a:r>
              <a:rPr lang="en-US" dirty="0"/>
              <a:t>Workplace safety and food safety.</a:t>
            </a:r>
          </a:p>
          <a:p>
            <a:r>
              <a:rPr lang="en-US" dirty="0"/>
              <a:t>Magnitude of adverse consequences.</a:t>
            </a:r>
          </a:p>
          <a:p>
            <a:r>
              <a:rPr lang="en-US" dirty="0"/>
              <a:t>Product of the probability.</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3397952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Economic Approaches</a:t>
            </a:r>
            <a:r>
              <a:rPr lang="en-US" dirty="0"/>
              <a:t> </a:t>
            </a:r>
            <a:r>
              <a:rPr lang="en-US" sz="2400" dirty="0"/>
              <a:t>(8 of 8)</a:t>
            </a:r>
          </a:p>
        </p:txBody>
      </p:sp>
      <p:sp>
        <p:nvSpPr>
          <p:cNvPr id="9" name="Content Placeholder 8"/>
          <p:cNvSpPr>
            <a:spLocks noGrp="1"/>
          </p:cNvSpPr>
          <p:nvPr>
            <p:ph idx="1"/>
          </p:nvPr>
        </p:nvSpPr>
        <p:spPr/>
        <p:txBody>
          <a:bodyPr/>
          <a:lstStyle/>
          <a:p>
            <a:pPr marL="0" indent="0">
              <a:buNone/>
            </a:pPr>
            <a:r>
              <a:rPr lang="en-US" dirty="0"/>
              <a:t>Risk Assessment</a:t>
            </a:r>
          </a:p>
          <a:p>
            <a:r>
              <a:rPr lang="en-US" dirty="0"/>
              <a:t>Risks associated with the UK food supply.</a:t>
            </a:r>
          </a:p>
          <a:p>
            <a:r>
              <a:rPr lang="en-US" dirty="0"/>
              <a:t>Risk</a:t>
            </a:r>
            <a:r>
              <a:rPr lang="en-US" b="1" dirty="0"/>
              <a:t> </a:t>
            </a:r>
            <a:r>
              <a:rPr lang="en-US" dirty="0"/>
              <a:t>evaluation.</a:t>
            </a:r>
          </a:p>
          <a:p>
            <a:r>
              <a:rPr lang="en-US" dirty="0"/>
              <a:t>Risk</a:t>
            </a:r>
            <a:r>
              <a:rPr lang="en-US" b="1" dirty="0"/>
              <a:t> </a:t>
            </a:r>
            <a:r>
              <a:rPr lang="en-US" dirty="0"/>
              <a:t>management.</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38843728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Decision Making and Impacts</a:t>
            </a:r>
            <a:br>
              <a:rPr lang="en-US" dirty="0"/>
            </a:br>
            <a:r>
              <a:rPr lang="en-US" sz="2400" dirty="0"/>
              <a:t>(1 of 2)</a:t>
            </a:r>
          </a:p>
        </p:txBody>
      </p:sp>
      <p:sp>
        <p:nvSpPr>
          <p:cNvPr id="9" name="Content Placeholder 8"/>
          <p:cNvSpPr>
            <a:spLocks noGrp="1"/>
          </p:cNvSpPr>
          <p:nvPr>
            <p:ph idx="1"/>
          </p:nvPr>
        </p:nvSpPr>
        <p:spPr/>
        <p:txBody>
          <a:bodyPr/>
          <a:lstStyle/>
          <a:p>
            <a:pPr marL="0" indent="0">
              <a:buNone/>
            </a:pPr>
            <a:r>
              <a:rPr lang="en-US" dirty="0"/>
              <a:t>Forecasting</a:t>
            </a:r>
          </a:p>
          <a:p>
            <a:r>
              <a:rPr lang="en-US" dirty="0"/>
              <a:t>Social Security</a:t>
            </a:r>
          </a:p>
          <a:p>
            <a:r>
              <a:rPr lang="en-US" dirty="0"/>
              <a:t>Population of the UK.</a:t>
            </a:r>
          </a:p>
          <a:p>
            <a:r>
              <a:rPr lang="en-US" dirty="0"/>
              <a:t>Quantitative methods.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4020823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4000" dirty="0"/>
              <a:t>Decision Making and Impacts</a:t>
            </a:r>
            <a:br>
              <a:rPr lang="en-US" dirty="0"/>
            </a:br>
            <a:r>
              <a:rPr lang="en-US" sz="2400" dirty="0"/>
              <a:t>(2 of 2)</a:t>
            </a:r>
          </a:p>
        </p:txBody>
      </p:sp>
      <p:sp>
        <p:nvSpPr>
          <p:cNvPr id="9" name="Content Placeholder 8"/>
          <p:cNvSpPr>
            <a:spLocks noGrp="1"/>
          </p:cNvSpPr>
          <p:nvPr>
            <p:ph idx="1"/>
          </p:nvPr>
        </p:nvSpPr>
        <p:spPr/>
        <p:txBody>
          <a:bodyPr/>
          <a:lstStyle/>
          <a:p>
            <a:pPr marL="0" indent="0">
              <a:buNone/>
            </a:pPr>
            <a:r>
              <a:rPr lang="en-US" dirty="0"/>
              <a:t>Impact Assessment</a:t>
            </a:r>
          </a:p>
          <a:p>
            <a:r>
              <a:rPr lang="en-US" dirty="0"/>
              <a:t>Arctic National Wildlife Refuge (ANWR).</a:t>
            </a:r>
          </a:p>
          <a:p>
            <a:r>
              <a:rPr lang="en-US" dirty="0"/>
              <a:t>Conservatives criticized government regulations.</a:t>
            </a:r>
          </a:p>
          <a:p>
            <a:r>
              <a:rPr lang="en-US" dirty="0"/>
              <a:t>Purpose of an impact assessment.</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20</a:t>
            </a:fld>
            <a:endParaRPr lang="en-US"/>
          </a:p>
        </p:txBody>
      </p:sp>
    </p:spTree>
    <p:extLst>
      <p:ext uri="{BB962C8B-B14F-4D97-AF65-F5344CB8AC3E}">
        <p14:creationId xmlns:p14="http://schemas.microsoft.com/office/powerpoint/2010/main" val="706831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Political and Institutional Approaches </a:t>
            </a:r>
            <a:r>
              <a:rPr lang="en-US" sz="2700" dirty="0"/>
              <a:t>(1 of 2)</a:t>
            </a:r>
          </a:p>
        </p:txBody>
      </p:sp>
      <p:sp>
        <p:nvSpPr>
          <p:cNvPr id="9" name="Content Placeholder 8"/>
          <p:cNvSpPr>
            <a:spLocks noGrp="1"/>
          </p:cNvSpPr>
          <p:nvPr>
            <p:ph idx="1"/>
          </p:nvPr>
        </p:nvSpPr>
        <p:spPr/>
        <p:txBody>
          <a:bodyPr/>
          <a:lstStyle/>
          <a:p>
            <a:pPr marL="0" indent="0">
              <a:buNone/>
            </a:pPr>
            <a:r>
              <a:rPr lang="en-US" dirty="0"/>
              <a:t>Political Feasibility Analysis</a:t>
            </a:r>
          </a:p>
          <a:p>
            <a:r>
              <a:rPr lang="en-US" dirty="0"/>
              <a:t>Political feasibility.</a:t>
            </a:r>
          </a:p>
          <a:p>
            <a:r>
              <a:rPr lang="en-US" dirty="0"/>
              <a:t>Simple determinations.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21</a:t>
            </a:fld>
            <a:endParaRPr lang="en-US"/>
          </a:p>
        </p:txBody>
      </p:sp>
    </p:spTree>
    <p:extLst>
      <p:ext uri="{BB962C8B-B14F-4D97-AF65-F5344CB8AC3E}">
        <p14:creationId xmlns:p14="http://schemas.microsoft.com/office/powerpoint/2010/main" val="10910491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US" dirty="0"/>
              <a:t>Political and Institutional Approaches </a:t>
            </a:r>
            <a:r>
              <a:rPr lang="en-US" sz="2700" dirty="0"/>
              <a:t>(2 of 2)</a:t>
            </a:r>
          </a:p>
        </p:txBody>
      </p:sp>
      <p:sp>
        <p:nvSpPr>
          <p:cNvPr id="9" name="Content Placeholder 8"/>
          <p:cNvSpPr>
            <a:spLocks noGrp="1"/>
          </p:cNvSpPr>
          <p:nvPr>
            <p:ph idx="1"/>
          </p:nvPr>
        </p:nvSpPr>
        <p:spPr/>
        <p:txBody>
          <a:bodyPr/>
          <a:lstStyle/>
          <a:p>
            <a:pPr marL="0" indent="0">
              <a:buNone/>
            </a:pPr>
            <a:r>
              <a:rPr lang="en-US" dirty="0"/>
              <a:t>Implementation Analysis and Program Evaluation</a:t>
            </a:r>
          </a:p>
          <a:p>
            <a:r>
              <a:rPr lang="en-US" dirty="0"/>
              <a:t>Policy implementation.</a:t>
            </a:r>
          </a:p>
          <a:p>
            <a:r>
              <a:rPr lang="en-US" dirty="0"/>
              <a:t>Affordable Care Act (or Obamacare).</a:t>
            </a:r>
          </a:p>
          <a:p>
            <a:r>
              <a:rPr lang="en-US" dirty="0"/>
              <a:t>Almost never self-implementing.</a:t>
            </a:r>
          </a:p>
          <a:p>
            <a:r>
              <a:rPr lang="en-US" dirty="0"/>
              <a:t>Program</a:t>
            </a:r>
            <a:r>
              <a:rPr lang="en-US" b="1" dirty="0"/>
              <a:t> </a:t>
            </a:r>
            <a:r>
              <a:rPr lang="en-US" dirty="0"/>
              <a:t>evaluation.</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3584865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57200" y="685800"/>
            <a:ext cx="8229600" cy="1143000"/>
          </a:xfrm>
        </p:spPr>
        <p:txBody>
          <a:bodyPr>
            <a:normAutofit/>
          </a:bodyPr>
          <a:lstStyle/>
          <a:p>
            <a:r>
              <a:rPr lang="en-US" sz="4000" dirty="0"/>
              <a:t>Ethical Analysis</a:t>
            </a:r>
            <a:endParaRPr lang="en-US" sz="2400" dirty="0"/>
          </a:p>
        </p:txBody>
      </p:sp>
      <p:sp>
        <p:nvSpPr>
          <p:cNvPr id="9" name="Content Placeholder 8"/>
          <p:cNvSpPr>
            <a:spLocks noGrp="1"/>
          </p:cNvSpPr>
          <p:nvPr>
            <p:ph idx="1"/>
          </p:nvPr>
        </p:nvSpPr>
        <p:spPr/>
        <p:txBody>
          <a:bodyPr/>
          <a:lstStyle/>
          <a:p>
            <a:r>
              <a:rPr lang="en-US" dirty="0"/>
              <a:t>Problematic.</a:t>
            </a:r>
          </a:p>
          <a:p>
            <a:r>
              <a:rPr lang="en-US" dirty="0"/>
              <a:t>System of random checks.</a:t>
            </a:r>
          </a:p>
          <a:p>
            <a:r>
              <a:rPr lang="en-US" dirty="0"/>
              <a:t>Other contemporary policy issues.</a:t>
            </a:r>
          </a:p>
        </p:txBody>
      </p:sp>
      <p:sp>
        <p:nvSpPr>
          <p:cNvPr id="6" name="Footer Placeholder 5"/>
          <p:cNvSpPr>
            <a:spLocks noGrp="1"/>
          </p:cNvSpPr>
          <p:nvPr>
            <p:ph type="ftr" sz="quarter" idx="11"/>
          </p:nvPr>
        </p:nvSpPr>
        <p:spPr/>
        <p:txBody>
          <a:bodyPr/>
          <a:lstStyle/>
          <a:p>
            <a:r>
              <a:rPr lang="en-US"/>
              <a:t>Kraft/Furlong, Public Policy, 7e.© SAGE Publishing, 2021.</a:t>
            </a:r>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23</a:t>
            </a:fld>
            <a:endParaRPr lang="en-US"/>
          </a:p>
        </p:txBody>
      </p:sp>
    </p:spTree>
    <p:extLst>
      <p:ext uri="{BB962C8B-B14F-4D97-AF65-F5344CB8AC3E}">
        <p14:creationId xmlns:p14="http://schemas.microsoft.com/office/powerpoint/2010/main" val="2155297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910</TotalTime>
  <Words>11022</Words>
  <Application>Microsoft Office PowerPoint</Application>
  <PresentationFormat>On-screen Show (4:3)</PresentationFormat>
  <Paragraphs>413</Paragraphs>
  <Slides>23</Slides>
  <Notes>23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Calibri</vt:lpstr>
      <vt:lpstr>Office Theme</vt:lpstr>
      <vt:lpstr>Assessing Policy Alternatives</vt:lpstr>
      <vt:lpstr>Introduction</vt:lpstr>
      <vt:lpstr>Evaluative Criteria for Judging Policy Proposals (1 of 8)</vt:lpstr>
      <vt:lpstr>Evaluative Criteria for Judging Policy Proposals (2 of 8)</vt:lpstr>
      <vt:lpstr>Evaluative Criteria for Judging Policy Proposals (3 of 8)</vt:lpstr>
      <vt:lpstr>Evaluative Criteria for Judging Policy Proposals (4 of 8)</vt:lpstr>
      <vt:lpstr>Evaluative Criteria for Judging Policy Proposals (5 of 8)</vt:lpstr>
      <vt:lpstr>Evaluative Criteria for Judging Policy Proposals (6 of 8)</vt:lpstr>
      <vt:lpstr>Evaluative Criteria for Judging Policy Proposals (7 of 8)</vt:lpstr>
      <vt:lpstr>Evaluative Criteria for Judging Policy Proposals (8 of 8)</vt:lpstr>
      <vt:lpstr>Using the Methods of Policy Analysis</vt:lpstr>
      <vt:lpstr>Economic Approaches (1 of 8)</vt:lpstr>
      <vt:lpstr>Economic Approaches (2 of 8)</vt:lpstr>
      <vt:lpstr>Economic Approaches (3 of 8)</vt:lpstr>
      <vt:lpstr>Economic Approaches (5 of 8)</vt:lpstr>
      <vt:lpstr>Economic Approaches (6 of 8)</vt:lpstr>
      <vt:lpstr>Economic Approaches (7 of 8)</vt:lpstr>
      <vt:lpstr>Economic Approaches (8 of 8)</vt:lpstr>
      <vt:lpstr>Decision Making and Impacts (1 of 2)</vt:lpstr>
      <vt:lpstr>Decision Making and Impacts (2 of 2)</vt:lpstr>
      <vt:lpstr>Political and Institutional Approaches (1 of 2)</vt:lpstr>
      <vt:lpstr>Political and Institutional Approaches (2 of 2)</vt:lpstr>
      <vt:lpstr>Ethical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Ancheta, Katie</dc:creator>
  <cp:lastModifiedBy>Anthony Burns</cp:lastModifiedBy>
  <cp:revision>83</cp:revision>
  <cp:lastPrinted>2023-11-16T08:19:12Z</cp:lastPrinted>
  <dcterms:created xsi:type="dcterms:W3CDTF">2006-08-16T00:00:00Z</dcterms:created>
  <dcterms:modified xsi:type="dcterms:W3CDTF">2024-12-05T10:52:24Z</dcterms:modified>
</cp:coreProperties>
</file>