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7" r:id="rId2"/>
    <p:sldId id="256" r:id="rId3"/>
    <p:sldId id="258" r:id="rId4"/>
    <p:sldId id="259" r:id="rId5"/>
    <p:sldId id="260" r:id="rId6"/>
    <p:sldId id="261" r:id="rId7"/>
    <p:sldId id="265" r:id="rId8"/>
    <p:sldId id="266" r:id="rId9"/>
    <p:sldId id="262" r:id="rId10"/>
    <p:sldId id="267" r:id="rId11"/>
    <p:sldId id="263" r:id="rId12"/>
    <p:sldId id="264"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683" autoAdjust="0"/>
  </p:normalViewPr>
  <p:slideViewPr>
    <p:cSldViewPr snapToGrid="0">
      <p:cViewPr varScale="1">
        <p:scale>
          <a:sx n="96" d="100"/>
          <a:sy n="96" d="100"/>
        </p:scale>
        <p:origin x="111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colors1.xml><?xml version="1.0" encoding="utf-8"?>
<dgm:colorsDef xmlns:dgm="http://schemas.openxmlformats.org/drawingml/2006/diagram" xmlns:a="http://schemas.openxmlformats.org/drawingml/2006/main" uniqueId="urn:microsoft.com/office/officeart/2018/5/colors/Iconchunking_neutralbg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a:alpha val="0"/>
      </a:schemeClr>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5B8B77A-1FB3-40D5-ABF2-75BEF5103274}" type="doc">
      <dgm:prSet loTypeId="urn:microsoft.com/office/officeart/2018/2/layout/IconVerticalSolidList" loCatId="icon" qsTypeId="urn:microsoft.com/office/officeart/2005/8/quickstyle/simple1" qsCatId="simple" csTypeId="urn:microsoft.com/office/officeart/2018/5/colors/Iconchunking_neutralbg_accent0_3" csCatId="mainScheme" phldr="1"/>
      <dgm:spPr/>
      <dgm:t>
        <a:bodyPr/>
        <a:lstStyle/>
        <a:p>
          <a:endParaRPr lang="en-US"/>
        </a:p>
      </dgm:t>
    </dgm:pt>
    <dgm:pt modelId="{90B8DABD-1644-4E07-BC8B-1C3327C3A9C7}">
      <dgm:prSet custT="1"/>
      <dgm:spPr/>
      <dgm:t>
        <a:bodyPr/>
        <a:lstStyle/>
        <a:p>
          <a:pPr>
            <a:lnSpc>
              <a:spcPct val="100000"/>
            </a:lnSpc>
            <a:buSzPts val="1000"/>
            <a:buFont typeface="Symbol" panose="05050102010706020507" pitchFamily="18" charset="2"/>
            <a:buChar char=""/>
          </a:pPr>
          <a:r>
            <a:rPr lang="en-GB" sz="2000" dirty="0">
              <a:latin typeface="Arial" panose="020B0604020202020204" pitchFamily="34" charset="0"/>
              <a:cs typeface="Arial" panose="020B0604020202020204" pitchFamily="34" charset="0"/>
            </a:rPr>
            <a:t>Focus on self-awareness and self – regulation</a:t>
          </a:r>
          <a:endParaRPr lang="en-GB" sz="2000" baseline="0" dirty="0">
            <a:latin typeface="Arial" panose="020B0604020202020204" pitchFamily="34" charset="0"/>
            <a:cs typeface="Arial" panose="020B0604020202020204" pitchFamily="34" charset="0"/>
          </a:endParaRPr>
        </a:p>
      </dgm:t>
    </dgm:pt>
    <dgm:pt modelId="{B170F5F3-4A8B-4B7D-8180-5E69D1E66A04}" type="parTrans" cxnId="{E18DC51D-9154-4C68-882C-C91DA914882E}">
      <dgm:prSet/>
      <dgm:spPr/>
      <dgm:t>
        <a:bodyPr/>
        <a:lstStyle/>
        <a:p>
          <a:endParaRPr lang="en-US"/>
        </a:p>
      </dgm:t>
    </dgm:pt>
    <dgm:pt modelId="{CFF78960-23B1-4596-8A2B-B5F147F28368}" type="sibTrans" cxnId="{E18DC51D-9154-4C68-882C-C91DA914882E}">
      <dgm:prSet/>
      <dgm:spPr/>
      <dgm:t>
        <a:bodyPr/>
        <a:lstStyle/>
        <a:p>
          <a:endParaRPr lang="en-US"/>
        </a:p>
      </dgm:t>
    </dgm:pt>
    <dgm:pt modelId="{8673A186-8F2E-400D-A926-A858D7695335}">
      <dgm:prSet custT="1"/>
      <dgm:spPr/>
      <dgm:t>
        <a:bodyPr/>
        <a:lstStyle/>
        <a:p>
          <a:pPr>
            <a:lnSpc>
              <a:spcPct val="100000"/>
            </a:lnSpc>
          </a:pPr>
          <a:r>
            <a:rPr lang="en-GB" sz="2000" dirty="0">
              <a:latin typeface="Arial" panose="020B0604020202020204" pitchFamily="34" charset="0"/>
              <a:cs typeface="Arial" panose="020B0604020202020204" pitchFamily="34" charset="0"/>
            </a:rPr>
            <a:t>Empathy as a leadership skill</a:t>
          </a:r>
          <a:endParaRPr lang="en-US" sz="2000" dirty="0">
            <a:latin typeface="Arial" panose="020B0604020202020204" pitchFamily="34" charset="0"/>
            <a:cs typeface="Arial" panose="020B0604020202020204" pitchFamily="34" charset="0"/>
          </a:endParaRPr>
        </a:p>
      </dgm:t>
    </dgm:pt>
    <dgm:pt modelId="{86C30A65-7E9B-4900-BEEA-AFEF04A619AF}" type="parTrans" cxnId="{1846792F-4FF7-49E4-914C-3B522816494C}">
      <dgm:prSet/>
      <dgm:spPr/>
      <dgm:t>
        <a:bodyPr/>
        <a:lstStyle/>
        <a:p>
          <a:endParaRPr lang="en-US"/>
        </a:p>
      </dgm:t>
    </dgm:pt>
    <dgm:pt modelId="{9583A13C-CD02-4C9D-B7B1-05C6EBB62BA0}" type="sibTrans" cxnId="{1846792F-4FF7-49E4-914C-3B522816494C}">
      <dgm:prSet/>
      <dgm:spPr/>
      <dgm:t>
        <a:bodyPr/>
        <a:lstStyle/>
        <a:p>
          <a:endParaRPr lang="en-US"/>
        </a:p>
      </dgm:t>
    </dgm:pt>
    <dgm:pt modelId="{13976A48-8C7B-411E-82AF-0436554903BD}">
      <dgm:prSet custT="1"/>
      <dgm:spPr/>
      <dgm:t>
        <a:bodyPr/>
        <a:lstStyle/>
        <a:p>
          <a:pPr>
            <a:lnSpc>
              <a:spcPct val="100000"/>
            </a:lnSpc>
          </a:pPr>
          <a:r>
            <a:rPr lang="en-GB" sz="2000" dirty="0">
              <a:latin typeface="Arial" panose="020B0604020202020204" pitchFamily="34" charset="0"/>
              <a:cs typeface="Arial" panose="020B0604020202020204" pitchFamily="34" charset="0"/>
            </a:rPr>
            <a:t>Importance of active listening</a:t>
          </a:r>
          <a:endParaRPr lang="en-US" sz="2000" dirty="0">
            <a:latin typeface="Arial" panose="020B0604020202020204" pitchFamily="34" charset="0"/>
            <a:cs typeface="Arial" panose="020B0604020202020204" pitchFamily="34" charset="0"/>
          </a:endParaRPr>
        </a:p>
      </dgm:t>
    </dgm:pt>
    <dgm:pt modelId="{1177BCE9-1B9B-442D-A1FE-1589ADD81927}" type="parTrans" cxnId="{1456DC86-F34F-4A8E-8D81-F7A157D2C4F4}">
      <dgm:prSet/>
      <dgm:spPr/>
      <dgm:t>
        <a:bodyPr/>
        <a:lstStyle/>
        <a:p>
          <a:endParaRPr lang="en-US"/>
        </a:p>
      </dgm:t>
    </dgm:pt>
    <dgm:pt modelId="{61B6289E-5981-4EC4-B3B4-7A8828678A38}" type="sibTrans" cxnId="{1456DC86-F34F-4A8E-8D81-F7A157D2C4F4}">
      <dgm:prSet/>
      <dgm:spPr/>
      <dgm:t>
        <a:bodyPr/>
        <a:lstStyle/>
        <a:p>
          <a:endParaRPr lang="en-US"/>
        </a:p>
      </dgm:t>
    </dgm:pt>
    <dgm:pt modelId="{DABCFAC7-D713-4E59-8718-956A37F299A3}">
      <dgm:prSet custT="1"/>
      <dgm:spPr/>
      <dgm:t>
        <a:bodyPr/>
        <a:lstStyle/>
        <a:p>
          <a:pPr>
            <a:lnSpc>
              <a:spcPct val="100000"/>
            </a:lnSpc>
          </a:pPr>
          <a:r>
            <a:rPr lang="en-GB" sz="2000" dirty="0">
              <a:latin typeface="Arial" panose="020B0604020202020204" pitchFamily="34" charset="0"/>
              <a:cs typeface="Arial" panose="020B0604020202020204" pitchFamily="34" charset="0"/>
            </a:rPr>
            <a:t>Motivation as a driver for organizational goals</a:t>
          </a:r>
          <a:endParaRPr lang="en-US" sz="2000" dirty="0">
            <a:latin typeface="Arial" panose="020B0604020202020204" pitchFamily="34" charset="0"/>
            <a:cs typeface="Arial" panose="020B0604020202020204" pitchFamily="34" charset="0"/>
          </a:endParaRPr>
        </a:p>
      </dgm:t>
    </dgm:pt>
    <dgm:pt modelId="{34F4B4A0-6E99-4138-8515-5537A1D14EB8}" type="parTrans" cxnId="{A8ABAE6D-2F62-4796-B394-5EFC1E9DDD1A}">
      <dgm:prSet/>
      <dgm:spPr/>
      <dgm:t>
        <a:bodyPr/>
        <a:lstStyle/>
        <a:p>
          <a:endParaRPr lang="en-US"/>
        </a:p>
      </dgm:t>
    </dgm:pt>
    <dgm:pt modelId="{0CE862DA-287A-4387-AF37-4A06F7C49581}" type="sibTrans" cxnId="{A8ABAE6D-2F62-4796-B394-5EFC1E9DDD1A}">
      <dgm:prSet/>
      <dgm:spPr/>
      <dgm:t>
        <a:bodyPr/>
        <a:lstStyle/>
        <a:p>
          <a:endParaRPr lang="en-US"/>
        </a:p>
      </dgm:t>
    </dgm:pt>
    <dgm:pt modelId="{8F4E3B6E-5A4D-4FF1-AD79-32529320C969}" type="pres">
      <dgm:prSet presAssocID="{35B8B77A-1FB3-40D5-ABF2-75BEF5103274}" presName="root" presStyleCnt="0">
        <dgm:presLayoutVars>
          <dgm:dir/>
          <dgm:resizeHandles val="exact"/>
        </dgm:presLayoutVars>
      </dgm:prSet>
      <dgm:spPr/>
    </dgm:pt>
    <dgm:pt modelId="{456B9987-1695-47E5-B2DC-C7665BFBCE64}" type="pres">
      <dgm:prSet presAssocID="{90B8DABD-1644-4E07-BC8B-1C3327C3A9C7}" presName="compNode" presStyleCnt="0"/>
      <dgm:spPr/>
    </dgm:pt>
    <dgm:pt modelId="{D316A3CD-7ABE-43C8-B740-88B6DA8C49E6}" type="pres">
      <dgm:prSet presAssocID="{90B8DABD-1644-4E07-BC8B-1C3327C3A9C7}" presName="bgRect" presStyleLbl="bgShp" presStyleIdx="0" presStyleCnt="4"/>
      <dgm:spPr/>
    </dgm:pt>
    <dgm:pt modelId="{5A326D8A-76EA-415D-A14A-6A423FD9FFE9}" type="pres">
      <dgm:prSet presAssocID="{90B8DABD-1644-4E07-BC8B-1C3327C3A9C7}"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Eye"/>
        </a:ext>
      </dgm:extLst>
    </dgm:pt>
    <dgm:pt modelId="{955720A2-D30F-4FB6-BFA5-1F5D695939BD}" type="pres">
      <dgm:prSet presAssocID="{90B8DABD-1644-4E07-BC8B-1C3327C3A9C7}" presName="spaceRect" presStyleCnt="0"/>
      <dgm:spPr/>
    </dgm:pt>
    <dgm:pt modelId="{3C6EE09D-F747-4A0C-93E6-BEFF01C3E9BB}" type="pres">
      <dgm:prSet presAssocID="{90B8DABD-1644-4E07-BC8B-1C3327C3A9C7}" presName="parTx" presStyleLbl="revTx" presStyleIdx="0" presStyleCnt="4">
        <dgm:presLayoutVars>
          <dgm:chMax val="0"/>
          <dgm:chPref val="0"/>
        </dgm:presLayoutVars>
      </dgm:prSet>
      <dgm:spPr/>
    </dgm:pt>
    <dgm:pt modelId="{98AA5766-3519-49E5-A840-3E67DCAC1F60}" type="pres">
      <dgm:prSet presAssocID="{CFF78960-23B1-4596-8A2B-B5F147F28368}" presName="sibTrans" presStyleCnt="0"/>
      <dgm:spPr/>
    </dgm:pt>
    <dgm:pt modelId="{97353194-DDA7-498D-81A9-A8009F0225B2}" type="pres">
      <dgm:prSet presAssocID="{8673A186-8F2E-400D-A926-A858D7695335}" presName="compNode" presStyleCnt="0"/>
      <dgm:spPr/>
    </dgm:pt>
    <dgm:pt modelId="{7B87AA9C-939F-4C3C-83DC-1FEA0F432B35}" type="pres">
      <dgm:prSet presAssocID="{8673A186-8F2E-400D-A926-A858D7695335}" presName="bgRect" presStyleLbl="bgShp" presStyleIdx="1" presStyleCnt="4"/>
      <dgm:spPr/>
    </dgm:pt>
    <dgm:pt modelId="{451D8B51-EF81-4B00-9C9C-E3C1EC7CD46F}" type="pres">
      <dgm:prSet presAssocID="{8673A186-8F2E-400D-A926-A858D7695335}"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8493BD78-C622-48C5-A2EE-D5AA6EDFB0FF}" type="pres">
      <dgm:prSet presAssocID="{8673A186-8F2E-400D-A926-A858D7695335}" presName="spaceRect" presStyleCnt="0"/>
      <dgm:spPr/>
    </dgm:pt>
    <dgm:pt modelId="{6228CF6F-F05D-4408-BAD0-C108588F200D}" type="pres">
      <dgm:prSet presAssocID="{8673A186-8F2E-400D-A926-A858D7695335}" presName="parTx" presStyleLbl="revTx" presStyleIdx="1" presStyleCnt="4">
        <dgm:presLayoutVars>
          <dgm:chMax val="0"/>
          <dgm:chPref val="0"/>
        </dgm:presLayoutVars>
      </dgm:prSet>
      <dgm:spPr/>
    </dgm:pt>
    <dgm:pt modelId="{66780ACE-6739-4886-A5A6-82949FD6358C}" type="pres">
      <dgm:prSet presAssocID="{9583A13C-CD02-4C9D-B7B1-05C6EBB62BA0}" presName="sibTrans" presStyleCnt="0"/>
      <dgm:spPr/>
    </dgm:pt>
    <dgm:pt modelId="{84CF546D-4AF6-49E6-85C5-56687376A5A7}" type="pres">
      <dgm:prSet presAssocID="{13976A48-8C7B-411E-82AF-0436554903BD}" presName="compNode" presStyleCnt="0"/>
      <dgm:spPr/>
    </dgm:pt>
    <dgm:pt modelId="{6AD61A1F-C2E3-40C7-806F-F70FBB67FDDF}" type="pres">
      <dgm:prSet presAssocID="{13976A48-8C7B-411E-82AF-0436554903BD}" presName="bgRect" presStyleLbl="bgShp" presStyleIdx="2" presStyleCnt="4"/>
      <dgm:spPr/>
    </dgm:pt>
    <dgm:pt modelId="{10B2CAC9-42F4-4E2D-BEAD-CDE1D8D81D46}" type="pres">
      <dgm:prSet presAssocID="{13976A48-8C7B-411E-82AF-0436554903BD}"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dphones"/>
        </a:ext>
      </dgm:extLst>
    </dgm:pt>
    <dgm:pt modelId="{409B4C55-0C6C-4B83-AFE5-CFE685446230}" type="pres">
      <dgm:prSet presAssocID="{13976A48-8C7B-411E-82AF-0436554903BD}" presName="spaceRect" presStyleCnt="0"/>
      <dgm:spPr/>
    </dgm:pt>
    <dgm:pt modelId="{AD30B9F9-CC42-4B03-94D4-83D57B6B715F}" type="pres">
      <dgm:prSet presAssocID="{13976A48-8C7B-411E-82AF-0436554903BD}" presName="parTx" presStyleLbl="revTx" presStyleIdx="2" presStyleCnt="4">
        <dgm:presLayoutVars>
          <dgm:chMax val="0"/>
          <dgm:chPref val="0"/>
        </dgm:presLayoutVars>
      </dgm:prSet>
      <dgm:spPr/>
    </dgm:pt>
    <dgm:pt modelId="{96582C63-60D6-4A12-8CDD-4C99CDFD9097}" type="pres">
      <dgm:prSet presAssocID="{61B6289E-5981-4EC4-B3B4-7A8828678A38}" presName="sibTrans" presStyleCnt="0"/>
      <dgm:spPr/>
    </dgm:pt>
    <dgm:pt modelId="{B6F24A61-9734-4A5F-A149-421167F393EC}" type="pres">
      <dgm:prSet presAssocID="{DABCFAC7-D713-4E59-8718-956A37F299A3}" presName="compNode" presStyleCnt="0"/>
      <dgm:spPr/>
    </dgm:pt>
    <dgm:pt modelId="{2274F306-3BB8-4626-82DE-2E2B73550283}" type="pres">
      <dgm:prSet presAssocID="{DABCFAC7-D713-4E59-8718-956A37F299A3}" presName="bgRect" presStyleLbl="bgShp" presStyleIdx="3" presStyleCnt="4"/>
      <dgm:spPr/>
    </dgm:pt>
    <dgm:pt modelId="{83F88881-ABBA-4C1D-BE87-7BA1E0ABD6A2}" type="pres">
      <dgm:prSet presAssocID="{DABCFAC7-D713-4E59-8718-956A37F299A3}"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ullseye"/>
        </a:ext>
      </dgm:extLst>
    </dgm:pt>
    <dgm:pt modelId="{1F42AD42-1E05-4870-AFA3-0182F6C5E2B2}" type="pres">
      <dgm:prSet presAssocID="{DABCFAC7-D713-4E59-8718-956A37F299A3}" presName="spaceRect" presStyleCnt="0"/>
      <dgm:spPr/>
    </dgm:pt>
    <dgm:pt modelId="{53B3446C-A7E5-4586-9223-5C30DA908D69}" type="pres">
      <dgm:prSet presAssocID="{DABCFAC7-D713-4E59-8718-956A37F299A3}" presName="parTx" presStyleLbl="revTx" presStyleIdx="3" presStyleCnt="4">
        <dgm:presLayoutVars>
          <dgm:chMax val="0"/>
          <dgm:chPref val="0"/>
        </dgm:presLayoutVars>
      </dgm:prSet>
      <dgm:spPr/>
    </dgm:pt>
  </dgm:ptLst>
  <dgm:cxnLst>
    <dgm:cxn modelId="{7DBEB106-353D-4FA9-A086-E5A8D5A5C65B}" type="presOf" srcId="{DABCFAC7-D713-4E59-8718-956A37F299A3}" destId="{53B3446C-A7E5-4586-9223-5C30DA908D69}" srcOrd="0" destOrd="0" presId="urn:microsoft.com/office/officeart/2018/2/layout/IconVerticalSolidList"/>
    <dgm:cxn modelId="{E18DC51D-9154-4C68-882C-C91DA914882E}" srcId="{35B8B77A-1FB3-40D5-ABF2-75BEF5103274}" destId="{90B8DABD-1644-4E07-BC8B-1C3327C3A9C7}" srcOrd="0" destOrd="0" parTransId="{B170F5F3-4A8B-4B7D-8180-5E69D1E66A04}" sibTransId="{CFF78960-23B1-4596-8A2B-B5F147F28368}"/>
    <dgm:cxn modelId="{1846792F-4FF7-49E4-914C-3B522816494C}" srcId="{35B8B77A-1FB3-40D5-ABF2-75BEF5103274}" destId="{8673A186-8F2E-400D-A926-A858D7695335}" srcOrd="1" destOrd="0" parTransId="{86C30A65-7E9B-4900-BEEA-AFEF04A619AF}" sibTransId="{9583A13C-CD02-4C9D-B7B1-05C6EBB62BA0}"/>
    <dgm:cxn modelId="{D5E4033C-AA7C-47C6-8689-77BB87DDA7D5}" type="presOf" srcId="{35B8B77A-1FB3-40D5-ABF2-75BEF5103274}" destId="{8F4E3B6E-5A4D-4FF1-AD79-32529320C969}" srcOrd="0" destOrd="0" presId="urn:microsoft.com/office/officeart/2018/2/layout/IconVerticalSolidList"/>
    <dgm:cxn modelId="{A8ABAE6D-2F62-4796-B394-5EFC1E9DDD1A}" srcId="{35B8B77A-1FB3-40D5-ABF2-75BEF5103274}" destId="{DABCFAC7-D713-4E59-8718-956A37F299A3}" srcOrd="3" destOrd="0" parTransId="{34F4B4A0-6E99-4138-8515-5537A1D14EB8}" sibTransId="{0CE862DA-287A-4387-AF37-4A06F7C49581}"/>
    <dgm:cxn modelId="{1456DC86-F34F-4A8E-8D81-F7A157D2C4F4}" srcId="{35B8B77A-1FB3-40D5-ABF2-75BEF5103274}" destId="{13976A48-8C7B-411E-82AF-0436554903BD}" srcOrd="2" destOrd="0" parTransId="{1177BCE9-1B9B-442D-A1FE-1589ADD81927}" sibTransId="{61B6289E-5981-4EC4-B3B4-7A8828678A38}"/>
    <dgm:cxn modelId="{F2CA97A6-09F8-42FB-A7C3-A53826B77A15}" type="presOf" srcId="{90B8DABD-1644-4E07-BC8B-1C3327C3A9C7}" destId="{3C6EE09D-F747-4A0C-93E6-BEFF01C3E9BB}" srcOrd="0" destOrd="0" presId="urn:microsoft.com/office/officeart/2018/2/layout/IconVerticalSolidList"/>
    <dgm:cxn modelId="{7C6DEBBA-67EB-46E2-8D32-C4F3B7CBE48C}" type="presOf" srcId="{8673A186-8F2E-400D-A926-A858D7695335}" destId="{6228CF6F-F05D-4408-BAD0-C108588F200D}" srcOrd="0" destOrd="0" presId="urn:microsoft.com/office/officeart/2018/2/layout/IconVerticalSolidList"/>
    <dgm:cxn modelId="{19F510DB-F128-40CD-921A-91893EF9D87F}" type="presOf" srcId="{13976A48-8C7B-411E-82AF-0436554903BD}" destId="{AD30B9F9-CC42-4B03-94D4-83D57B6B715F}" srcOrd="0" destOrd="0" presId="urn:microsoft.com/office/officeart/2018/2/layout/IconVerticalSolidList"/>
    <dgm:cxn modelId="{C66C24B9-8076-4922-B667-D867125EF2F6}" type="presParOf" srcId="{8F4E3B6E-5A4D-4FF1-AD79-32529320C969}" destId="{456B9987-1695-47E5-B2DC-C7665BFBCE64}" srcOrd="0" destOrd="0" presId="urn:microsoft.com/office/officeart/2018/2/layout/IconVerticalSolidList"/>
    <dgm:cxn modelId="{9D85F0E8-B04F-45EF-A43B-EDC152315483}" type="presParOf" srcId="{456B9987-1695-47E5-B2DC-C7665BFBCE64}" destId="{D316A3CD-7ABE-43C8-B740-88B6DA8C49E6}" srcOrd="0" destOrd="0" presId="urn:microsoft.com/office/officeart/2018/2/layout/IconVerticalSolidList"/>
    <dgm:cxn modelId="{04305696-C9B3-4A0D-9210-9DE3E29696DC}" type="presParOf" srcId="{456B9987-1695-47E5-B2DC-C7665BFBCE64}" destId="{5A326D8A-76EA-415D-A14A-6A423FD9FFE9}" srcOrd="1" destOrd="0" presId="urn:microsoft.com/office/officeart/2018/2/layout/IconVerticalSolidList"/>
    <dgm:cxn modelId="{EAD35285-7DA6-4FD1-81E3-16B8BD8F8608}" type="presParOf" srcId="{456B9987-1695-47E5-B2DC-C7665BFBCE64}" destId="{955720A2-D30F-4FB6-BFA5-1F5D695939BD}" srcOrd="2" destOrd="0" presId="urn:microsoft.com/office/officeart/2018/2/layout/IconVerticalSolidList"/>
    <dgm:cxn modelId="{630097FF-ACF4-45B5-A729-49A4B082851D}" type="presParOf" srcId="{456B9987-1695-47E5-B2DC-C7665BFBCE64}" destId="{3C6EE09D-F747-4A0C-93E6-BEFF01C3E9BB}" srcOrd="3" destOrd="0" presId="urn:microsoft.com/office/officeart/2018/2/layout/IconVerticalSolidList"/>
    <dgm:cxn modelId="{496CFB0C-ADA4-4C91-AEE2-CE25BFD5C0FD}" type="presParOf" srcId="{8F4E3B6E-5A4D-4FF1-AD79-32529320C969}" destId="{98AA5766-3519-49E5-A840-3E67DCAC1F60}" srcOrd="1" destOrd="0" presId="urn:microsoft.com/office/officeart/2018/2/layout/IconVerticalSolidList"/>
    <dgm:cxn modelId="{3A2CBC85-08C1-4068-BD45-5FA37985162F}" type="presParOf" srcId="{8F4E3B6E-5A4D-4FF1-AD79-32529320C969}" destId="{97353194-DDA7-498D-81A9-A8009F0225B2}" srcOrd="2" destOrd="0" presId="urn:microsoft.com/office/officeart/2018/2/layout/IconVerticalSolidList"/>
    <dgm:cxn modelId="{6E1F09C2-4932-4058-892E-270CEDBF5BE6}" type="presParOf" srcId="{97353194-DDA7-498D-81A9-A8009F0225B2}" destId="{7B87AA9C-939F-4C3C-83DC-1FEA0F432B35}" srcOrd="0" destOrd="0" presId="urn:microsoft.com/office/officeart/2018/2/layout/IconVerticalSolidList"/>
    <dgm:cxn modelId="{3BFBCB55-2D4E-4723-A067-39BE78B72480}" type="presParOf" srcId="{97353194-DDA7-498D-81A9-A8009F0225B2}" destId="{451D8B51-EF81-4B00-9C9C-E3C1EC7CD46F}" srcOrd="1" destOrd="0" presId="urn:microsoft.com/office/officeart/2018/2/layout/IconVerticalSolidList"/>
    <dgm:cxn modelId="{ACC8C4F9-2357-40E8-9F22-1CC6DBA78520}" type="presParOf" srcId="{97353194-DDA7-498D-81A9-A8009F0225B2}" destId="{8493BD78-C622-48C5-A2EE-D5AA6EDFB0FF}" srcOrd="2" destOrd="0" presId="urn:microsoft.com/office/officeart/2018/2/layout/IconVerticalSolidList"/>
    <dgm:cxn modelId="{BD9CEF1B-E463-427B-8029-E93014FDC775}" type="presParOf" srcId="{97353194-DDA7-498D-81A9-A8009F0225B2}" destId="{6228CF6F-F05D-4408-BAD0-C108588F200D}" srcOrd="3" destOrd="0" presId="urn:microsoft.com/office/officeart/2018/2/layout/IconVerticalSolidList"/>
    <dgm:cxn modelId="{2F040410-75F0-40B4-AAAC-C941D201574A}" type="presParOf" srcId="{8F4E3B6E-5A4D-4FF1-AD79-32529320C969}" destId="{66780ACE-6739-4886-A5A6-82949FD6358C}" srcOrd="3" destOrd="0" presId="urn:microsoft.com/office/officeart/2018/2/layout/IconVerticalSolidList"/>
    <dgm:cxn modelId="{E6E6BF46-0E31-45C1-9841-232B7B061A84}" type="presParOf" srcId="{8F4E3B6E-5A4D-4FF1-AD79-32529320C969}" destId="{84CF546D-4AF6-49E6-85C5-56687376A5A7}" srcOrd="4" destOrd="0" presId="urn:microsoft.com/office/officeart/2018/2/layout/IconVerticalSolidList"/>
    <dgm:cxn modelId="{169B222E-6D94-4459-A327-33ECD0028E92}" type="presParOf" srcId="{84CF546D-4AF6-49E6-85C5-56687376A5A7}" destId="{6AD61A1F-C2E3-40C7-806F-F70FBB67FDDF}" srcOrd="0" destOrd="0" presId="urn:microsoft.com/office/officeart/2018/2/layout/IconVerticalSolidList"/>
    <dgm:cxn modelId="{4CD37584-0C0D-49C7-ACDF-A90DC0FE6D7C}" type="presParOf" srcId="{84CF546D-4AF6-49E6-85C5-56687376A5A7}" destId="{10B2CAC9-42F4-4E2D-BEAD-CDE1D8D81D46}" srcOrd="1" destOrd="0" presId="urn:microsoft.com/office/officeart/2018/2/layout/IconVerticalSolidList"/>
    <dgm:cxn modelId="{5736D69D-4C43-4717-ACB6-0051E76078DE}" type="presParOf" srcId="{84CF546D-4AF6-49E6-85C5-56687376A5A7}" destId="{409B4C55-0C6C-4B83-AFE5-CFE685446230}" srcOrd="2" destOrd="0" presId="urn:microsoft.com/office/officeart/2018/2/layout/IconVerticalSolidList"/>
    <dgm:cxn modelId="{4E143B90-B84D-45BE-B6A4-52382DBBDFC5}" type="presParOf" srcId="{84CF546D-4AF6-49E6-85C5-56687376A5A7}" destId="{AD30B9F9-CC42-4B03-94D4-83D57B6B715F}" srcOrd="3" destOrd="0" presId="urn:microsoft.com/office/officeart/2018/2/layout/IconVerticalSolidList"/>
    <dgm:cxn modelId="{B90CF981-4FD5-4D45-884C-C89ECE9CD793}" type="presParOf" srcId="{8F4E3B6E-5A4D-4FF1-AD79-32529320C969}" destId="{96582C63-60D6-4A12-8CDD-4C99CDFD9097}" srcOrd="5" destOrd="0" presId="urn:microsoft.com/office/officeart/2018/2/layout/IconVerticalSolidList"/>
    <dgm:cxn modelId="{C38B6B09-C957-4E0B-B212-B0FF416D9F3B}" type="presParOf" srcId="{8F4E3B6E-5A4D-4FF1-AD79-32529320C969}" destId="{B6F24A61-9734-4A5F-A149-421167F393EC}" srcOrd="6" destOrd="0" presId="urn:microsoft.com/office/officeart/2018/2/layout/IconVerticalSolidList"/>
    <dgm:cxn modelId="{9C5F24AB-B34F-44E9-B9DD-A45F7211ABC3}" type="presParOf" srcId="{B6F24A61-9734-4A5F-A149-421167F393EC}" destId="{2274F306-3BB8-4626-82DE-2E2B73550283}" srcOrd="0" destOrd="0" presId="urn:microsoft.com/office/officeart/2018/2/layout/IconVerticalSolidList"/>
    <dgm:cxn modelId="{7F00D34D-ECB3-4F35-AAE4-1EF249B19D86}" type="presParOf" srcId="{B6F24A61-9734-4A5F-A149-421167F393EC}" destId="{83F88881-ABBA-4C1D-BE87-7BA1E0ABD6A2}" srcOrd="1" destOrd="0" presId="urn:microsoft.com/office/officeart/2018/2/layout/IconVerticalSolidList"/>
    <dgm:cxn modelId="{BEEC5850-2A73-45F3-8DD9-E34AD5C4B26F}" type="presParOf" srcId="{B6F24A61-9734-4A5F-A149-421167F393EC}" destId="{1F42AD42-1E05-4870-AFA3-0182F6C5E2B2}" srcOrd="2" destOrd="0" presId="urn:microsoft.com/office/officeart/2018/2/layout/IconVerticalSolidList"/>
    <dgm:cxn modelId="{9CBC8D6C-4C50-4C14-8A11-21FFD982630D}" type="presParOf" srcId="{B6F24A61-9734-4A5F-A149-421167F393EC}" destId="{53B3446C-A7E5-4586-9223-5C30DA908D69}"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16A3CD-7ABE-43C8-B740-88B6DA8C49E6}">
      <dsp:nvSpPr>
        <dsp:cNvPr id="0" name=""/>
        <dsp:cNvSpPr/>
      </dsp:nvSpPr>
      <dsp:spPr>
        <a:xfrm>
          <a:off x="0" y="2297"/>
          <a:ext cx="6900512" cy="11645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A326D8A-76EA-415D-A14A-6A423FD9FFE9}">
      <dsp:nvSpPr>
        <dsp:cNvPr id="0" name=""/>
        <dsp:cNvSpPr/>
      </dsp:nvSpPr>
      <dsp:spPr>
        <a:xfrm>
          <a:off x="352272" y="264318"/>
          <a:ext cx="640494" cy="64049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C6EE09D-F747-4A0C-93E6-BEFF01C3E9BB}">
      <dsp:nvSpPr>
        <dsp:cNvPr id="0" name=""/>
        <dsp:cNvSpPr/>
      </dsp:nvSpPr>
      <dsp:spPr>
        <a:xfrm>
          <a:off x="1345038" y="2297"/>
          <a:ext cx="5555473" cy="11645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247" tIns="123247" rIns="123247" bIns="123247" numCol="1" spcCol="1270" anchor="ctr" anchorCtr="0">
          <a:noAutofit/>
        </a:bodyPr>
        <a:lstStyle/>
        <a:p>
          <a:pPr marL="0" lvl="0" indent="0" algn="l" defTabSz="889000">
            <a:lnSpc>
              <a:spcPct val="100000"/>
            </a:lnSpc>
            <a:spcBef>
              <a:spcPct val="0"/>
            </a:spcBef>
            <a:spcAft>
              <a:spcPct val="35000"/>
            </a:spcAft>
            <a:buSzPts val="1000"/>
            <a:buFont typeface="Symbol" panose="05050102010706020507" pitchFamily="18" charset="2"/>
            <a:buNone/>
          </a:pPr>
          <a:r>
            <a:rPr lang="en-GB" sz="2000" kern="1200" dirty="0">
              <a:latin typeface="Arial" panose="020B0604020202020204" pitchFamily="34" charset="0"/>
              <a:cs typeface="Arial" panose="020B0604020202020204" pitchFamily="34" charset="0"/>
            </a:rPr>
            <a:t>Focus on self-awareness and self – regulation</a:t>
          </a:r>
          <a:endParaRPr lang="en-GB" sz="2000" kern="1200" baseline="0" dirty="0">
            <a:latin typeface="Arial" panose="020B0604020202020204" pitchFamily="34" charset="0"/>
            <a:cs typeface="Arial" panose="020B0604020202020204" pitchFamily="34" charset="0"/>
          </a:endParaRPr>
        </a:p>
      </dsp:txBody>
      <dsp:txXfrm>
        <a:off x="1345038" y="2297"/>
        <a:ext cx="5555473" cy="1164535"/>
      </dsp:txXfrm>
    </dsp:sp>
    <dsp:sp modelId="{7B87AA9C-939F-4C3C-83DC-1FEA0F432B35}">
      <dsp:nvSpPr>
        <dsp:cNvPr id="0" name=""/>
        <dsp:cNvSpPr/>
      </dsp:nvSpPr>
      <dsp:spPr>
        <a:xfrm>
          <a:off x="0" y="1457967"/>
          <a:ext cx="6900512" cy="11645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1D8B51-EF81-4B00-9C9C-E3C1EC7CD46F}">
      <dsp:nvSpPr>
        <dsp:cNvPr id="0" name=""/>
        <dsp:cNvSpPr/>
      </dsp:nvSpPr>
      <dsp:spPr>
        <a:xfrm>
          <a:off x="352272" y="1719988"/>
          <a:ext cx="640494" cy="64049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228CF6F-F05D-4408-BAD0-C108588F200D}">
      <dsp:nvSpPr>
        <dsp:cNvPr id="0" name=""/>
        <dsp:cNvSpPr/>
      </dsp:nvSpPr>
      <dsp:spPr>
        <a:xfrm>
          <a:off x="1345038" y="1457967"/>
          <a:ext cx="5555473" cy="11645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247" tIns="123247" rIns="123247" bIns="123247" numCol="1" spcCol="1270" anchor="ctr" anchorCtr="0">
          <a:noAutofit/>
        </a:bodyPr>
        <a:lstStyle/>
        <a:p>
          <a:pPr marL="0" lvl="0" indent="0" algn="l" defTabSz="889000">
            <a:lnSpc>
              <a:spcPct val="100000"/>
            </a:lnSpc>
            <a:spcBef>
              <a:spcPct val="0"/>
            </a:spcBef>
            <a:spcAft>
              <a:spcPct val="35000"/>
            </a:spcAft>
            <a:buNone/>
          </a:pPr>
          <a:r>
            <a:rPr lang="en-GB" sz="2000" kern="1200" dirty="0">
              <a:latin typeface="Arial" panose="020B0604020202020204" pitchFamily="34" charset="0"/>
              <a:cs typeface="Arial" panose="020B0604020202020204" pitchFamily="34" charset="0"/>
            </a:rPr>
            <a:t>Empathy as a leadership skill</a:t>
          </a:r>
          <a:endParaRPr lang="en-US" sz="2000" kern="1200" dirty="0">
            <a:latin typeface="Arial" panose="020B0604020202020204" pitchFamily="34" charset="0"/>
            <a:cs typeface="Arial" panose="020B0604020202020204" pitchFamily="34" charset="0"/>
          </a:endParaRPr>
        </a:p>
      </dsp:txBody>
      <dsp:txXfrm>
        <a:off x="1345038" y="1457967"/>
        <a:ext cx="5555473" cy="1164535"/>
      </dsp:txXfrm>
    </dsp:sp>
    <dsp:sp modelId="{6AD61A1F-C2E3-40C7-806F-F70FBB67FDDF}">
      <dsp:nvSpPr>
        <dsp:cNvPr id="0" name=""/>
        <dsp:cNvSpPr/>
      </dsp:nvSpPr>
      <dsp:spPr>
        <a:xfrm>
          <a:off x="0" y="2913637"/>
          <a:ext cx="6900512" cy="11645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B2CAC9-42F4-4E2D-BEAD-CDE1D8D81D46}">
      <dsp:nvSpPr>
        <dsp:cNvPr id="0" name=""/>
        <dsp:cNvSpPr/>
      </dsp:nvSpPr>
      <dsp:spPr>
        <a:xfrm>
          <a:off x="352272" y="3175658"/>
          <a:ext cx="640494" cy="64049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D30B9F9-CC42-4B03-94D4-83D57B6B715F}">
      <dsp:nvSpPr>
        <dsp:cNvPr id="0" name=""/>
        <dsp:cNvSpPr/>
      </dsp:nvSpPr>
      <dsp:spPr>
        <a:xfrm>
          <a:off x="1345038" y="2913637"/>
          <a:ext cx="5555473" cy="11645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247" tIns="123247" rIns="123247" bIns="123247" numCol="1" spcCol="1270" anchor="ctr" anchorCtr="0">
          <a:noAutofit/>
        </a:bodyPr>
        <a:lstStyle/>
        <a:p>
          <a:pPr marL="0" lvl="0" indent="0" algn="l" defTabSz="889000">
            <a:lnSpc>
              <a:spcPct val="100000"/>
            </a:lnSpc>
            <a:spcBef>
              <a:spcPct val="0"/>
            </a:spcBef>
            <a:spcAft>
              <a:spcPct val="35000"/>
            </a:spcAft>
            <a:buNone/>
          </a:pPr>
          <a:r>
            <a:rPr lang="en-GB" sz="2000" kern="1200" dirty="0">
              <a:latin typeface="Arial" panose="020B0604020202020204" pitchFamily="34" charset="0"/>
              <a:cs typeface="Arial" panose="020B0604020202020204" pitchFamily="34" charset="0"/>
            </a:rPr>
            <a:t>Importance of active listening</a:t>
          </a:r>
          <a:endParaRPr lang="en-US" sz="2000" kern="1200" dirty="0">
            <a:latin typeface="Arial" panose="020B0604020202020204" pitchFamily="34" charset="0"/>
            <a:cs typeface="Arial" panose="020B0604020202020204" pitchFamily="34" charset="0"/>
          </a:endParaRPr>
        </a:p>
      </dsp:txBody>
      <dsp:txXfrm>
        <a:off x="1345038" y="2913637"/>
        <a:ext cx="5555473" cy="1164535"/>
      </dsp:txXfrm>
    </dsp:sp>
    <dsp:sp modelId="{2274F306-3BB8-4626-82DE-2E2B73550283}">
      <dsp:nvSpPr>
        <dsp:cNvPr id="0" name=""/>
        <dsp:cNvSpPr/>
      </dsp:nvSpPr>
      <dsp:spPr>
        <a:xfrm>
          <a:off x="0" y="4369307"/>
          <a:ext cx="6900512" cy="11645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3F88881-ABBA-4C1D-BE87-7BA1E0ABD6A2}">
      <dsp:nvSpPr>
        <dsp:cNvPr id="0" name=""/>
        <dsp:cNvSpPr/>
      </dsp:nvSpPr>
      <dsp:spPr>
        <a:xfrm>
          <a:off x="352272" y="4631327"/>
          <a:ext cx="640494" cy="64049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3B3446C-A7E5-4586-9223-5C30DA908D69}">
      <dsp:nvSpPr>
        <dsp:cNvPr id="0" name=""/>
        <dsp:cNvSpPr/>
      </dsp:nvSpPr>
      <dsp:spPr>
        <a:xfrm>
          <a:off x="1345038" y="4369307"/>
          <a:ext cx="5555473" cy="11645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247" tIns="123247" rIns="123247" bIns="123247" numCol="1" spcCol="1270" anchor="ctr" anchorCtr="0">
          <a:noAutofit/>
        </a:bodyPr>
        <a:lstStyle/>
        <a:p>
          <a:pPr marL="0" lvl="0" indent="0" algn="l" defTabSz="889000">
            <a:lnSpc>
              <a:spcPct val="100000"/>
            </a:lnSpc>
            <a:spcBef>
              <a:spcPct val="0"/>
            </a:spcBef>
            <a:spcAft>
              <a:spcPct val="35000"/>
            </a:spcAft>
            <a:buNone/>
          </a:pPr>
          <a:r>
            <a:rPr lang="en-GB" sz="2000" kern="1200" dirty="0">
              <a:latin typeface="Arial" panose="020B0604020202020204" pitchFamily="34" charset="0"/>
              <a:cs typeface="Arial" panose="020B0604020202020204" pitchFamily="34" charset="0"/>
            </a:rPr>
            <a:t>Motivation as a driver for organizational goals</a:t>
          </a:r>
          <a:endParaRPr lang="en-US" sz="2000" kern="1200" dirty="0">
            <a:latin typeface="Arial" panose="020B0604020202020204" pitchFamily="34" charset="0"/>
            <a:cs typeface="Arial" panose="020B0604020202020204" pitchFamily="34" charset="0"/>
          </a:endParaRPr>
        </a:p>
      </dsp:txBody>
      <dsp:txXfrm>
        <a:off x="1345038" y="4369307"/>
        <a:ext cx="5555473" cy="116453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537D1FD-93DE-453D-B5ED-DBB1322D34CC}" type="datetimeFigureOut">
              <a:rPr lang="en-GB" smtClean="0"/>
              <a:t>20/10/2024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AAB46A-0225-4C55-AE79-AB6516EB7D4C}" type="slidenum">
              <a:rPr lang="en-GB" smtClean="0"/>
              <a:t>‹#›</a:t>
            </a:fld>
            <a:endParaRPr lang="en-GB"/>
          </a:p>
        </p:txBody>
      </p:sp>
    </p:spTree>
    <p:extLst>
      <p:ext uri="{BB962C8B-B14F-4D97-AF65-F5344CB8AC3E}">
        <p14:creationId xmlns:p14="http://schemas.microsoft.com/office/powerpoint/2010/main" val="37048620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Arial" panose="020B0604020202020204" pitchFamily="34" charset="0"/>
              </a:rPr>
              <a:t>Emotional intelligence is a human skill that helps in critical decision-making and reasoning. This particular skill is useful in the workplace. Emotional intelligence (EI) and its benefits highlight effective communication and self-management. Emotional intelligence assists people in becoming efficient in the workplace. A decent personal reflection regarding EI clears the overall concept. </a:t>
            </a:r>
          </a:p>
          <a:p>
            <a:endParaRPr lang="en-GB" dirty="0"/>
          </a:p>
        </p:txBody>
      </p:sp>
      <p:sp>
        <p:nvSpPr>
          <p:cNvPr id="4" name="Slide Number Placeholder 3"/>
          <p:cNvSpPr>
            <a:spLocks noGrp="1"/>
          </p:cNvSpPr>
          <p:nvPr>
            <p:ph type="sldNum" sz="quarter" idx="5"/>
          </p:nvPr>
        </p:nvSpPr>
        <p:spPr/>
        <p:txBody>
          <a:bodyPr/>
          <a:lstStyle/>
          <a:p>
            <a:fld id="{6CAAB46A-0225-4C55-AE79-AB6516EB7D4C}" type="slidenum">
              <a:rPr lang="en-GB" smtClean="0"/>
              <a:t>3</a:t>
            </a:fld>
            <a:endParaRPr lang="en-GB"/>
          </a:p>
        </p:txBody>
      </p:sp>
    </p:spTree>
    <p:extLst>
      <p:ext uri="{BB962C8B-B14F-4D97-AF65-F5344CB8AC3E}">
        <p14:creationId xmlns:p14="http://schemas.microsoft.com/office/powerpoint/2010/main" val="40985729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lgn="just">
              <a:lnSpc>
                <a:spcPct val="150000"/>
              </a:lnSpc>
              <a:spcAft>
                <a:spcPts val="600"/>
              </a:spcAft>
              <a:buFont typeface="Arial" panose="020B0604020202020204" pitchFamily="34" charset="0"/>
              <a:buChar char="●"/>
            </a:pPr>
            <a:r>
              <a:rPr lang="en-GB" sz="1800" u="none" strike="noStrike" dirty="0">
                <a:effectLst/>
                <a:latin typeface="Arial" panose="020B0604020202020204" pitchFamily="34" charset="0"/>
                <a:ea typeface="Arial" panose="020B0604020202020204" pitchFamily="34" charset="0"/>
              </a:rPr>
              <a:t>Emotional intelligence is referred to as the unique ability which helps in understanding and managing emotions (Casino-García </a:t>
            </a:r>
            <a:r>
              <a:rPr lang="en-GB" sz="1800" i="1" u="none" strike="noStrike" dirty="0">
                <a:effectLst/>
                <a:latin typeface="Arial" panose="020B0604020202020204" pitchFamily="34" charset="0"/>
                <a:ea typeface="Arial" panose="020B0604020202020204" pitchFamily="34" charset="0"/>
              </a:rPr>
              <a:t>et al.,</a:t>
            </a:r>
            <a:r>
              <a:rPr lang="en-GB" sz="1800" u="none" strike="noStrike" dirty="0">
                <a:effectLst/>
                <a:latin typeface="Arial" panose="020B0604020202020204" pitchFamily="34" charset="0"/>
                <a:ea typeface="Arial" panose="020B0604020202020204" pitchFamily="34" charset="0"/>
              </a:rPr>
              <a:t> 2021). Self-awareness and Self-regulation are two main fundamentals of EI which represent the quality of a human. </a:t>
            </a:r>
          </a:p>
          <a:p>
            <a:pPr marL="342900" lvl="0" indent="-342900" algn="just">
              <a:lnSpc>
                <a:spcPct val="150000"/>
              </a:lnSpc>
              <a:spcAft>
                <a:spcPts val="600"/>
              </a:spcAft>
              <a:buFont typeface="Arial" panose="020B0604020202020204" pitchFamily="34" charset="0"/>
              <a:buChar char="●"/>
            </a:pPr>
            <a:r>
              <a:rPr lang="en-GB" sz="1800" u="none" strike="noStrike" dirty="0">
                <a:effectLst/>
                <a:latin typeface="Arial" panose="020B0604020202020204" pitchFamily="34" charset="0"/>
                <a:ea typeface="Arial" panose="020B0604020202020204" pitchFamily="34" charset="0"/>
              </a:rPr>
              <a:t>Emotional Intelligence (EI) encompasses managing one's own emotions as well as comprehending the emotions of others (Goleman, 2021). </a:t>
            </a:r>
          </a:p>
          <a:p>
            <a:pPr marL="342900" lvl="0" indent="-342900" algn="just">
              <a:lnSpc>
                <a:spcPct val="150000"/>
              </a:lnSpc>
              <a:spcAft>
                <a:spcPts val="600"/>
              </a:spcAft>
              <a:buFont typeface="Arial" panose="020B0604020202020204" pitchFamily="34" charset="0"/>
              <a:buChar char="●"/>
            </a:pPr>
            <a:r>
              <a:rPr lang="en-GB" sz="1800" u="none" strike="noStrike" dirty="0">
                <a:effectLst/>
                <a:latin typeface="Arial" panose="020B0604020202020204" pitchFamily="34" charset="0"/>
                <a:ea typeface="Arial" panose="020B0604020202020204" pitchFamily="34" charset="0"/>
              </a:rPr>
              <a:t>Five essential components of emotional intelligence are self-awareness, self-regulation, motivation, empathy, and social skills. Individuals with elevated emotional intelligence can recognize their own emotions, interpret their significance, understand how these emotions affect their actions, and influence others as a result.</a:t>
            </a:r>
          </a:p>
          <a:p>
            <a:endParaRPr lang="en-GB" dirty="0"/>
          </a:p>
        </p:txBody>
      </p:sp>
      <p:sp>
        <p:nvSpPr>
          <p:cNvPr id="4" name="Slide Number Placeholder 3"/>
          <p:cNvSpPr>
            <a:spLocks noGrp="1"/>
          </p:cNvSpPr>
          <p:nvPr>
            <p:ph type="sldNum" sz="quarter" idx="5"/>
          </p:nvPr>
        </p:nvSpPr>
        <p:spPr/>
        <p:txBody>
          <a:bodyPr/>
          <a:lstStyle/>
          <a:p>
            <a:fld id="{6CAAB46A-0225-4C55-AE79-AB6516EB7D4C}" type="slidenum">
              <a:rPr lang="en-GB" smtClean="0"/>
              <a:t>4</a:t>
            </a:fld>
            <a:endParaRPr lang="en-GB"/>
          </a:p>
        </p:txBody>
      </p:sp>
    </p:spTree>
    <p:extLst>
      <p:ext uri="{BB962C8B-B14F-4D97-AF65-F5344CB8AC3E}">
        <p14:creationId xmlns:p14="http://schemas.microsoft.com/office/powerpoint/2010/main" val="19517682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lgn="just">
              <a:lnSpc>
                <a:spcPct val="150000"/>
              </a:lnSpc>
              <a:spcAft>
                <a:spcPts val="600"/>
              </a:spcAft>
              <a:buFont typeface="Arial" panose="020B0604020202020204" pitchFamily="34" charset="0"/>
              <a:buChar char="●"/>
            </a:pPr>
            <a:r>
              <a:rPr lang="en-GB" sz="1800" u="none" strike="noStrike" dirty="0">
                <a:effectLst/>
                <a:latin typeface="Arial" panose="020B0604020202020204" pitchFamily="34" charset="0"/>
                <a:ea typeface="Arial" panose="020B0604020202020204" pitchFamily="34" charset="0"/>
              </a:rPr>
              <a:t>Enhanced self-awareness can be considered as a potential benefit of EI which give importance to improving self-management (</a:t>
            </a:r>
            <a:r>
              <a:rPr lang="en-GB" sz="1800" u="none" strike="noStrike" dirty="0" err="1">
                <a:effectLst/>
                <a:latin typeface="Arial" panose="020B0604020202020204" pitchFamily="34" charset="0"/>
                <a:ea typeface="Arial" panose="020B0604020202020204" pitchFamily="34" charset="0"/>
              </a:rPr>
              <a:t>Paoletti</a:t>
            </a:r>
            <a:r>
              <a:rPr lang="en-GB" sz="1800" u="none" strike="noStrike" dirty="0">
                <a:effectLst/>
                <a:latin typeface="Arial" panose="020B0604020202020204" pitchFamily="34" charset="0"/>
                <a:ea typeface="Arial" panose="020B0604020202020204" pitchFamily="34" charset="0"/>
              </a:rPr>
              <a:t> and Ben-</a:t>
            </a:r>
            <a:r>
              <a:rPr lang="en-GB" sz="1800" u="none" strike="noStrike" dirty="0" err="1">
                <a:effectLst/>
                <a:latin typeface="Arial" panose="020B0604020202020204" pitchFamily="34" charset="0"/>
                <a:ea typeface="Arial" panose="020B0604020202020204" pitchFamily="34" charset="0"/>
              </a:rPr>
              <a:t>Soussan</a:t>
            </a:r>
            <a:r>
              <a:rPr lang="en-GB" sz="1800" u="none" strike="noStrike" dirty="0">
                <a:effectLst/>
                <a:latin typeface="Arial" panose="020B0604020202020204" pitchFamily="34" charset="0"/>
                <a:ea typeface="Arial" panose="020B0604020202020204" pitchFamily="34" charset="0"/>
              </a:rPr>
              <a:t>, 2021). Professionals can improve decision-making, stress management, and authenticity in interactions by understanding their </a:t>
            </a:r>
            <a:r>
              <a:rPr lang="en-GB" sz="1800" u="none" strike="noStrike" dirty="0" err="1">
                <a:effectLst/>
                <a:latin typeface="Arial" panose="020B0604020202020204" pitchFamily="34" charset="0"/>
                <a:ea typeface="Arial" panose="020B0604020202020204" pitchFamily="34" charset="0"/>
              </a:rPr>
              <a:t>behavioral</a:t>
            </a:r>
            <a:r>
              <a:rPr lang="en-GB" sz="1800" u="none" strike="noStrike" dirty="0">
                <a:effectLst/>
                <a:latin typeface="Arial" panose="020B0604020202020204" pitchFamily="34" charset="0"/>
                <a:ea typeface="Arial" panose="020B0604020202020204" pitchFamily="34" charset="0"/>
              </a:rPr>
              <a:t> patterns and triggers. Training in emotional intelligence helps individuals develop self-awareness by aiding them in identifying and comprehending their emotions, strengths, and opportunities for improvement.  </a:t>
            </a:r>
          </a:p>
          <a:p>
            <a:pPr marL="342900" lvl="0" indent="-342900" algn="just">
              <a:lnSpc>
                <a:spcPct val="150000"/>
              </a:lnSpc>
              <a:spcAft>
                <a:spcPts val="600"/>
              </a:spcAft>
              <a:buFont typeface="Arial" panose="020B0604020202020204" pitchFamily="34" charset="0"/>
              <a:buChar char="●"/>
            </a:pPr>
            <a:r>
              <a:rPr lang="en-GB" sz="1800" u="none" strike="noStrike" dirty="0">
                <a:effectLst/>
                <a:latin typeface="Arial" panose="020B0604020202020204" pitchFamily="34" charset="0"/>
                <a:ea typeface="Arial" panose="020B0604020202020204" pitchFamily="34" charset="0"/>
              </a:rPr>
              <a:t>Companies must foster the development of Emotional Intelligence (EI) as a crucial element for their well-being of physical and mental health of employees. Training in emotional intelligence provides individuals with the skills necessary to navigate social interactions, address conflicts, and build authentic relationships with co-workers and customers (</a:t>
            </a:r>
            <a:r>
              <a:rPr lang="en-GB" sz="1800" u="none" strike="noStrike" dirty="0" err="1">
                <a:effectLst/>
                <a:latin typeface="Arial" panose="020B0604020202020204" pitchFamily="34" charset="0"/>
                <a:ea typeface="Arial" panose="020B0604020202020204" pitchFamily="34" charset="0"/>
              </a:rPr>
              <a:t>Craemer</a:t>
            </a:r>
            <a:r>
              <a:rPr lang="en-GB" sz="1800" u="none" strike="noStrike" dirty="0">
                <a:effectLst/>
                <a:latin typeface="Arial" panose="020B0604020202020204" pitchFamily="34" charset="0"/>
                <a:ea typeface="Arial" panose="020B0604020202020204" pitchFamily="34" charset="0"/>
              </a:rPr>
              <a:t>, 2020). </a:t>
            </a:r>
          </a:p>
          <a:p>
            <a:pPr marL="342900" lvl="0" indent="-342900" algn="just">
              <a:lnSpc>
                <a:spcPct val="150000"/>
              </a:lnSpc>
              <a:spcAft>
                <a:spcPts val="600"/>
              </a:spcAft>
              <a:buFont typeface="Arial" panose="020B0604020202020204" pitchFamily="34" charset="0"/>
              <a:buChar char="●"/>
            </a:pPr>
            <a:r>
              <a:rPr lang="en-GB" sz="1800" u="none" strike="noStrike" dirty="0">
                <a:effectLst/>
                <a:latin typeface="Arial" panose="020B0604020202020204" pitchFamily="34" charset="0"/>
                <a:ea typeface="Arial" panose="020B0604020202020204" pitchFamily="34" charset="0"/>
              </a:rPr>
              <a:t>In today's interconnected world, it is crucial to have effective communication and relationship-building abilities. EI helps in developing a fruitful relationship in the workplace which increases efficiency of employees. By utilising empathy, attentive listening, and flexibility, professionals can establish trust and cooperation, setting the groundwork for effective working partnerships. In a professional setting, leaders should possess self-awareness and the ability to have an objective perspective. </a:t>
            </a:r>
          </a:p>
          <a:p>
            <a:pPr marL="342900" lvl="0" indent="-342900" algn="just">
              <a:lnSpc>
                <a:spcPct val="150000"/>
              </a:lnSpc>
              <a:spcAft>
                <a:spcPts val="600"/>
              </a:spcAft>
              <a:buFont typeface="Arial" panose="020B0604020202020204" pitchFamily="34" charset="0"/>
              <a:buChar char="●"/>
            </a:pPr>
            <a:r>
              <a:rPr lang="en-GB" sz="1800" u="none" strike="noStrike" dirty="0">
                <a:effectLst/>
                <a:latin typeface="Arial" panose="020B0604020202020204" pitchFamily="34" charset="0"/>
                <a:ea typeface="Arial" panose="020B0604020202020204" pitchFamily="34" charset="0"/>
              </a:rPr>
              <a:t>Resilience is the capacity to adjust and succeed despite facing challenges in the workplace (Baker </a:t>
            </a:r>
            <a:r>
              <a:rPr lang="en-GB" sz="1800" i="1" u="none" strike="noStrike" dirty="0">
                <a:effectLst/>
                <a:latin typeface="Arial" panose="020B0604020202020204" pitchFamily="34" charset="0"/>
                <a:ea typeface="Arial" panose="020B0604020202020204" pitchFamily="34" charset="0"/>
              </a:rPr>
              <a:t>et al.,</a:t>
            </a:r>
            <a:r>
              <a:rPr lang="en-GB" sz="1800" u="none" strike="noStrike" dirty="0">
                <a:effectLst/>
                <a:latin typeface="Arial" panose="020B0604020202020204" pitchFamily="34" charset="0"/>
                <a:ea typeface="Arial" panose="020B0604020202020204" pitchFamily="34" charset="0"/>
              </a:rPr>
              <a:t> 2021). Social intelligence training aids professionals in building resilience by improving their abilities in emotional regulation, optimism, and stress management. Through developing a mindset focused on growth and implementing self-care techniques, people can overcome challenges more robustly, ultimately promoting a work environment characterised by determination and resilience. Team collaboration is a vital part which can be considered as one of the benefits of EI. </a:t>
            </a:r>
          </a:p>
          <a:p>
            <a:endParaRPr lang="en-GB" dirty="0"/>
          </a:p>
        </p:txBody>
      </p:sp>
      <p:sp>
        <p:nvSpPr>
          <p:cNvPr id="4" name="Slide Number Placeholder 3"/>
          <p:cNvSpPr>
            <a:spLocks noGrp="1"/>
          </p:cNvSpPr>
          <p:nvPr>
            <p:ph type="sldNum" sz="quarter" idx="5"/>
          </p:nvPr>
        </p:nvSpPr>
        <p:spPr/>
        <p:txBody>
          <a:bodyPr/>
          <a:lstStyle/>
          <a:p>
            <a:fld id="{6CAAB46A-0225-4C55-AE79-AB6516EB7D4C}" type="slidenum">
              <a:rPr lang="en-GB" smtClean="0"/>
              <a:t>5</a:t>
            </a:fld>
            <a:endParaRPr lang="en-GB"/>
          </a:p>
        </p:txBody>
      </p:sp>
    </p:spTree>
    <p:extLst>
      <p:ext uri="{BB962C8B-B14F-4D97-AF65-F5344CB8AC3E}">
        <p14:creationId xmlns:p14="http://schemas.microsoft.com/office/powerpoint/2010/main" val="19477420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2000"/>
              </a:spcBef>
              <a:spcAft>
                <a:spcPts val="600"/>
              </a:spcAft>
            </a:pPr>
            <a:r>
              <a:rPr lang="en-GB" sz="1800" b="1" kern="0" dirty="0">
                <a:effectLst/>
                <a:latin typeface="Arial" panose="020B0604020202020204" pitchFamily="34" charset="0"/>
              </a:rPr>
              <a:t>Different Types of Emotional Intelligence Skills</a:t>
            </a:r>
          </a:p>
          <a:p>
            <a:pPr marL="342900" lvl="0" indent="-342900" algn="just">
              <a:lnSpc>
                <a:spcPct val="150000"/>
              </a:lnSpc>
              <a:spcAft>
                <a:spcPts val="600"/>
              </a:spcAft>
              <a:buFont typeface="Arial" panose="020B0604020202020204" pitchFamily="34" charset="0"/>
              <a:buChar char="●"/>
            </a:pPr>
            <a:r>
              <a:rPr lang="en-GB" sz="1800" u="none" strike="noStrike" dirty="0">
                <a:effectLst/>
                <a:latin typeface="Arial" panose="020B0604020202020204" pitchFamily="34" charset="0"/>
                <a:ea typeface="Arial" panose="020B0604020202020204" pitchFamily="34" charset="0"/>
              </a:rPr>
              <a:t>EI skills represents a constructive feedback and acknowledgement which helps in emphasising with other workers. Communication stresses recognition of conditions and then positively responding to them. These aspects that are used in communication are a vital part of EI skills (</a:t>
            </a:r>
            <a:r>
              <a:rPr lang="en-GB" sz="1800" u="none" strike="noStrike" dirty="0" err="1">
                <a:effectLst/>
                <a:latin typeface="Arial" panose="020B0604020202020204" pitchFamily="34" charset="0"/>
                <a:ea typeface="Arial" panose="020B0604020202020204" pitchFamily="34" charset="0"/>
              </a:rPr>
              <a:t>Drigas</a:t>
            </a:r>
            <a:r>
              <a:rPr lang="en-GB" sz="1800" u="none" strike="noStrike" dirty="0">
                <a:effectLst/>
                <a:latin typeface="Arial" panose="020B0604020202020204" pitchFamily="34" charset="0"/>
                <a:ea typeface="Arial" panose="020B0604020202020204" pitchFamily="34" charset="0"/>
              </a:rPr>
              <a:t> and </a:t>
            </a:r>
            <a:r>
              <a:rPr lang="en-GB" sz="1800" u="none" strike="noStrike" dirty="0" err="1">
                <a:effectLst/>
                <a:latin typeface="Arial" panose="020B0604020202020204" pitchFamily="34" charset="0"/>
                <a:ea typeface="Arial" panose="020B0604020202020204" pitchFamily="34" charset="0"/>
              </a:rPr>
              <a:t>Papoutsi</a:t>
            </a:r>
            <a:r>
              <a:rPr lang="en-GB" sz="1800" u="none" strike="noStrike" dirty="0">
                <a:effectLst/>
                <a:latin typeface="Arial" panose="020B0604020202020204" pitchFamily="34" charset="0"/>
                <a:ea typeface="Arial" panose="020B0604020202020204" pitchFamily="34" charset="0"/>
              </a:rPr>
              <a:t>, 2020). </a:t>
            </a:r>
          </a:p>
          <a:p>
            <a:pPr marL="342900" lvl="0" indent="-342900" algn="just">
              <a:lnSpc>
                <a:spcPct val="150000"/>
              </a:lnSpc>
              <a:spcAft>
                <a:spcPts val="600"/>
              </a:spcAft>
              <a:buFont typeface="Arial" panose="020B0604020202020204" pitchFamily="34" charset="0"/>
              <a:buChar char="●"/>
            </a:pPr>
            <a:r>
              <a:rPr lang="en-GB" sz="1800" u="none" strike="noStrike" dirty="0">
                <a:effectLst/>
                <a:latin typeface="Arial" panose="020B0604020202020204" pitchFamily="34" charset="0"/>
                <a:ea typeface="Arial" panose="020B0604020202020204" pitchFamily="34" charset="0"/>
              </a:rPr>
              <a:t>Decision-making aims at being responsible as well as being able to apologise, the two of which derive from self-awareness and personal ethical standards.</a:t>
            </a:r>
          </a:p>
          <a:p>
            <a:pPr marL="342900" lvl="0" indent="-342900" algn="just">
              <a:lnSpc>
                <a:spcPct val="150000"/>
              </a:lnSpc>
              <a:spcAft>
                <a:spcPts val="600"/>
              </a:spcAft>
              <a:buFont typeface="Arial" panose="020B0604020202020204" pitchFamily="34" charset="0"/>
              <a:buChar char="●"/>
            </a:pPr>
            <a:r>
              <a:rPr lang="en-GB" sz="1800" u="none" strike="noStrike" dirty="0">
                <a:effectLst/>
                <a:latin typeface="Arial" panose="020B0604020202020204" pitchFamily="34" charset="0"/>
                <a:ea typeface="Arial" panose="020B0604020202020204" pitchFamily="34" charset="0"/>
              </a:rPr>
              <a:t>It is vital to know that forgive and forget of others perceptions which is a fundamental EI skills. However, listening to other people is a vital step which increases communication and helps in EI. </a:t>
            </a:r>
          </a:p>
          <a:p>
            <a:pPr marL="342900" lvl="0" indent="-342900" algn="just">
              <a:lnSpc>
                <a:spcPct val="150000"/>
              </a:lnSpc>
              <a:spcAft>
                <a:spcPts val="600"/>
              </a:spcAft>
              <a:buFont typeface="Arial" panose="020B0604020202020204" pitchFamily="34" charset="0"/>
              <a:buChar char="●"/>
            </a:pPr>
            <a:r>
              <a:rPr lang="en-GB" sz="1800" u="none" strike="noStrike" dirty="0">
                <a:effectLst/>
                <a:latin typeface="Arial" panose="020B0604020202020204" pitchFamily="34" charset="0"/>
                <a:ea typeface="Arial" panose="020B0604020202020204" pitchFamily="34" charset="0"/>
              </a:rPr>
              <a:t>Mental and Physical Health stress self-regulatory abilities to aid in improved empathy and self-confidence critical for healthy living (</a:t>
            </a:r>
            <a:r>
              <a:rPr lang="en-GB" sz="1800" u="none" strike="noStrike" dirty="0" err="1">
                <a:effectLst/>
                <a:latin typeface="Arial" panose="020B0604020202020204" pitchFamily="34" charset="0"/>
                <a:ea typeface="Arial" panose="020B0604020202020204" pitchFamily="34" charset="0"/>
              </a:rPr>
              <a:t>Mitsea</a:t>
            </a:r>
            <a:r>
              <a:rPr lang="en-GB" sz="1800" u="none" strike="noStrike" dirty="0">
                <a:effectLst/>
                <a:latin typeface="Arial" panose="020B0604020202020204" pitchFamily="34" charset="0"/>
                <a:ea typeface="Arial" panose="020B0604020202020204" pitchFamily="34" charset="0"/>
              </a:rPr>
              <a:t> </a:t>
            </a:r>
            <a:r>
              <a:rPr lang="en-GB" sz="1800" i="1" u="none" strike="noStrike" dirty="0">
                <a:effectLst/>
                <a:latin typeface="Arial" panose="020B0604020202020204" pitchFamily="34" charset="0"/>
                <a:ea typeface="Arial" panose="020B0604020202020204" pitchFamily="34" charset="0"/>
              </a:rPr>
              <a:t>et al.,</a:t>
            </a:r>
            <a:r>
              <a:rPr lang="en-GB" sz="1800" u="none" strike="noStrike" dirty="0">
                <a:effectLst/>
                <a:latin typeface="Arial" panose="020B0604020202020204" pitchFamily="34" charset="0"/>
                <a:ea typeface="Arial" panose="020B0604020202020204" pitchFamily="34" charset="0"/>
              </a:rPr>
              <a:t> 2023).  Forgiveness, forgetting and fostering thoughts in relationship management at work and in the personal life to depict social awareness.</a:t>
            </a:r>
          </a:p>
          <a:p>
            <a:pPr algn="just">
              <a:lnSpc>
                <a:spcPct val="150000"/>
              </a:lnSpc>
              <a:spcBef>
                <a:spcPts val="2000"/>
              </a:spcBef>
              <a:spcAft>
                <a:spcPts val="600"/>
              </a:spcAft>
            </a:pPr>
            <a:r>
              <a:rPr lang="en-GB" sz="1800" b="1" kern="0" dirty="0">
                <a:effectLst/>
                <a:latin typeface="Arial" panose="020B0604020202020204" pitchFamily="34" charset="0"/>
              </a:rPr>
              <a:t>Asses How to Use or Reason out about Your Own Emotions</a:t>
            </a:r>
          </a:p>
          <a:p>
            <a:pPr marL="342900" lvl="0" indent="-342900" algn="just">
              <a:lnSpc>
                <a:spcPct val="150000"/>
              </a:lnSpc>
              <a:spcAft>
                <a:spcPts val="600"/>
              </a:spcAft>
              <a:buFont typeface="Arial" panose="020B0604020202020204" pitchFamily="34" charset="0"/>
              <a:buChar char="●"/>
            </a:pPr>
            <a:r>
              <a:rPr lang="en-GB" sz="1800" u="none" strike="noStrike" dirty="0">
                <a:effectLst/>
                <a:latin typeface="Arial" panose="020B0604020202020204" pitchFamily="34" charset="0"/>
                <a:ea typeface="Arial" panose="020B0604020202020204" pitchFamily="34" charset="0"/>
              </a:rPr>
              <a:t>Controlling the emotion is vital for increasing the EI skills. Self-concept has been utilised in various studies to assess how giftedness affects the adaptation of gifted children and teenagers, serving as a measure of their mental health and adaptation (</a:t>
            </a:r>
            <a:r>
              <a:rPr lang="en-GB" sz="1800" u="none" strike="noStrike" dirty="0" err="1">
                <a:effectLst/>
                <a:latin typeface="Arial" panose="020B0604020202020204" pitchFamily="34" charset="0"/>
                <a:ea typeface="Arial" panose="020B0604020202020204" pitchFamily="34" charset="0"/>
              </a:rPr>
              <a:t>Drigas</a:t>
            </a:r>
            <a:r>
              <a:rPr lang="en-GB" sz="1800" u="none" strike="noStrike" dirty="0">
                <a:effectLst/>
                <a:latin typeface="Arial" panose="020B0604020202020204" pitchFamily="34" charset="0"/>
                <a:ea typeface="Arial" panose="020B0604020202020204" pitchFamily="34" charset="0"/>
              </a:rPr>
              <a:t> </a:t>
            </a:r>
            <a:r>
              <a:rPr lang="en-GB" sz="1800" i="1" u="none" strike="noStrike" dirty="0">
                <a:effectLst/>
                <a:latin typeface="Arial" panose="020B0604020202020204" pitchFamily="34" charset="0"/>
                <a:ea typeface="Arial" panose="020B0604020202020204" pitchFamily="34" charset="0"/>
              </a:rPr>
              <a:t>et al.,</a:t>
            </a:r>
            <a:r>
              <a:rPr lang="en-GB" sz="1800" u="none" strike="noStrike" dirty="0">
                <a:effectLst/>
                <a:latin typeface="Arial" panose="020B0604020202020204" pitchFamily="34" charset="0"/>
                <a:ea typeface="Arial" panose="020B0604020202020204" pitchFamily="34" charset="0"/>
              </a:rPr>
              <a:t> 2021). </a:t>
            </a:r>
          </a:p>
          <a:p>
            <a:pPr marL="342900" lvl="0" indent="-342900" algn="just">
              <a:lnSpc>
                <a:spcPct val="150000"/>
              </a:lnSpc>
              <a:spcAft>
                <a:spcPts val="600"/>
              </a:spcAft>
              <a:buFont typeface="Arial" panose="020B0604020202020204" pitchFamily="34" charset="0"/>
              <a:buChar char="●"/>
            </a:pPr>
            <a:r>
              <a:rPr lang="en-GB" sz="1800" u="none" strike="noStrike" dirty="0">
                <a:effectLst/>
                <a:latin typeface="Arial" panose="020B0604020202020204" pitchFamily="34" charset="0"/>
                <a:ea typeface="Arial" panose="020B0604020202020204" pitchFamily="34" charset="0"/>
              </a:rPr>
              <a:t>Meeting new people can be an interesting step to maintaining emotions efficiently (Méndez </a:t>
            </a:r>
            <a:r>
              <a:rPr lang="en-GB" sz="1800" u="none" strike="noStrike" dirty="0" err="1">
                <a:effectLst/>
                <a:latin typeface="Arial" panose="020B0604020202020204" pitchFamily="34" charset="0"/>
                <a:ea typeface="Arial" panose="020B0604020202020204" pitchFamily="34" charset="0"/>
              </a:rPr>
              <a:t>Giménez</a:t>
            </a:r>
            <a:r>
              <a:rPr lang="en-GB" sz="1800" u="none" strike="noStrike" dirty="0">
                <a:effectLst/>
                <a:latin typeface="Arial" panose="020B0604020202020204" pitchFamily="34" charset="0"/>
                <a:ea typeface="Arial" panose="020B0604020202020204" pitchFamily="34" charset="0"/>
              </a:rPr>
              <a:t> </a:t>
            </a:r>
            <a:r>
              <a:rPr lang="en-GB" sz="1800" i="1" u="none" strike="noStrike" dirty="0">
                <a:effectLst/>
                <a:latin typeface="Arial" panose="020B0604020202020204" pitchFamily="34" charset="0"/>
                <a:ea typeface="Arial" panose="020B0604020202020204" pitchFamily="34" charset="0"/>
              </a:rPr>
              <a:t>et al., </a:t>
            </a:r>
            <a:r>
              <a:rPr lang="en-GB" sz="1800" u="none" strike="noStrike" dirty="0">
                <a:effectLst/>
                <a:latin typeface="Arial" panose="020B0604020202020204" pitchFamily="34" charset="0"/>
                <a:ea typeface="Arial" panose="020B0604020202020204" pitchFamily="34" charset="0"/>
              </a:rPr>
              <a:t>2020).  </a:t>
            </a:r>
          </a:p>
          <a:p>
            <a:pPr marL="342900" lvl="0" indent="-342900" algn="just">
              <a:lnSpc>
                <a:spcPct val="150000"/>
              </a:lnSpc>
              <a:spcAft>
                <a:spcPts val="600"/>
              </a:spcAft>
              <a:buFont typeface="Arial" panose="020B0604020202020204" pitchFamily="34" charset="0"/>
              <a:buChar char="●"/>
            </a:pPr>
            <a:r>
              <a:rPr lang="en-GB" sz="1800" u="none" strike="noStrike" dirty="0">
                <a:effectLst/>
                <a:latin typeface="Arial" panose="020B0604020202020204" pitchFamily="34" charset="0"/>
                <a:ea typeface="Arial" panose="020B0604020202020204" pitchFamily="34" charset="0"/>
              </a:rPr>
              <a:t>Communicating with other people requires effective understanding of other’s feelings which also helps in controlling emotions. </a:t>
            </a:r>
          </a:p>
          <a:p>
            <a:endParaRPr lang="en-GB" dirty="0"/>
          </a:p>
        </p:txBody>
      </p:sp>
      <p:sp>
        <p:nvSpPr>
          <p:cNvPr id="4" name="Slide Number Placeholder 3"/>
          <p:cNvSpPr>
            <a:spLocks noGrp="1"/>
          </p:cNvSpPr>
          <p:nvPr>
            <p:ph type="sldNum" sz="quarter" idx="5"/>
          </p:nvPr>
        </p:nvSpPr>
        <p:spPr/>
        <p:txBody>
          <a:bodyPr/>
          <a:lstStyle/>
          <a:p>
            <a:fld id="{6CAAB46A-0225-4C55-AE79-AB6516EB7D4C}" type="slidenum">
              <a:rPr lang="en-GB" smtClean="0"/>
              <a:t>6</a:t>
            </a:fld>
            <a:endParaRPr lang="en-GB"/>
          </a:p>
        </p:txBody>
      </p:sp>
    </p:spTree>
    <p:extLst>
      <p:ext uri="{BB962C8B-B14F-4D97-AF65-F5344CB8AC3E}">
        <p14:creationId xmlns:p14="http://schemas.microsoft.com/office/powerpoint/2010/main" val="10321461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2000"/>
              </a:spcBef>
              <a:spcAft>
                <a:spcPts val="600"/>
              </a:spcAft>
            </a:pPr>
            <a:r>
              <a:rPr lang="en-GB" sz="1200" b="1" kern="0" dirty="0">
                <a:effectLst/>
                <a:latin typeface="Arial" panose="020B0604020202020204" pitchFamily="34" charset="0"/>
              </a:rPr>
              <a:t>Reflection of Emotional Intelligence</a:t>
            </a:r>
          </a:p>
          <a:p>
            <a:pPr marL="342900" lvl="0" indent="-342900" algn="just">
              <a:lnSpc>
                <a:spcPct val="150000"/>
              </a:lnSpc>
              <a:spcAft>
                <a:spcPts val="600"/>
              </a:spcAft>
              <a:buFont typeface="Arial" panose="020B0604020202020204" pitchFamily="34" charset="0"/>
              <a:buChar char="●"/>
            </a:pPr>
            <a:r>
              <a:rPr lang="en-GB" sz="1200" u="none" strike="noStrike" dirty="0">
                <a:effectLst/>
                <a:latin typeface="Arial" panose="020B0604020202020204" pitchFamily="34" charset="0"/>
                <a:ea typeface="Arial" panose="020B0604020202020204" pitchFamily="34" charset="0"/>
              </a:rPr>
              <a:t>The discussion of Emotional Intelligence demonstrates how it influences interpersonal as well as working relationships to the highest degree (</a:t>
            </a:r>
            <a:r>
              <a:rPr lang="en-GB" sz="1200" u="none" strike="noStrike" dirty="0" err="1">
                <a:effectLst/>
                <a:latin typeface="Arial" panose="020B0604020202020204" pitchFamily="34" charset="0"/>
                <a:ea typeface="Arial" panose="020B0604020202020204" pitchFamily="34" charset="0"/>
              </a:rPr>
              <a:t>Rechberg</a:t>
            </a:r>
            <a:r>
              <a:rPr lang="en-GB" sz="1200" u="none" strike="noStrike" dirty="0">
                <a:effectLst/>
                <a:latin typeface="Arial" panose="020B0604020202020204" pitchFamily="34" charset="0"/>
                <a:ea typeface="Arial" panose="020B0604020202020204" pitchFamily="34" charset="0"/>
              </a:rPr>
              <a:t>, 2020). EI entails not only perceiving feelings and meaning-making on feelings but also regulating these feelings to facilitate successful interactions. </a:t>
            </a:r>
          </a:p>
          <a:p>
            <a:pPr marL="342900" lvl="0" indent="-342900" algn="just">
              <a:lnSpc>
                <a:spcPct val="150000"/>
              </a:lnSpc>
              <a:spcAft>
                <a:spcPts val="600"/>
              </a:spcAft>
              <a:buFont typeface="Arial" panose="020B0604020202020204" pitchFamily="34" charset="0"/>
              <a:buChar char="●"/>
            </a:pPr>
            <a:r>
              <a:rPr lang="en-GB" sz="1200" u="none" strike="noStrike" dirty="0">
                <a:effectLst/>
                <a:latin typeface="Arial" panose="020B0604020202020204" pitchFamily="34" charset="0"/>
                <a:ea typeface="Arial" panose="020B0604020202020204" pitchFamily="34" charset="0"/>
              </a:rPr>
              <a:t>I found that self-awareness and relationship management go hand in hand with communication, conflict management and leadership. Self-processed employees with untamed EI in contrast perform poorly in Interpersonal relationship skills. </a:t>
            </a:r>
          </a:p>
          <a:p>
            <a:pPr marL="342900" lvl="0" indent="-342900" algn="just">
              <a:lnSpc>
                <a:spcPct val="150000"/>
              </a:lnSpc>
              <a:spcAft>
                <a:spcPts val="600"/>
              </a:spcAft>
              <a:buFont typeface="Arial" panose="020B0604020202020204" pitchFamily="34" charset="0"/>
              <a:buChar char="●"/>
            </a:pPr>
            <a:r>
              <a:rPr lang="en-GB" sz="1200" u="none" strike="noStrike" dirty="0">
                <a:effectLst/>
                <a:latin typeface="Arial" panose="020B0604020202020204" pitchFamily="34" charset="0"/>
                <a:ea typeface="Arial" panose="020B0604020202020204" pitchFamily="34" charset="0"/>
              </a:rPr>
              <a:t>Interpersonal relationship skills are likely to neglect or misunderstand the emotional requirements of their fellow employees or clients thus resulting in conflicts and a poisoned organisational culture (Costas, 2021).  For myself, the importance of emotional intelligence has been extremely beneficial in that I have grown especially more tolerant in social relations. </a:t>
            </a:r>
          </a:p>
          <a:p>
            <a:endParaRPr lang="en-GB" dirty="0"/>
          </a:p>
        </p:txBody>
      </p:sp>
      <p:sp>
        <p:nvSpPr>
          <p:cNvPr id="4" name="Slide Number Placeholder 3"/>
          <p:cNvSpPr>
            <a:spLocks noGrp="1"/>
          </p:cNvSpPr>
          <p:nvPr>
            <p:ph type="sldNum" sz="quarter" idx="5"/>
          </p:nvPr>
        </p:nvSpPr>
        <p:spPr/>
        <p:txBody>
          <a:bodyPr/>
          <a:lstStyle/>
          <a:p>
            <a:fld id="{6CAAB46A-0225-4C55-AE79-AB6516EB7D4C}" type="slidenum">
              <a:rPr lang="en-GB" smtClean="0"/>
              <a:t>7</a:t>
            </a:fld>
            <a:endParaRPr lang="en-GB"/>
          </a:p>
        </p:txBody>
      </p:sp>
    </p:spTree>
    <p:extLst>
      <p:ext uri="{BB962C8B-B14F-4D97-AF65-F5344CB8AC3E}">
        <p14:creationId xmlns:p14="http://schemas.microsoft.com/office/powerpoint/2010/main" val="23792742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2000"/>
              </a:spcBef>
              <a:spcAft>
                <a:spcPts val="600"/>
              </a:spcAft>
            </a:pPr>
            <a:r>
              <a:rPr lang="en-GB" sz="1200" b="1" kern="0" dirty="0">
                <a:effectLst/>
                <a:latin typeface="Arial" panose="020B0604020202020204" pitchFamily="34" charset="0"/>
              </a:rPr>
              <a:t>Asses How to Use or Reason out about Your Own Emotions</a:t>
            </a:r>
          </a:p>
          <a:p>
            <a:pPr marL="342900" lvl="0" indent="-342900" algn="just">
              <a:lnSpc>
                <a:spcPct val="150000"/>
              </a:lnSpc>
              <a:spcAft>
                <a:spcPts val="600"/>
              </a:spcAft>
              <a:buFont typeface="Arial" panose="020B0604020202020204" pitchFamily="34" charset="0"/>
              <a:buChar char="●"/>
            </a:pPr>
            <a:r>
              <a:rPr lang="en-GB" sz="1200" u="none" strike="noStrike" dirty="0">
                <a:effectLst/>
                <a:latin typeface="Arial" panose="020B0604020202020204" pitchFamily="34" charset="0"/>
                <a:ea typeface="Arial" panose="020B0604020202020204" pitchFamily="34" charset="0"/>
              </a:rPr>
              <a:t>Controlling the emotion is vital for increasing the EI skills. Self-concept has been utilised in various studies to assess how giftedness affects the adaptation of gifted children and teenagers, serving as a measure of their mental health and adaptation (</a:t>
            </a:r>
            <a:r>
              <a:rPr lang="en-GB" sz="1200" u="none" strike="noStrike" dirty="0" err="1">
                <a:effectLst/>
                <a:latin typeface="Arial" panose="020B0604020202020204" pitchFamily="34" charset="0"/>
                <a:ea typeface="Arial" panose="020B0604020202020204" pitchFamily="34" charset="0"/>
              </a:rPr>
              <a:t>Drigas</a:t>
            </a:r>
            <a:r>
              <a:rPr lang="en-GB" sz="1200" u="none" strike="noStrike" dirty="0">
                <a:effectLst/>
                <a:latin typeface="Arial" panose="020B0604020202020204" pitchFamily="34" charset="0"/>
                <a:ea typeface="Arial" panose="020B0604020202020204" pitchFamily="34" charset="0"/>
              </a:rPr>
              <a:t> </a:t>
            </a:r>
            <a:r>
              <a:rPr lang="en-GB" sz="1200" i="1" u="none" strike="noStrike" dirty="0">
                <a:effectLst/>
                <a:latin typeface="Arial" panose="020B0604020202020204" pitchFamily="34" charset="0"/>
                <a:ea typeface="Arial" panose="020B0604020202020204" pitchFamily="34" charset="0"/>
              </a:rPr>
              <a:t>et al.,</a:t>
            </a:r>
            <a:r>
              <a:rPr lang="en-GB" sz="1200" u="none" strike="noStrike" dirty="0">
                <a:effectLst/>
                <a:latin typeface="Arial" panose="020B0604020202020204" pitchFamily="34" charset="0"/>
                <a:ea typeface="Arial" panose="020B0604020202020204" pitchFamily="34" charset="0"/>
              </a:rPr>
              <a:t> 2021). </a:t>
            </a:r>
          </a:p>
          <a:p>
            <a:pPr marL="342900" lvl="0" indent="-342900" algn="just">
              <a:lnSpc>
                <a:spcPct val="150000"/>
              </a:lnSpc>
              <a:spcAft>
                <a:spcPts val="600"/>
              </a:spcAft>
              <a:buFont typeface="Arial" panose="020B0604020202020204" pitchFamily="34" charset="0"/>
              <a:buChar char="●"/>
            </a:pPr>
            <a:r>
              <a:rPr lang="en-GB" sz="1200" u="none" strike="noStrike" dirty="0">
                <a:effectLst/>
                <a:latin typeface="Arial" panose="020B0604020202020204" pitchFamily="34" charset="0"/>
                <a:ea typeface="Arial" panose="020B0604020202020204" pitchFamily="34" charset="0"/>
              </a:rPr>
              <a:t>Meeting new people can be an interesting step to maintaining emotions efficiently (Méndez </a:t>
            </a:r>
            <a:r>
              <a:rPr lang="en-GB" sz="1200" u="none" strike="noStrike" dirty="0" err="1">
                <a:effectLst/>
                <a:latin typeface="Arial" panose="020B0604020202020204" pitchFamily="34" charset="0"/>
                <a:ea typeface="Arial" panose="020B0604020202020204" pitchFamily="34" charset="0"/>
              </a:rPr>
              <a:t>Giménez</a:t>
            </a:r>
            <a:r>
              <a:rPr lang="en-GB" sz="1200" u="none" strike="noStrike" dirty="0">
                <a:effectLst/>
                <a:latin typeface="Arial" panose="020B0604020202020204" pitchFamily="34" charset="0"/>
                <a:ea typeface="Arial" panose="020B0604020202020204" pitchFamily="34" charset="0"/>
              </a:rPr>
              <a:t> </a:t>
            </a:r>
            <a:r>
              <a:rPr lang="en-GB" sz="1200" i="1" u="none" strike="noStrike" dirty="0">
                <a:effectLst/>
                <a:latin typeface="Arial" panose="020B0604020202020204" pitchFamily="34" charset="0"/>
                <a:ea typeface="Arial" panose="020B0604020202020204" pitchFamily="34" charset="0"/>
              </a:rPr>
              <a:t>et al., </a:t>
            </a:r>
            <a:r>
              <a:rPr lang="en-GB" sz="1200" u="none" strike="noStrike" dirty="0">
                <a:effectLst/>
                <a:latin typeface="Arial" panose="020B0604020202020204" pitchFamily="34" charset="0"/>
                <a:ea typeface="Arial" panose="020B0604020202020204" pitchFamily="34" charset="0"/>
              </a:rPr>
              <a:t>2020).  </a:t>
            </a:r>
          </a:p>
          <a:p>
            <a:pPr marL="342900" lvl="0" indent="-342900" algn="just">
              <a:lnSpc>
                <a:spcPct val="150000"/>
              </a:lnSpc>
              <a:spcAft>
                <a:spcPts val="600"/>
              </a:spcAft>
              <a:buFont typeface="Arial" panose="020B0604020202020204" pitchFamily="34" charset="0"/>
              <a:buChar char="●"/>
            </a:pPr>
            <a:r>
              <a:rPr lang="en-GB" sz="1200" u="none" strike="noStrike" dirty="0">
                <a:effectLst/>
                <a:latin typeface="Arial" panose="020B0604020202020204" pitchFamily="34" charset="0"/>
                <a:ea typeface="Arial" panose="020B0604020202020204" pitchFamily="34" charset="0"/>
              </a:rPr>
              <a:t>Communicating with other people requires effective understanding of other’s feelings which also helps in controlling emotions. </a:t>
            </a:r>
          </a:p>
          <a:p>
            <a:endParaRPr lang="en-GB" dirty="0"/>
          </a:p>
        </p:txBody>
      </p:sp>
      <p:sp>
        <p:nvSpPr>
          <p:cNvPr id="4" name="Slide Number Placeholder 3"/>
          <p:cNvSpPr>
            <a:spLocks noGrp="1"/>
          </p:cNvSpPr>
          <p:nvPr>
            <p:ph type="sldNum" sz="quarter" idx="5"/>
          </p:nvPr>
        </p:nvSpPr>
        <p:spPr/>
        <p:txBody>
          <a:bodyPr/>
          <a:lstStyle/>
          <a:p>
            <a:fld id="{6CAAB46A-0225-4C55-AE79-AB6516EB7D4C}" type="slidenum">
              <a:rPr lang="en-GB" smtClean="0"/>
              <a:t>8</a:t>
            </a:fld>
            <a:endParaRPr lang="en-GB"/>
          </a:p>
        </p:txBody>
      </p:sp>
    </p:spTree>
    <p:extLst>
      <p:ext uri="{BB962C8B-B14F-4D97-AF65-F5344CB8AC3E}">
        <p14:creationId xmlns:p14="http://schemas.microsoft.com/office/powerpoint/2010/main" val="24836029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600"/>
              </a:spcAft>
              <a:buClrTx/>
              <a:buSzTx/>
              <a:buFont typeface="Arial" panose="020B0604020202020204" pitchFamily="34" charset="0"/>
              <a:buNone/>
              <a:tabLst/>
              <a:defRPr/>
            </a:pPr>
            <a:r>
              <a:rPr lang="en-GB" sz="1800" b="1" kern="0" dirty="0">
                <a:effectLst/>
                <a:latin typeface="Arial" panose="020B0604020202020204" pitchFamily="34" charset="0"/>
              </a:rPr>
              <a:t>How You Could Improve Your EI</a:t>
            </a:r>
          </a:p>
          <a:p>
            <a:pPr marL="342900" marR="0" lvl="0" indent="-342900" algn="just" defTabSz="914400" rtl="0" eaLnBrk="1" fontAlgn="auto" latinLnBrk="0" hangingPunct="1">
              <a:lnSpc>
                <a:spcPct val="150000"/>
              </a:lnSpc>
              <a:spcBef>
                <a:spcPts val="0"/>
              </a:spcBef>
              <a:spcAft>
                <a:spcPts val="600"/>
              </a:spcAft>
              <a:buClrTx/>
              <a:buSzTx/>
              <a:buFont typeface="Arial" panose="020B0604020202020204" pitchFamily="34" charset="0"/>
              <a:buChar char="●"/>
              <a:tabLst/>
              <a:defRPr/>
            </a:pPr>
            <a:r>
              <a:rPr lang="en-GB" sz="1800" u="none" strike="noStrike" dirty="0">
                <a:effectLst/>
                <a:latin typeface="Arial" panose="020B0604020202020204" pitchFamily="34" charset="0"/>
                <a:ea typeface="Arial" panose="020B0604020202020204" pitchFamily="34" charset="0"/>
              </a:rPr>
              <a:t>The process of improving emotional intelligence requires plenty of attention as various aspects need to be followed. Self-awareness entails recognizing one's abilities, weaknesses, feelings, convictions, and drives (Henry and Jonathan, 2024). Leaders who are skilled at identifying and controlling their emotions are more capable of understanding others' emotions and inspiring employees. Recognising my shortcomings allows me to establish trust and transparency within my team. </a:t>
            </a:r>
          </a:p>
          <a:p>
            <a:pPr marL="342900" lvl="0" indent="-342900" algn="just">
              <a:lnSpc>
                <a:spcPct val="150000"/>
              </a:lnSpc>
              <a:spcAft>
                <a:spcPts val="600"/>
              </a:spcAft>
              <a:buFont typeface="Arial" panose="020B0604020202020204" pitchFamily="34" charset="0"/>
              <a:buChar char="●"/>
            </a:pPr>
            <a:r>
              <a:rPr lang="en-GB" sz="1800" u="none" strike="noStrike" dirty="0">
                <a:effectLst/>
                <a:latin typeface="Arial" panose="020B0604020202020204" pitchFamily="34" charset="0"/>
                <a:ea typeface="Arial" panose="020B0604020202020204" pitchFamily="34" charset="0"/>
              </a:rPr>
              <a:t>Knowing the areas in which I need to improve can also help me advance my career by pushing my professional development. Self-regulation involves individuals controlling their emotions, actions, and urges (</a:t>
            </a:r>
            <a:r>
              <a:rPr lang="en-GB" sz="1800" u="none" strike="noStrike" dirty="0" err="1">
                <a:effectLst/>
                <a:latin typeface="Arial" panose="020B0604020202020204" pitchFamily="34" charset="0"/>
                <a:ea typeface="Arial" panose="020B0604020202020204" pitchFamily="34" charset="0"/>
              </a:rPr>
              <a:t>Inzlicht</a:t>
            </a:r>
            <a:r>
              <a:rPr lang="en-GB" sz="1800" u="none" strike="noStrike" dirty="0">
                <a:effectLst/>
                <a:latin typeface="Arial" panose="020B0604020202020204" pitchFamily="34" charset="0"/>
                <a:ea typeface="Arial" panose="020B0604020202020204" pitchFamily="34" charset="0"/>
              </a:rPr>
              <a:t> </a:t>
            </a:r>
            <a:r>
              <a:rPr lang="en-GB" sz="1800" i="1" u="none" strike="noStrike" dirty="0">
                <a:effectLst/>
                <a:latin typeface="Arial" panose="020B0604020202020204" pitchFamily="34" charset="0"/>
                <a:ea typeface="Arial" panose="020B0604020202020204" pitchFamily="34" charset="0"/>
              </a:rPr>
              <a:t>et al.,</a:t>
            </a:r>
            <a:r>
              <a:rPr lang="en-GB" sz="1800" u="none" strike="noStrike" dirty="0">
                <a:effectLst/>
                <a:latin typeface="Arial" panose="020B0604020202020204" pitchFamily="34" charset="0"/>
                <a:ea typeface="Arial" panose="020B0604020202020204" pitchFamily="34" charset="0"/>
              </a:rPr>
              <a:t> 2021). The easier this becomes with increased self-awareness. I discovered that by identifying my emotions and understanding their cause, I can react in a suitable manner. Understanding another person's experiences and emotions is known as empathy. It has been identified as the most important leadership skill required in today's world by a global consulting firm (Connors, 2020). </a:t>
            </a:r>
          </a:p>
          <a:p>
            <a:pPr marL="342900" lvl="0" indent="-342900" algn="just">
              <a:lnSpc>
                <a:spcPct val="150000"/>
              </a:lnSpc>
              <a:spcAft>
                <a:spcPts val="600"/>
              </a:spcAft>
              <a:buFont typeface="Arial" panose="020B0604020202020204" pitchFamily="34" charset="0"/>
              <a:buChar char="●"/>
            </a:pPr>
            <a:r>
              <a:rPr lang="en-GB" sz="1800" u="none" strike="noStrike" dirty="0">
                <a:effectLst/>
                <a:latin typeface="Arial" panose="020B0604020202020204" pitchFamily="34" charset="0"/>
                <a:ea typeface="Arial" panose="020B0604020202020204" pitchFamily="34" charset="0"/>
              </a:rPr>
              <a:t>I discovered that by listening attentively to my staff and making an effort to comprehend their desires and requirements. I can enhance engagement establish trust and better assist them in overcoming obstacles. The greater the appreciation my team receives, the more dedicated they will become, resulting in increased morale and a more robust company culture. Motivation is the capacity to motivate myself and others to take action. It is important to set a good example in this situation. I believe that leaders who are self-driven prioritise achieving organisational goals over receiving financial rewards.</a:t>
            </a:r>
          </a:p>
          <a:p>
            <a:pPr algn="just">
              <a:lnSpc>
                <a:spcPct val="150000"/>
              </a:lnSpc>
              <a:spcBef>
                <a:spcPts val="2000"/>
              </a:spcBef>
              <a:spcAft>
                <a:spcPts val="600"/>
              </a:spcAft>
            </a:pPr>
            <a:r>
              <a:rPr lang="en-GB" sz="1800" b="1" kern="0" dirty="0">
                <a:effectLst/>
                <a:latin typeface="Arial" panose="020B0604020202020204" pitchFamily="34" charset="0"/>
              </a:rPr>
              <a:t>Relevance of Emotional Intelligence in Workplace</a:t>
            </a:r>
          </a:p>
          <a:p>
            <a:pPr marL="342900" lvl="0" indent="-342900" algn="just">
              <a:lnSpc>
                <a:spcPct val="150000"/>
              </a:lnSpc>
              <a:spcAft>
                <a:spcPts val="600"/>
              </a:spcAft>
              <a:buFont typeface="Arial" panose="020B0604020202020204" pitchFamily="34" charset="0"/>
              <a:buChar char="●"/>
            </a:pPr>
            <a:r>
              <a:rPr lang="en-GB" sz="1800" u="none" strike="noStrike" dirty="0">
                <a:effectLst/>
                <a:latin typeface="Arial" panose="020B0604020202020204" pitchFamily="34" charset="0"/>
                <a:ea typeface="Arial" panose="020B0604020202020204" pitchFamily="34" charset="0"/>
              </a:rPr>
              <a:t>The concept of EI applies to the workplace because it has direct implications on the performance of employees, organisational climate and staff management (Edward and </a:t>
            </a:r>
            <a:r>
              <a:rPr lang="en-GB" sz="1800" u="none" strike="noStrike" dirty="0" err="1">
                <a:effectLst/>
                <a:latin typeface="Arial" panose="020B0604020202020204" pitchFamily="34" charset="0"/>
                <a:ea typeface="Arial" panose="020B0604020202020204" pitchFamily="34" charset="0"/>
              </a:rPr>
              <a:t>Purba</a:t>
            </a:r>
            <a:r>
              <a:rPr lang="en-GB" sz="1800" u="none" strike="noStrike" dirty="0">
                <a:effectLst/>
                <a:latin typeface="Arial" panose="020B0604020202020204" pitchFamily="34" charset="0"/>
                <a:ea typeface="Arial" panose="020B0604020202020204" pitchFamily="34" charset="0"/>
              </a:rPr>
              <a:t>, 2020). In general, EI has been derived since it leads to improved interaction, teamwork, and dealing with adversity. It comes to creating a healthy organisational culture because employees with high EI levels are empathetic, adaptable, and self-aware.</a:t>
            </a:r>
          </a:p>
          <a:p>
            <a:pPr marL="342900" lvl="0" indent="-342900" algn="just">
              <a:lnSpc>
                <a:spcPct val="150000"/>
              </a:lnSpc>
              <a:spcAft>
                <a:spcPts val="600"/>
              </a:spcAft>
              <a:buFont typeface="Arial" panose="020B0604020202020204" pitchFamily="34" charset="0"/>
              <a:buChar char="●"/>
            </a:pPr>
            <a:r>
              <a:rPr lang="en-GB" sz="1800" u="none" strike="noStrike" dirty="0">
                <a:effectLst/>
                <a:latin typeface="Arial" panose="020B0604020202020204" pitchFamily="34" charset="0"/>
                <a:ea typeface="Arial" panose="020B0604020202020204" pitchFamily="34" charset="0"/>
              </a:rPr>
              <a:t>The positive developmental effect that can be associated with emotional intelligence includes; organisational politics, management of conflict, and stress. This reduces emotional intelligence conflict and increases emotional intelligence. The workplace relationships of team members result in better productivity and more coherent people when a team has emotionally intelligent members (</a:t>
            </a:r>
            <a:r>
              <a:rPr lang="en-GB" sz="1800" u="none" strike="noStrike" dirty="0" err="1">
                <a:effectLst/>
                <a:latin typeface="Arial" panose="020B0604020202020204" pitchFamily="34" charset="0"/>
                <a:ea typeface="Arial" panose="020B0604020202020204" pitchFamily="34" charset="0"/>
              </a:rPr>
              <a:t>Kolot</a:t>
            </a:r>
            <a:r>
              <a:rPr lang="en-GB" sz="1800" u="none" strike="noStrike" dirty="0">
                <a:effectLst/>
                <a:latin typeface="Arial" panose="020B0604020202020204" pitchFamily="34" charset="0"/>
                <a:ea typeface="Arial" panose="020B0604020202020204" pitchFamily="34" charset="0"/>
              </a:rPr>
              <a:t> </a:t>
            </a:r>
            <a:r>
              <a:rPr lang="en-GB" sz="1800" i="1" u="none" strike="noStrike" dirty="0">
                <a:effectLst/>
                <a:latin typeface="Arial" panose="020B0604020202020204" pitchFamily="34" charset="0"/>
                <a:ea typeface="Arial" panose="020B0604020202020204" pitchFamily="34" charset="0"/>
              </a:rPr>
              <a:t>et al.,</a:t>
            </a:r>
            <a:r>
              <a:rPr lang="en-GB" sz="1800" u="none" strike="noStrike" dirty="0">
                <a:effectLst/>
                <a:latin typeface="Arial" panose="020B0604020202020204" pitchFamily="34" charset="0"/>
                <a:ea typeface="Arial" panose="020B0604020202020204" pitchFamily="34" charset="0"/>
              </a:rPr>
              <a:t> 2020). With regard to performance, EI enhances organisational decision-making and stress-coping mechanisms. </a:t>
            </a:r>
          </a:p>
          <a:p>
            <a:pPr marL="342900" lvl="0" indent="-342900" algn="just">
              <a:lnSpc>
                <a:spcPct val="150000"/>
              </a:lnSpc>
              <a:spcAft>
                <a:spcPts val="600"/>
              </a:spcAft>
              <a:buFont typeface="Arial" panose="020B0604020202020204" pitchFamily="34" charset="0"/>
              <a:buChar char="●"/>
            </a:pPr>
            <a:r>
              <a:rPr lang="en-GB" sz="1800" u="none" strike="noStrike" dirty="0">
                <a:effectLst/>
                <a:latin typeface="Arial" panose="020B0604020202020204" pitchFamily="34" charset="0"/>
                <a:ea typeface="Arial" panose="020B0604020202020204" pitchFamily="34" charset="0"/>
              </a:rPr>
              <a:t>The emotional intelligence of employees is beneficial for an organisation as it promotes professionalism, mutual respect, teamwork and ultimately higher levels of organizational commitment (Lee </a:t>
            </a:r>
            <a:r>
              <a:rPr lang="en-GB" sz="1800" i="1" u="none" strike="noStrike" dirty="0">
                <a:effectLst/>
                <a:latin typeface="Arial" panose="020B0604020202020204" pitchFamily="34" charset="0"/>
                <a:ea typeface="Arial" panose="020B0604020202020204" pitchFamily="34" charset="0"/>
              </a:rPr>
              <a:t>et al.,</a:t>
            </a:r>
            <a:r>
              <a:rPr lang="en-GB" sz="1800" u="none" strike="noStrike" dirty="0">
                <a:effectLst/>
                <a:latin typeface="Arial" panose="020B0604020202020204" pitchFamily="34" charset="0"/>
                <a:ea typeface="Arial" panose="020B0604020202020204" pitchFamily="34" charset="0"/>
              </a:rPr>
              <a:t> 2022). High EI enables an employees to understand difficult systems, to be non-emotional during the worsening scenario and to make reasonable decisions for the organisation and the group. </a:t>
            </a:r>
          </a:p>
          <a:p>
            <a:r>
              <a:rPr lang="en-GB" sz="1800" dirty="0">
                <a:effectLst/>
                <a:latin typeface="Arial" panose="020B0604020202020204" pitchFamily="34" charset="0"/>
                <a:ea typeface="Arial" panose="020B0604020202020204" pitchFamily="34" charset="0"/>
              </a:rPr>
              <a:t>In the concern of workplace culture EI enhances respect, and cooperation as well as the emergence of multicultural harmony among people. EI becomes crucial in leadership as it contributes to trust formation, team personal stake, and change management needed in organisations.</a:t>
            </a:r>
            <a:endParaRPr lang="en-GB" dirty="0"/>
          </a:p>
        </p:txBody>
      </p:sp>
      <p:sp>
        <p:nvSpPr>
          <p:cNvPr id="4" name="Slide Number Placeholder 3"/>
          <p:cNvSpPr>
            <a:spLocks noGrp="1"/>
          </p:cNvSpPr>
          <p:nvPr>
            <p:ph type="sldNum" sz="quarter" idx="5"/>
          </p:nvPr>
        </p:nvSpPr>
        <p:spPr/>
        <p:txBody>
          <a:bodyPr/>
          <a:lstStyle/>
          <a:p>
            <a:fld id="{6CAAB46A-0225-4C55-AE79-AB6516EB7D4C}" type="slidenum">
              <a:rPr lang="en-GB" smtClean="0"/>
              <a:t>9</a:t>
            </a:fld>
            <a:endParaRPr lang="en-GB"/>
          </a:p>
        </p:txBody>
      </p:sp>
    </p:spTree>
    <p:extLst>
      <p:ext uri="{BB962C8B-B14F-4D97-AF65-F5344CB8AC3E}">
        <p14:creationId xmlns:p14="http://schemas.microsoft.com/office/powerpoint/2010/main" val="6245378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Arial" panose="020B0604020202020204" pitchFamily="34" charset="0"/>
              </a:rPr>
              <a:t>In conclusion, emotional intelligence is a special skill which has a major role to play in daily lives of people. Various kinds of skills related to emotional intelligence help people to improve different aspects such as communication and leadership. The process of developing EI skills results an efficient productivity in the workplace which signifies the value. </a:t>
            </a:r>
          </a:p>
          <a:p>
            <a:endParaRPr lang="en-GB" dirty="0"/>
          </a:p>
        </p:txBody>
      </p:sp>
      <p:sp>
        <p:nvSpPr>
          <p:cNvPr id="4" name="Slide Number Placeholder 3"/>
          <p:cNvSpPr>
            <a:spLocks noGrp="1"/>
          </p:cNvSpPr>
          <p:nvPr>
            <p:ph type="sldNum" sz="quarter" idx="5"/>
          </p:nvPr>
        </p:nvSpPr>
        <p:spPr/>
        <p:txBody>
          <a:bodyPr/>
          <a:lstStyle/>
          <a:p>
            <a:fld id="{6CAAB46A-0225-4C55-AE79-AB6516EB7D4C}" type="slidenum">
              <a:rPr lang="en-GB" smtClean="0"/>
              <a:t>11</a:t>
            </a:fld>
            <a:endParaRPr lang="en-GB"/>
          </a:p>
        </p:txBody>
      </p:sp>
    </p:spTree>
    <p:extLst>
      <p:ext uri="{BB962C8B-B14F-4D97-AF65-F5344CB8AC3E}">
        <p14:creationId xmlns:p14="http://schemas.microsoft.com/office/powerpoint/2010/main" val="14378369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DBEC89-81F9-FCFD-95F7-B7BDB95FE3A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DFC8C8E-6446-EBE8-702C-5779A10745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7AF7FF1-0AD9-A08F-1F7F-03B4EAF4B9FA}"/>
              </a:ext>
            </a:extLst>
          </p:cNvPr>
          <p:cNvSpPr>
            <a:spLocks noGrp="1"/>
          </p:cNvSpPr>
          <p:nvPr>
            <p:ph type="dt" sz="half" idx="10"/>
          </p:nvPr>
        </p:nvSpPr>
        <p:spPr/>
        <p:txBody>
          <a:bodyPr/>
          <a:lstStyle/>
          <a:p>
            <a:fld id="{BC18C5FD-1318-4CAA-B594-1F027DE6C698}" type="datetimeFigureOut">
              <a:rPr lang="en-GB" smtClean="0"/>
              <a:t>20/10/2024</a:t>
            </a:fld>
            <a:endParaRPr lang="en-GB"/>
          </a:p>
        </p:txBody>
      </p:sp>
      <p:sp>
        <p:nvSpPr>
          <p:cNvPr id="5" name="Footer Placeholder 4">
            <a:extLst>
              <a:ext uri="{FF2B5EF4-FFF2-40B4-BE49-F238E27FC236}">
                <a16:creationId xmlns:a16="http://schemas.microsoft.com/office/drawing/2014/main" id="{B7CCB15E-BF11-A926-C69E-E50F132B26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6DAC29-7BB6-78BC-5E4E-844BD99F625E}"/>
              </a:ext>
            </a:extLst>
          </p:cNvPr>
          <p:cNvSpPr>
            <a:spLocks noGrp="1"/>
          </p:cNvSpPr>
          <p:nvPr>
            <p:ph type="sldNum" sz="quarter" idx="12"/>
          </p:nvPr>
        </p:nvSpPr>
        <p:spPr/>
        <p:txBody>
          <a:bodyPr/>
          <a:lstStyle/>
          <a:p>
            <a:fld id="{7CC4FF7A-7DEB-4DA5-81D3-2DF0F8E15142}" type="slidenum">
              <a:rPr lang="en-GB" smtClean="0"/>
              <a:t>‹#›</a:t>
            </a:fld>
            <a:endParaRPr lang="en-GB"/>
          </a:p>
        </p:txBody>
      </p:sp>
    </p:spTree>
    <p:extLst>
      <p:ext uri="{BB962C8B-B14F-4D97-AF65-F5344CB8AC3E}">
        <p14:creationId xmlns:p14="http://schemas.microsoft.com/office/powerpoint/2010/main" val="4086366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89084B-7AD9-AF69-536F-7B19A103833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34FBBA3-D43A-24C0-0AB6-C2055791806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82B7DD-1C53-0EE4-D234-F9E2AB710EBA}"/>
              </a:ext>
            </a:extLst>
          </p:cNvPr>
          <p:cNvSpPr>
            <a:spLocks noGrp="1"/>
          </p:cNvSpPr>
          <p:nvPr>
            <p:ph type="dt" sz="half" idx="10"/>
          </p:nvPr>
        </p:nvSpPr>
        <p:spPr/>
        <p:txBody>
          <a:bodyPr/>
          <a:lstStyle/>
          <a:p>
            <a:fld id="{BC18C5FD-1318-4CAA-B594-1F027DE6C698}" type="datetimeFigureOut">
              <a:rPr lang="en-GB" smtClean="0"/>
              <a:t>20/10/2024</a:t>
            </a:fld>
            <a:endParaRPr lang="en-GB"/>
          </a:p>
        </p:txBody>
      </p:sp>
      <p:sp>
        <p:nvSpPr>
          <p:cNvPr id="5" name="Footer Placeholder 4">
            <a:extLst>
              <a:ext uri="{FF2B5EF4-FFF2-40B4-BE49-F238E27FC236}">
                <a16:creationId xmlns:a16="http://schemas.microsoft.com/office/drawing/2014/main" id="{BED77AF5-F9EC-D312-DEAF-A51143A5A8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53F51D-1C81-CD2B-2ADE-887167A47EEE}"/>
              </a:ext>
            </a:extLst>
          </p:cNvPr>
          <p:cNvSpPr>
            <a:spLocks noGrp="1"/>
          </p:cNvSpPr>
          <p:nvPr>
            <p:ph type="sldNum" sz="quarter" idx="12"/>
          </p:nvPr>
        </p:nvSpPr>
        <p:spPr/>
        <p:txBody>
          <a:bodyPr/>
          <a:lstStyle/>
          <a:p>
            <a:fld id="{7CC4FF7A-7DEB-4DA5-81D3-2DF0F8E15142}" type="slidenum">
              <a:rPr lang="en-GB" smtClean="0"/>
              <a:t>‹#›</a:t>
            </a:fld>
            <a:endParaRPr lang="en-GB"/>
          </a:p>
        </p:txBody>
      </p:sp>
    </p:spTree>
    <p:extLst>
      <p:ext uri="{BB962C8B-B14F-4D97-AF65-F5344CB8AC3E}">
        <p14:creationId xmlns:p14="http://schemas.microsoft.com/office/powerpoint/2010/main" val="12044025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73F90-C40A-2977-28B4-951BDC299F4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1B465D1-64A5-06B8-667D-91D3454CD5D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99A9DAD-F5E2-E573-001D-052D2186C88D}"/>
              </a:ext>
            </a:extLst>
          </p:cNvPr>
          <p:cNvSpPr>
            <a:spLocks noGrp="1"/>
          </p:cNvSpPr>
          <p:nvPr>
            <p:ph type="dt" sz="half" idx="10"/>
          </p:nvPr>
        </p:nvSpPr>
        <p:spPr/>
        <p:txBody>
          <a:bodyPr/>
          <a:lstStyle/>
          <a:p>
            <a:fld id="{BC18C5FD-1318-4CAA-B594-1F027DE6C698}" type="datetimeFigureOut">
              <a:rPr lang="en-GB" smtClean="0"/>
              <a:t>20/10/2024</a:t>
            </a:fld>
            <a:endParaRPr lang="en-GB"/>
          </a:p>
        </p:txBody>
      </p:sp>
      <p:sp>
        <p:nvSpPr>
          <p:cNvPr id="5" name="Footer Placeholder 4">
            <a:extLst>
              <a:ext uri="{FF2B5EF4-FFF2-40B4-BE49-F238E27FC236}">
                <a16:creationId xmlns:a16="http://schemas.microsoft.com/office/drawing/2014/main" id="{502DEE33-414D-98BC-BEF6-E05D2EEB56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D8C7C0-2C0B-2EE2-C3A2-2964CB4A6792}"/>
              </a:ext>
            </a:extLst>
          </p:cNvPr>
          <p:cNvSpPr>
            <a:spLocks noGrp="1"/>
          </p:cNvSpPr>
          <p:nvPr>
            <p:ph type="sldNum" sz="quarter" idx="12"/>
          </p:nvPr>
        </p:nvSpPr>
        <p:spPr/>
        <p:txBody>
          <a:bodyPr/>
          <a:lstStyle/>
          <a:p>
            <a:fld id="{7CC4FF7A-7DEB-4DA5-81D3-2DF0F8E15142}" type="slidenum">
              <a:rPr lang="en-GB" smtClean="0"/>
              <a:t>‹#›</a:t>
            </a:fld>
            <a:endParaRPr lang="en-GB"/>
          </a:p>
        </p:txBody>
      </p:sp>
    </p:spTree>
    <p:extLst>
      <p:ext uri="{BB962C8B-B14F-4D97-AF65-F5344CB8AC3E}">
        <p14:creationId xmlns:p14="http://schemas.microsoft.com/office/powerpoint/2010/main" val="14808519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BCD464-2234-3D47-EEE2-ED6F9EFF61E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C552433-25FB-65D7-BFBC-74508A79798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DC96C0B-C81D-2F0F-0B12-3742BDF6537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A7C2807-860D-5720-710C-205AC5728D3A}"/>
              </a:ext>
            </a:extLst>
          </p:cNvPr>
          <p:cNvSpPr>
            <a:spLocks noGrp="1"/>
          </p:cNvSpPr>
          <p:nvPr>
            <p:ph type="dt" sz="half" idx="10"/>
          </p:nvPr>
        </p:nvSpPr>
        <p:spPr/>
        <p:txBody>
          <a:bodyPr/>
          <a:lstStyle/>
          <a:p>
            <a:fld id="{BC18C5FD-1318-4CAA-B594-1F027DE6C698}" type="datetimeFigureOut">
              <a:rPr lang="en-GB" smtClean="0"/>
              <a:t>20/10/2024</a:t>
            </a:fld>
            <a:endParaRPr lang="en-GB"/>
          </a:p>
        </p:txBody>
      </p:sp>
      <p:sp>
        <p:nvSpPr>
          <p:cNvPr id="6" name="Footer Placeholder 5">
            <a:extLst>
              <a:ext uri="{FF2B5EF4-FFF2-40B4-BE49-F238E27FC236}">
                <a16:creationId xmlns:a16="http://schemas.microsoft.com/office/drawing/2014/main" id="{60104EA7-2954-19D6-9114-7B71AF5F8E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C7A931C-7547-0330-1AE8-899575DBC99C}"/>
              </a:ext>
            </a:extLst>
          </p:cNvPr>
          <p:cNvSpPr>
            <a:spLocks noGrp="1"/>
          </p:cNvSpPr>
          <p:nvPr>
            <p:ph type="sldNum" sz="quarter" idx="12"/>
          </p:nvPr>
        </p:nvSpPr>
        <p:spPr/>
        <p:txBody>
          <a:bodyPr/>
          <a:lstStyle/>
          <a:p>
            <a:fld id="{7CC4FF7A-7DEB-4DA5-81D3-2DF0F8E15142}" type="slidenum">
              <a:rPr lang="en-GB" smtClean="0"/>
              <a:t>‹#›</a:t>
            </a:fld>
            <a:endParaRPr lang="en-GB"/>
          </a:p>
        </p:txBody>
      </p:sp>
    </p:spTree>
    <p:extLst>
      <p:ext uri="{BB962C8B-B14F-4D97-AF65-F5344CB8AC3E}">
        <p14:creationId xmlns:p14="http://schemas.microsoft.com/office/powerpoint/2010/main" val="9970863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D2CE2-710E-093D-903C-61EB4EB5BD9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BC2E7D6-8B3C-FAA7-AFD1-02178609A85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B60BFF9-4E33-A2D3-D964-B9F78B5A5B4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C0E545B-30A5-992A-0863-21649D2B249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FDBF82D-798B-7C30-74BB-F2D089EC96C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D698E87-7A31-CE73-9DC1-F485AB4EA034}"/>
              </a:ext>
            </a:extLst>
          </p:cNvPr>
          <p:cNvSpPr>
            <a:spLocks noGrp="1"/>
          </p:cNvSpPr>
          <p:nvPr>
            <p:ph type="dt" sz="half" idx="10"/>
          </p:nvPr>
        </p:nvSpPr>
        <p:spPr/>
        <p:txBody>
          <a:bodyPr/>
          <a:lstStyle/>
          <a:p>
            <a:fld id="{BC18C5FD-1318-4CAA-B594-1F027DE6C698}" type="datetimeFigureOut">
              <a:rPr lang="en-GB" smtClean="0"/>
              <a:t>20/10/2024</a:t>
            </a:fld>
            <a:endParaRPr lang="en-GB"/>
          </a:p>
        </p:txBody>
      </p:sp>
      <p:sp>
        <p:nvSpPr>
          <p:cNvPr id="8" name="Footer Placeholder 7">
            <a:extLst>
              <a:ext uri="{FF2B5EF4-FFF2-40B4-BE49-F238E27FC236}">
                <a16:creationId xmlns:a16="http://schemas.microsoft.com/office/drawing/2014/main" id="{7FD452F3-7D65-A179-6FFF-C9363DC74B1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9CE88FD-6483-702F-55C8-2AE9C4033AAD}"/>
              </a:ext>
            </a:extLst>
          </p:cNvPr>
          <p:cNvSpPr>
            <a:spLocks noGrp="1"/>
          </p:cNvSpPr>
          <p:nvPr>
            <p:ph type="sldNum" sz="quarter" idx="12"/>
          </p:nvPr>
        </p:nvSpPr>
        <p:spPr/>
        <p:txBody>
          <a:bodyPr/>
          <a:lstStyle/>
          <a:p>
            <a:fld id="{7CC4FF7A-7DEB-4DA5-81D3-2DF0F8E15142}" type="slidenum">
              <a:rPr lang="en-GB" smtClean="0"/>
              <a:t>‹#›</a:t>
            </a:fld>
            <a:endParaRPr lang="en-GB"/>
          </a:p>
        </p:txBody>
      </p:sp>
    </p:spTree>
    <p:extLst>
      <p:ext uri="{BB962C8B-B14F-4D97-AF65-F5344CB8AC3E}">
        <p14:creationId xmlns:p14="http://schemas.microsoft.com/office/powerpoint/2010/main" val="334284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223E03-4149-D91F-9091-F93AA276A06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CABC2D8-0CCE-14A0-8318-EF765EA96D97}"/>
              </a:ext>
            </a:extLst>
          </p:cNvPr>
          <p:cNvSpPr>
            <a:spLocks noGrp="1"/>
          </p:cNvSpPr>
          <p:nvPr>
            <p:ph type="dt" sz="half" idx="10"/>
          </p:nvPr>
        </p:nvSpPr>
        <p:spPr/>
        <p:txBody>
          <a:bodyPr/>
          <a:lstStyle/>
          <a:p>
            <a:fld id="{BC18C5FD-1318-4CAA-B594-1F027DE6C698}" type="datetimeFigureOut">
              <a:rPr lang="en-GB" smtClean="0"/>
              <a:t>20/10/2024</a:t>
            </a:fld>
            <a:endParaRPr lang="en-GB"/>
          </a:p>
        </p:txBody>
      </p:sp>
      <p:sp>
        <p:nvSpPr>
          <p:cNvPr id="4" name="Footer Placeholder 3">
            <a:extLst>
              <a:ext uri="{FF2B5EF4-FFF2-40B4-BE49-F238E27FC236}">
                <a16:creationId xmlns:a16="http://schemas.microsoft.com/office/drawing/2014/main" id="{DA80467F-EBB3-FFD3-5D62-EE6AB882B03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D73D866-D237-D708-C1F6-B8CD961E042A}"/>
              </a:ext>
            </a:extLst>
          </p:cNvPr>
          <p:cNvSpPr>
            <a:spLocks noGrp="1"/>
          </p:cNvSpPr>
          <p:nvPr>
            <p:ph type="sldNum" sz="quarter" idx="12"/>
          </p:nvPr>
        </p:nvSpPr>
        <p:spPr/>
        <p:txBody>
          <a:bodyPr/>
          <a:lstStyle/>
          <a:p>
            <a:fld id="{7CC4FF7A-7DEB-4DA5-81D3-2DF0F8E15142}" type="slidenum">
              <a:rPr lang="en-GB" smtClean="0"/>
              <a:t>‹#›</a:t>
            </a:fld>
            <a:endParaRPr lang="en-GB"/>
          </a:p>
        </p:txBody>
      </p:sp>
    </p:spTree>
    <p:extLst>
      <p:ext uri="{BB962C8B-B14F-4D97-AF65-F5344CB8AC3E}">
        <p14:creationId xmlns:p14="http://schemas.microsoft.com/office/powerpoint/2010/main" val="6025911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960AA17-C47A-4A16-1ECD-5055D86B2C40}"/>
              </a:ext>
            </a:extLst>
          </p:cNvPr>
          <p:cNvSpPr>
            <a:spLocks noGrp="1"/>
          </p:cNvSpPr>
          <p:nvPr>
            <p:ph type="dt" sz="half" idx="10"/>
          </p:nvPr>
        </p:nvSpPr>
        <p:spPr/>
        <p:txBody>
          <a:bodyPr/>
          <a:lstStyle/>
          <a:p>
            <a:fld id="{BC18C5FD-1318-4CAA-B594-1F027DE6C698}" type="datetimeFigureOut">
              <a:rPr lang="en-GB" smtClean="0"/>
              <a:t>20/10/2024</a:t>
            </a:fld>
            <a:endParaRPr lang="en-GB"/>
          </a:p>
        </p:txBody>
      </p:sp>
      <p:sp>
        <p:nvSpPr>
          <p:cNvPr id="3" name="Footer Placeholder 2">
            <a:extLst>
              <a:ext uri="{FF2B5EF4-FFF2-40B4-BE49-F238E27FC236}">
                <a16:creationId xmlns:a16="http://schemas.microsoft.com/office/drawing/2014/main" id="{481BD1D9-E95C-E117-BDFF-1A562995579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C222F9C-831C-24E4-C352-B32B3131EDA7}"/>
              </a:ext>
            </a:extLst>
          </p:cNvPr>
          <p:cNvSpPr>
            <a:spLocks noGrp="1"/>
          </p:cNvSpPr>
          <p:nvPr>
            <p:ph type="sldNum" sz="quarter" idx="12"/>
          </p:nvPr>
        </p:nvSpPr>
        <p:spPr/>
        <p:txBody>
          <a:bodyPr/>
          <a:lstStyle/>
          <a:p>
            <a:fld id="{7CC4FF7A-7DEB-4DA5-81D3-2DF0F8E15142}" type="slidenum">
              <a:rPr lang="en-GB" smtClean="0"/>
              <a:t>‹#›</a:t>
            </a:fld>
            <a:endParaRPr lang="en-GB"/>
          </a:p>
        </p:txBody>
      </p:sp>
    </p:spTree>
    <p:extLst>
      <p:ext uri="{BB962C8B-B14F-4D97-AF65-F5344CB8AC3E}">
        <p14:creationId xmlns:p14="http://schemas.microsoft.com/office/powerpoint/2010/main" val="37931658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B3EDA5-4CC0-AF30-4210-B2937B4969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B8B2A9A-4382-7170-F90D-F4B5846C41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BE0160B-4E2B-A959-8CC0-E5D856C529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AE3BEAC-78E6-285F-EAC8-B9D947507A68}"/>
              </a:ext>
            </a:extLst>
          </p:cNvPr>
          <p:cNvSpPr>
            <a:spLocks noGrp="1"/>
          </p:cNvSpPr>
          <p:nvPr>
            <p:ph type="dt" sz="half" idx="10"/>
          </p:nvPr>
        </p:nvSpPr>
        <p:spPr/>
        <p:txBody>
          <a:bodyPr/>
          <a:lstStyle/>
          <a:p>
            <a:fld id="{BC18C5FD-1318-4CAA-B594-1F027DE6C698}" type="datetimeFigureOut">
              <a:rPr lang="en-GB" smtClean="0"/>
              <a:t>20/10/2024</a:t>
            </a:fld>
            <a:endParaRPr lang="en-GB"/>
          </a:p>
        </p:txBody>
      </p:sp>
      <p:sp>
        <p:nvSpPr>
          <p:cNvPr id="6" name="Footer Placeholder 5">
            <a:extLst>
              <a:ext uri="{FF2B5EF4-FFF2-40B4-BE49-F238E27FC236}">
                <a16:creationId xmlns:a16="http://schemas.microsoft.com/office/drawing/2014/main" id="{34FB31C2-B142-F291-A222-FBAEE4EC893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EB4F6B5-CCB5-326A-522A-A9AB93A57E4C}"/>
              </a:ext>
            </a:extLst>
          </p:cNvPr>
          <p:cNvSpPr>
            <a:spLocks noGrp="1"/>
          </p:cNvSpPr>
          <p:nvPr>
            <p:ph type="sldNum" sz="quarter" idx="12"/>
          </p:nvPr>
        </p:nvSpPr>
        <p:spPr/>
        <p:txBody>
          <a:bodyPr/>
          <a:lstStyle/>
          <a:p>
            <a:fld id="{7CC4FF7A-7DEB-4DA5-81D3-2DF0F8E15142}" type="slidenum">
              <a:rPr lang="en-GB" smtClean="0"/>
              <a:t>‹#›</a:t>
            </a:fld>
            <a:endParaRPr lang="en-GB"/>
          </a:p>
        </p:txBody>
      </p:sp>
    </p:spTree>
    <p:extLst>
      <p:ext uri="{BB962C8B-B14F-4D97-AF65-F5344CB8AC3E}">
        <p14:creationId xmlns:p14="http://schemas.microsoft.com/office/powerpoint/2010/main" val="2642770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CB7E81-4985-FF7D-CC98-5A107CC63F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4CE4AE8-A661-C5C1-60BF-75A8CBB362C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5994690-81F6-CDD7-84FC-62BDD47AB5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BD2E90B-1CB9-B609-F217-FBDE192CFFCF}"/>
              </a:ext>
            </a:extLst>
          </p:cNvPr>
          <p:cNvSpPr>
            <a:spLocks noGrp="1"/>
          </p:cNvSpPr>
          <p:nvPr>
            <p:ph type="dt" sz="half" idx="10"/>
          </p:nvPr>
        </p:nvSpPr>
        <p:spPr/>
        <p:txBody>
          <a:bodyPr/>
          <a:lstStyle/>
          <a:p>
            <a:fld id="{BC18C5FD-1318-4CAA-B594-1F027DE6C698}" type="datetimeFigureOut">
              <a:rPr lang="en-GB" smtClean="0"/>
              <a:t>20/10/2024</a:t>
            </a:fld>
            <a:endParaRPr lang="en-GB"/>
          </a:p>
        </p:txBody>
      </p:sp>
      <p:sp>
        <p:nvSpPr>
          <p:cNvPr id="6" name="Footer Placeholder 5">
            <a:extLst>
              <a:ext uri="{FF2B5EF4-FFF2-40B4-BE49-F238E27FC236}">
                <a16:creationId xmlns:a16="http://schemas.microsoft.com/office/drawing/2014/main" id="{4BB9523D-E808-F93D-93BE-A6BC317B475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285F5D4-D765-8332-6513-6E43A8A2B840}"/>
              </a:ext>
            </a:extLst>
          </p:cNvPr>
          <p:cNvSpPr>
            <a:spLocks noGrp="1"/>
          </p:cNvSpPr>
          <p:nvPr>
            <p:ph type="sldNum" sz="quarter" idx="12"/>
          </p:nvPr>
        </p:nvSpPr>
        <p:spPr/>
        <p:txBody>
          <a:bodyPr/>
          <a:lstStyle/>
          <a:p>
            <a:fld id="{7CC4FF7A-7DEB-4DA5-81D3-2DF0F8E15142}" type="slidenum">
              <a:rPr lang="en-GB" smtClean="0"/>
              <a:t>‹#›</a:t>
            </a:fld>
            <a:endParaRPr lang="en-GB"/>
          </a:p>
        </p:txBody>
      </p:sp>
    </p:spTree>
    <p:extLst>
      <p:ext uri="{BB962C8B-B14F-4D97-AF65-F5344CB8AC3E}">
        <p14:creationId xmlns:p14="http://schemas.microsoft.com/office/powerpoint/2010/main" val="39853004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9F83AB-842C-487B-C195-A3C66FD72AB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9FE481D-646F-83A8-40F3-D5985670D38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4AF854-AC45-63CB-6FFE-01B2A81DF7A5}"/>
              </a:ext>
            </a:extLst>
          </p:cNvPr>
          <p:cNvSpPr>
            <a:spLocks noGrp="1"/>
          </p:cNvSpPr>
          <p:nvPr>
            <p:ph type="dt" sz="half" idx="10"/>
          </p:nvPr>
        </p:nvSpPr>
        <p:spPr/>
        <p:txBody>
          <a:bodyPr/>
          <a:lstStyle/>
          <a:p>
            <a:fld id="{BC18C5FD-1318-4CAA-B594-1F027DE6C698}" type="datetimeFigureOut">
              <a:rPr lang="en-GB" smtClean="0"/>
              <a:t>20/10/2024</a:t>
            </a:fld>
            <a:endParaRPr lang="en-GB"/>
          </a:p>
        </p:txBody>
      </p:sp>
      <p:sp>
        <p:nvSpPr>
          <p:cNvPr id="5" name="Footer Placeholder 4">
            <a:extLst>
              <a:ext uri="{FF2B5EF4-FFF2-40B4-BE49-F238E27FC236}">
                <a16:creationId xmlns:a16="http://schemas.microsoft.com/office/drawing/2014/main" id="{A67C9DD1-E224-FE89-5688-06D437F976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7270EFF-0C45-6D25-A505-45F186DF464F}"/>
              </a:ext>
            </a:extLst>
          </p:cNvPr>
          <p:cNvSpPr>
            <a:spLocks noGrp="1"/>
          </p:cNvSpPr>
          <p:nvPr>
            <p:ph type="sldNum" sz="quarter" idx="12"/>
          </p:nvPr>
        </p:nvSpPr>
        <p:spPr/>
        <p:txBody>
          <a:bodyPr/>
          <a:lstStyle/>
          <a:p>
            <a:fld id="{7CC4FF7A-7DEB-4DA5-81D3-2DF0F8E15142}" type="slidenum">
              <a:rPr lang="en-GB" smtClean="0"/>
              <a:t>‹#›</a:t>
            </a:fld>
            <a:endParaRPr lang="en-GB"/>
          </a:p>
        </p:txBody>
      </p:sp>
    </p:spTree>
    <p:extLst>
      <p:ext uri="{BB962C8B-B14F-4D97-AF65-F5344CB8AC3E}">
        <p14:creationId xmlns:p14="http://schemas.microsoft.com/office/powerpoint/2010/main" val="30175531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AE2952-6695-62E9-2ADF-0D91E985074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B535C39-03DF-DE44-3A7C-155FCCE874C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4EFF0C-1717-9B5C-48B6-B00DFBD1589A}"/>
              </a:ext>
            </a:extLst>
          </p:cNvPr>
          <p:cNvSpPr>
            <a:spLocks noGrp="1"/>
          </p:cNvSpPr>
          <p:nvPr>
            <p:ph type="dt" sz="half" idx="10"/>
          </p:nvPr>
        </p:nvSpPr>
        <p:spPr/>
        <p:txBody>
          <a:bodyPr/>
          <a:lstStyle/>
          <a:p>
            <a:fld id="{BC18C5FD-1318-4CAA-B594-1F027DE6C698}" type="datetimeFigureOut">
              <a:rPr lang="en-GB" smtClean="0"/>
              <a:t>20/10/2024</a:t>
            </a:fld>
            <a:endParaRPr lang="en-GB"/>
          </a:p>
        </p:txBody>
      </p:sp>
      <p:sp>
        <p:nvSpPr>
          <p:cNvPr id="5" name="Footer Placeholder 4">
            <a:extLst>
              <a:ext uri="{FF2B5EF4-FFF2-40B4-BE49-F238E27FC236}">
                <a16:creationId xmlns:a16="http://schemas.microsoft.com/office/drawing/2014/main" id="{3537DB59-B752-703C-E5AE-D67ECAC8BF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746C4C8-92B5-7192-477B-BED8EDC7A44F}"/>
              </a:ext>
            </a:extLst>
          </p:cNvPr>
          <p:cNvSpPr>
            <a:spLocks noGrp="1"/>
          </p:cNvSpPr>
          <p:nvPr>
            <p:ph type="sldNum" sz="quarter" idx="12"/>
          </p:nvPr>
        </p:nvSpPr>
        <p:spPr/>
        <p:txBody>
          <a:bodyPr/>
          <a:lstStyle/>
          <a:p>
            <a:fld id="{7CC4FF7A-7DEB-4DA5-81D3-2DF0F8E15142}" type="slidenum">
              <a:rPr lang="en-GB" smtClean="0"/>
              <a:t>‹#›</a:t>
            </a:fld>
            <a:endParaRPr lang="en-GB"/>
          </a:p>
        </p:txBody>
      </p:sp>
    </p:spTree>
    <p:extLst>
      <p:ext uri="{BB962C8B-B14F-4D97-AF65-F5344CB8AC3E}">
        <p14:creationId xmlns:p14="http://schemas.microsoft.com/office/powerpoint/2010/main" val="3419369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623C66B-9B6C-7390-3F89-D898AC2D60E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17900DD-163C-4DD9-F02D-6789DF337C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8A946E0-D731-B195-7007-79F59242E35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C18C5FD-1318-4CAA-B594-1F027DE6C698}" type="datetimeFigureOut">
              <a:rPr lang="en-GB" smtClean="0"/>
              <a:t>20/10/2024</a:t>
            </a:fld>
            <a:endParaRPr lang="en-GB"/>
          </a:p>
        </p:txBody>
      </p:sp>
      <p:sp>
        <p:nvSpPr>
          <p:cNvPr id="5" name="Footer Placeholder 4">
            <a:extLst>
              <a:ext uri="{FF2B5EF4-FFF2-40B4-BE49-F238E27FC236}">
                <a16:creationId xmlns:a16="http://schemas.microsoft.com/office/drawing/2014/main" id="{2C99435D-1D6D-7913-C468-B4048ED498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AD377D87-8354-6175-4A11-5C3B1F327CD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CC4FF7A-7DEB-4DA5-81D3-2DF0F8E15142}" type="slidenum">
              <a:rPr lang="en-GB" smtClean="0"/>
              <a:t>‹#›</a:t>
            </a:fld>
            <a:endParaRPr lang="en-GB"/>
          </a:p>
        </p:txBody>
      </p:sp>
    </p:spTree>
    <p:extLst>
      <p:ext uri="{BB962C8B-B14F-4D97-AF65-F5344CB8AC3E}">
        <p14:creationId xmlns:p14="http://schemas.microsoft.com/office/powerpoint/2010/main" val="30990528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7.sv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9.svg"/></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descr="Computer script on a screen">
            <a:extLst>
              <a:ext uri="{FF2B5EF4-FFF2-40B4-BE49-F238E27FC236}">
                <a16:creationId xmlns:a16="http://schemas.microsoft.com/office/drawing/2014/main" id="{3C562C3E-3B00-7037-FC0F-C5C312EBDAED}"/>
              </a:ext>
            </a:extLst>
          </p:cNvPr>
          <p:cNvPicPr>
            <a:picLocks noChangeAspect="1"/>
          </p:cNvPicPr>
          <p:nvPr/>
        </p:nvPicPr>
        <p:blipFill>
          <a:blip r:embed="rId2"/>
          <a:srcRect t="7343" r="23298" b="1748"/>
          <a:stretch/>
        </p:blipFill>
        <p:spPr>
          <a:xfrm>
            <a:off x="3523488" y="10"/>
            <a:ext cx="8668512" cy="6857990"/>
          </a:xfrm>
          <a:prstGeom prst="rect">
            <a:avLst/>
          </a:prstGeom>
        </p:spPr>
      </p:pic>
      <p:sp>
        <p:nvSpPr>
          <p:cNvPr id="28" name="Rectangle 27">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57FF62B-5326-6020-9B03-B7842BE5DF0A}"/>
              </a:ext>
            </a:extLst>
          </p:cNvPr>
          <p:cNvSpPr>
            <a:spLocks noGrp="1"/>
          </p:cNvSpPr>
          <p:nvPr>
            <p:ph type="title"/>
          </p:nvPr>
        </p:nvSpPr>
        <p:spPr>
          <a:xfrm>
            <a:off x="477980" y="1122362"/>
            <a:ext cx="5256897" cy="3424557"/>
          </a:xfrm>
        </p:spPr>
        <p:txBody>
          <a:bodyPr vert="horz" lIns="91440" tIns="45720" rIns="91440" bIns="45720" rtlCol="0" anchor="b">
            <a:normAutofit fontScale="90000"/>
          </a:bodyPr>
          <a:lstStyle/>
          <a:p>
            <a:r>
              <a:rPr lang="en-US" sz="2300" b="1" dirty="0">
                <a:effectLst/>
              </a:rPr>
              <a:t>MODULE: DEVELOPING EMOTIONAL INTELLIGENCE SKILLS FOR THE WORKPLACE</a:t>
            </a:r>
            <a:br>
              <a:rPr lang="en-US" sz="2300" b="1" dirty="0">
                <a:effectLst/>
              </a:rPr>
            </a:br>
            <a:br>
              <a:rPr lang="en-US" sz="2300" dirty="0">
                <a:effectLst/>
              </a:rPr>
            </a:br>
            <a:r>
              <a:rPr lang="en-US" sz="2300" b="1" dirty="0">
                <a:effectLst/>
              </a:rPr>
              <a:t>MODULE CODE: BMSW6106</a:t>
            </a:r>
            <a:br>
              <a:rPr lang="en-US" sz="2300" b="1" dirty="0">
                <a:effectLst/>
              </a:rPr>
            </a:br>
            <a:r>
              <a:rPr lang="en-US" sz="2300" b="1" dirty="0"/>
              <a:t>STUDENT NO: 2026780</a:t>
            </a:r>
            <a:br>
              <a:rPr lang="en-US" sz="2300" b="1" dirty="0">
                <a:effectLst/>
              </a:rPr>
            </a:br>
            <a:r>
              <a:rPr lang="en-US" sz="2300" b="1" dirty="0"/>
              <a:t>NAME: ALEXANDRU NETOI</a:t>
            </a:r>
            <a:br>
              <a:rPr lang="en-US" sz="2300" b="1" dirty="0"/>
            </a:br>
            <a:r>
              <a:rPr lang="en-US" sz="2300" b="1" dirty="0"/>
              <a:t>LECTURER: MD ASHIKUL KHAN</a:t>
            </a:r>
            <a:br>
              <a:rPr lang="en-US" sz="2300" b="1" dirty="0">
                <a:effectLst/>
              </a:rPr>
            </a:br>
            <a:br>
              <a:rPr lang="en-US" sz="2300" dirty="0">
                <a:effectLst/>
              </a:rPr>
            </a:br>
            <a:br>
              <a:rPr lang="en-US" sz="2300" dirty="0">
                <a:effectLst/>
              </a:rPr>
            </a:br>
            <a:endParaRPr lang="en-US" sz="2300" dirty="0"/>
          </a:p>
        </p:txBody>
      </p:sp>
      <p:sp>
        <p:nvSpPr>
          <p:cNvPr id="30" name="Rectangle 29">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2" name="Rectangle 31">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35152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4" name="Rectangle 43">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DFCD07-BA15-3540-B395-A37C1A0D0AB5}"/>
              </a:ext>
            </a:extLst>
          </p:cNvPr>
          <p:cNvSpPr>
            <a:spLocks noGrp="1"/>
          </p:cNvSpPr>
          <p:nvPr>
            <p:ph type="ctrTitle"/>
          </p:nvPr>
        </p:nvSpPr>
        <p:spPr>
          <a:xfrm>
            <a:off x="645064" y="525982"/>
            <a:ext cx="4282983" cy="1200361"/>
          </a:xfrm>
        </p:spPr>
        <p:txBody>
          <a:bodyPr vert="horz" lIns="91440" tIns="45720" rIns="91440" bIns="45720" rtlCol="0" anchor="b">
            <a:normAutofit/>
          </a:bodyPr>
          <a:lstStyle/>
          <a:p>
            <a:pPr algn="l"/>
            <a:br>
              <a:rPr lang="en-US" sz="3600" kern="1200" dirty="0">
                <a:solidFill>
                  <a:schemeClr val="tx1"/>
                </a:solidFill>
                <a:latin typeface="Arial" panose="020B0604020202020204" pitchFamily="34" charset="0"/>
                <a:cs typeface="Arial" panose="020B0604020202020204" pitchFamily="34" charset="0"/>
              </a:rPr>
            </a:br>
            <a:r>
              <a:rPr lang="en-US" sz="3600" kern="1200" dirty="0">
                <a:solidFill>
                  <a:schemeClr val="tx1"/>
                </a:solidFill>
                <a:latin typeface="Arial" panose="020B0604020202020204" pitchFamily="34" charset="0"/>
                <a:cs typeface="Arial" panose="020B0604020202020204" pitchFamily="34" charset="0"/>
              </a:rPr>
              <a:t>Table of Contents </a:t>
            </a:r>
          </a:p>
        </p:txBody>
      </p:sp>
      <p:sp>
        <p:nvSpPr>
          <p:cNvPr id="45" name="Rectangle 44">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ubtitle 3">
            <a:extLst>
              <a:ext uri="{FF2B5EF4-FFF2-40B4-BE49-F238E27FC236}">
                <a16:creationId xmlns:a16="http://schemas.microsoft.com/office/drawing/2014/main" id="{637192A2-1933-C6D2-A2A8-22048E19B2C3}"/>
              </a:ext>
            </a:extLst>
          </p:cNvPr>
          <p:cNvSpPr>
            <a:spLocks noGrp="1"/>
          </p:cNvSpPr>
          <p:nvPr>
            <p:ph type="subTitle" idx="1"/>
          </p:nvPr>
        </p:nvSpPr>
        <p:spPr>
          <a:xfrm>
            <a:off x="645066" y="2031101"/>
            <a:ext cx="4282984" cy="3511943"/>
          </a:xfrm>
        </p:spPr>
        <p:txBody>
          <a:bodyPr vert="horz" lIns="91440" tIns="45720" rIns="91440" bIns="45720" rtlCol="0" anchor="ctr">
            <a:normAutofit fontScale="92500" lnSpcReduction="10000"/>
          </a:bodyPr>
          <a:lstStyle/>
          <a:p>
            <a:pPr indent="-228600" algn="l">
              <a:lnSpc>
                <a:spcPct val="110000"/>
              </a:lnSpc>
              <a:buFont typeface="Arial" panose="020B0604020202020204" pitchFamily="34" charset="0"/>
              <a:buChar char="•"/>
            </a:pPr>
            <a:r>
              <a:rPr lang="en-US" sz="1500" dirty="0">
                <a:latin typeface="Arial" panose="020B0604020202020204" pitchFamily="34" charset="0"/>
                <a:cs typeface="Arial" panose="020B0604020202020204" pitchFamily="34" charset="0"/>
              </a:rPr>
              <a:t>Emotional Intelligence (EI) Concept </a:t>
            </a:r>
          </a:p>
          <a:p>
            <a:pPr indent="-228600" algn="l">
              <a:lnSpc>
                <a:spcPct val="110000"/>
              </a:lnSpc>
              <a:buFont typeface="Arial" panose="020B0604020202020204" pitchFamily="34" charset="0"/>
              <a:buChar char="•"/>
            </a:pPr>
            <a:r>
              <a:rPr lang="en-US" sz="1500" dirty="0">
                <a:latin typeface="Arial" panose="020B0604020202020204" pitchFamily="34" charset="0"/>
                <a:cs typeface="Arial" panose="020B0604020202020204" pitchFamily="34" charset="0"/>
              </a:rPr>
              <a:t> Potential Benefits of Emotional Intelligence </a:t>
            </a:r>
          </a:p>
          <a:p>
            <a:pPr indent="-228600" algn="l">
              <a:lnSpc>
                <a:spcPct val="110000"/>
              </a:lnSpc>
              <a:buFont typeface="Arial" panose="020B0604020202020204" pitchFamily="34" charset="0"/>
              <a:buChar char="•"/>
            </a:pPr>
            <a:r>
              <a:rPr lang="en-US" sz="1500" dirty="0">
                <a:latin typeface="Arial" panose="020B0604020202020204" pitchFamily="34" charset="0"/>
                <a:cs typeface="Arial" panose="020B0604020202020204" pitchFamily="34" charset="0"/>
              </a:rPr>
              <a:t> Different Types of Emotional Intelligence Skills </a:t>
            </a:r>
          </a:p>
          <a:p>
            <a:pPr indent="-228600" algn="l">
              <a:lnSpc>
                <a:spcPct val="110000"/>
              </a:lnSpc>
              <a:buFont typeface="Arial" panose="020B0604020202020204" pitchFamily="34" charset="0"/>
              <a:buChar char="•"/>
            </a:pPr>
            <a:r>
              <a:rPr lang="en-US" sz="1500" dirty="0">
                <a:latin typeface="Arial" panose="020B0604020202020204" pitchFamily="34" charset="0"/>
                <a:cs typeface="Arial" panose="020B0604020202020204" pitchFamily="34" charset="0"/>
              </a:rPr>
              <a:t> Reflection of Emotional Intelligence </a:t>
            </a:r>
          </a:p>
          <a:p>
            <a:pPr indent="-228600" algn="l">
              <a:lnSpc>
                <a:spcPct val="110000"/>
              </a:lnSpc>
              <a:buFont typeface="Arial" panose="020B0604020202020204" pitchFamily="34" charset="0"/>
              <a:buChar char="•"/>
            </a:pPr>
            <a:r>
              <a:rPr lang="en-US" sz="1500" dirty="0">
                <a:latin typeface="Arial" panose="020B0604020202020204" pitchFamily="34" charset="0"/>
                <a:cs typeface="Arial" panose="020B0604020202020204" pitchFamily="34" charset="0"/>
              </a:rPr>
              <a:t>Asses How to Use or Reason out about Your Own Emotions </a:t>
            </a:r>
          </a:p>
          <a:p>
            <a:pPr indent="-228600" algn="l">
              <a:lnSpc>
                <a:spcPct val="110000"/>
              </a:lnSpc>
              <a:buFont typeface="Arial" panose="020B0604020202020204" pitchFamily="34" charset="0"/>
              <a:buChar char="•"/>
            </a:pPr>
            <a:r>
              <a:rPr lang="en-US" sz="1500" dirty="0">
                <a:latin typeface="Arial" panose="020B0604020202020204" pitchFamily="34" charset="0"/>
                <a:cs typeface="Arial" panose="020B0604020202020204" pitchFamily="34" charset="0"/>
              </a:rPr>
              <a:t> How You Could Improve Your EI </a:t>
            </a:r>
          </a:p>
          <a:p>
            <a:pPr indent="-228600" algn="l">
              <a:lnSpc>
                <a:spcPct val="110000"/>
              </a:lnSpc>
              <a:buFont typeface="Arial" panose="020B0604020202020204" pitchFamily="34" charset="0"/>
              <a:buChar char="•"/>
            </a:pPr>
            <a:r>
              <a:rPr lang="en-US" sz="1500" dirty="0">
                <a:latin typeface="Arial" panose="020B0604020202020204" pitchFamily="34" charset="0"/>
                <a:cs typeface="Arial" panose="020B0604020202020204" pitchFamily="34" charset="0"/>
              </a:rPr>
              <a:t> Relevance of Emotional Intelligence in Workplace </a:t>
            </a:r>
          </a:p>
          <a:p>
            <a:pPr indent="-228600" algn="l">
              <a:lnSpc>
                <a:spcPct val="110000"/>
              </a:lnSpc>
              <a:buFont typeface="Arial" panose="020B0604020202020204" pitchFamily="34" charset="0"/>
              <a:buChar char="•"/>
            </a:pPr>
            <a:r>
              <a:rPr lang="en-US" sz="1500" dirty="0">
                <a:latin typeface="Arial" panose="020B0604020202020204" pitchFamily="34" charset="0"/>
                <a:cs typeface="Arial" panose="020B0604020202020204" pitchFamily="34" charset="0"/>
              </a:rPr>
              <a:t> Conclusion </a:t>
            </a:r>
          </a:p>
          <a:p>
            <a:pPr indent="-228600" algn="l">
              <a:lnSpc>
                <a:spcPct val="110000"/>
              </a:lnSpc>
              <a:buFont typeface="Arial" panose="020B0604020202020204" pitchFamily="34" charset="0"/>
              <a:buChar char="•"/>
            </a:pPr>
            <a:r>
              <a:rPr lang="en-US" sz="1500" dirty="0">
                <a:latin typeface="Arial" panose="020B0604020202020204" pitchFamily="34" charset="0"/>
                <a:cs typeface="Arial" panose="020B0604020202020204" pitchFamily="34" charset="0"/>
              </a:rPr>
              <a:t> References </a:t>
            </a:r>
          </a:p>
        </p:txBody>
      </p:sp>
      <p:sp>
        <p:nvSpPr>
          <p:cNvPr id="46" name="Rectangle 45">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Video 5" descr="People Discussing">
            <a:extLst>
              <a:ext uri="{FF2B5EF4-FFF2-40B4-BE49-F238E27FC236}">
                <a16:creationId xmlns:a16="http://schemas.microsoft.com/office/drawing/2014/main" id="{780BC54B-110F-56F6-22F4-5A6D4684018F}"/>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t="284" r="1" b="1"/>
          <a:stretch/>
        </p:blipFill>
        <p:spPr>
          <a:xfrm>
            <a:off x="5987738" y="1734180"/>
            <a:ext cx="5628018" cy="3156769"/>
          </a:xfrm>
          <a:prstGeom prst="rect">
            <a:avLst/>
          </a:prstGeom>
        </p:spPr>
      </p:pic>
    </p:spTree>
    <p:extLst>
      <p:ext uri="{BB962C8B-B14F-4D97-AF65-F5344CB8AC3E}">
        <p14:creationId xmlns:p14="http://schemas.microsoft.com/office/powerpoint/2010/main" val="3611153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3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
                                        </p:tgtEl>
                                      </p:cBhvr>
                                    </p:cmd>
                                  </p:childTnLst>
                                </p:cTn>
                              </p:par>
                            </p:childTnLst>
                          </p:cTn>
                        </p:par>
                      </p:childTnLst>
                    </p:cTn>
                  </p:par>
                </p:childTnLst>
              </p:cTn>
              <p:nextCondLst>
                <p:cond evt="onClick" delay="0">
                  <p:tgtEl>
                    <p:spTgt spid="6"/>
                  </p:tgtEl>
                </p:cond>
              </p:nextCondLst>
            </p:seq>
            <p:video>
              <p:cMediaNode mute="1">
                <p:cTn id="12" repeatCount="indefinite" fill="hold" display="0">
                  <p:stCondLst>
                    <p:cond delay="indefinite"/>
                  </p:stCondLst>
                </p:cTn>
                <p:tgtEl>
                  <p:spTgt spid="6"/>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4DA718D0-4865-4629-8134-44F68D41D5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 name="Group 16">
            <a:extLst>
              <a:ext uri="{FF2B5EF4-FFF2-40B4-BE49-F238E27FC236}">
                <a16:creationId xmlns:a16="http://schemas.microsoft.com/office/drawing/2014/main" id="{65167ED7-6315-43AB-B1B6-C326D5FD8F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18" name="Rectangle 17">
              <a:extLst>
                <a:ext uri="{FF2B5EF4-FFF2-40B4-BE49-F238E27FC236}">
                  <a16:creationId xmlns:a16="http://schemas.microsoft.com/office/drawing/2014/main" id="{EF4D8839-FB03-487D-ACC8-8BFEDD4FEB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0EF75023-9A3B-42FC-B704-61A8F7BEF4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1" name="Rectangle 20">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F24819-AC6C-FFC2-F93C-4522682DC13A}"/>
              </a:ext>
            </a:extLst>
          </p:cNvPr>
          <p:cNvSpPr>
            <a:spLocks noGrp="1"/>
          </p:cNvSpPr>
          <p:nvPr>
            <p:ph type="ctrTitle"/>
          </p:nvPr>
        </p:nvSpPr>
        <p:spPr>
          <a:xfrm>
            <a:off x="1282963" y="1238080"/>
            <a:ext cx="9849751" cy="1534937"/>
          </a:xfrm>
        </p:spPr>
        <p:txBody>
          <a:bodyPr vert="horz" lIns="91440" tIns="45720" rIns="91440" bIns="45720" rtlCol="0" anchor="b">
            <a:normAutofit/>
          </a:bodyPr>
          <a:lstStyle/>
          <a:p>
            <a:r>
              <a:rPr lang="en-US" sz="3600" b="1" kern="1200" dirty="0">
                <a:solidFill>
                  <a:schemeClr val="tx1"/>
                </a:solidFill>
                <a:effectLst/>
                <a:latin typeface="Arial" panose="020B0604020202020204" pitchFamily="34" charset="0"/>
                <a:cs typeface="Arial" panose="020B0604020202020204" pitchFamily="34" charset="0"/>
              </a:rPr>
              <a:t>Introduction</a:t>
            </a:r>
            <a:br>
              <a:rPr lang="en-US" sz="4200" b="1" kern="1200" dirty="0">
                <a:solidFill>
                  <a:schemeClr val="tx1"/>
                </a:solidFill>
                <a:effectLst/>
                <a:latin typeface="Arial" panose="020B0604020202020204" pitchFamily="34" charset="0"/>
                <a:cs typeface="Arial" panose="020B0604020202020204" pitchFamily="34" charset="0"/>
              </a:rPr>
            </a:br>
            <a:endParaRPr lang="en-US" sz="4200" kern="1200" dirty="0">
              <a:solidFill>
                <a:schemeClr val="tx1"/>
              </a:solidFill>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71EC8182-43B2-98D7-8751-242A9D483B9B}"/>
              </a:ext>
            </a:extLst>
          </p:cNvPr>
          <p:cNvSpPr>
            <a:spLocks noGrp="1"/>
          </p:cNvSpPr>
          <p:nvPr>
            <p:ph type="subTitle" idx="1"/>
          </p:nvPr>
        </p:nvSpPr>
        <p:spPr>
          <a:xfrm>
            <a:off x="1289304" y="2902913"/>
            <a:ext cx="9849751" cy="3032168"/>
          </a:xfrm>
        </p:spPr>
        <p:txBody>
          <a:bodyPr vert="horz" lIns="91440" tIns="45720" rIns="91440" bIns="45720" rtlCol="0" anchor="ctr">
            <a:normAutofit/>
          </a:bodyPr>
          <a:lstStyle/>
          <a:p>
            <a:pPr marL="342900" lvl="0" indent="-228600" algn="l">
              <a:spcAft>
                <a:spcPts val="800"/>
              </a:spcAft>
              <a:buFont typeface="Arial" panose="020B0604020202020204" pitchFamily="34" charset="0"/>
              <a:buChar char="•"/>
            </a:pPr>
            <a:endParaRPr lang="en-US" sz="1700" dirty="0">
              <a:effectLst/>
            </a:endParaRPr>
          </a:p>
          <a:p>
            <a:pPr indent="-228600" algn="l">
              <a:spcAft>
                <a:spcPts val="800"/>
              </a:spcAft>
              <a:buFont typeface="Arial" panose="020B0604020202020204" pitchFamily="34" charset="0"/>
              <a:buChar char="•"/>
            </a:pPr>
            <a:r>
              <a:rPr lang="en-US" sz="1400" b="1" dirty="0">
                <a:effectLst/>
                <a:latin typeface="Arial" panose="020B0604020202020204" pitchFamily="34" charset="0"/>
                <a:cs typeface="Arial" panose="020B0604020202020204" pitchFamily="34" charset="0"/>
              </a:rPr>
              <a:t>What is Emotional Intelligence (EI)?</a:t>
            </a:r>
          </a:p>
          <a:p>
            <a:pPr indent="-228600" algn="l">
              <a:spcAft>
                <a:spcPts val="800"/>
              </a:spcAft>
              <a:buFont typeface="Arial" panose="020B0604020202020204" pitchFamily="34" charset="0"/>
              <a:buChar char="•"/>
            </a:pPr>
            <a:r>
              <a:rPr lang="en-US" sz="1400" dirty="0">
                <a:effectLst/>
                <a:latin typeface="Arial" panose="020B0604020202020204" pitchFamily="34" charset="0"/>
                <a:cs typeface="Arial" panose="020B0604020202020204" pitchFamily="34" charset="0"/>
              </a:rPr>
              <a:t>Emotional intelligence is the process of effectively comprehending, managing, and harnessing emotions. It is essential for self-management, communication, and decision-making.</a:t>
            </a:r>
          </a:p>
          <a:p>
            <a:pPr indent="-228600" algn="l">
              <a:spcAft>
                <a:spcPts val="800"/>
              </a:spcAft>
              <a:buFont typeface="Arial" panose="020B0604020202020204" pitchFamily="34" charset="0"/>
              <a:buChar char="•"/>
            </a:pPr>
            <a:r>
              <a:rPr lang="en-US" sz="1400" b="1" dirty="0">
                <a:effectLst/>
                <a:latin typeface="Arial" panose="020B0604020202020204" pitchFamily="34" charset="0"/>
                <a:cs typeface="Arial" panose="020B0604020202020204" pitchFamily="34" charset="0"/>
              </a:rPr>
              <a:t>Why is it Important?</a:t>
            </a:r>
          </a:p>
          <a:p>
            <a:pPr indent="-228600" algn="l">
              <a:spcAft>
                <a:spcPts val="800"/>
              </a:spcAft>
              <a:buFont typeface="Arial" panose="020B0604020202020204" pitchFamily="34" charset="0"/>
              <a:buChar char="•"/>
            </a:pPr>
            <a:r>
              <a:rPr lang="en-US" sz="1400" dirty="0">
                <a:effectLst/>
                <a:latin typeface="Arial" panose="020B0604020202020204" pitchFamily="34" charset="0"/>
                <a:cs typeface="Arial" panose="020B0604020202020204" pitchFamily="34" charset="0"/>
              </a:rPr>
              <a:t>In the workplace, emotional intelligence (EI) contributes to the cultivation of healthier work environments, the improvement of productivity, and the establishment of stronger relationships. It is essential for personal development and effective leadership.</a:t>
            </a:r>
          </a:p>
          <a:p>
            <a:pPr lvl="0" indent="-228600" algn="l">
              <a:spcAft>
                <a:spcPts val="800"/>
              </a:spcAft>
              <a:buFont typeface="Arial" panose="020B0604020202020204" pitchFamily="34" charset="0"/>
              <a:buChar char="•"/>
            </a:pPr>
            <a:endParaRPr lang="en-US" sz="1700" dirty="0"/>
          </a:p>
        </p:txBody>
      </p:sp>
    </p:spTree>
    <p:extLst>
      <p:ext uri="{BB962C8B-B14F-4D97-AF65-F5344CB8AC3E}">
        <p14:creationId xmlns:p14="http://schemas.microsoft.com/office/powerpoint/2010/main" val="32777637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2727D8-F9B1-0BEE-457C-6ED19B81D086}"/>
              </a:ext>
            </a:extLst>
          </p:cNvPr>
          <p:cNvSpPr>
            <a:spLocks noGrp="1"/>
          </p:cNvSpPr>
          <p:nvPr>
            <p:ph type="title"/>
          </p:nvPr>
        </p:nvSpPr>
        <p:spPr>
          <a:xfrm>
            <a:off x="645064" y="525982"/>
            <a:ext cx="4282983" cy="1200361"/>
          </a:xfrm>
        </p:spPr>
        <p:txBody>
          <a:bodyPr vert="horz" lIns="91440" tIns="45720" rIns="91440" bIns="45720" rtlCol="0" anchor="b">
            <a:normAutofit/>
          </a:bodyPr>
          <a:lstStyle/>
          <a:p>
            <a:r>
              <a:rPr lang="en-US" sz="2500" b="1" kern="1200" dirty="0">
                <a:solidFill>
                  <a:schemeClr val="tx1"/>
                </a:solidFill>
                <a:effectLst/>
                <a:latin typeface="Arial" panose="020B0604020202020204" pitchFamily="34" charset="0"/>
                <a:cs typeface="Arial" panose="020B0604020202020204" pitchFamily="34" charset="0"/>
              </a:rPr>
              <a:t>Emotional Intelligence (EI) Concept</a:t>
            </a:r>
            <a:br>
              <a:rPr lang="en-US" sz="2500" b="1" kern="1200" dirty="0">
                <a:solidFill>
                  <a:schemeClr val="tx1"/>
                </a:solidFill>
                <a:effectLst/>
                <a:latin typeface="Arial" panose="020B0604020202020204" pitchFamily="34" charset="0"/>
                <a:cs typeface="Arial" panose="020B0604020202020204" pitchFamily="34" charset="0"/>
              </a:rPr>
            </a:br>
            <a:endParaRPr lang="en-US" sz="2500" kern="1200" dirty="0">
              <a:solidFill>
                <a:schemeClr val="tx1"/>
              </a:solidFill>
              <a:latin typeface="Arial" panose="020B0604020202020204" pitchFamily="34" charset="0"/>
              <a:cs typeface="Arial" panose="020B0604020202020204" pitchFamily="34" charset="0"/>
            </a:endParaRPr>
          </a:p>
        </p:txBody>
      </p:sp>
      <p:sp>
        <p:nvSpPr>
          <p:cNvPr id="40" name="Rectangle 39">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DD4A802C-9929-BC14-F3A8-8A6F2687F20B}"/>
              </a:ext>
            </a:extLst>
          </p:cNvPr>
          <p:cNvSpPr>
            <a:spLocks noGrp="1"/>
          </p:cNvSpPr>
          <p:nvPr>
            <p:ph type="body" sz="half" idx="2"/>
          </p:nvPr>
        </p:nvSpPr>
        <p:spPr>
          <a:xfrm>
            <a:off x="645066" y="2218347"/>
            <a:ext cx="4282984" cy="3324697"/>
          </a:xfrm>
        </p:spPr>
        <p:txBody>
          <a:bodyPr vert="horz" lIns="91440" tIns="45720" rIns="91440" bIns="45720" rtlCol="0" anchor="ctr">
            <a:normAutofit fontScale="92500" lnSpcReduction="10000"/>
          </a:bodyPr>
          <a:lstStyle/>
          <a:p>
            <a:pPr indent="-228600">
              <a:spcAft>
                <a:spcPts val="800"/>
              </a:spcAft>
              <a:buFont typeface="Arial" panose="020B0604020202020204" pitchFamily="34" charset="0"/>
              <a:buChar char="•"/>
            </a:pPr>
            <a:r>
              <a:rPr lang="en-US" sz="1500" b="1" dirty="0">
                <a:effectLst/>
                <a:latin typeface="Arial" panose="020B0604020202020204" pitchFamily="34" charset="0"/>
                <a:cs typeface="Arial" panose="020B0604020202020204" pitchFamily="34" charset="0"/>
              </a:rPr>
              <a:t>Understanding Emotional Intelligence</a:t>
            </a:r>
            <a:br>
              <a:rPr lang="en-US" sz="1500" dirty="0">
                <a:effectLst/>
                <a:latin typeface="Arial" panose="020B0604020202020204" pitchFamily="34" charset="0"/>
                <a:cs typeface="Arial" panose="020B0604020202020204" pitchFamily="34" charset="0"/>
              </a:rPr>
            </a:br>
            <a:r>
              <a:rPr lang="en-US" sz="1500" dirty="0">
                <a:effectLst/>
                <a:latin typeface="Arial" panose="020B0604020202020204" pitchFamily="34" charset="0"/>
                <a:cs typeface="Arial" panose="020B0604020202020204" pitchFamily="34" charset="0"/>
              </a:rPr>
              <a:t>Emotional intelligence is the unique capability to comprehend and manage emotions. It involves:</a:t>
            </a:r>
          </a:p>
          <a:p>
            <a:pPr marL="342900" lvl="0" indent="-228600">
              <a:spcAft>
                <a:spcPts val="800"/>
              </a:spcAft>
              <a:buSzPts val="1000"/>
              <a:buFont typeface="Arial" panose="020B0604020202020204" pitchFamily="34" charset="0"/>
              <a:buChar char="•"/>
              <a:tabLst>
                <a:tab pos="457200" algn="l"/>
              </a:tabLst>
            </a:pPr>
            <a:r>
              <a:rPr lang="en-US" sz="1500" b="1" dirty="0">
                <a:effectLst/>
                <a:latin typeface="Arial" panose="020B0604020202020204" pitchFamily="34" charset="0"/>
                <a:cs typeface="Arial" panose="020B0604020202020204" pitchFamily="34" charset="0"/>
              </a:rPr>
              <a:t>Self-awareness</a:t>
            </a:r>
            <a:r>
              <a:rPr lang="en-US" sz="1500" dirty="0">
                <a:effectLst/>
                <a:latin typeface="Arial" panose="020B0604020202020204" pitchFamily="34" charset="0"/>
                <a:cs typeface="Arial" panose="020B0604020202020204" pitchFamily="34" charset="0"/>
              </a:rPr>
              <a:t>: Recognizing your emotions</a:t>
            </a:r>
          </a:p>
          <a:p>
            <a:pPr marL="342900" lvl="0" indent="-228600">
              <a:spcAft>
                <a:spcPts val="800"/>
              </a:spcAft>
              <a:buSzPts val="1000"/>
              <a:buFont typeface="Arial" panose="020B0604020202020204" pitchFamily="34" charset="0"/>
              <a:buChar char="•"/>
              <a:tabLst>
                <a:tab pos="457200" algn="l"/>
              </a:tabLst>
            </a:pPr>
            <a:r>
              <a:rPr lang="en-US" sz="1500" b="1" dirty="0">
                <a:effectLst/>
                <a:latin typeface="Arial" panose="020B0604020202020204" pitchFamily="34" charset="0"/>
                <a:cs typeface="Arial" panose="020B0604020202020204" pitchFamily="34" charset="0"/>
              </a:rPr>
              <a:t>Self-regulation</a:t>
            </a:r>
            <a:r>
              <a:rPr lang="en-US" sz="1500" dirty="0">
                <a:effectLst/>
                <a:latin typeface="Arial" panose="020B0604020202020204" pitchFamily="34" charset="0"/>
                <a:cs typeface="Arial" panose="020B0604020202020204" pitchFamily="34" charset="0"/>
              </a:rPr>
              <a:t>: Managing emotional responses</a:t>
            </a:r>
          </a:p>
          <a:p>
            <a:pPr marL="342900" lvl="0" indent="-228600">
              <a:spcAft>
                <a:spcPts val="800"/>
              </a:spcAft>
              <a:buSzPts val="1000"/>
              <a:buFont typeface="Arial" panose="020B0604020202020204" pitchFamily="34" charset="0"/>
              <a:buChar char="•"/>
              <a:tabLst>
                <a:tab pos="457200" algn="l"/>
              </a:tabLst>
            </a:pPr>
            <a:r>
              <a:rPr lang="en-US" sz="1500" b="1" dirty="0">
                <a:effectLst/>
                <a:latin typeface="Arial" panose="020B0604020202020204" pitchFamily="34" charset="0"/>
                <a:cs typeface="Arial" panose="020B0604020202020204" pitchFamily="34" charset="0"/>
              </a:rPr>
              <a:t>Social Awareness</a:t>
            </a:r>
            <a:r>
              <a:rPr lang="en-US" sz="1500" dirty="0">
                <a:effectLst/>
                <a:latin typeface="Arial" panose="020B0604020202020204" pitchFamily="34" charset="0"/>
                <a:cs typeface="Arial" panose="020B0604020202020204" pitchFamily="34" charset="0"/>
              </a:rPr>
              <a:t>: Understanding others' emotions</a:t>
            </a:r>
          </a:p>
          <a:p>
            <a:pPr marL="342900" lvl="0" indent="-228600">
              <a:spcAft>
                <a:spcPts val="800"/>
              </a:spcAft>
              <a:buSzPts val="1000"/>
              <a:buFont typeface="Arial" panose="020B0604020202020204" pitchFamily="34" charset="0"/>
              <a:buChar char="•"/>
              <a:tabLst>
                <a:tab pos="457200" algn="l"/>
              </a:tabLst>
            </a:pPr>
            <a:r>
              <a:rPr lang="en-US" sz="1500" b="1" dirty="0">
                <a:effectLst/>
                <a:latin typeface="Arial" panose="020B0604020202020204" pitchFamily="34" charset="0"/>
                <a:cs typeface="Arial" panose="020B0604020202020204" pitchFamily="34" charset="0"/>
              </a:rPr>
              <a:t>Empathy</a:t>
            </a:r>
            <a:r>
              <a:rPr lang="en-US" sz="1500" dirty="0">
                <a:effectLst/>
                <a:latin typeface="Arial" panose="020B0604020202020204" pitchFamily="34" charset="0"/>
                <a:cs typeface="Arial" panose="020B0604020202020204" pitchFamily="34" charset="0"/>
              </a:rPr>
              <a:t>: Building meaningful relatio</a:t>
            </a:r>
            <a:r>
              <a:rPr lang="en-US" sz="1500" dirty="0">
                <a:effectLst/>
              </a:rPr>
              <a:t>nships through emotional understanding</a:t>
            </a:r>
          </a:p>
          <a:p>
            <a:pPr indent="-228600">
              <a:spcAft>
                <a:spcPts val="800"/>
              </a:spcAft>
              <a:buFont typeface="Arial" panose="020B0604020202020204" pitchFamily="34" charset="0"/>
              <a:buChar char="•"/>
            </a:pPr>
            <a:r>
              <a:rPr lang="en-US" sz="1400" dirty="0">
                <a:effectLst/>
              </a:rPr>
              <a:t> </a:t>
            </a:r>
          </a:p>
          <a:p>
            <a:pPr indent="-228600">
              <a:spcAft>
                <a:spcPts val="800"/>
              </a:spcAft>
              <a:buFont typeface="Arial" panose="020B0604020202020204" pitchFamily="34" charset="0"/>
              <a:buChar char="•"/>
            </a:pPr>
            <a:endParaRPr lang="en-US" sz="1400" b="1" dirty="0">
              <a:effectLst/>
            </a:endParaRPr>
          </a:p>
        </p:txBody>
      </p:sp>
      <p:sp>
        <p:nvSpPr>
          <p:cNvPr id="42" name="Rectangle 41">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Placeholder 7" descr="A colorful circles with icons and text&#10;&#10;Description automatically generated">
            <a:extLst>
              <a:ext uri="{FF2B5EF4-FFF2-40B4-BE49-F238E27FC236}">
                <a16:creationId xmlns:a16="http://schemas.microsoft.com/office/drawing/2014/main" id="{39893078-B569-5077-D442-9C01E53856AA}"/>
              </a:ext>
            </a:extLst>
          </p:cNvPr>
          <p:cNvPicPr>
            <a:picLocks noGrp="1" noChangeAspect="1"/>
          </p:cNvPicPr>
          <p:nvPr>
            <p:ph type="pic" idx="1"/>
          </p:nvPr>
        </p:nvPicPr>
        <p:blipFill>
          <a:blip r:embed="rId3">
            <a:extLst>
              <a:ext uri="{28A0092B-C50C-407E-A947-70E740481C1C}">
                <a14:useLocalDpi xmlns:a14="http://schemas.microsoft.com/office/drawing/2010/main" val="0"/>
              </a:ext>
            </a:extLst>
          </a:blip>
          <a:srcRect l="5264" r="5264"/>
          <a:stretch/>
        </p:blipFill>
        <p:spPr>
          <a:xfrm>
            <a:off x="5987738" y="1213192"/>
            <a:ext cx="5628018" cy="4198746"/>
          </a:xfrm>
          <a:prstGeom prst="rect">
            <a:avLst/>
          </a:prstGeom>
        </p:spPr>
      </p:pic>
    </p:spTree>
    <p:extLst>
      <p:ext uri="{BB962C8B-B14F-4D97-AF65-F5344CB8AC3E}">
        <p14:creationId xmlns:p14="http://schemas.microsoft.com/office/powerpoint/2010/main" val="15129499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E413D0-729E-B630-26C8-C8D982CCB9CD}"/>
              </a:ext>
            </a:extLst>
          </p:cNvPr>
          <p:cNvSpPr>
            <a:spLocks noGrp="1"/>
          </p:cNvSpPr>
          <p:nvPr>
            <p:ph type="title"/>
          </p:nvPr>
        </p:nvSpPr>
        <p:spPr>
          <a:xfrm>
            <a:off x="589560" y="856180"/>
            <a:ext cx="4560584" cy="1128068"/>
          </a:xfrm>
        </p:spPr>
        <p:txBody>
          <a:bodyPr vert="horz" lIns="91440" tIns="45720" rIns="91440" bIns="45720" rtlCol="0" anchor="ctr">
            <a:normAutofit/>
          </a:bodyPr>
          <a:lstStyle/>
          <a:p>
            <a:r>
              <a:rPr lang="en-US" sz="2500" b="1" dirty="0">
                <a:effectLst/>
                <a:latin typeface="Arial" panose="020B0604020202020204" pitchFamily="34" charset="0"/>
                <a:cs typeface="Arial" panose="020B0604020202020204" pitchFamily="34" charset="0"/>
              </a:rPr>
              <a:t>Potential Benefits of Emotional Intelligence</a:t>
            </a:r>
            <a:br>
              <a:rPr lang="en-US" sz="2500" b="1" dirty="0">
                <a:effectLst/>
                <a:latin typeface="Arial" panose="020B0604020202020204" pitchFamily="34" charset="0"/>
                <a:cs typeface="Arial" panose="020B0604020202020204" pitchFamily="34" charset="0"/>
              </a:rPr>
            </a:br>
            <a:endParaRPr lang="en-US" sz="2500" dirty="0">
              <a:latin typeface="Arial" panose="020B0604020202020204" pitchFamily="34" charset="0"/>
              <a:cs typeface="Arial" panose="020B0604020202020204" pitchFamily="34" charset="0"/>
            </a:endParaRPr>
          </a:p>
        </p:txBody>
      </p:sp>
      <p:grpSp>
        <p:nvGrpSpPr>
          <p:cNvPr id="30" name="Group 29">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31" name="Rectangle 30">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4" name="Rectangle 33">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a:extLst>
              <a:ext uri="{FF2B5EF4-FFF2-40B4-BE49-F238E27FC236}">
                <a16:creationId xmlns:a16="http://schemas.microsoft.com/office/drawing/2014/main" id="{F42F46F8-C3A5-360D-2575-553A5C3B17CD}"/>
              </a:ext>
            </a:extLst>
          </p:cNvPr>
          <p:cNvSpPr>
            <a:spLocks noGrp="1"/>
          </p:cNvSpPr>
          <p:nvPr>
            <p:ph type="body" sz="half" idx="2"/>
          </p:nvPr>
        </p:nvSpPr>
        <p:spPr>
          <a:xfrm>
            <a:off x="590719" y="2330505"/>
            <a:ext cx="4559425" cy="3979585"/>
          </a:xfrm>
        </p:spPr>
        <p:txBody>
          <a:bodyPr vert="horz" lIns="91440" tIns="45720" rIns="91440" bIns="45720" rtlCol="0" anchor="ctr">
            <a:normAutofit/>
          </a:bodyPr>
          <a:lstStyle/>
          <a:p>
            <a:pPr indent="-228600">
              <a:buFont typeface="Arial" panose="020B0604020202020204" pitchFamily="34" charset="0"/>
              <a:buChar char="•"/>
            </a:pPr>
            <a:endParaRPr lang="en-US" sz="1500" dirty="0">
              <a:effectLst/>
            </a:endParaRPr>
          </a:p>
          <a:p>
            <a:pPr indent="-228600">
              <a:spcAft>
                <a:spcPts val="800"/>
              </a:spcAft>
              <a:buFont typeface="Arial" panose="020B0604020202020204" pitchFamily="34" charset="0"/>
              <a:buChar char="•"/>
            </a:pPr>
            <a:r>
              <a:rPr lang="en-US" sz="1400" b="1" dirty="0">
                <a:effectLst/>
                <a:latin typeface="Arial" panose="020B0604020202020204" pitchFamily="34" charset="0"/>
                <a:cs typeface="Arial" panose="020B0604020202020204" pitchFamily="34" charset="0"/>
              </a:rPr>
              <a:t>How Emotional Intelligence Adds Value</a:t>
            </a:r>
            <a:endParaRPr lang="en-US" sz="1400" dirty="0">
              <a:effectLst/>
              <a:latin typeface="Arial" panose="020B0604020202020204" pitchFamily="34" charset="0"/>
              <a:cs typeface="Arial" panose="020B0604020202020204" pitchFamily="34" charset="0"/>
            </a:endParaRPr>
          </a:p>
          <a:p>
            <a:pPr marL="342900" lvl="0" indent="-228600">
              <a:spcAft>
                <a:spcPts val="800"/>
              </a:spcAft>
              <a:buSzPts val="1000"/>
              <a:buFont typeface="Arial" panose="020B0604020202020204" pitchFamily="34" charset="0"/>
              <a:buChar char="•"/>
              <a:tabLst>
                <a:tab pos="457200" algn="l"/>
              </a:tabLst>
            </a:pPr>
            <a:r>
              <a:rPr lang="en-US" sz="1400" b="1" dirty="0">
                <a:effectLst/>
                <a:latin typeface="Arial" panose="020B0604020202020204" pitchFamily="34" charset="0"/>
                <a:cs typeface="Arial" panose="020B0604020202020204" pitchFamily="34" charset="0"/>
              </a:rPr>
              <a:t>Improved Self-awareness</a:t>
            </a:r>
            <a:r>
              <a:rPr lang="en-US" sz="1400" dirty="0">
                <a:effectLst/>
                <a:latin typeface="Arial" panose="020B0604020202020204" pitchFamily="34" charset="0"/>
                <a:cs typeface="Arial" panose="020B0604020202020204" pitchFamily="34" charset="0"/>
              </a:rPr>
              <a:t>: Enhances decision-making and stress management.</a:t>
            </a:r>
          </a:p>
          <a:p>
            <a:pPr marL="342900" lvl="0" indent="-228600">
              <a:spcAft>
                <a:spcPts val="800"/>
              </a:spcAft>
              <a:buSzPts val="1000"/>
              <a:buFont typeface="Arial" panose="020B0604020202020204" pitchFamily="34" charset="0"/>
              <a:buChar char="•"/>
              <a:tabLst>
                <a:tab pos="457200" algn="l"/>
              </a:tabLst>
            </a:pPr>
            <a:r>
              <a:rPr lang="en-US" sz="1400" b="1" dirty="0">
                <a:effectLst/>
                <a:latin typeface="Arial" panose="020B0604020202020204" pitchFamily="34" charset="0"/>
                <a:cs typeface="Arial" panose="020B0604020202020204" pitchFamily="34" charset="0"/>
              </a:rPr>
              <a:t>Better Communication</a:t>
            </a:r>
            <a:r>
              <a:rPr lang="en-US" sz="1400" dirty="0">
                <a:effectLst/>
                <a:latin typeface="Arial" panose="020B0604020202020204" pitchFamily="34" charset="0"/>
                <a:cs typeface="Arial" panose="020B0604020202020204" pitchFamily="34" charset="0"/>
              </a:rPr>
              <a:t>: Fosters trust and cooperation, leading to better teamwork.</a:t>
            </a:r>
          </a:p>
          <a:p>
            <a:pPr marL="342900" lvl="0" indent="-228600">
              <a:spcAft>
                <a:spcPts val="800"/>
              </a:spcAft>
              <a:buSzPts val="1000"/>
              <a:buFont typeface="Arial" panose="020B0604020202020204" pitchFamily="34" charset="0"/>
              <a:buChar char="•"/>
              <a:tabLst>
                <a:tab pos="457200" algn="l"/>
              </a:tabLst>
            </a:pPr>
            <a:r>
              <a:rPr lang="en-US" sz="1400" b="1" dirty="0">
                <a:effectLst/>
                <a:latin typeface="Arial" panose="020B0604020202020204" pitchFamily="34" charset="0"/>
                <a:cs typeface="Arial" panose="020B0604020202020204" pitchFamily="34" charset="0"/>
              </a:rPr>
              <a:t>Resilience</a:t>
            </a:r>
            <a:r>
              <a:rPr lang="en-US" sz="1400" dirty="0">
                <a:effectLst/>
                <a:latin typeface="Arial" panose="020B0604020202020204" pitchFamily="34" charset="0"/>
                <a:cs typeface="Arial" panose="020B0604020202020204" pitchFamily="34" charset="0"/>
              </a:rPr>
              <a:t>: Helps professionals navigate challenges and maintain mental well-being.</a:t>
            </a:r>
            <a:br>
              <a:rPr lang="en-US" sz="1400" dirty="0">
                <a:effectLst/>
                <a:latin typeface="Arial" panose="020B0604020202020204" pitchFamily="34" charset="0"/>
                <a:cs typeface="Arial" panose="020B0604020202020204" pitchFamily="34" charset="0"/>
              </a:rPr>
            </a:br>
            <a:r>
              <a:rPr lang="en-US" sz="1400" dirty="0">
                <a:effectLst/>
                <a:latin typeface="Arial" panose="020B0604020202020204" pitchFamily="34" charset="0"/>
                <a:cs typeface="Arial" panose="020B0604020202020204" pitchFamily="34" charset="0"/>
              </a:rPr>
              <a:t>Emotional intelligence enables organizations to thrive through better collaboration, conflict resolution, and emotional regulation.</a:t>
            </a:r>
          </a:p>
          <a:p>
            <a:pPr lvl="1" indent="-228600">
              <a:spcAft>
                <a:spcPts val="800"/>
              </a:spcAft>
              <a:buSzPts val="1000"/>
              <a:buFont typeface="Arial" panose="020B0604020202020204" pitchFamily="34" charset="0"/>
              <a:buChar char="•"/>
              <a:tabLst>
                <a:tab pos="914400" algn="l"/>
              </a:tabLst>
            </a:pPr>
            <a:endParaRPr lang="en-US" sz="1600" dirty="0"/>
          </a:p>
        </p:txBody>
      </p:sp>
      <p:sp>
        <p:nvSpPr>
          <p:cNvPr id="36" name="Rectangle 35">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Placeholder 7" descr="A diagram of a diagram&#10;&#10;Description automatically generated">
            <a:extLst>
              <a:ext uri="{FF2B5EF4-FFF2-40B4-BE49-F238E27FC236}">
                <a16:creationId xmlns:a16="http://schemas.microsoft.com/office/drawing/2014/main" id="{9B2B70B0-7F10-70D4-B524-2BFC5FFA4F12}"/>
              </a:ext>
            </a:extLst>
          </p:cNvPr>
          <p:cNvPicPr preferRelativeResize="0">
            <a:picLocks noGrp="1"/>
          </p:cNvPicPr>
          <p:nvPr>
            <p:ph type="pic" idx="1"/>
          </p:nvPr>
        </p:nvPicPr>
        <p:blipFill>
          <a:blip r:embed="rId3">
            <a:extLst>
              <a:ext uri="{28A0092B-C50C-407E-A947-70E740481C1C}">
                <a14:useLocalDpi xmlns:a14="http://schemas.microsoft.com/office/drawing/2010/main" val="0"/>
              </a:ext>
            </a:extLst>
          </a:blip>
          <a:srcRect l="21685" r="20289" b="2"/>
          <a:stretch/>
        </p:blipFill>
        <p:spPr>
          <a:xfrm>
            <a:off x="5977788" y="799352"/>
            <a:ext cx="5425410" cy="5259296"/>
          </a:xfrm>
          <a:prstGeom prst="rect">
            <a:avLst/>
          </a:prstGeom>
        </p:spPr>
      </p:pic>
    </p:spTree>
    <p:extLst>
      <p:ext uri="{BB962C8B-B14F-4D97-AF65-F5344CB8AC3E}">
        <p14:creationId xmlns:p14="http://schemas.microsoft.com/office/powerpoint/2010/main" val="17879544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7953ABF-2DDE-59F8-4F2D-08AA9C6D6B05}"/>
              </a:ext>
            </a:extLst>
          </p:cNvPr>
          <p:cNvSpPr>
            <a:spLocks noGrp="1"/>
          </p:cNvSpPr>
          <p:nvPr>
            <p:ph type="title"/>
          </p:nvPr>
        </p:nvSpPr>
        <p:spPr>
          <a:xfrm>
            <a:off x="589560" y="856180"/>
            <a:ext cx="4560584" cy="1128068"/>
          </a:xfrm>
        </p:spPr>
        <p:txBody>
          <a:bodyPr vert="horz" lIns="91440" tIns="45720" rIns="91440" bIns="45720" rtlCol="0" anchor="ctr">
            <a:normAutofit/>
          </a:bodyPr>
          <a:lstStyle/>
          <a:p>
            <a:r>
              <a:rPr lang="en-US" sz="2500" b="1" dirty="0">
                <a:effectLst/>
                <a:latin typeface="Arial" panose="020B0604020202020204" pitchFamily="34" charset="0"/>
                <a:cs typeface="Arial" panose="020B0604020202020204" pitchFamily="34" charset="0"/>
              </a:rPr>
              <a:t>Different Types of Emotional Intelligence Skills</a:t>
            </a:r>
            <a:br>
              <a:rPr lang="en-US" sz="2500" b="1" dirty="0">
                <a:effectLst/>
                <a:latin typeface="Arial" panose="020B0604020202020204" pitchFamily="34" charset="0"/>
                <a:cs typeface="Arial" panose="020B0604020202020204" pitchFamily="34" charset="0"/>
              </a:rPr>
            </a:br>
            <a:endParaRPr lang="en-US" sz="2500" dirty="0">
              <a:latin typeface="Arial" panose="020B0604020202020204" pitchFamily="34" charset="0"/>
              <a:cs typeface="Arial" panose="020B0604020202020204" pitchFamily="34" charset="0"/>
            </a:endParaRPr>
          </a:p>
        </p:txBody>
      </p:sp>
      <p:grpSp>
        <p:nvGrpSpPr>
          <p:cNvPr id="29" name="Group 28">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30" name="Rectangle 29">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 name="Rectangle 32">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a:extLst>
              <a:ext uri="{FF2B5EF4-FFF2-40B4-BE49-F238E27FC236}">
                <a16:creationId xmlns:a16="http://schemas.microsoft.com/office/drawing/2014/main" id="{0F9E76B7-B0B5-7088-458C-948B7E5C718D}"/>
              </a:ext>
            </a:extLst>
          </p:cNvPr>
          <p:cNvSpPr>
            <a:spLocks noGrp="1"/>
          </p:cNvSpPr>
          <p:nvPr>
            <p:ph type="body" sz="half" idx="2"/>
          </p:nvPr>
        </p:nvSpPr>
        <p:spPr>
          <a:xfrm>
            <a:off x="590719" y="2330505"/>
            <a:ext cx="4559425" cy="3979585"/>
          </a:xfrm>
        </p:spPr>
        <p:txBody>
          <a:bodyPr vert="horz" lIns="91440" tIns="45720" rIns="91440" bIns="45720" rtlCol="0" anchor="ctr">
            <a:normAutofit/>
          </a:bodyPr>
          <a:lstStyle/>
          <a:p>
            <a:pPr marL="342900" lvl="0" indent="-228600">
              <a:spcAft>
                <a:spcPts val="800"/>
              </a:spcAft>
              <a:buSzPts val="1000"/>
              <a:buFont typeface="Arial" panose="020B0604020202020204" pitchFamily="34" charset="0"/>
              <a:buChar char="•"/>
              <a:tabLst>
                <a:tab pos="457200" algn="l"/>
              </a:tabLst>
            </a:pPr>
            <a:r>
              <a:rPr lang="en-US" sz="1500" dirty="0">
                <a:effectLst/>
              </a:rPr>
              <a:t> </a:t>
            </a:r>
            <a:r>
              <a:rPr lang="en-US" sz="1500" b="1" dirty="0">
                <a:latin typeface="Arial" panose="020B0604020202020204" pitchFamily="34" charset="0"/>
                <a:cs typeface="Arial" panose="020B0604020202020204" pitchFamily="34" charset="0"/>
              </a:rPr>
              <a:t>Self-awareness:</a:t>
            </a:r>
            <a:r>
              <a:rPr lang="en-US" sz="1500" dirty="0">
                <a:latin typeface="Arial" panose="020B0604020202020204" pitchFamily="34" charset="0"/>
                <a:cs typeface="Arial" panose="020B0604020202020204" pitchFamily="34" charset="0"/>
              </a:rPr>
              <a:t> Improves decision-making and stress management</a:t>
            </a:r>
          </a:p>
          <a:p>
            <a:pPr marL="342900" lvl="0" indent="-228600">
              <a:spcAft>
                <a:spcPts val="800"/>
              </a:spcAft>
              <a:buSzPts val="1000"/>
              <a:buFont typeface="Arial" panose="020B0604020202020204" pitchFamily="34" charset="0"/>
              <a:buChar char="•"/>
              <a:tabLst>
                <a:tab pos="457200" algn="l"/>
              </a:tabLst>
            </a:pPr>
            <a:r>
              <a:rPr lang="en-US" sz="1500" b="1" dirty="0">
                <a:latin typeface="Arial" panose="020B0604020202020204" pitchFamily="34" charset="0"/>
                <a:cs typeface="Arial" panose="020B0604020202020204" pitchFamily="34" charset="0"/>
              </a:rPr>
              <a:t>Workplace relationships:</a:t>
            </a:r>
            <a:r>
              <a:rPr lang="en-US" sz="1500" dirty="0">
                <a:latin typeface="Arial" panose="020B0604020202020204" pitchFamily="34" charset="0"/>
                <a:cs typeface="Arial" panose="020B0604020202020204" pitchFamily="34" charset="0"/>
              </a:rPr>
              <a:t> Fosters authentic connections</a:t>
            </a:r>
          </a:p>
          <a:p>
            <a:pPr marL="342900" lvl="0" indent="-228600">
              <a:spcAft>
                <a:spcPts val="800"/>
              </a:spcAft>
              <a:buSzPts val="1000"/>
              <a:buFont typeface="Arial" panose="020B0604020202020204" pitchFamily="34" charset="0"/>
              <a:buChar char="•"/>
              <a:tabLst>
                <a:tab pos="457200" algn="l"/>
              </a:tabLst>
            </a:pPr>
            <a:r>
              <a:rPr lang="en-US" sz="1500" b="1" dirty="0">
                <a:latin typeface="Arial" panose="020B0604020202020204" pitchFamily="34" charset="0"/>
                <a:cs typeface="Arial" panose="020B0604020202020204" pitchFamily="34" charset="0"/>
              </a:rPr>
              <a:t>Resilience:</a:t>
            </a:r>
            <a:r>
              <a:rPr lang="en-US" sz="1500" dirty="0">
                <a:latin typeface="Arial" panose="020B0604020202020204" pitchFamily="34" charset="0"/>
                <a:cs typeface="Arial" panose="020B0604020202020204" pitchFamily="34" charset="0"/>
              </a:rPr>
              <a:t> Enhances adaptability and stress management</a:t>
            </a:r>
          </a:p>
          <a:p>
            <a:pPr marL="342900" lvl="0" indent="-228600">
              <a:spcAft>
                <a:spcPts val="800"/>
              </a:spcAft>
              <a:buSzPts val="1000"/>
              <a:buFont typeface="Arial" panose="020B0604020202020204" pitchFamily="34" charset="0"/>
              <a:buChar char="•"/>
              <a:tabLst>
                <a:tab pos="457200" algn="l"/>
              </a:tabLst>
            </a:pPr>
            <a:r>
              <a:rPr lang="en-US" sz="1500" b="1" dirty="0">
                <a:latin typeface="Arial" panose="020B0604020202020204" pitchFamily="34" charset="0"/>
                <a:cs typeface="Arial" panose="020B0604020202020204" pitchFamily="34" charset="0"/>
              </a:rPr>
              <a:t>Team collaboration:</a:t>
            </a:r>
            <a:r>
              <a:rPr lang="en-US" sz="1500" dirty="0">
                <a:latin typeface="Arial" panose="020B0604020202020204" pitchFamily="34" charset="0"/>
                <a:cs typeface="Arial" panose="020B0604020202020204" pitchFamily="34" charset="0"/>
              </a:rPr>
              <a:t> Promotes effective teamwork</a:t>
            </a:r>
          </a:p>
          <a:p>
            <a:pPr>
              <a:spcAft>
                <a:spcPts val="800"/>
              </a:spcAft>
            </a:pPr>
            <a:endParaRPr lang="en-US" sz="1500" dirty="0">
              <a:effectLst/>
            </a:endParaRPr>
          </a:p>
          <a:p>
            <a:pPr indent="-228600">
              <a:buFont typeface="Arial" panose="020B0604020202020204" pitchFamily="34" charset="0"/>
              <a:buChar char="•"/>
            </a:pPr>
            <a:endParaRPr lang="en-US" sz="2000" dirty="0"/>
          </a:p>
        </p:txBody>
      </p:sp>
      <p:sp>
        <p:nvSpPr>
          <p:cNvPr id="35" name="Rectangle 34">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Person holding a puzzle piece">
            <a:extLst>
              <a:ext uri="{FF2B5EF4-FFF2-40B4-BE49-F238E27FC236}">
                <a16:creationId xmlns:a16="http://schemas.microsoft.com/office/drawing/2014/main" id="{A2F486AC-9A47-2D9D-8375-9363B4E5972D}"/>
              </a:ext>
            </a:extLst>
          </p:cNvPr>
          <p:cNvPicPr>
            <a:picLocks noChangeAspect="1"/>
          </p:cNvPicPr>
          <p:nvPr/>
        </p:nvPicPr>
        <p:blipFill>
          <a:blip r:embed="rId3"/>
          <a:srcRect l="15141" r="14969"/>
          <a:stretch/>
        </p:blipFill>
        <p:spPr>
          <a:xfrm>
            <a:off x="5977788" y="799352"/>
            <a:ext cx="5425410" cy="5259296"/>
          </a:xfrm>
          <a:prstGeom prst="rect">
            <a:avLst/>
          </a:prstGeom>
        </p:spPr>
      </p:pic>
    </p:spTree>
    <p:extLst>
      <p:ext uri="{BB962C8B-B14F-4D97-AF65-F5344CB8AC3E}">
        <p14:creationId xmlns:p14="http://schemas.microsoft.com/office/powerpoint/2010/main" val="8685881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FC79CDE-73F7-B0F0-6B0C-5128F553B99F}"/>
              </a:ext>
            </a:extLst>
          </p:cNvPr>
          <p:cNvSpPr>
            <a:spLocks noGrp="1"/>
          </p:cNvSpPr>
          <p:nvPr>
            <p:ph type="ctrTitle"/>
          </p:nvPr>
        </p:nvSpPr>
        <p:spPr>
          <a:xfrm>
            <a:off x="6590662" y="4267832"/>
            <a:ext cx="4805996" cy="1297115"/>
          </a:xfrm>
        </p:spPr>
        <p:txBody>
          <a:bodyPr anchor="t">
            <a:normAutofit/>
          </a:bodyPr>
          <a:lstStyle/>
          <a:p>
            <a:pPr algn="l"/>
            <a:r>
              <a:rPr lang="en-GB" sz="2800" b="1" kern="100" dirty="0">
                <a:solidFill>
                  <a:schemeClr val="tx2"/>
                </a:solidFill>
                <a:effectLst/>
                <a:latin typeface="Arial" panose="020B0604020202020204" pitchFamily="34" charset="0"/>
                <a:ea typeface="Aptos" panose="020B0004020202020204" pitchFamily="34" charset="0"/>
                <a:cs typeface="Arial" panose="020B0604020202020204" pitchFamily="34" charset="0"/>
              </a:rPr>
              <a:t>Reflection of Emotional Intelligence</a:t>
            </a:r>
            <a:br>
              <a:rPr lang="en-GB" sz="2800" kern="100" dirty="0">
                <a:solidFill>
                  <a:schemeClr val="tx2"/>
                </a:solidFill>
                <a:effectLst/>
                <a:latin typeface="Aptos" panose="020B0004020202020204" pitchFamily="34" charset="0"/>
                <a:ea typeface="Aptos" panose="020B0004020202020204" pitchFamily="34" charset="0"/>
                <a:cs typeface="Times New Roman" panose="02020603050405020304" pitchFamily="18" charset="0"/>
              </a:rPr>
            </a:br>
            <a:endParaRPr lang="en-GB" sz="2800" dirty="0">
              <a:solidFill>
                <a:schemeClr val="tx2"/>
              </a:solidFill>
            </a:endParaRPr>
          </a:p>
        </p:txBody>
      </p:sp>
      <p:sp>
        <p:nvSpPr>
          <p:cNvPr id="3" name="Subtitle 2">
            <a:extLst>
              <a:ext uri="{FF2B5EF4-FFF2-40B4-BE49-F238E27FC236}">
                <a16:creationId xmlns:a16="http://schemas.microsoft.com/office/drawing/2014/main" id="{EB62C749-4E76-B534-E588-C649E937D33D}"/>
              </a:ext>
            </a:extLst>
          </p:cNvPr>
          <p:cNvSpPr>
            <a:spLocks noGrp="1"/>
          </p:cNvSpPr>
          <p:nvPr>
            <p:ph type="subTitle" idx="1"/>
          </p:nvPr>
        </p:nvSpPr>
        <p:spPr>
          <a:xfrm>
            <a:off x="6590966" y="2256183"/>
            <a:ext cx="4805691" cy="2011647"/>
          </a:xfrm>
        </p:spPr>
        <p:txBody>
          <a:bodyPr anchor="b">
            <a:normAutofit/>
          </a:bodyPr>
          <a:lstStyle/>
          <a:p>
            <a:pPr marL="342900" lvl="0" indent="-342900" algn="l">
              <a:buFont typeface="Symbol" panose="05050102010706020507" pitchFamily="18" charset="2"/>
              <a:buChar char=""/>
            </a:pPr>
            <a:r>
              <a:rPr lang="en-GB" sz="1500" kern="100" dirty="0">
                <a:solidFill>
                  <a:schemeClr val="tx2"/>
                </a:solidFill>
                <a:effectLst/>
                <a:latin typeface="Arial" panose="020B0604020202020204" pitchFamily="34" charset="0"/>
                <a:ea typeface="Aptos" panose="020B0004020202020204" pitchFamily="34" charset="0"/>
                <a:cs typeface="Arial" panose="020B0604020202020204" pitchFamily="34" charset="0"/>
              </a:rPr>
              <a:t>EI influences interpersonal and workplace relationships (</a:t>
            </a:r>
            <a:r>
              <a:rPr lang="en-GB" sz="1500" kern="100" dirty="0" err="1">
                <a:solidFill>
                  <a:schemeClr val="tx2"/>
                </a:solidFill>
                <a:effectLst/>
                <a:latin typeface="Arial" panose="020B0604020202020204" pitchFamily="34" charset="0"/>
                <a:ea typeface="Aptos" panose="020B0004020202020204" pitchFamily="34" charset="0"/>
                <a:cs typeface="Arial" panose="020B0604020202020204" pitchFamily="34" charset="0"/>
              </a:rPr>
              <a:t>Rechberg</a:t>
            </a:r>
            <a:r>
              <a:rPr lang="en-GB" sz="1500" kern="100" dirty="0">
                <a:solidFill>
                  <a:schemeClr val="tx2"/>
                </a:solidFill>
                <a:effectLst/>
                <a:latin typeface="Arial" panose="020B0604020202020204" pitchFamily="34" charset="0"/>
                <a:ea typeface="Aptos" panose="020B0004020202020204" pitchFamily="34" charset="0"/>
                <a:cs typeface="Arial" panose="020B0604020202020204" pitchFamily="34" charset="0"/>
              </a:rPr>
              <a:t>, 2020).</a:t>
            </a:r>
          </a:p>
          <a:p>
            <a:pPr marL="342900" lvl="0" indent="-342900" algn="l">
              <a:buFont typeface="Symbol" panose="05050102010706020507" pitchFamily="18" charset="2"/>
              <a:buChar char=""/>
            </a:pPr>
            <a:r>
              <a:rPr lang="en-GB" sz="1500" kern="100" dirty="0">
                <a:solidFill>
                  <a:schemeClr val="tx2"/>
                </a:solidFill>
                <a:effectLst/>
                <a:latin typeface="Arial" panose="020B0604020202020204" pitchFamily="34" charset="0"/>
                <a:ea typeface="Aptos" panose="020B0004020202020204" pitchFamily="34" charset="0"/>
                <a:cs typeface="Arial" panose="020B0604020202020204" pitchFamily="34" charset="0"/>
              </a:rPr>
              <a:t>Self-awareness and relationship management enhance communication and leadership.</a:t>
            </a:r>
          </a:p>
          <a:p>
            <a:pPr marL="342900" lvl="0" indent="-342900" algn="l">
              <a:spcAft>
                <a:spcPts val="800"/>
              </a:spcAft>
              <a:buFont typeface="Symbol" panose="05050102010706020507" pitchFamily="18" charset="2"/>
              <a:buChar char=""/>
            </a:pPr>
            <a:r>
              <a:rPr lang="en-GB" sz="1500" kern="100" dirty="0">
                <a:solidFill>
                  <a:schemeClr val="tx2"/>
                </a:solidFill>
                <a:effectLst/>
                <a:latin typeface="Arial" panose="020B0604020202020204" pitchFamily="34" charset="0"/>
                <a:ea typeface="Aptos" panose="020B0004020202020204" pitchFamily="34" charset="0"/>
                <a:cs typeface="Arial" panose="020B0604020202020204" pitchFamily="34" charset="0"/>
              </a:rPr>
              <a:t>Understanding emotional requirements fosters a positive organizational culture (Costas,)</a:t>
            </a:r>
            <a:r>
              <a:rPr lang="en-GB" sz="1500" kern="100" dirty="0">
                <a:solidFill>
                  <a:schemeClr val="tx2"/>
                </a:solidFill>
                <a:latin typeface="Arial" panose="020B0604020202020204" pitchFamily="34" charset="0"/>
                <a:ea typeface="Aptos" panose="020B0004020202020204" pitchFamily="34" charset="0"/>
                <a:cs typeface="Arial" panose="020B0604020202020204" pitchFamily="34" charset="0"/>
              </a:rPr>
              <a:t> 2021</a:t>
            </a:r>
            <a:r>
              <a:rPr lang="en-GB" sz="1500" kern="100" dirty="0">
                <a:solidFill>
                  <a:schemeClr val="tx2"/>
                </a:solidFill>
                <a:effectLst/>
                <a:latin typeface="Arial" panose="020B0604020202020204" pitchFamily="34" charset="0"/>
                <a:ea typeface="Aptos" panose="020B0004020202020204" pitchFamily="34" charset="0"/>
                <a:cs typeface="Arial" panose="020B0604020202020204" pitchFamily="34" charset="0"/>
              </a:rPr>
              <a:t>.</a:t>
            </a:r>
          </a:p>
          <a:p>
            <a:pPr algn="l"/>
            <a:endParaRPr lang="en-GB" sz="800" dirty="0">
              <a:solidFill>
                <a:schemeClr val="tx2"/>
              </a:solidFill>
            </a:endParaRPr>
          </a:p>
        </p:txBody>
      </p:sp>
      <p:pic>
        <p:nvPicPr>
          <p:cNvPr id="21" name="Graphic 20" descr="Brain in head">
            <a:extLst>
              <a:ext uri="{FF2B5EF4-FFF2-40B4-BE49-F238E27FC236}">
                <a16:creationId xmlns:a16="http://schemas.microsoft.com/office/drawing/2014/main" id="{2552FA19-E77C-3049-84AB-1E27876D4B2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22" name="Group 21">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23" name="Freeform: Shape 22">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Shape 24">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29485815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65219498-D544-41AC-98FE-8F956EF66A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500DBFC-17A9-4E0A-AEE2-A49F9AEEF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072B1E47-E73D-133A-AC97-19126D357D1A}"/>
              </a:ext>
            </a:extLst>
          </p:cNvPr>
          <p:cNvSpPr>
            <a:spLocks noGrp="1"/>
          </p:cNvSpPr>
          <p:nvPr>
            <p:ph type="ctrTitle"/>
          </p:nvPr>
        </p:nvSpPr>
        <p:spPr>
          <a:xfrm>
            <a:off x="804672" y="4267832"/>
            <a:ext cx="4805996" cy="1297115"/>
          </a:xfrm>
        </p:spPr>
        <p:txBody>
          <a:bodyPr anchor="t">
            <a:normAutofit/>
          </a:bodyPr>
          <a:lstStyle/>
          <a:p>
            <a:pPr algn="l"/>
            <a:r>
              <a:rPr lang="en-GB" sz="2500" b="1" kern="100" dirty="0">
                <a:solidFill>
                  <a:schemeClr val="tx2"/>
                </a:solidFill>
                <a:effectLst/>
                <a:latin typeface="Arial" panose="020B0604020202020204" pitchFamily="34" charset="0"/>
                <a:ea typeface="Aptos" panose="020B0004020202020204" pitchFamily="34" charset="0"/>
                <a:cs typeface="Arial" panose="020B0604020202020204" pitchFamily="34" charset="0"/>
              </a:rPr>
              <a:t>Assess How to Use or Reason out about Your Own Emotions</a:t>
            </a:r>
            <a:br>
              <a:rPr lang="en-GB" sz="2500" kern="100" dirty="0">
                <a:solidFill>
                  <a:schemeClr val="tx2"/>
                </a:solidFill>
                <a:effectLst/>
                <a:latin typeface="Arial" panose="020B0604020202020204" pitchFamily="34" charset="0"/>
                <a:ea typeface="Aptos" panose="020B0004020202020204" pitchFamily="34" charset="0"/>
                <a:cs typeface="Arial" panose="020B0604020202020204" pitchFamily="34" charset="0"/>
              </a:rPr>
            </a:br>
            <a:endParaRPr lang="en-GB" sz="2500" dirty="0">
              <a:solidFill>
                <a:schemeClr val="tx2"/>
              </a:solidFill>
              <a:latin typeface="Arial" panose="020B0604020202020204" pitchFamily="34" charset="0"/>
              <a:cs typeface="Arial" panose="020B0604020202020204" pitchFamily="34" charset="0"/>
            </a:endParaRPr>
          </a:p>
        </p:txBody>
      </p:sp>
      <p:sp>
        <p:nvSpPr>
          <p:cNvPr id="5" name="Subtitle 4">
            <a:extLst>
              <a:ext uri="{FF2B5EF4-FFF2-40B4-BE49-F238E27FC236}">
                <a16:creationId xmlns:a16="http://schemas.microsoft.com/office/drawing/2014/main" id="{657835D8-7E57-117B-E2BA-EDF33FFA9A8D}"/>
              </a:ext>
            </a:extLst>
          </p:cNvPr>
          <p:cNvSpPr>
            <a:spLocks noGrp="1"/>
          </p:cNvSpPr>
          <p:nvPr>
            <p:ph type="subTitle" idx="1"/>
          </p:nvPr>
        </p:nvSpPr>
        <p:spPr>
          <a:xfrm>
            <a:off x="804672" y="2385391"/>
            <a:ext cx="4805691" cy="1882440"/>
          </a:xfrm>
        </p:spPr>
        <p:txBody>
          <a:bodyPr anchor="b">
            <a:normAutofit/>
          </a:bodyPr>
          <a:lstStyle/>
          <a:p>
            <a:pPr marL="342900" lvl="0" indent="-342900" algn="l">
              <a:buFont typeface="Symbol" panose="05050102010706020507" pitchFamily="18" charset="2"/>
              <a:buChar char=""/>
            </a:pPr>
            <a:r>
              <a:rPr lang="en-GB" sz="1500" kern="100" dirty="0">
                <a:solidFill>
                  <a:schemeClr val="tx2"/>
                </a:solidFill>
                <a:effectLst/>
                <a:latin typeface="Arial" panose="020B0604020202020204" pitchFamily="34" charset="0"/>
                <a:ea typeface="Aptos" panose="020B0004020202020204" pitchFamily="34" charset="0"/>
                <a:cs typeface="Arial" panose="020B0604020202020204" pitchFamily="34" charset="0"/>
              </a:rPr>
              <a:t>Controlling emotions is crucial for enhancing EI skills (</a:t>
            </a:r>
            <a:r>
              <a:rPr lang="en-GB" sz="1500" kern="100" dirty="0" err="1">
                <a:solidFill>
                  <a:schemeClr val="tx2"/>
                </a:solidFill>
                <a:effectLst/>
                <a:latin typeface="Arial" panose="020B0604020202020204" pitchFamily="34" charset="0"/>
                <a:ea typeface="Aptos" panose="020B0004020202020204" pitchFamily="34" charset="0"/>
                <a:cs typeface="Arial" panose="020B0604020202020204" pitchFamily="34" charset="0"/>
              </a:rPr>
              <a:t>Drigas</a:t>
            </a:r>
            <a:r>
              <a:rPr lang="en-GB" sz="1500" kern="100" dirty="0">
                <a:solidFill>
                  <a:schemeClr val="tx2"/>
                </a:solidFill>
                <a:effectLst/>
                <a:latin typeface="Arial" panose="020B0604020202020204" pitchFamily="34" charset="0"/>
                <a:ea typeface="Aptos" panose="020B0004020202020204" pitchFamily="34" charset="0"/>
                <a:cs typeface="Arial" panose="020B0604020202020204" pitchFamily="34" charset="0"/>
              </a:rPr>
              <a:t> et al., 2021).</a:t>
            </a:r>
          </a:p>
          <a:p>
            <a:pPr marL="342900" lvl="0" indent="-342900" algn="l">
              <a:buFont typeface="Symbol" panose="05050102010706020507" pitchFamily="18" charset="2"/>
              <a:buChar char=""/>
            </a:pPr>
            <a:r>
              <a:rPr lang="en-GB" sz="1500" kern="100" dirty="0">
                <a:solidFill>
                  <a:schemeClr val="tx2"/>
                </a:solidFill>
                <a:effectLst/>
                <a:latin typeface="Arial" panose="020B0604020202020204" pitchFamily="34" charset="0"/>
                <a:ea typeface="Aptos" panose="020B0004020202020204" pitchFamily="34" charset="0"/>
                <a:cs typeface="Arial" panose="020B0604020202020204" pitchFamily="34" charset="0"/>
              </a:rPr>
              <a:t>Engaging with new people helps maintain emotional balance (Méndez </a:t>
            </a:r>
            <a:r>
              <a:rPr lang="en-GB" sz="1500" kern="100" dirty="0" err="1">
                <a:solidFill>
                  <a:schemeClr val="tx2"/>
                </a:solidFill>
                <a:effectLst/>
                <a:latin typeface="Arial" panose="020B0604020202020204" pitchFamily="34" charset="0"/>
                <a:ea typeface="Aptos" panose="020B0004020202020204" pitchFamily="34" charset="0"/>
                <a:cs typeface="Arial" panose="020B0604020202020204" pitchFamily="34" charset="0"/>
              </a:rPr>
              <a:t>Giménez</a:t>
            </a:r>
            <a:r>
              <a:rPr lang="en-GB" sz="1500" kern="100" dirty="0">
                <a:solidFill>
                  <a:schemeClr val="tx2"/>
                </a:solidFill>
                <a:effectLst/>
                <a:latin typeface="Arial" panose="020B0604020202020204" pitchFamily="34" charset="0"/>
                <a:ea typeface="Aptos" panose="020B0004020202020204" pitchFamily="34" charset="0"/>
                <a:cs typeface="Arial" panose="020B0604020202020204" pitchFamily="34" charset="0"/>
              </a:rPr>
              <a:t> et al., 2020).</a:t>
            </a:r>
          </a:p>
          <a:p>
            <a:pPr marL="342900" lvl="0" indent="-342900" algn="l">
              <a:spcAft>
                <a:spcPts val="800"/>
              </a:spcAft>
              <a:buFont typeface="Symbol" panose="05050102010706020507" pitchFamily="18" charset="2"/>
              <a:buChar char=""/>
            </a:pPr>
            <a:r>
              <a:rPr lang="en-GB" sz="1500" kern="100" dirty="0">
                <a:solidFill>
                  <a:schemeClr val="tx2"/>
                </a:solidFill>
                <a:effectLst/>
                <a:latin typeface="Arial" panose="020B0604020202020204" pitchFamily="34" charset="0"/>
                <a:ea typeface="Aptos" panose="020B0004020202020204" pitchFamily="34" charset="0"/>
                <a:cs typeface="Arial" panose="020B0604020202020204" pitchFamily="34" charset="0"/>
              </a:rPr>
              <a:t>Effective communication requires understanding others' feelings.</a:t>
            </a:r>
          </a:p>
          <a:p>
            <a:pPr algn="l"/>
            <a:endParaRPr lang="en-GB" sz="800" dirty="0">
              <a:solidFill>
                <a:schemeClr val="tx2"/>
              </a:solidFill>
            </a:endParaRPr>
          </a:p>
        </p:txBody>
      </p:sp>
      <p:grpSp>
        <p:nvGrpSpPr>
          <p:cNvPr id="16" name="Group 15">
            <a:extLst>
              <a:ext uri="{FF2B5EF4-FFF2-40B4-BE49-F238E27FC236}">
                <a16:creationId xmlns:a16="http://schemas.microsoft.com/office/drawing/2014/main" id="{D74613BB-817C-4C4F-8A24-4936F2F064C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1023" y="52996"/>
            <a:ext cx="6093363" cy="6805005"/>
            <a:chOff x="6101023" y="52996"/>
            <a:chExt cx="6093363" cy="6805005"/>
          </a:xfrm>
        </p:grpSpPr>
        <p:sp>
          <p:nvSpPr>
            <p:cNvPr id="17" name="Freeform: Shape 16">
              <a:extLst>
                <a:ext uri="{FF2B5EF4-FFF2-40B4-BE49-F238E27FC236}">
                  <a16:creationId xmlns:a16="http://schemas.microsoft.com/office/drawing/2014/main" id="{926C820D-9A01-44F0-AE18-C2DAB089B8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01024" y="52997"/>
              <a:ext cx="6093362" cy="6805004"/>
            </a:xfrm>
            <a:custGeom>
              <a:avLst/>
              <a:gdLst>
                <a:gd name="connsiteX0" fmla="*/ 3517682 w 5890490"/>
                <a:gd name="connsiteY0" fmla="*/ 0 h 6578439"/>
                <a:gd name="connsiteX1" fmla="*/ 5849513 w 5890490"/>
                <a:gd name="connsiteY1" fmla="*/ 841730 h 6578439"/>
                <a:gd name="connsiteX2" fmla="*/ 5890490 w 5890490"/>
                <a:gd name="connsiteY2" fmla="*/ 879060 h 6578439"/>
                <a:gd name="connsiteX3" fmla="*/ 5890490 w 5890490"/>
                <a:gd name="connsiteY3" fmla="*/ 1816052 h 6578439"/>
                <a:gd name="connsiteX4" fmla="*/ 5856961 w 5890490"/>
                <a:gd name="connsiteY4" fmla="*/ 1771023 h 6578439"/>
                <a:gd name="connsiteX5" fmla="*/ 5655397 w 5890490"/>
                <a:gd name="connsiteY5" fmla="*/ 1548813 h 6578439"/>
                <a:gd name="connsiteX6" fmla="*/ 3517682 w 5890490"/>
                <a:gd name="connsiteY6" fmla="*/ 658717 h 6578439"/>
                <a:gd name="connsiteX7" fmla="*/ 2395696 w 5890490"/>
                <a:gd name="connsiteY7" fmla="*/ 850721 h 6578439"/>
                <a:gd name="connsiteX8" fmla="*/ 1519955 w 5890490"/>
                <a:gd name="connsiteY8" fmla="*/ 1450441 h 6578439"/>
                <a:gd name="connsiteX9" fmla="*/ 1223630 w 5890490"/>
                <a:gd name="connsiteY9" fmla="*/ 1841430 h 6578439"/>
                <a:gd name="connsiteX10" fmla="*/ 1075857 w 5890490"/>
                <a:gd name="connsiteY10" fmla="*/ 2329343 h 6578439"/>
                <a:gd name="connsiteX11" fmla="*/ 731010 w 5890490"/>
                <a:gd name="connsiteY11" fmla="*/ 3483744 h 6578439"/>
                <a:gd name="connsiteX12" fmla="*/ 741000 w 5890490"/>
                <a:gd name="connsiteY12" fmla="*/ 4479719 h 6578439"/>
                <a:gd name="connsiteX13" fmla="*/ 1315615 w 5890490"/>
                <a:gd name="connsiteY13" fmla="*/ 5443827 h 6578439"/>
                <a:gd name="connsiteX14" fmla="*/ 2277503 w 5890490"/>
                <a:gd name="connsiteY14" fmla="*/ 6259386 h 6578439"/>
                <a:gd name="connsiteX15" fmla="*/ 3439448 w 5890490"/>
                <a:gd name="connsiteY15" fmla="*/ 6551739 h 6578439"/>
                <a:gd name="connsiteX16" fmla="*/ 4408732 w 5890490"/>
                <a:gd name="connsiteY16" fmla="*/ 6255172 h 6578439"/>
                <a:gd name="connsiteX17" fmla="*/ 5343243 w 5890490"/>
                <a:gd name="connsiteY17" fmla="*/ 5442509 h 6578439"/>
                <a:gd name="connsiteX18" fmla="*/ 5745566 w 5890490"/>
                <a:gd name="connsiteY18" fmla="*/ 5056656 h 6578439"/>
                <a:gd name="connsiteX19" fmla="*/ 5890490 w 5890490"/>
                <a:gd name="connsiteY19" fmla="*/ 4920880 h 6578439"/>
                <a:gd name="connsiteX20" fmla="*/ 5890490 w 5890490"/>
                <a:gd name="connsiteY20" fmla="*/ 5821966 h 6578439"/>
                <a:gd name="connsiteX21" fmla="*/ 5802002 w 5890490"/>
                <a:gd name="connsiteY21" fmla="*/ 5907904 h 6578439"/>
                <a:gd name="connsiteX22" fmla="*/ 5294358 w 5890490"/>
                <a:gd name="connsiteY22" fmla="*/ 6397505 h 6578439"/>
                <a:gd name="connsiteX23" fmla="*/ 5077178 w 5890490"/>
                <a:gd name="connsiteY23" fmla="*/ 6578439 h 6578439"/>
                <a:gd name="connsiteX24" fmla="*/ 1567290 w 5890490"/>
                <a:gd name="connsiteY24" fmla="*/ 6578439 h 6578439"/>
                <a:gd name="connsiteX25" fmla="*/ 1508588 w 5890490"/>
                <a:gd name="connsiteY25" fmla="*/ 6535186 h 6578439"/>
                <a:gd name="connsiteX26" fmla="*/ 826498 w 5890490"/>
                <a:gd name="connsiteY26" fmla="*/ 5876034 h 6578439"/>
                <a:gd name="connsiteX27" fmla="*/ 122403 w 5890490"/>
                <a:gd name="connsiteY27" fmla="*/ 3255655 h 6578439"/>
                <a:gd name="connsiteX28" fmla="*/ 1061197 w 5890490"/>
                <a:gd name="connsiteY28" fmla="*/ 984650 h 6578439"/>
                <a:gd name="connsiteX29" fmla="*/ 3517682 w 5890490"/>
                <a:gd name="connsiteY29"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890490" h="6578439">
                  <a:moveTo>
                    <a:pt x="3517682" y="0"/>
                  </a:moveTo>
                  <a:cubicBezTo>
                    <a:pt x="4402016" y="0"/>
                    <a:pt x="5213741" y="315483"/>
                    <a:pt x="5849513" y="841730"/>
                  </a:cubicBezTo>
                  <a:lnTo>
                    <a:pt x="5890490" y="879060"/>
                  </a:lnTo>
                  <a:lnTo>
                    <a:pt x="5890490" y="1816052"/>
                  </a:lnTo>
                  <a:lnTo>
                    <a:pt x="5856961" y="1771023"/>
                  </a:lnTo>
                  <a:cubicBezTo>
                    <a:pt x="5793650" y="1694076"/>
                    <a:pt x="5726429" y="1619959"/>
                    <a:pt x="5655397" y="1548813"/>
                  </a:cubicBezTo>
                  <a:cubicBezTo>
                    <a:pt x="5082208" y="974906"/>
                    <a:pt x="4322973" y="658717"/>
                    <a:pt x="3517682" y="658717"/>
                  </a:cubicBezTo>
                  <a:cubicBezTo>
                    <a:pt x="3085520" y="658717"/>
                    <a:pt x="2718488" y="721533"/>
                    <a:pt x="2395696" y="850721"/>
                  </a:cubicBezTo>
                  <a:cubicBezTo>
                    <a:pt x="2079132" y="977407"/>
                    <a:pt x="1792668" y="1173626"/>
                    <a:pt x="1519955" y="1450441"/>
                  </a:cubicBezTo>
                  <a:cubicBezTo>
                    <a:pt x="1330275" y="1642840"/>
                    <a:pt x="1263719" y="1756094"/>
                    <a:pt x="1223630" y="1841430"/>
                  </a:cubicBezTo>
                  <a:cubicBezTo>
                    <a:pt x="1166545" y="1962981"/>
                    <a:pt x="1128532" y="2116663"/>
                    <a:pt x="1075857" y="2329343"/>
                  </a:cubicBezTo>
                  <a:cubicBezTo>
                    <a:pt x="1008652" y="2601153"/>
                    <a:pt x="916537" y="2973574"/>
                    <a:pt x="731010" y="3483744"/>
                  </a:cubicBezTo>
                  <a:cubicBezTo>
                    <a:pt x="617488" y="3795981"/>
                    <a:pt x="620731" y="4121653"/>
                    <a:pt x="741000" y="4479719"/>
                  </a:cubicBezTo>
                  <a:cubicBezTo>
                    <a:pt x="847257" y="4796172"/>
                    <a:pt x="1045888" y="5129481"/>
                    <a:pt x="1315615" y="5443827"/>
                  </a:cubicBezTo>
                  <a:cubicBezTo>
                    <a:pt x="1630753" y="5810980"/>
                    <a:pt x="1945371" y="6077784"/>
                    <a:pt x="2277503" y="6259386"/>
                  </a:cubicBezTo>
                  <a:cubicBezTo>
                    <a:pt x="2637530" y="6456133"/>
                    <a:pt x="3017536" y="6551739"/>
                    <a:pt x="3439448" y="6551739"/>
                  </a:cubicBezTo>
                  <a:cubicBezTo>
                    <a:pt x="3781571" y="6551739"/>
                    <a:pt x="4089573" y="6457449"/>
                    <a:pt x="4408732" y="6255172"/>
                  </a:cubicBezTo>
                  <a:cubicBezTo>
                    <a:pt x="4738010" y="6046310"/>
                    <a:pt x="5050941" y="5739207"/>
                    <a:pt x="5343243" y="5442509"/>
                  </a:cubicBezTo>
                  <a:cubicBezTo>
                    <a:pt x="5479860" y="5303970"/>
                    <a:pt x="5614918" y="5178206"/>
                    <a:pt x="5745566" y="5056656"/>
                  </a:cubicBezTo>
                  <a:lnTo>
                    <a:pt x="5890490" y="4920880"/>
                  </a:lnTo>
                  <a:lnTo>
                    <a:pt x="5890490" y="5821966"/>
                  </a:lnTo>
                  <a:lnTo>
                    <a:pt x="5802002"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flip="none" rotWithShape="1">
              <a:gsLst>
                <a:gs pos="2000">
                  <a:schemeClr val="bg1">
                    <a:alpha val="10000"/>
                  </a:schemeClr>
                </a:gs>
                <a:gs pos="16000">
                  <a:schemeClr val="accent6">
                    <a:alpha val="5000"/>
                  </a:schemeClr>
                </a:gs>
                <a:gs pos="100000">
                  <a:schemeClr val="bg1">
                    <a:alpha val="10000"/>
                  </a:schemeClr>
                </a:gs>
                <a:gs pos="85000">
                  <a:schemeClr val="accent1">
                    <a:alpha val="5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458B604F-996E-4349-B131-E04ED285D8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01025"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flip="none" rotWithShape="1">
              <a:gsLst>
                <a:gs pos="2000">
                  <a:schemeClr val="bg1">
                    <a:alpha val="10000"/>
                  </a:schemeClr>
                </a:gs>
                <a:gs pos="16000">
                  <a:schemeClr val="accent6">
                    <a:alpha val="5000"/>
                  </a:schemeClr>
                </a:gs>
                <a:gs pos="100000">
                  <a:schemeClr val="bg1">
                    <a:alpha val="10000"/>
                  </a:schemeClr>
                </a:gs>
                <a:gs pos="85000">
                  <a:schemeClr val="accent1">
                    <a:alpha val="5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27CCEAF3-651B-4605-AE58-F96E227036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01023"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flip="none" rotWithShape="1">
              <a:gsLst>
                <a:gs pos="2000">
                  <a:schemeClr val="bg1"/>
                </a:gs>
                <a:gs pos="16000">
                  <a:schemeClr val="accent6">
                    <a:alpha val="10000"/>
                  </a:schemeClr>
                </a:gs>
                <a:gs pos="100000">
                  <a:schemeClr val="bg1">
                    <a:alpha val="10000"/>
                  </a:schemeClr>
                </a:gs>
                <a:gs pos="85000">
                  <a:schemeClr val="accent1">
                    <a:alpha val="1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ED519330-E5F1-4248-B58C-1AA0D9E6DA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01024"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flip="none" rotWithShape="1">
              <a:gsLst>
                <a:gs pos="2000">
                  <a:schemeClr val="bg1">
                    <a:alpha val="10000"/>
                  </a:schemeClr>
                </a:gs>
                <a:gs pos="16000">
                  <a:schemeClr val="accent6">
                    <a:alpha val="5000"/>
                  </a:schemeClr>
                </a:gs>
                <a:gs pos="100000">
                  <a:schemeClr val="bg1">
                    <a:alpha val="10000"/>
                  </a:schemeClr>
                </a:gs>
                <a:gs pos="85000">
                  <a:schemeClr val="accent1">
                    <a:alpha val="1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9" name="Graphic 8" descr="Head with Gears">
            <a:extLst>
              <a:ext uri="{FF2B5EF4-FFF2-40B4-BE49-F238E27FC236}">
                <a16:creationId xmlns:a16="http://schemas.microsoft.com/office/drawing/2014/main" id="{82EB78F5-2341-9F82-AFA0-5D1B3264021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729652" y="1859078"/>
            <a:ext cx="3821102" cy="3821102"/>
          </a:xfrm>
          <a:prstGeom prst="rect">
            <a:avLst/>
          </a:prstGeom>
          <a:ln>
            <a:noFill/>
          </a:ln>
        </p:spPr>
      </p:pic>
    </p:spTree>
    <p:extLst>
      <p:ext uri="{BB962C8B-B14F-4D97-AF65-F5344CB8AC3E}">
        <p14:creationId xmlns:p14="http://schemas.microsoft.com/office/powerpoint/2010/main" val="42188729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2" name="Rectangle 41">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F3AB503-C509-B220-5F38-468C406B53B5}"/>
              </a:ext>
            </a:extLst>
          </p:cNvPr>
          <p:cNvSpPr>
            <a:spLocks noGrp="1"/>
          </p:cNvSpPr>
          <p:nvPr>
            <p:ph type="title"/>
          </p:nvPr>
        </p:nvSpPr>
        <p:spPr>
          <a:xfrm>
            <a:off x="635000" y="640823"/>
            <a:ext cx="3418659" cy="5583148"/>
          </a:xfrm>
        </p:spPr>
        <p:txBody>
          <a:bodyPr vert="horz" lIns="91440" tIns="45720" rIns="91440" bIns="45720" rtlCol="0" anchor="ctr">
            <a:normAutofit/>
          </a:bodyPr>
          <a:lstStyle/>
          <a:p>
            <a:r>
              <a:rPr lang="en-US" sz="5400" b="1" kern="1200" dirty="0">
                <a:solidFill>
                  <a:schemeClr val="tx1"/>
                </a:solidFill>
                <a:effectLst/>
                <a:latin typeface="Arial" panose="020B0604020202020204" pitchFamily="34" charset="0"/>
                <a:cs typeface="Arial" panose="020B0604020202020204" pitchFamily="34" charset="0"/>
              </a:rPr>
              <a:t>How You Could Improve Your EI</a:t>
            </a:r>
            <a:br>
              <a:rPr lang="en-US" sz="5400" b="1" kern="1200" dirty="0">
                <a:solidFill>
                  <a:schemeClr val="tx1"/>
                </a:solidFill>
                <a:effectLst/>
                <a:latin typeface="+mj-lt"/>
                <a:ea typeface="+mj-ea"/>
                <a:cs typeface="+mj-cs"/>
              </a:rPr>
            </a:br>
            <a:endParaRPr lang="en-US" sz="5400" kern="1200" dirty="0">
              <a:solidFill>
                <a:schemeClr val="tx1"/>
              </a:solidFill>
              <a:latin typeface="+mj-lt"/>
              <a:ea typeface="+mj-ea"/>
              <a:cs typeface="+mj-cs"/>
            </a:endParaRPr>
          </a:p>
        </p:txBody>
      </p:sp>
      <p:sp>
        <p:nvSpPr>
          <p:cNvPr id="44"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7" name="Text Placeholder 3">
            <a:extLst>
              <a:ext uri="{FF2B5EF4-FFF2-40B4-BE49-F238E27FC236}">
                <a16:creationId xmlns:a16="http://schemas.microsoft.com/office/drawing/2014/main" id="{77846B1D-C888-7319-C369-467167BED6C7}"/>
              </a:ext>
            </a:extLst>
          </p:cNvPr>
          <p:cNvGraphicFramePr/>
          <p:nvPr>
            <p:extLst>
              <p:ext uri="{D42A27DB-BD31-4B8C-83A1-F6EECF244321}">
                <p14:modId xmlns:p14="http://schemas.microsoft.com/office/powerpoint/2010/main" val="179294860"/>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50063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3A3C18-D8C0-8A3D-8933-0C5A226AA8F8}"/>
              </a:ext>
            </a:extLst>
          </p:cNvPr>
          <p:cNvSpPr>
            <a:spLocks noGrp="1"/>
          </p:cNvSpPr>
          <p:nvPr>
            <p:ph type="ctrTitle"/>
          </p:nvPr>
        </p:nvSpPr>
        <p:spPr>
          <a:xfrm>
            <a:off x="6590662" y="4267832"/>
            <a:ext cx="4805996" cy="1297115"/>
          </a:xfrm>
        </p:spPr>
        <p:txBody>
          <a:bodyPr anchor="t">
            <a:normAutofit/>
          </a:bodyPr>
          <a:lstStyle/>
          <a:p>
            <a:pPr algn="l"/>
            <a:r>
              <a:rPr lang="en-GB" sz="2800" kern="100" dirty="0">
                <a:solidFill>
                  <a:schemeClr val="tx2"/>
                </a:solidFill>
                <a:effectLst/>
                <a:latin typeface="Arial" panose="020B0604020202020204" pitchFamily="34" charset="0"/>
                <a:ea typeface="Aptos" panose="020B0004020202020204" pitchFamily="34" charset="0"/>
                <a:cs typeface="Arial" panose="020B0604020202020204" pitchFamily="34" charset="0"/>
              </a:rPr>
              <a:t>Relevance of Emotional Intelligence in Workplace</a:t>
            </a:r>
            <a:br>
              <a:rPr lang="en-GB" sz="2800" kern="100" dirty="0">
                <a:solidFill>
                  <a:schemeClr val="tx2"/>
                </a:solidFill>
                <a:effectLst/>
                <a:latin typeface="Arial" panose="020B0604020202020204" pitchFamily="34" charset="0"/>
                <a:ea typeface="Aptos" panose="020B0004020202020204" pitchFamily="34" charset="0"/>
                <a:cs typeface="Arial" panose="020B0604020202020204" pitchFamily="34" charset="0"/>
              </a:rPr>
            </a:br>
            <a:endParaRPr lang="en-GB" sz="2800" dirty="0">
              <a:solidFill>
                <a:schemeClr val="tx2"/>
              </a:solidFill>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3021A007-7CBD-78C4-7D98-FE121625FACD}"/>
              </a:ext>
            </a:extLst>
          </p:cNvPr>
          <p:cNvSpPr>
            <a:spLocks noGrp="1"/>
          </p:cNvSpPr>
          <p:nvPr>
            <p:ph type="subTitle" idx="1"/>
          </p:nvPr>
        </p:nvSpPr>
        <p:spPr>
          <a:xfrm>
            <a:off x="6590966" y="1815320"/>
            <a:ext cx="4805691" cy="2452511"/>
          </a:xfrm>
        </p:spPr>
        <p:txBody>
          <a:bodyPr anchor="b">
            <a:normAutofit/>
          </a:bodyPr>
          <a:lstStyle/>
          <a:p>
            <a:pPr marL="342900" lvl="0" indent="-342900" algn="l">
              <a:buFont typeface="Symbol" panose="05050102010706020507" pitchFamily="18" charset="2"/>
              <a:buChar char=""/>
            </a:pPr>
            <a:r>
              <a:rPr lang="en-GB" sz="1500" kern="100" dirty="0">
                <a:solidFill>
                  <a:schemeClr val="tx2"/>
                </a:solidFill>
                <a:effectLst/>
                <a:latin typeface="Arial" panose="020B0604020202020204" pitchFamily="34" charset="0"/>
                <a:ea typeface="Aptos" panose="020B0004020202020204" pitchFamily="34" charset="0"/>
                <a:cs typeface="Arial" panose="020B0604020202020204" pitchFamily="34" charset="0"/>
              </a:rPr>
              <a:t>EI impacts employee performance, organizational climate, and staff management (Edward &amp; </a:t>
            </a:r>
            <a:r>
              <a:rPr lang="en-GB" sz="1500" kern="100" dirty="0" err="1">
                <a:solidFill>
                  <a:schemeClr val="tx2"/>
                </a:solidFill>
                <a:effectLst/>
                <a:latin typeface="Arial" panose="020B0604020202020204" pitchFamily="34" charset="0"/>
                <a:ea typeface="Aptos" panose="020B0004020202020204" pitchFamily="34" charset="0"/>
                <a:cs typeface="Arial" panose="020B0604020202020204" pitchFamily="34" charset="0"/>
              </a:rPr>
              <a:t>Purba</a:t>
            </a:r>
            <a:r>
              <a:rPr lang="en-GB" sz="1500" kern="100" dirty="0">
                <a:solidFill>
                  <a:schemeClr val="tx2"/>
                </a:solidFill>
                <a:effectLst/>
                <a:latin typeface="Arial" panose="020B0604020202020204" pitchFamily="34" charset="0"/>
                <a:ea typeface="Aptos" panose="020B0004020202020204" pitchFamily="34" charset="0"/>
                <a:cs typeface="Arial" panose="020B0604020202020204" pitchFamily="34" charset="0"/>
              </a:rPr>
              <a:t>, 2020).</a:t>
            </a:r>
          </a:p>
          <a:p>
            <a:pPr marL="342900" lvl="0" indent="-342900" algn="l">
              <a:buFont typeface="Symbol" panose="05050102010706020507" pitchFamily="18" charset="2"/>
              <a:buChar char=""/>
            </a:pPr>
            <a:r>
              <a:rPr lang="en-GB" sz="1500" kern="100" dirty="0">
                <a:solidFill>
                  <a:schemeClr val="tx2"/>
                </a:solidFill>
                <a:effectLst/>
                <a:latin typeface="Arial" panose="020B0604020202020204" pitchFamily="34" charset="0"/>
                <a:ea typeface="Aptos" panose="020B0004020202020204" pitchFamily="34" charset="0"/>
                <a:cs typeface="Arial" panose="020B0604020202020204" pitchFamily="34" charset="0"/>
              </a:rPr>
              <a:t>High EI fosters better teamwork and helps manage stress (</a:t>
            </a:r>
            <a:r>
              <a:rPr lang="en-GB" sz="1500" kern="100" dirty="0" err="1">
                <a:solidFill>
                  <a:schemeClr val="tx2"/>
                </a:solidFill>
                <a:effectLst/>
                <a:latin typeface="Arial" panose="020B0604020202020204" pitchFamily="34" charset="0"/>
                <a:ea typeface="Aptos" panose="020B0004020202020204" pitchFamily="34" charset="0"/>
                <a:cs typeface="Arial" panose="020B0604020202020204" pitchFamily="34" charset="0"/>
              </a:rPr>
              <a:t>Kolot</a:t>
            </a:r>
            <a:r>
              <a:rPr lang="en-GB" sz="1500" kern="100" dirty="0">
                <a:solidFill>
                  <a:schemeClr val="tx2"/>
                </a:solidFill>
                <a:effectLst/>
                <a:latin typeface="Arial" panose="020B0604020202020204" pitchFamily="34" charset="0"/>
                <a:ea typeface="Aptos" panose="020B0004020202020204" pitchFamily="34" charset="0"/>
                <a:cs typeface="Arial" panose="020B0604020202020204" pitchFamily="34" charset="0"/>
              </a:rPr>
              <a:t> et al., 2020).</a:t>
            </a:r>
          </a:p>
          <a:p>
            <a:pPr marL="342900" lvl="0" indent="-342900" algn="l">
              <a:spcAft>
                <a:spcPts val="800"/>
              </a:spcAft>
              <a:buFont typeface="Symbol" panose="05050102010706020507" pitchFamily="18" charset="2"/>
              <a:buChar char=""/>
            </a:pPr>
            <a:r>
              <a:rPr lang="en-GB" sz="1500" kern="100" dirty="0">
                <a:solidFill>
                  <a:schemeClr val="tx2"/>
                </a:solidFill>
                <a:effectLst/>
                <a:latin typeface="Arial" panose="020B0604020202020204" pitchFamily="34" charset="0"/>
                <a:ea typeface="Aptos" panose="020B0004020202020204" pitchFamily="34" charset="0"/>
                <a:cs typeface="Arial" panose="020B0604020202020204" pitchFamily="34" charset="0"/>
              </a:rPr>
              <a:t>EI promotes professionalism, mutual respect, and higher organizational commitment (Lee et al., 2022).</a:t>
            </a:r>
          </a:p>
          <a:p>
            <a:pPr algn="l"/>
            <a:endParaRPr lang="en-GB" sz="700" dirty="0">
              <a:solidFill>
                <a:schemeClr val="tx2"/>
              </a:solidFill>
            </a:endParaRPr>
          </a:p>
        </p:txBody>
      </p:sp>
      <p:pic>
        <p:nvPicPr>
          <p:cNvPr id="7" name="Graphic 6" descr="Questionnaire">
            <a:extLst>
              <a:ext uri="{FF2B5EF4-FFF2-40B4-BE49-F238E27FC236}">
                <a16:creationId xmlns:a16="http://schemas.microsoft.com/office/drawing/2014/main" id="{0B92A6B9-D836-AE07-26E8-705AAC8A6FD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4" name="Group 13">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15" name="Freeform: Shape 14">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Shape 15">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485583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601197-F1DB-70AC-F611-9CA15F46E7E1}"/>
              </a:ext>
            </a:extLst>
          </p:cNvPr>
          <p:cNvSpPr>
            <a:spLocks noGrp="1"/>
          </p:cNvSpPr>
          <p:nvPr>
            <p:ph type="ctrTitle"/>
          </p:nvPr>
        </p:nvSpPr>
        <p:spPr>
          <a:xfrm>
            <a:off x="1113810" y="2960716"/>
            <a:ext cx="4036334" cy="2387600"/>
          </a:xfrm>
        </p:spPr>
        <p:txBody>
          <a:bodyPr anchor="t">
            <a:normAutofit/>
          </a:bodyPr>
          <a:lstStyle/>
          <a:p>
            <a:pPr algn="l"/>
            <a:r>
              <a:rPr lang="en-GB" sz="5400" b="1" kern="0" dirty="0">
                <a:effectLst/>
                <a:latin typeface="Arial" panose="020B0604020202020204" pitchFamily="34" charset="0"/>
              </a:rPr>
              <a:t>Conclusion</a:t>
            </a:r>
            <a:br>
              <a:rPr lang="en-GB" sz="5400" b="1" kern="0" dirty="0">
                <a:effectLst/>
                <a:latin typeface="Arial" panose="020B0604020202020204" pitchFamily="34" charset="0"/>
              </a:rPr>
            </a:br>
            <a:endParaRPr lang="en-GB" sz="5400" dirty="0"/>
          </a:p>
        </p:txBody>
      </p:sp>
      <p:sp>
        <p:nvSpPr>
          <p:cNvPr id="4" name="Rectangle 1">
            <a:extLst>
              <a:ext uri="{FF2B5EF4-FFF2-40B4-BE49-F238E27FC236}">
                <a16:creationId xmlns:a16="http://schemas.microsoft.com/office/drawing/2014/main" id="{AEEFD469-97E0-0D1F-34D7-1B8B5AC9AD90}"/>
              </a:ext>
            </a:extLst>
          </p:cNvPr>
          <p:cNvSpPr>
            <a:spLocks noGrp="1" noChangeArrowheads="1"/>
          </p:cNvSpPr>
          <p:nvPr>
            <p:ph type="subTitle" idx="1"/>
          </p:nvPr>
        </p:nvSpPr>
        <p:spPr bwMode="auto">
          <a:xfrm>
            <a:off x="1113809" y="953037"/>
            <a:ext cx="4036333" cy="1709849"/>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b" anchorCtr="0" compatLnSpc="1">
            <a:prstTxWarp prst="textNoShape">
              <a:avLst/>
            </a:prstTxWarp>
            <a:noAutofit/>
          </a:bodyPr>
          <a:lstStyle/>
          <a:p>
            <a:pPr marL="0" marR="0" lvl="0" indent="0" algn="l" defTabSz="914400" rtl="0" eaLnBrk="0" fontAlgn="base" latinLnBrk="0" hangingPunct="0">
              <a:spcBef>
                <a:spcPct val="0"/>
              </a:spcBef>
              <a:spcAft>
                <a:spcPts val="600"/>
              </a:spcAft>
              <a:buClrTx/>
              <a:buSzTx/>
              <a:buFontTx/>
              <a:buNone/>
              <a:tabLst/>
            </a:pPr>
            <a:r>
              <a:rPr lang="en-GB" sz="1500" dirty="0">
                <a:effectLst/>
                <a:latin typeface="Arial" panose="020B0604020202020204" pitchFamily="34" charset="0"/>
                <a:ea typeface="Aptos" panose="020B0004020202020204" pitchFamily="34" charset="0"/>
                <a:cs typeface="Arial" panose="020B0604020202020204" pitchFamily="34" charset="0"/>
              </a:rPr>
              <a:t>Emotional intelligence is a critical life skill that fosters personal and professional success. Its benefits are evident in improved communication, leadership, and organizational culture. Developing EI ensures better decision-making, healthier relationships, and a more productive workplace.</a:t>
            </a:r>
            <a:endParaRPr kumimoji="0" lang="en-US" altLang="en-US" sz="1500" b="0" i="0" u="none" strike="noStrike" cap="none" normalizeH="0" baseline="0" dirty="0">
              <a:ln>
                <a:noFill/>
              </a:ln>
              <a:effectLst/>
              <a:latin typeface="Arial" panose="020B0604020202020204" pitchFamily="34" charset="0"/>
              <a:cs typeface="Arial" panose="020B0604020202020204" pitchFamily="34" charset="0"/>
            </a:endParaRPr>
          </a:p>
        </p:txBody>
      </p:sp>
      <p:grpSp>
        <p:nvGrpSpPr>
          <p:cNvPr id="19" name="Group 18">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20" name="Rectangle 19">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 name="Rectangle 23">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Pen placed on top of a signature line">
            <a:extLst>
              <a:ext uri="{FF2B5EF4-FFF2-40B4-BE49-F238E27FC236}">
                <a16:creationId xmlns:a16="http://schemas.microsoft.com/office/drawing/2014/main" id="{FE43FC28-D681-1B58-3370-F80B9C858A42}"/>
              </a:ext>
            </a:extLst>
          </p:cNvPr>
          <p:cNvPicPr>
            <a:picLocks noChangeAspect="1"/>
          </p:cNvPicPr>
          <p:nvPr/>
        </p:nvPicPr>
        <p:blipFill>
          <a:blip r:embed="rId3"/>
          <a:srcRect l="55238" r="5344" b="-1"/>
          <a:stretch/>
        </p:blipFill>
        <p:spPr>
          <a:xfrm>
            <a:off x="7076646" y="666728"/>
            <a:ext cx="3227692" cy="5465791"/>
          </a:xfrm>
          <a:prstGeom prst="rect">
            <a:avLst/>
          </a:prstGeom>
        </p:spPr>
      </p:pic>
    </p:spTree>
    <p:extLst>
      <p:ext uri="{BB962C8B-B14F-4D97-AF65-F5344CB8AC3E}">
        <p14:creationId xmlns:p14="http://schemas.microsoft.com/office/powerpoint/2010/main" val="23046270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61870D-AE7E-500F-1361-8BB2B30FBC56}"/>
              </a:ext>
            </a:extLst>
          </p:cNvPr>
          <p:cNvSpPr>
            <a:spLocks noGrp="1"/>
          </p:cNvSpPr>
          <p:nvPr>
            <p:ph type="ctrTitle"/>
          </p:nvPr>
        </p:nvSpPr>
        <p:spPr>
          <a:xfrm>
            <a:off x="838200" y="365125"/>
            <a:ext cx="10515600" cy="311531"/>
          </a:xfrm>
        </p:spPr>
        <p:txBody>
          <a:bodyPr vert="horz" lIns="91440" tIns="45720" rIns="91440" bIns="45720" rtlCol="0" anchor="ctr">
            <a:normAutofit fontScale="90000"/>
          </a:bodyPr>
          <a:lstStyle/>
          <a:p>
            <a:pPr algn="l"/>
            <a:r>
              <a:rPr lang="en-US" sz="4200" b="1" kern="1200" dirty="0">
                <a:solidFill>
                  <a:schemeClr val="tx1"/>
                </a:solidFill>
                <a:effectLst/>
                <a:latin typeface="Arial" panose="020B0604020202020204" pitchFamily="34" charset="0"/>
                <a:cs typeface="Arial" panose="020B0604020202020204" pitchFamily="34" charset="0"/>
              </a:rPr>
              <a:t>References</a:t>
            </a:r>
            <a:br>
              <a:rPr lang="en-US" sz="4200" b="1" kern="1200" dirty="0">
                <a:solidFill>
                  <a:schemeClr val="tx1"/>
                </a:solidFill>
                <a:effectLst/>
                <a:latin typeface="Arial" panose="020B0604020202020204" pitchFamily="34" charset="0"/>
                <a:cs typeface="Arial" panose="020B0604020202020204" pitchFamily="34" charset="0"/>
              </a:rPr>
            </a:br>
            <a:endParaRPr lang="en-US" sz="4200" kern="1200" dirty="0">
              <a:solidFill>
                <a:schemeClr val="tx1"/>
              </a:solidFill>
              <a:latin typeface="Arial" panose="020B0604020202020204" pitchFamily="34" charset="0"/>
              <a:cs typeface="Arial" panose="020B0604020202020204" pitchFamily="34" charset="0"/>
            </a:endParaRPr>
          </a:p>
        </p:txBody>
      </p:sp>
      <p:sp>
        <p:nvSpPr>
          <p:cNvPr id="17"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1008873C-7299-2AC5-8E0B-26A20A2E69BA}"/>
              </a:ext>
            </a:extLst>
          </p:cNvPr>
          <p:cNvSpPr>
            <a:spLocks noGrp="1"/>
          </p:cNvSpPr>
          <p:nvPr>
            <p:ph type="subTitle" idx="1"/>
          </p:nvPr>
        </p:nvSpPr>
        <p:spPr>
          <a:xfrm>
            <a:off x="838200" y="1787101"/>
            <a:ext cx="10515600" cy="4534186"/>
          </a:xfrm>
        </p:spPr>
        <p:txBody>
          <a:bodyPr vert="horz" lIns="91440" tIns="45720" rIns="91440" bIns="45720" rtlCol="0">
            <a:normAutofit fontScale="25000" lnSpcReduction="20000"/>
          </a:bodyPr>
          <a:lstStyle/>
          <a:p>
            <a:pPr indent="-228600" algn="l">
              <a:spcAft>
                <a:spcPts val="600"/>
              </a:spcAft>
              <a:buFont typeface="Arial" panose="020B0604020202020204" pitchFamily="34" charset="0"/>
              <a:buChar char="•"/>
            </a:pPr>
            <a:r>
              <a:rPr lang="en-US" sz="4800" dirty="0">
                <a:effectLst/>
                <a:latin typeface="Arial" panose="020B0604020202020204" pitchFamily="34" charset="0"/>
                <a:cs typeface="Arial" panose="020B0604020202020204" pitchFamily="34" charset="0"/>
              </a:rPr>
              <a:t>Baker, F.R., Baker, K.L. and Burrell, J., (2021). Introducing the skills‐based model of personal resilience: Drawing on content and process factors to build resilience in the workplace. </a:t>
            </a:r>
            <a:r>
              <a:rPr lang="en-US" sz="4800" i="1" dirty="0">
                <a:effectLst/>
                <a:latin typeface="Arial" panose="020B0604020202020204" pitchFamily="34" charset="0"/>
                <a:cs typeface="Arial" panose="020B0604020202020204" pitchFamily="34" charset="0"/>
              </a:rPr>
              <a:t>Journal of Occupational and Organizational Psychology, 94</a:t>
            </a:r>
            <a:r>
              <a:rPr lang="en-US" sz="4800" dirty="0">
                <a:effectLst/>
                <a:latin typeface="Arial" panose="020B0604020202020204" pitchFamily="34" charset="0"/>
                <a:cs typeface="Arial" panose="020B0604020202020204" pitchFamily="34" charset="0"/>
              </a:rPr>
              <a:t>(2), pp.458-481.</a:t>
            </a:r>
          </a:p>
          <a:p>
            <a:pPr indent="-228600" algn="l">
              <a:spcAft>
                <a:spcPts val="600"/>
              </a:spcAft>
              <a:buFont typeface="Arial" panose="020B0604020202020204" pitchFamily="34" charset="0"/>
              <a:buChar char="•"/>
            </a:pPr>
            <a:r>
              <a:rPr lang="en-US" sz="4800" dirty="0">
                <a:effectLst/>
                <a:latin typeface="Arial" panose="020B0604020202020204" pitchFamily="34" charset="0"/>
                <a:cs typeface="Arial" panose="020B0604020202020204" pitchFamily="34" charset="0"/>
              </a:rPr>
              <a:t>Casino-García, A.M., </a:t>
            </a:r>
            <a:r>
              <a:rPr lang="en-US" sz="4800" dirty="0" err="1">
                <a:effectLst/>
                <a:latin typeface="Arial" panose="020B0604020202020204" pitchFamily="34" charset="0"/>
                <a:cs typeface="Arial" panose="020B0604020202020204" pitchFamily="34" charset="0"/>
              </a:rPr>
              <a:t>Llopis</a:t>
            </a:r>
            <a:r>
              <a:rPr lang="en-US" sz="4800" dirty="0">
                <a:effectLst/>
                <a:latin typeface="Arial" panose="020B0604020202020204" pitchFamily="34" charset="0"/>
                <a:cs typeface="Arial" panose="020B0604020202020204" pitchFamily="34" charset="0"/>
              </a:rPr>
              <a:t>-Bueno, M.J. and </a:t>
            </a:r>
            <a:r>
              <a:rPr lang="en-US" sz="4800" dirty="0" err="1">
                <a:effectLst/>
                <a:latin typeface="Arial" panose="020B0604020202020204" pitchFamily="34" charset="0"/>
                <a:cs typeface="Arial" panose="020B0604020202020204" pitchFamily="34" charset="0"/>
              </a:rPr>
              <a:t>Llinares-Insa</a:t>
            </a:r>
            <a:r>
              <a:rPr lang="en-US" sz="4800" dirty="0">
                <a:effectLst/>
                <a:latin typeface="Arial" panose="020B0604020202020204" pitchFamily="34" charset="0"/>
                <a:cs typeface="Arial" panose="020B0604020202020204" pitchFamily="34" charset="0"/>
              </a:rPr>
              <a:t>, L.I., (2021). Emotional intelligence profiles and self-esteem/self-concept: An analysis of relationships in gifted students. </a:t>
            </a:r>
            <a:r>
              <a:rPr lang="en-US" sz="4800" i="1" dirty="0">
                <a:effectLst/>
                <a:latin typeface="Arial" panose="020B0604020202020204" pitchFamily="34" charset="0"/>
                <a:cs typeface="Arial" panose="020B0604020202020204" pitchFamily="34" charset="0"/>
              </a:rPr>
              <a:t>International Journal of Environmental Research and Public Health, 18</a:t>
            </a:r>
            <a:r>
              <a:rPr lang="en-US" sz="4800" dirty="0">
                <a:effectLst/>
                <a:latin typeface="Arial" panose="020B0604020202020204" pitchFamily="34" charset="0"/>
                <a:cs typeface="Arial" panose="020B0604020202020204" pitchFamily="34" charset="0"/>
              </a:rPr>
              <a:t>(3), p.1006.</a:t>
            </a:r>
          </a:p>
          <a:p>
            <a:pPr indent="-228600" algn="l">
              <a:spcAft>
                <a:spcPts val="600"/>
              </a:spcAft>
              <a:buFont typeface="Arial" panose="020B0604020202020204" pitchFamily="34" charset="0"/>
              <a:buChar char="•"/>
            </a:pPr>
            <a:r>
              <a:rPr lang="en-US" sz="4800" dirty="0">
                <a:effectLst/>
                <a:latin typeface="Arial" panose="020B0604020202020204" pitchFamily="34" charset="0"/>
                <a:cs typeface="Arial" panose="020B0604020202020204" pitchFamily="34" charset="0"/>
              </a:rPr>
              <a:t>Connors, C.D., 2020. Emotional intelligence for the modern leader: A guide to cultivating effective leadership and organizations. Sourcebooks, Inc.</a:t>
            </a:r>
          </a:p>
          <a:p>
            <a:pPr indent="-228600" algn="l">
              <a:spcAft>
                <a:spcPts val="600"/>
              </a:spcAft>
              <a:buFont typeface="Arial" panose="020B0604020202020204" pitchFamily="34" charset="0"/>
              <a:buChar char="•"/>
            </a:pPr>
            <a:r>
              <a:rPr lang="en-US" sz="4800" dirty="0">
                <a:effectLst/>
                <a:latin typeface="Arial" panose="020B0604020202020204" pitchFamily="34" charset="0"/>
                <a:cs typeface="Arial" panose="020B0604020202020204" pitchFamily="34" charset="0"/>
              </a:rPr>
              <a:t>Costas, J., (2021). The Effect of Toxic Leadership on the Organizational Culture of a Church’s Leadership Team. Indiana Wesleyan University.</a:t>
            </a:r>
          </a:p>
          <a:p>
            <a:pPr indent="-228600" algn="l">
              <a:spcAft>
                <a:spcPts val="600"/>
              </a:spcAft>
              <a:buFont typeface="Arial" panose="020B0604020202020204" pitchFamily="34" charset="0"/>
              <a:buChar char="•"/>
            </a:pPr>
            <a:r>
              <a:rPr lang="en-US" sz="4800" dirty="0" err="1">
                <a:effectLst/>
                <a:latin typeface="Arial" panose="020B0604020202020204" pitchFamily="34" charset="0"/>
                <a:cs typeface="Arial" panose="020B0604020202020204" pitchFamily="34" charset="0"/>
              </a:rPr>
              <a:t>Craemer</a:t>
            </a:r>
            <a:r>
              <a:rPr lang="en-US" sz="4800" dirty="0">
                <a:effectLst/>
                <a:latin typeface="Arial" panose="020B0604020202020204" pitchFamily="34" charset="0"/>
                <a:cs typeface="Arial" panose="020B0604020202020204" pitchFamily="34" charset="0"/>
              </a:rPr>
              <a:t>, M., (2020). Emotional intelligence in the workplace: How to use EQ to build strong relationships and thrive in your career. Sourcebooks, Inc.</a:t>
            </a:r>
          </a:p>
          <a:p>
            <a:pPr indent="-228600" algn="l">
              <a:spcAft>
                <a:spcPts val="600"/>
              </a:spcAft>
              <a:buFont typeface="Arial" panose="020B0604020202020204" pitchFamily="34" charset="0"/>
              <a:buChar char="•"/>
            </a:pPr>
            <a:r>
              <a:rPr lang="en-US" sz="4800" dirty="0" err="1">
                <a:effectLst/>
                <a:latin typeface="Arial" panose="020B0604020202020204" pitchFamily="34" charset="0"/>
                <a:cs typeface="Arial" panose="020B0604020202020204" pitchFamily="34" charset="0"/>
              </a:rPr>
              <a:t>Drigas</a:t>
            </a:r>
            <a:r>
              <a:rPr lang="en-US" sz="4800" dirty="0">
                <a:effectLst/>
                <a:latin typeface="Arial" panose="020B0604020202020204" pitchFamily="34" charset="0"/>
                <a:cs typeface="Arial" panose="020B0604020202020204" pitchFamily="34" charset="0"/>
              </a:rPr>
              <a:t>, A. and </a:t>
            </a:r>
            <a:r>
              <a:rPr lang="en-US" sz="4800" dirty="0" err="1">
                <a:effectLst/>
                <a:latin typeface="Arial" panose="020B0604020202020204" pitchFamily="34" charset="0"/>
                <a:cs typeface="Arial" panose="020B0604020202020204" pitchFamily="34" charset="0"/>
              </a:rPr>
              <a:t>Papoutsi</a:t>
            </a:r>
            <a:r>
              <a:rPr lang="en-US" sz="4800" dirty="0">
                <a:effectLst/>
                <a:latin typeface="Arial" panose="020B0604020202020204" pitchFamily="34" charset="0"/>
                <a:cs typeface="Arial" panose="020B0604020202020204" pitchFamily="34" charset="0"/>
              </a:rPr>
              <a:t>, C., (2020). The Need for Emotional Intelligence Training Education in Critical and Stressful Situations: The Case of Covid-19. </a:t>
            </a:r>
            <a:r>
              <a:rPr lang="en-US" sz="4800" i="1" dirty="0">
                <a:effectLst/>
                <a:latin typeface="Arial" panose="020B0604020202020204" pitchFamily="34" charset="0"/>
                <a:cs typeface="Arial" panose="020B0604020202020204" pitchFamily="34" charset="0"/>
              </a:rPr>
              <a:t>Int. J. Recent Contributions Eng. Sci. IT, 8</a:t>
            </a:r>
            <a:r>
              <a:rPr lang="en-US" sz="4800" dirty="0">
                <a:effectLst/>
                <a:latin typeface="Arial" panose="020B0604020202020204" pitchFamily="34" charset="0"/>
                <a:cs typeface="Arial" panose="020B0604020202020204" pitchFamily="34" charset="0"/>
              </a:rPr>
              <a:t>(3), pp.20-36.</a:t>
            </a:r>
          </a:p>
          <a:p>
            <a:pPr indent="-228600" algn="l">
              <a:spcAft>
                <a:spcPts val="600"/>
              </a:spcAft>
              <a:buFont typeface="Arial" panose="020B0604020202020204" pitchFamily="34" charset="0"/>
              <a:buChar char="•"/>
            </a:pPr>
            <a:r>
              <a:rPr lang="en-US" sz="4800" dirty="0" err="1">
                <a:effectLst/>
                <a:latin typeface="Arial" panose="020B0604020202020204" pitchFamily="34" charset="0"/>
                <a:cs typeface="Arial" panose="020B0604020202020204" pitchFamily="34" charset="0"/>
              </a:rPr>
              <a:t>Drigas</a:t>
            </a:r>
            <a:r>
              <a:rPr lang="en-US" sz="4800" dirty="0">
                <a:effectLst/>
                <a:latin typeface="Arial" panose="020B0604020202020204" pitchFamily="34" charset="0"/>
                <a:cs typeface="Arial" panose="020B0604020202020204" pitchFamily="34" charset="0"/>
              </a:rPr>
              <a:t>, A., </a:t>
            </a:r>
            <a:r>
              <a:rPr lang="en-US" sz="4800" dirty="0" err="1">
                <a:effectLst/>
                <a:latin typeface="Arial" panose="020B0604020202020204" pitchFamily="34" charset="0"/>
                <a:cs typeface="Arial" panose="020B0604020202020204" pitchFamily="34" charset="0"/>
              </a:rPr>
              <a:t>Papoutsi</a:t>
            </a:r>
            <a:r>
              <a:rPr lang="en-US" sz="4800" dirty="0">
                <a:effectLst/>
                <a:latin typeface="Arial" panose="020B0604020202020204" pitchFamily="34" charset="0"/>
                <a:cs typeface="Arial" panose="020B0604020202020204" pitchFamily="34" charset="0"/>
              </a:rPr>
              <a:t>, C. and </a:t>
            </a:r>
            <a:r>
              <a:rPr lang="en-US" sz="4800" dirty="0" err="1">
                <a:effectLst/>
                <a:latin typeface="Arial" panose="020B0604020202020204" pitchFamily="34" charset="0"/>
                <a:cs typeface="Arial" panose="020B0604020202020204" pitchFamily="34" charset="0"/>
              </a:rPr>
              <a:t>Skianis</a:t>
            </a:r>
            <a:r>
              <a:rPr lang="en-US" sz="4800" dirty="0">
                <a:effectLst/>
                <a:latin typeface="Arial" panose="020B0604020202020204" pitchFamily="34" charset="0"/>
                <a:cs typeface="Arial" panose="020B0604020202020204" pitchFamily="34" charset="0"/>
              </a:rPr>
              <a:t>, C., (2021). Metacognitive and metaemotional training strategies through the nine-layer pyramid model of emotional intelligence. </a:t>
            </a:r>
            <a:r>
              <a:rPr lang="en-US" sz="4800" i="1" dirty="0">
                <a:effectLst/>
                <a:latin typeface="Arial" panose="020B0604020202020204" pitchFamily="34" charset="0"/>
                <a:cs typeface="Arial" panose="020B0604020202020204" pitchFamily="34" charset="0"/>
              </a:rPr>
              <a:t>International Journal of Recent Contributions from Engineering, Science &amp; IT (</a:t>
            </a:r>
            <a:r>
              <a:rPr lang="en-US" sz="4800" i="1" dirty="0" err="1">
                <a:effectLst/>
                <a:latin typeface="Arial" panose="020B0604020202020204" pitchFamily="34" charset="0"/>
                <a:cs typeface="Arial" panose="020B0604020202020204" pitchFamily="34" charset="0"/>
              </a:rPr>
              <a:t>iJES</a:t>
            </a:r>
            <a:r>
              <a:rPr lang="en-US" sz="4800" i="1" dirty="0">
                <a:effectLst/>
                <a:latin typeface="Arial" panose="020B0604020202020204" pitchFamily="34" charset="0"/>
                <a:cs typeface="Arial" panose="020B0604020202020204" pitchFamily="34" charset="0"/>
              </a:rPr>
              <a:t>), 9</a:t>
            </a:r>
            <a:r>
              <a:rPr lang="en-US" sz="4800" dirty="0">
                <a:effectLst/>
                <a:latin typeface="Arial" panose="020B0604020202020204" pitchFamily="34" charset="0"/>
                <a:cs typeface="Arial" panose="020B0604020202020204" pitchFamily="34" charset="0"/>
              </a:rPr>
              <a:t>(4), pp.58-76.</a:t>
            </a:r>
          </a:p>
          <a:p>
            <a:pPr indent="-228600" algn="l">
              <a:spcAft>
                <a:spcPts val="600"/>
              </a:spcAft>
              <a:buFont typeface="Arial" panose="020B0604020202020204" pitchFamily="34" charset="0"/>
              <a:buChar char="•"/>
            </a:pPr>
            <a:r>
              <a:rPr lang="en-US" sz="4800" dirty="0">
                <a:effectLst/>
                <a:latin typeface="Arial" panose="020B0604020202020204" pitchFamily="34" charset="0"/>
                <a:cs typeface="Arial" panose="020B0604020202020204" pitchFamily="34" charset="0"/>
              </a:rPr>
              <a:t>Edward, Y.R. and </a:t>
            </a:r>
            <a:r>
              <a:rPr lang="en-US" sz="4800" dirty="0" err="1">
                <a:effectLst/>
                <a:latin typeface="Arial" panose="020B0604020202020204" pitchFamily="34" charset="0"/>
                <a:cs typeface="Arial" panose="020B0604020202020204" pitchFamily="34" charset="0"/>
              </a:rPr>
              <a:t>Purba</a:t>
            </a:r>
            <a:r>
              <a:rPr lang="en-US" sz="4800" dirty="0">
                <a:effectLst/>
                <a:latin typeface="Arial" panose="020B0604020202020204" pitchFamily="34" charset="0"/>
                <a:cs typeface="Arial" panose="020B0604020202020204" pitchFamily="34" charset="0"/>
              </a:rPr>
              <a:t>, K., (2020). The effect analysis of emotional intelligence and work environment on employee performance with organizational commitment as intervening variables in PT </a:t>
            </a:r>
            <a:r>
              <a:rPr lang="en-US" sz="4800" dirty="0" err="1">
                <a:effectLst/>
                <a:latin typeface="Arial" panose="020B0604020202020204" pitchFamily="34" charset="0"/>
                <a:cs typeface="Arial" panose="020B0604020202020204" pitchFamily="34" charset="0"/>
              </a:rPr>
              <a:t>Berkat</a:t>
            </a:r>
            <a:r>
              <a:rPr lang="en-US" sz="4800" dirty="0">
                <a:effectLst/>
                <a:latin typeface="Arial" panose="020B0604020202020204" pitchFamily="34" charset="0"/>
                <a:cs typeface="Arial" panose="020B0604020202020204" pitchFamily="34" charset="0"/>
              </a:rPr>
              <a:t> Bima </a:t>
            </a:r>
            <a:r>
              <a:rPr lang="en-US" sz="4800" dirty="0" err="1">
                <a:effectLst/>
                <a:latin typeface="Arial" panose="020B0604020202020204" pitchFamily="34" charset="0"/>
                <a:cs typeface="Arial" panose="020B0604020202020204" pitchFamily="34" charset="0"/>
              </a:rPr>
              <a:t>Sentana</a:t>
            </a:r>
            <a:r>
              <a:rPr lang="en-US" sz="4800" dirty="0">
                <a:effectLst/>
                <a:latin typeface="Arial" panose="020B0604020202020204" pitchFamily="34" charset="0"/>
                <a:cs typeface="Arial" panose="020B0604020202020204" pitchFamily="34" charset="0"/>
              </a:rPr>
              <a:t>. Budapest International Research and Critics Institute-Journal (BIRCI-Journal) Vol, 3(3), pp.1552-1563.</a:t>
            </a:r>
          </a:p>
          <a:p>
            <a:pPr indent="-228600" algn="l">
              <a:spcAft>
                <a:spcPts val="600"/>
              </a:spcAft>
              <a:buFont typeface="Arial" panose="020B0604020202020204" pitchFamily="34" charset="0"/>
              <a:buChar char="•"/>
            </a:pPr>
            <a:r>
              <a:rPr lang="en-US" sz="4800" dirty="0">
                <a:effectLst/>
                <a:latin typeface="Arial" panose="020B0604020202020204" pitchFamily="34" charset="0"/>
                <a:cs typeface="Arial" panose="020B0604020202020204" pitchFamily="34" charset="0"/>
              </a:rPr>
              <a:t>Goleman, D., (2021). Leadership: The power of emotional intelligence. More Than Sound LLC.</a:t>
            </a:r>
          </a:p>
          <a:p>
            <a:pPr indent="-228600" algn="l">
              <a:spcAft>
                <a:spcPts val="600"/>
              </a:spcAft>
              <a:buFont typeface="Arial" panose="020B0604020202020204" pitchFamily="34" charset="0"/>
              <a:buChar char="•"/>
            </a:pPr>
            <a:r>
              <a:rPr lang="en-US" sz="4800" dirty="0">
                <a:effectLst/>
                <a:latin typeface="Arial" panose="020B0604020202020204" pitchFamily="34" charset="0"/>
                <a:cs typeface="Arial" panose="020B0604020202020204" pitchFamily="34" charset="0"/>
              </a:rPr>
              <a:t>Henry, E. and Jonathan, H., (2024). Emotional Intelligence: Harnessing the Power of Empathy and Self-Awareness in Leadership (No. 13671). </a:t>
            </a:r>
            <a:r>
              <a:rPr lang="en-US" sz="4800" dirty="0" err="1">
                <a:effectLst/>
                <a:latin typeface="Arial" panose="020B0604020202020204" pitchFamily="34" charset="0"/>
                <a:cs typeface="Arial" panose="020B0604020202020204" pitchFamily="34" charset="0"/>
              </a:rPr>
              <a:t>EasyChair</a:t>
            </a:r>
            <a:r>
              <a:rPr lang="en-US" sz="4800" dirty="0">
                <a:effectLst/>
                <a:latin typeface="Arial" panose="020B0604020202020204" pitchFamily="34" charset="0"/>
                <a:cs typeface="Arial" panose="020B0604020202020204" pitchFamily="34" charset="0"/>
              </a:rPr>
              <a:t>.</a:t>
            </a:r>
          </a:p>
          <a:p>
            <a:pPr indent="-228600" algn="l">
              <a:spcAft>
                <a:spcPts val="600"/>
              </a:spcAft>
              <a:buFont typeface="Arial" panose="020B0604020202020204" pitchFamily="34" charset="0"/>
              <a:buChar char="•"/>
            </a:pPr>
            <a:r>
              <a:rPr lang="en-US" sz="4800" dirty="0" err="1">
                <a:effectLst/>
                <a:latin typeface="Arial" panose="020B0604020202020204" pitchFamily="34" charset="0"/>
                <a:cs typeface="Arial" panose="020B0604020202020204" pitchFamily="34" charset="0"/>
              </a:rPr>
              <a:t>Inzlicht</a:t>
            </a:r>
            <a:r>
              <a:rPr lang="en-US" sz="4800" dirty="0">
                <a:effectLst/>
                <a:latin typeface="Arial" panose="020B0604020202020204" pitchFamily="34" charset="0"/>
                <a:cs typeface="Arial" panose="020B0604020202020204" pitchFamily="34" charset="0"/>
              </a:rPr>
              <a:t>, M., Werner, K.M., </a:t>
            </a:r>
            <a:r>
              <a:rPr lang="en-US" sz="4800" dirty="0" err="1">
                <a:effectLst/>
                <a:latin typeface="Arial" panose="020B0604020202020204" pitchFamily="34" charset="0"/>
                <a:cs typeface="Arial" panose="020B0604020202020204" pitchFamily="34" charset="0"/>
              </a:rPr>
              <a:t>Briskin</a:t>
            </a:r>
            <a:r>
              <a:rPr lang="en-US" sz="4800" dirty="0">
                <a:effectLst/>
                <a:latin typeface="Arial" panose="020B0604020202020204" pitchFamily="34" charset="0"/>
                <a:cs typeface="Arial" panose="020B0604020202020204" pitchFamily="34" charset="0"/>
              </a:rPr>
              <a:t>, J.L. and Roberts, B.W., (2021). Integrating models of self-regulation. </a:t>
            </a:r>
            <a:r>
              <a:rPr lang="en-US" sz="4800" i="1" dirty="0">
                <a:effectLst/>
                <a:latin typeface="Arial" panose="020B0604020202020204" pitchFamily="34" charset="0"/>
                <a:cs typeface="Arial" panose="020B0604020202020204" pitchFamily="34" charset="0"/>
              </a:rPr>
              <a:t>Annual review of psychology, 72</a:t>
            </a:r>
            <a:r>
              <a:rPr lang="en-US" sz="4800" dirty="0">
                <a:effectLst/>
                <a:latin typeface="Arial" panose="020B0604020202020204" pitchFamily="34" charset="0"/>
                <a:cs typeface="Arial" panose="020B0604020202020204" pitchFamily="34" charset="0"/>
              </a:rPr>
              <a:t>(1), pp.319-345.</a:t>
            </a:r>
          </a:p>
          <a:p>
            <a:pPr indent="-228600" algn="l">
              <a:buFont typeface="Arial" panose="020B0604020202020204" pitchFamily="34" charset="0"/>
              <a:buChar char="•"/>
            </a:pPr>
            <a:endParaRPr lang="en-US" sz="600" dirty="0"/>
          </a:p>
        </p:txBody>
      </p:sp>
    </p:spTree>
    <p:extLst>
      <p:ext uri="{BB962C8B-B14F-4D97-AF65-F5344CB8AC3E}">
        <p14:creationId xmlns:p14="http://schemas.microsoft.com/office/powerpoint/2010/main" val="40074016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157</TotalTime>
  <Words>2554</Words>
  <Application>Microsoft Office PowerPoint</Application>
  <PresentationFormat>Widescreen</PresentationFormat>
  <Paragraphs>109</Paragraphs>
  <Slides>12</Slides>
  <Notes>8</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Aptos</vt:lpstr>
      <vt:lpstr>Aptos Display</vt:lpstr>
      <vt:lpstr>Arial</vt:lpstr>
      <vt:lpstr>Calibri</vt:lpstr>
      <vt:lpstr>Symbol</vt:lpstr>
      <vt:lpstr>Office Theme</vt:lpstr>
      <vt:lpstr>MODULE: DEVELOPING EMOTIONAL INTELLIGENCE SKILLS FOR THE WORKPLACE  MODULE CODE: BMSW6106 STUDENT NO: 2026780 NAME: ALEXANDRU NETOI LECTURER: MD ASHIKUL KHAN   </vt:lpstr>
      <vt:lpstr> Table of Contents </vt:lpstr>
      <vt:lpstr>Introduction </vt:lpstr>
      <vt:lpstr>Emotional Intelligence (EI) Concept </vt:lpstr>
      <vt:lpstr>Potential Benefits of Emotional Intelligence </vt:lpstr>
      <vt:lpstr>Different Types of Emotional Intelligence Skills </vt:lpstr>
      <vt:lpstr>Reflection of Emotional Intelligence </vt:lpstr>
      <vt:lpstr>Assess How to Use or Reason out about Your Own Emotions </vt:lpstr>
      <vt:lpstr>How You Could Improve Your EI </vt:lpstr>
      <vt:lpstr>Relevance of Emotional Intelligence in Workplace </vt:lpstr>
      <vt:lpstr>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Ionut Netoi</dc:creator>
  <cp:lastModifiedBy>Ionut Netoi</cp:lastModifiedBy>
  <cp:revision>12</cp:revision>
  <dcterms:created xsi:type="dcterms:W3CDTF">2024-10-19T08:56:27Z</dcterms:created>
  <dcterms:modified xsi:type="dcterms:W3CDTF">2024-10-20T19:50:48Z</dcterms:modified>
</cp:coreProperties>
</file>