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8"/>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2"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53" autoAdjust="0"/>
    <p:restoredTop sz="94660"/>
  </p:normalViewPr>
  <p:slideViewPr>
    <p:cSldViewPr snapToGrid="0">
      <p:cViewPr varScale="1">
        <p:scale>
          <a:sx n="68" d="100"/>
          <a:sy n="68" d="100"/>
        </p:scale>
        <p:origin x="72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349CB7-1A3D-4115-96AD-2E6B214648A0}" type="datetimeFigureOut">
              <a:rPr lang="en-GB" smtClean="0"/>
              <a:t>23/07/2021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97C374-BD02-40B6-870D-C03CE0126765}" type="slidenum">
              <a:rPr lang="en-GB" smtClean="0"/>
              <a:t>‹#›</a:t>
            </a:fld>
            <a:endParaRPr lang="en-GB"/>
          </a:p>
        </p:txBody>
      </p:sp>
    </p:spTree>
    <p:extLst>
      <p:ext uri="{BB962C8B-B14F-4D97-AF65-F5344CB8AC3E}">
        <p14:creationId xmlns:p14="http://schemas.microsoft.com/office/powerpoint/2010/main" val="1309808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0806D6-7B67-455D-8AF5-0A179633CA5E}"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2553774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0806D6-7B67-455D-8AF5-0A179633CA5E}"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1537568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0806D6-7B67-455D-8AF5-0A179633CA5E}"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625073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0806D6-7B67-455D-8AF5-0A179633CA5E}"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2667897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0806D6-7B67-455D-8AF5-0A179633CA5E}" type="datetimeFigureOut">
              <a:rPr lang="en-GB" smtClean="0"/>
              <a:t>23/07/2021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1243567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0806D6-7B67-455D-8AF5-0A179633CA5E}" type="datetimeFigureOut">
              <a:rPr lang="en-GB" smtClean="0"/>
              <a:t>23/07/2021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3417034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0806D6-7B67-455D-8AF5-0A179633CA5E}" type="datetimeFigureOut">
              <a:rPr lang="en-GB" smtClean="0"/>
              <a:t>23/07/2021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2661150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0806D6-7B67-455D-8AF5-0A179633CA5E}"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1670999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0806D6-7B67-455D-8AF5-0A179633CA5E}"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2131969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0806D6-7B67-455D-8AF5-0A179633CA5E}"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4231463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0806D6-7B67-455D-8AF5-0A179633CA5E}"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BB5287-BD7A-49E5-B18C-3CD39207972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26002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00806D6-7B67-455D-8AF5-0A179633CA5E}"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1473210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00806D6-7B67-455D-8AF5-0A179633CA5E}"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BB5287-BD7A-49E5-B18C-3CD39207972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68555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00806D6-7B67-455D-8AF5-0A179633CA5E}"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3552800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0806D6-7B67-455D-8AF5-0A179633CA5E}"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1407511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0806D6-7B67-455D-8AF5-0A179633CA5E}"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BB5287-BD7A-49E5-B18C-3CD392079722}" type="slidenum">
              <a:rPr lang="en-GB" smtClean="0"/>
              <a:t>‹#›</a:t>
            </a:fld>
            <a:endParaRPr lang="en-GB"/>
          </a:p>
        </p:txBody>
      </p:sp>
    </p:spTree>
    <p:extLst>
      <p:ext uri="{BB962C8B-B14F-4D97-AF65-F5344CB8AC3E}">
        <p14:creationId xmlns:p14="http://schemas.microsoft.com/office/powerpoint/2010/main" val="2930147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00806D6-7B67-455D-8AF5-0A179633CA5E}" type="datetimeFigureOut">
              <a:rPr lang="en-GB" smtClean="0"/>
              <a:t>23/07/2021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BB5287-BD7A-49E5-B18C-3CD392079722}" type="slidenum">
              <a:rPr lang="en-GB" smtClean="0"/>
              <a:t>‹#›</a:t>
            </a:fld>
            <a:endParaRPr lang="en-GB"/>
          </a:p>
        </p:txBody>
      </p:sp>
    </p:spTree>
    <p:extLst>
      <p:ext uri="{BB962C8B-B14F-4D97-AF65-F5344CB8AC3E}">
        <p14:creationId xmlns:p14="http://schemas.microsoft.com/office/powerpoint/2010/main" val="205599071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Boots_UK" TargetMode="External"/><Relationship Id="rId2" Type="http://schemas.openxmlformats.org/officeDocument/2006/relationships/hyperlink" Target="https://www.boots-uk.com/" TargetMode="External"/><Relationship Id="rId1" Type="http://schemas.openxmlformats.org/officeDocument/2006/relationships/slideLayout" Target="../slideLayouts/slideLayout2.xml"/><Relationship Id="rId4" Type="http://schemas.openxmlformats.org/officeDocument/2006/relationships/hyperlink" Target="https://www.boots-uk.com/about-boots-uk/healthcare/boots-optician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A3D7F-6647-417B-8770-9507FF7F2D76}"/>
              </a:ext>
            </a:extLst>
          </p:cNvPr>
          <p:cNvSpPr>
            <a:spLocks noGrp="1"/>
          </p:cNvSpPr>
          <p:nvPr>
            <p:ph type="ctrTitle"/>
          </p:nvPr>
        </p:nvSpPr>
        <p:spPr>
          <a:xfrm>
            <a:off x="2122488" y="114300"/>
            <a:ext cx="8915399" cy="2262781"/>
          </a:xfrm>
        </p:spPr>
        <p:txBody>
          <a:bodyPr/>
          <a:lstStyle/>
          <a:p>
            <a:pPr algn="ctr"/>
            <a:r>
              <a:rPr lang="en-GB" dirty="0">
                <a:solidFill>
                  <a:schemeClr val="accent1">
                    <a:lumMod val="75000"/>
                  </a:schemeClr>
                </a:solidFill>
              </a:rPr>
              <a:t>Boots – history, offers and ideas</a:t>
            </a:r>
          </a:p>
        </p:txBody>
      </p:sp>
      <p:sp>
        <p:nvSpPr>
          <p:cNvPr id="3" name="Subtitle 2">
            <a:extLst>
              <a:ext uri="{FF2B5EF4-FFF2-40B4-BE49-F238E27FC236}">
                <a16:creationId xmlns:a16="http://schemas.microsoft.com/office/drawing/2014/main" id="{489E8AFE-0A31-4FEF-AD4A-A6DB7C32FA64}"/>
              </a:ext>
            </a:extLst>
          </p:cNvPr>
          <p:cNvSpPr>
            <a:spLocks noGrp="1"/>
          </p:cNvSpPr>
          <p:nvPr>
            <p:ph type="subTitle" idx="1"/>
          </p:nvPr>
        </p:nvSpPr>
        <p:spPr>
          <a:xfrm>
            <a:off x="1951038" y="3720104"/>
            <a:ext cx="8915399" cy="1126283"/>
          </a:xfrm>
        </p:spPr>
        <p:txBody>
          <a:bodyPr>
            <a:normAutofit/>
          </a:bodyPr>
          <a:lstStyle/>
          <a:p>
            <a:pPr algn="ctr"/>
            <a:r>
              <a:rPr lang="en-GB" i="1" dirty="0">
                <a:solidFill>
                  <a:schemeClr val="accent2">
                    <a:lumMod val="50000"/>
                  </a:schemeClr>
                </a:solidFill>
              </a:rPr>
              <a:t>Introduce by </a:t>
            </a:r>
          </a:p>
          <a:p>
            <a:pPr algn="ctr"/>
            <a:r>
              <a:rPr lang="en-GB" i="1" dirty="0" err="1">
                <a:solidFill>
                  <a:schemeClr val="accent2">
                    <a:lumMod val="50000"/>
                  </a:schemeClr>
                </a:solidFill>
              </a:rPr>
              <a:t>Svetla</a:t>
            </a:r>
            <a:r>
              <a:rPr lang="en-GB" i="1" dirty="0">
                <a:solidFill>
                  <a:schemeClr val="accent2">
                    <a:lumMod val="50000"/>
                  </a:schemeClr>
                </a:solidFill>
              </a:rPr>
              <a:t> </a:t>
            </a:r>
            <a:r>
              <a:rPr lang="en-GB" i="1" dirty="0" err="1">
                <a:solidFill>
                  <a:schemeClr val="accent2">
                    <a:lumMod val="50000"/>
                  </a:schemeClr>
                </a:solidFill>
              </a:rPr>
              <a:t>Angelova</a:t>
            </a:r>
            <a:r>
              <a:rPr lang="en-GB" i="1" dirty="0">
                <a:solidFill>
                  <a:schemeClr val="accent2">
                    <a:lumMod val="50000"/>
                  </a:schemeClr>
                </a:solidFill>
              </a:rPr>
              <a:t> </a:t>
            </a:r>
            <a:r>
              <a:rPr lang="en-GB" i="1" dirty="0" err="1">
                <a:solidFill>
                  <a:schemeClr val="accent2">
                    <a:lumMod val="50000"/>
                  </a:schemeClr>
                </a:solidFill>
              </a:rPr>
              <a:t>Aleksandrova</a:t>
            </a:r>
            <a:r>
              <a:rPr lang="en-GB" i="1" dirty="0">
                <a:solidFill>
                  <a:schemeClr val="accent2">
                    <a:lumMod val="50000"/>
                  </a:schemeClr>
                </a:solidFill>
              </a:rPr>
              <a:t> (2029252)</a:t>
            </a:r>
          </a:p>
          <a:p>
            <a:pPr algn="ctr"/>
            <a:endParaRPr lang="en-GB" i="1" dirty="0">
              <a:solidFill>
                <a:schemeClr val="accent2">
                  <a:lumMod val="50000"/>
                </a:schemeClr>
              </a:solidFill>
            </a:endParaRPr>
          </a:p>
        </p:txBody>
      </p:sp>
      <p:pic>
        <p:nvPicPr>
          <p:cNvPr id="4" name="Picture 3">
            <a:extLst>
              <a:ext uri="{FF2B5EF4-FFF2-40B4-BE49-F238E27FC236}">
                <a16:creationId xmlns:a16="http://schemas.microsoft.com/office/drawing/2014/main" id="{68E697C1-BC03-48F0-B270-1A2BCA4EDD2F}"/>
              </a:ext>
            </a:extLst>
          </p:cNvPr>
          <p:cNvPicPr>
            <a:picLocks noChangeAspect="1"/>
          </p:cNvPicPr>
          <p:nvPr/>
        </p:nvPicPr>
        <p:blipFill>
          <a:blip r:embed="rId2"/>
          <a:stretch>
            <a:fillRect/>
          </a:stretch>
        </p:blipFill>
        <p:spPr>
          <a:xfrm>
            <a:off x="819150" y="1928813"/>
            <a:ext cx="3398140" cy="1985962"/>
          </a:xfrm>
          <a:prstGeom prst="rect">
            <a:avLst/>
          </a:prstGeom>
        </p:spPr>
      </p:pic>
      <p:pic>
        <p:nvPicPr>
          <p:cNvPr id="5" name="Picture 4">
            <a:extLst>
              <a:ext uri="{FF2B5EF4-FFF2-40B4-BE49-F238E27FC236}">
                <a16:creationId xmlns:a16="http://schemas.microsoft.com/office/drawing/2014/main" id="{8D699F9E-37F7-43C7-A938-AD4EEA10AD55}"/>
              </a:ext>
            </a:extLst>
          </p:cNvPr>
          <p:cNvPicPr>
            <a:picLocks noChangeAspect="1"/>
          </p:cNvPicPr>
          <p:nvPr/>
        </p:nvPicPr>
        <p:blipFill>
          <a:blip r:embed="rId3"/>
          <a:stretch>
            <a:fillRect/>
          </a:stretch>
        </p:blipFill>
        <p:spPr>
          <a:xfrm>
            <a:off x="8052246" y="1780523"/>
            <a:ext cx="3865836" cy="1894882"/>
          </a:xfrm>
          <a:prstGeom prst="rect">
            <a:avLst/>
          </a:prstGeom>
        </p:spPr>
      </p:pic>
      <p:pic>
        <p:nvPicPr>
          <p:cNvPr id="6" name="Picture 5">
            <a:extLst>
              <a:ext uri="{FF2B5EF4-FFF2-40B4-BE49-F238E27FC236}">
                <a16:creationId xmlns:a16="http://schemas.microsoft.com/office/drawing/2014/main" id="{B4D703DC-F2CE-4C3E-9AA1-6F76C0222EDF}"/>
              </a:ext>
            </a:extLst>
          </p:cNvPr>
          <p:cNvPicPr>
            <a:picLocks noChangeAspect="1"/>
          </p:cNvPicPr>
          <p:nvPr/>
        </p:nvPicPr>
        <p:blipFill>
          <a:blip r:embed="rId4"/>
          <a:stretch>
            <a:fillRect/>
          </a:stretch>
        </p:blipFill>
        <p:spPr>
          <a:xfrm>
            <a:off x="4319420" y="4959440"/>
            <a:ext cx="3273618" cy="1841410"/>
          </a:xfrm>
          <a:prstGeom prst="rect">
            <a:avLst/>
          </a:prstGeom>
        </p:spPr>
      </p:pic>
    </p:spTree>
    <p:extLst>
      <p:ext uri="{BB962C8B-B14F-4D97-AF65-F5344CB8AC3E}">
        <p14:creationId xmlns:p14="http://schemas.microsoft.com/office/powerpoint/2010/main" val="2721022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down)">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000"/>
                                        <p:tgtEl>
                                          <p:spTgt spid="5"/>
                                        </p:tgtEl>
                                      </p:cBhvr>
                                    </p:animEffect>
                                    <p:anim calcmode="lin" valueType="num">
                                      <p:cBhvr>
                                        <p:cTn id="33" dur="2000" fill="hold"/>
                                        <p:tgtEl>
                                          <p:spTgt spid="5"/>
                                        </p:tgtEl>
                                        <p:attrNameLst>
                                          <p:attrName>ppt_w</p:attrName>
                                        </p:attrNameLst>
                                      </p:cBhvr>
                                      <p:tavLst>
                                        <p:tav tm="0" fmla="#ppt_w*sin(2.5*pi*$)">
                                          <p:val>
                                            <p:fltVal val="0"/>
                                          </p:val>
                                        </p:tav>
                                        <p:tav tm="100000">
                                          <p:val>
                                            <p:fltVal val="1"/>
                                          </p:val>
                                        </p:tav>
                                      </p:tavLst>
                                    </p:anim>
                                    <p:anim calcmode="lin" valueType="num">
                                      <p:cBhvr>
                                        <p:cTn id="3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nodeType="clickEffect">
                                  <p:stCondLst>
                                    <p:cond delay="0"/>
                                  </p:stCondLst>
                                  <p:childTnLst>
                                    <p:set>
                                      <p:cBhvr>
                                        <p:cTn id="38" dur="1" fill="hold">
                                          <p:stCondLst>
                                            <p:cond delay="0"/>
                                          </p:stCondLst>
                                        </p:cTn>
                                        <p:tgtEl>
                                          <p:spTgt spid="6"/>
                                        </p:tgtEl>
                                        <p:attrNameLst>
                                          <p:attrName>style.visibility</p:attrName>
                                        </p:attrNameLst>
                                      </p:cBhvr>
                                      <p:to>
                                        <p:strVal val="visible"/>
                                      </p:to>
                                    </p:set>
                                    <p:anim calcmode="lin" valueType="num">
                                      <p:cBhvr>
                                        <p:cTn id="39" dur="500" fill="hold"/>
                                        <p:tgtEl>
                                          <p:spTgt spid="6"/>
                                        </p:tgtEl>
                                        <p:attrNameLst>
                                          <p:attrName>ppt_w</p:attrName>
                                        </p:attrNameLst>
                                      </p:cBhvr>
                                      <p:tavLst>
                                        <p:tav tm="0">
                                          <p:val>
                                            <p:fltVal val="0"/>
                                          </p:val>
                                        </p:tav>
                                        <p:tav tm="100000">
                                          <p:val>
                                            <p:strVal val="#ppt_w"/>
                                          </p:val>
                                        </p:tav>
                                      </p:tavLst>
                                    </p:anim>
                                    <p:anim calcmode="lin" valueType="num">
                                      <p:cBhvr>
                                        <p:cTn id="40" dur="500" fill="hold"/>
                                        <p:tgtEl>
                                          <p:spTgt spid="6"/>
                                        </p:tgtEl>
                                        <p:attrNameLst>
                                          <p:attrName>ppt_h</p:attrName>
                                        </p:attrNameLst>
                                      </p:cBhvr>
                                      <p:tavLst>
                                        <p:tav tm="0">
                                          <p:val>
                                            <p:fltVal val="0"/>
                                          </p:val>
                                        </p:tav>
                                        <p:tav tm="100000">
                                          <p:val>
                                            <p:strVal val="#ppt_h"/>
                                          </p:val>
                                        </p:tav>
                                      </p:tavLst>
                                    </p:anim>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90938-8A9D-4546-B5B2-1A6317A33A55}"/>
              </a:ext>
            </a:extLst>
          </p:cNvPr>
          <p:cNvSpPr>
            <a:spLocks noGrp="1"/>
          </p:cNvSpPr>
          <p:nvPr>
            <p:ph type="title"/>
          </p:nvPr>
        </p:nvSpPr>
        <p:spPr/>
        <p:txBody>
          <a:bodyPr/>
          <a:lstStyle/>
          <a:p>
            <a:r>
              <a:rPr lang="en-GB" dirty="0"/>
              <a:t>Boots- History and interesting facts </a:t>
            </a:r>
          </a:p>
        </p:txBody>
      </p:sp>
      <p:sp>
        <p:nvSpPr>
          <p:cNvPr id="3" name="Content Placeholder 2">
            <a:extLst>
              <a:ext uri="{FF2B5EF4-FFF2-40B4-BE49-F238E27FC236}">
                <a16:creationId xmlns:a16="http://schemas.microsoft.com/office/drawing/2014/main" id="{1903877F-0D8D-4003-95E8-FF5422E89942}"/>
              </a:ext>
            </a:extLst>
          </p:cNvPr>
          <p:cNvSpPr>
            <a:spLocks noGrp="1"/>
          </p:cNvSpPr>
          <p:nvPr>
            <p:ph idx="1"/>
          </p:nvPr>
        </p:nvSpPr>
        <p:spPr/>
        <p:txBody>
          <a:bodyPr/>
          <a:lstStyle/>
          <a:p>
            <a:r>
              <a:rPr lang="en-GB" dirty="0"/>
              <a:t>Boots was found by Jhon Boot in 1849 in Nottingham</a:t>
            </a:r>
          </a:p>
          <a:p>
            <a:r>
              <a:rPr lang="en-GB" dirty="0"/>
              <a:t>Ltd in 1883, becoming Boots Pure Drug Company Ltd in 1888</a:t>
            </a:r>
          </a:p>
          <a:p>
            <a:r>
              <a:rPr lang="en-GB" dirty="0"/>
              <a:t> In 1920, Jesse Boot sold the company to the American United Drug Company.</a:t>
            </a:r>
          </a:p>
          <a:p>
            <a:r>
              <a:rPr lang="en-GB" dirty="0"/>
              <a:t>However, because of deteriorating economic circumstances in North America Boots was sold back into British hands in 1933. The grandson of the founder, John Boot, who inherited the title Baron Trent from his father, headed the company. The Boots Pure Drug Company name was changed to The Boots Company Limited in 1971.</a:t>
            </a:r>
          </a:p>
          <a:p>
            <a:r>
              <a:rPr lang="en-GB" dirty="0"/>
              <a:t>The Boots Pure Drug Company name was changed to The Boots Company Limited in 1971.</a:t>
            </a:r>
          </a:p>
          <a:p>
            <a:endParaRPr lang="en-GB" dirty="0"/>
          </a:p>
        </p:txBody>
      </p:sp>
      <p:pic>
        <p:nvPicPr>
          <p:cNvPr id="4" name="Picture 3">
            <a:extLst>
              <a:ext uri="{FF2B5EF4-FFF2-40B4-BE49-F238E27FC236}">
                <a16:creationId xmlns:a16="http://schemas.microsoft.com/office/drawing/2014/main" id="{BAC02866-43F5-4200-8C19-6CF438B22A6F}"/>
              </a:ext>
            </a:extLst>
          </p:cNvPr>
          <p:cNvPicPr>
            <a:picLocks noChangeAspect="1"/>
          </p:cNvPicPr>
          <p:nvPr/>
        </p:nvPicPr>
        <p:blipFill>
          <a:blip r:embed="rId2"/>
          <a:stretch>
            <a:fillRect/>
          </a:stretch>
        </p:blipFill>
        <p:spPr>
          <a:xfrm>
            <a:off x="9696450" y="1152525"/>
            <a:ext cx="2284414" cy="1486885"/>
          </a:xfrm>
          <a:prstGeom prst="rect">
            <a:avLst/>
          </a:prstGeom>
        </p:spPr>
      </p:pic>
      <p:pic>
        <p:nvPicPr>
          <p:cNvPr id="5" name="Picture 4">
            <a:extLst>
              <a:ext uri="{FF2B5EF4-FFF2-40B4-BE49-F238E27FC236}">
                <a16:creationId xmlns:a16="http://schemas.microsoft.com/office/drawing/2014/main" id="{392FDCA8-5FAE-4AF4-A0AF-7B2A92BB3C0D}"/>
              </a:ext>
            </a:extLst>
          </p:cNvPr>
          <p:cNvPicPr>
            <a:picLocks noChangeAspect="1"/>
          </p:cNvPicPr>
          <p:nvPr/>
        </p:nvPicPr>
        <p:blipFill>
          <a:blip r:embed="rId3"/>
          <a:stretch>
            <a:fillRect/>
          </a:stretch>
        </p:blipFill>
        <p:spPr>
          <a:xfrm>
            <a:off x="211136" y="3274330"/>
            <a:ext cx="2378076" cy="1783557"/>
          </a:xfrm>
          <a:prstGeom prst="rect">
            <a:avLst/>
          </a:prstGeom>
        </p:spPr>
      </p:pic>
      <p:pic>
        <p:nvPicPr>
          <p:cNvPr id="6" name="Picture 5">
            <a:extLst>
              <a:ext uri="{FF2B5EF4-FFF2-40B4-BE49-F238E27FC236}">
                <a16:creationId xmlns:a16="http://schemas.microsoft.com/office/drawing/2014/main" id="{BD2C93A1-FA4A-4F8B-8B2A-B9AB01BD1C78}"/>
              </a:ext>
            </a:extLst>
          </p:cNvPr>
          <p:cNvPicPr>
            <a:picLocks noChangeAspect="1"/>
          </p:cNvPicPr>
          <p:nvPr/>
        </p:nvPicPr>
        <p:blipFill>
          <a:blip r:embed="rId4"/>
          <a:stretch>
            <a:fillRect/>
          </a:stretch>
        </p:blipFill>
        <p:spPr>
          <a:xfrm>
            <a:off x="211136" y="1404937"/>
            <a:ext cx="2193529" cy="1457325"/>
          </a:xfrm>
          <a:prstGeom prst="rect">
            <a:avLst/>
          </a:prstGeom>
        </p:spPr>
      </p:pic>
    </p:spTree>
    <p:extLst>
      <p:ext uri="{BB962C8B-B14F-4D97-AF65-F5344CB8AC3E}">
        <p14:creationId xmlns:p14="http://schemas.microsoft.com/office/powerpoint/2010/main" val="2599747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wipe(down)">
                                      <p:cBhvr>
                                        <p:cTn id="33" dur="580">
                                          <p:stCondLst>
                                            <p:cond delay="0"/>
                                          </p:stCondLst>
                                        </p:cTn>
                                        <p:tgtEl>
                                          <p:spTgt spid="5"/>
                                        </p:tgtEl>
                                      </p:cBhvr>
                                    </p:animEffect>
                                    <p:anim calcmode="lin" valueType="num">
                                      <p:cBhvr>
                                        <p:cTn id="3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9" dur="26">
                                          <p:stCondLst>
                                            <p:cond delay="650"/>
                                          </p:stCondLst>
                                        </p:cTn>
                                        <p:tgtEl>
                                          <p:spTgt spid="5"/>
                                        </p:tgtEl>
                                      </p:cBhvr>
                                      <p:to x="100000" y="60000"/>
                                    </p:animScale>
                                    <p:animScale>
                                      <p:cBhvr>
                                        <p:cTn id="40" dur="166" decel="50000">
                                          <p:stCondLst>
                                            <p:cond delay="676"/>
                                          </p:stCondLst>
                                        </p:cTn>
                                        <p:tgtEl>
                                          <p:spTgt spid="5"/>
                                        </p:tgtEl>
                                      </p:cBhvr>
                                      <p:to x="100000" y="100000"/>
                                    </p:animScale>
                                    <p:animScale>
                                      <p:cBhvr>
                                        <p:cTn id="41" dur="26">
                                          <p:stCondLst>
                                            <p:cond delay="1312"/>
                                          </p:stCondLst>
                                        </p:cTn>
                                        <p:tgtEl>
                                          <p:spTgt spid="5"/>
                                        </p:tgtEl>
                                      </p:cBhvr>
                                      <p:to x="100000" y="80000"/>
                                    </p:animScale>
                                    <p:animScale>
                                      <p:cBhvr>
                                        <p:cTn id="42" dur="166" decel="50000">
                                          <p:stCondLst>
                                            <p:cond delay="1338"/>
                                          </p:stCondLst>
                                        </p:cTn>
                                        <p:tgtEl>
                                          <p:spTgt spid="5"/>
                                        </p:tgtEl>
                                      </p:cBhvr>
                                      <p:to x="100000" y="100000"/>
                                    </p:animScale>
                                    <p:animScale>
                                      <p:cBhvr>
                                        <p:cTn id="43" dur="26">
                                          <p:stCondLst>
                                            <p:cond delay="1642"/>
                                          </p:stCondLst>
                                        </p:cTn>
                                        <p:tgtEl>
                                          <p:spTgt spid="5"/>
                                        </p:tgtEl>
                                      </p:cBhvr>
                                      <p:to x="100000" y="90000"/>
                                    </p:animScale>
                                    <p:animScale>
                                      <p:cBhvr>
                                        <p:cTn id="44" dur="166" decel="50000">
                                          <p:stCondLst>
                                            <p:cond delay="1668"/>
                                          </p:stCondLst>
                                        </p:cTn>
                                        <p:tgtEl>
                                          <p:spTgt spid="5"/>
                                        </p:tgtEl>
                                      </p:cBhvr>
                                      <p:to x="100000" y="100000"/>
                                    </p:animScale>
                                    <p:animScale>
                                      <p:cBhvr>
                                        <p:cTn id="45" dur="26">
                                          <p:stCondLst>
                                            <p:cond delay="1808"/>
                                          </p:stCondLst>
                                        </p:cTn>
                                        <p:tgtEl>
                                          <p:spTgt spid="5"/>
                                        </p:tgtEl>
                                      </p:cBhvr>
                                      <p:to x="100000" y="95000"/>
                                    </p:animScale>
                                    <p:animScale>
                                      <p:cBhvr>
                                        <p:cTn id="46" dur="166" decel="50000">
                                          <p:stCondLst>
                                            <p:cond delay="1834"/>
                                          </p:stCondLst>
                                        </p:cTn>
                                        <p:tgtEl>
                                          <p:spTgt spid="5"/>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3">
                                            <p:txEl>
                                              <p:pRg st="3" end="3"/>
                                            </p:txEl>
                                          </p:spTgt>
                                        </p:tgtEl>
                                        <p:attrNameLst>
                                          <p:attrName>style.visibility</p:attrName>
                                        </p:attrNameLst>
                                      </p:cBhvr>
                                      <p:to>
                                        <p:strVal val="visible"/>
                                      </p:to>
                                    </p:set>
                                    <p:animEffect transition="in" filter="fade">
                                      <p:cBhvr>
                                        <p:cTn id="51" dur="1000"/>
                                        <p:tgtEl>
                                          <p:spTgt spid="3">
                                            <p:txEl>
                                              <p:pRg st="3" end="3"/>
                                            </p:txEl>
                                          </p:spTgt>
                                        </p:tgtEl>
                                      </p:cBhvr>
                                    </p:animEffect>
                                    <p:anim calcmode="lin" valueType="num">
                                      <p:cBhvr>
                                        <p:cTn id="5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nodeType="clickEffect">
                                  <p:stCondLst>
                                    <p:cond delay="0"/>
                                  </p:stCondLst>
                                  <p:childTnLst>
                                    <p:set>
                                      <p:cBhvr>
                                        <p:cTn id="57" dur="1" fill="hold">
                                          <p:stCondLst>
                                            <p:cond delay="0"/>
                                          </p:stCondLst>
                                        </p:cTn>
                                        <p:tgtEl>
                                          <p:spTgt spid="3">
                                            <p:txEl>
                                              <p:pRg st="4" end="4"/>
                                            </p:txEl>
                                          </p:spTgt>
                                        </p:tgtEl>
                                        <p:attrNameLst>
                                          <p:attrName>style.visibility</p:attrName>
                                        </p:attrNameLst>
                                      </p:cBhvr>
                                      <p:to>
                                        <p:strVal val="visible"/>
                                      </p:to>
                                    </p:set>
                                    <p:animEffect transition="in" filter="wipe(down)">
                                      <p:cBhvr>
                                        <p:cTn id="58" dur="500"/>
                                        <p:tgtEl>
                                          <p:spTgt spid="3">
                                            <p:txEl>
                                              <p:pRg st="4" end="4"/>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C5B46-D9D0-400C-8607-4C2E96C36928}"/>
              </a:ext>
            </a:extLst>
          </p:cNvPr>
          <p:cNvSpPr>
            <a:spLocks noGrp="1"/>
          </p:cNvSpPr>
          <p:nvPr>
            <p:ph type="title"/>
          </p:nvPr>
        </p:nvSpPr>
        <p:spPr/>
        <p:txBody>
          <a:bodyPr>
            <a:noAutofit/>
          </a:bodyPr>
          <a:lstStyle/>
          <a:p>
            <a:r>
              <a:rPr lang="en-GB" sz="2400" dirty="0">
                <a:solidFill>
                  <a:schemeClr val="accent2">
                    <a:lumMod val="50000"/>
                  </a:schemeClr>
                </a:solidFill>
              </a:rPr>
              <a:t>Boots Opticians Ltd was formed in 1987 with the acquisition of Clement Clarke Ltd and Curry and Paxton Ltd. Boots Opticians became the UK's second-largest retail optics chain. In 2009 Boots Opticians acquired </a:t>
            </a:r>
            <a:r>
              <a:rPr lang="en-GB" sz="2400" dirty="0" err="1">
                <a:solidFill>
                  <a:schemeClr val="accent2">
                    <a:lumMod val="50000"/>
                  </a:schemeClr>
                </a:solidFill>
              </a:rPr>
              <a:t>Dollond</a:t>
            </a:r>
            <a:r>
              <a:rPr lang="en-GB" sz="2400" dirty="0">
                <a:solidFill>
                  <a:schemeClr val="accent2">
                    <a:lumMod val="50000"/>
                  </a:schemeClr>
                </a:solidFill>
              </a:rPr>
              <a:t> &amp; Aitchison, an optician chain that was founded in 1750.</a:t>
            </a:r>
            <a:br>
              <a:rPr lang="en-GB" sz="2400" dirty="0">
                <a:solidFill>
                  <a:schemeClr val="accent2">
                    <a:lumMod val="50000"/>
                  </a:schemeClr>
                </a:solidFill>
              </a:rPr>
            </a:br>
            <a:br>
              <a:rPr lang="en-GB" sz="2400" dirty="0">
                <a:solidFill>
                  <a:schemeClr val="accent2">
                    <a:lumMod val="50000"/>
                  </a:schemeClr>
                </a:solidFill>
              </a:rPr>
            </a:br>
            <a:r>
              <a:rPr lang="en-GB" sz="2400" dirty="0">
                <a:solidFill>
                  <a:schemeClr val="bg1">
                    <a:lumMod val="50000"/>
                  </a:schemeClr>
                </a:solidFill>
              </a:rPr>
              <a:t>Boots diversified into dentistry in 1998, with a number of shops offering this service. </a:t>
            </a:r>
            <a:br>
              <a:rPr lang="en-GB" sz="2400" dirty="0">
                <a:solidFill>
                  <a:schemeClr val="bg1">
                    <a:lumMod val="50000"/>
                  </a:schemeClr>
                </a:solidFill>
              </a:rPr>
            </a:br>
            <a:br>
              <a:rPr lang="en-GB" sz="2400" dirty="0">
                <a:solidFill>
                  <a:schemeClr val="bg1">
                    <a:lumMod val="50000"/>
                  </a:schemeClr>
                </a:solidFill>
              </a:rPr>
            </a:br>
            <a:r>
              <a:rPr lang="en-GB" sz="2400" dirty="0">
                <a:solidFill>
                  <a:srgbClr val="00B050"/>
                </a:solidFill>
              </a:rPr>
              <a:t>In October 2005, a merger with Alliance UniChem was announced by the then chairman, Sir Nigel Rudd. The CEO Richard Baker left, and the new group became Alliance Boots plc. The merger became effective on 31 July 2006</a:t>
            </a:r>
            <a:br>
              <a:rPr lang="en-GB" sz="2400" dirty="0">
                <a:solidFill>
                  <a:srgbClr val="00B050"/>
                </a:solidFill>
              </a:rPr>
            </a:br>
            <a:endParaRPr lang="en-GB" sz="2400" dirty="0">
              <a:solidFill>
                <a:srgbClr val="00B050"/>
              </a:solidFill>
            </a:endParaRPr>
          </a:p>
        </p:txBody>
      </p:sp>
      <p:sp>
        <p:nvSpPr>
          <p:cNvPr id="3" name="Text Placeholder 2">
            <a:extLst>
              <a:ext uri="{FF2B5EF4-FFF2-40B4-BE49-F238E27FC236}">
                <a16:creationId xmlns:a16="http://schemas.microsoft.com/office/drawing/2014/main" id="{5026AFAA-8A72-4B93-A91E-B5EBF71DD41A}"/>
              </a:ext>
            </a:extLst>
          </p:cNvPr>
          <p:cNvSpPr>
            <a:spLocks noGrp="1"/>
          </p:cNvSpPr>
          <p:nvPr>
            <p:ph type="body" sz="half" idx="2"/>
          </p:nvPr>
        </p:nvSpPr>
        <p:spPr/>
        <p:txBody>
          <a:bodyPr/>
          <a:lstStyle/>
          <a:p>
            <a:endParaRPr lang="en-GB"/>
          </a:p>
        </p:txBody>
      </p:sp>
      <p:pic>
        <p:nvPicPr>
          <p:cNvPr id="4" name="Picture 3">
            <a:extLst>
              <a:ext uri="{FF2B5EF4-FFF2-40B4-BE49-F238E27FC236}">
                <a16:creationId xmlns:a16="http://schemas.microsoft.com/office/drawing/2014/main" id="{2C4AC33E-A736-4BFE-8E44-4D28B73BF4E2}"/>
              </a:ext>
            </a:extLst>
          </p:cNvPr>
          <p:cNvPicPr>
            <a:picLocks noChangeAspect="1"/>
          </p:cNvPicPr>
          <p:nvPr/>
        </p:nvPicPr>
        <p:blipFill>
          <a:blip r:embed="rId2"/>
          <a:stretch>
            <a:fillRect/>
          </a:stretch>
        </p:blipFill>
        <p:spPr>
          <a:xfrm>
            <a:off x="2162175" y="5181600"/>
            <a:ext cx="3094311" cy="1166813"/>
          </a:xfrm>
          <a:prstGeom prst="rect">
            <a:avLst/>
          </a:prstGeom>
        </p:spPr>
      </p:pic>
    </p:spTree>
    <p:extLst>
      <p:ext uri="{BB962C8B-B14F-4D97-AF65-F5344CB8AC3E}">
        <p14:creationId xmlns:p14="http://schemas.microsoft.com/office/powerpoint/2010/main" val="207635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F1994B-CF6A-481B-8486-5F55011A04B8}"/>
              </a:ext>
            </a:extLst>
          </p:cNvPr>
          <p:cNvSpPr>
            <a:spLocks noGrp="1"/>
          </p:cNvSpPr>
          <p:nvPr>
            <p:ph idx="1"/>
          </p:nvPr>
        </p:nvSpPr>
        <p:spPr>
          <a:xfrm>
            <a:off x="2312987" y="704849"/>
            <a:ext cx="8915400" cy="6153151"/>
          </a:xfrm>
        </p:spPr>
        <p:txBody>
          <a:bodyPr/>
          <a:lstStyle/>
          <a:p>
            <a:r>
              <a:rPr lang="en-GB" dirty="0">
                <a:solidFill>
                  <a:schemeClr val="accent1"/>
                </a:solidFill>
              </a:rPr>
              <a:t>'Boots the Chemists Limited' was re-registered under the name 'Boots UK Limited' on 1 October 2007. Management of all staff was moved to Boots Management Services Limited on 1 July 2010.</a:t>
            </a:r>
            <a:endParaRPr lang="en-GB" dirty="0"/>
          </a:p>
          <a:p>
            <a:r>
              <a:rPr lang="en-GB" dirty="0"/>
              <a:t>In April 2019, Boots announced it would sponsor the England, Scotland, Wales, Northern Ireland and Republic of Ireland women's football teams in a multi-million pound/euro deal. The deal will last three years and cover the 2019 FIFA Women's World Cup and the UEFA Women's Euro 2021 competitions.</a:t>
            </a:r>
          </a:p>
          <a:p>
            <a:r>
              <a:rPr lang="en-GB" dirty="0">
                <a:solidFill>
                  <a:schemeClr val="accent1"/>
                </a:solidFill>
              </a:rPr>
              <a:t>In May 2019, Boots announced that it was closing 200+ underperforming shops.</a:t>
            </a:r>
          </a:p>
          <a:p>
            <a:r>
              <a:rPr lang="en-GB" dirty="0"/>
              <a:t>Profits for 2019 were £167 million, 47.3% less than in 2018. The company blamed "lower volume and lower revenue item growth and continuing UK government reimbursement pressure".</a:t>
            </a:r>
          </a:p>
          <a:p>
            <a:r>
              <a:rPr lang="en-GB" dirty="0">
                <a:solidFill>
                  <a:schemeClr val="accent1"/>
                </a:solidFill>
              </a:rPr>
              <a:t>In July 2020, the group announced that it would be cutting 4,000 jobs and shutting 48 optician stores in the UK.</a:t>
            </a:r>
          </a:p>
          <a:p>
            <a:r>
              <a:rPr lang="en-GB" dirty="0"/>
              <a:t>In November 2020, Boots Ireland appointed Stephen Watkins as managing director succeeding Bernadette </a:t>
            </a:r>
            <a:r>
              <a:rPr lang="en-GB" dirty="0" err="1"/>
              <a:t>Lavery</a:t>
            </a:r>
            <a:r>
              <a:rPr lang="en-GB" dirty="0"/>
              <a:t> who has been appointed director of pharmacy with Boots UK. </a:t>
            </a:r>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27066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barn(inVertical)">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80">
                                          <p:stCondLst>
                                            <p:cond delay="0"/>
                                          </p:stCondLst>
                                        </p:cTn>
                                        <p:tgtEl>
                                          <p:spTgt spid="3">
                                            <p:txEl>
                                              <p:pRg st="5" end="5"/>
                                            </p:txEl>
                                          </p:spTgt>
                                        </p:tgtEl>
                                      </p:cBhvr>
                                    </p:animEffect>
                                    <p:anim calcmode="lin" valueType="num">
                                      <p:cBhvr>
                                        <p:cTn id="33"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3">
                                            <p:txEl>
                                              <p:pRg st="5" end="5"/>
                                            </p:txEl>
                                          </p:spTgt>
                                        </p:tgtEl>
                                      </p:cBhvr>
                                      <p:to x="100000" y="60000"/>
                                    </p:animScale>
                                    <p:animScale>
                                      <p:cBhvr>
                                        <p:cTn id="39" dur="166" decel="50000">
                                          <p:stCondLst>
                                            <p:cond delay="676"/>
                                          </p:stCondLst>
                                        </p:cTn>
                                        <p:tgtEl>
                                          <p:spTgt spid="3">
                                            <p:txEl>
                                              <p:pRg st="5" end="5"/>
                                            </p:txEl>
                                          </p:spTgt>
                                        </p:tgtEl>
                                      </p:cBhvr>
                                      <p:to x="100000" y="100000"/>
                                    </p:animScale>
                                    <p:animScale>
                                      <p:cBhvr>
                                        <p:cTn id="40" dur="26">
                                          <p:stCondLst>
                                            <p:cond delay="1312"/>
                                          </p:stCondLst>
                                        </p:cTn>
                                        <p:tgtEl>
                                          <p:spTgt spid="3">
                                            <p:txEl>
                                              <p:pRg st="5" end="5"/>
                                            </p:txEl>
                                          </p:spTgt>
                                        </p:tgtEl>
                                      </p:cBhvr>
                                      <p:to x="100000" y="80000"/>
                                    </p:animScale>
                                    <p:animScale>
                                      <p:cBhvr>
                                        <p:cTn id="41" dur="166" decel="50000">
                                          <p:stCondLst>
                                            <p:cond delay="1338"/>
                                          </p:stCondLst>
                                        </p:cTn>
                                        <p:tgtEl>
                                          <p:spTgt spid="3">
                                            <p:txEl>
                                              <p:pRg st="5" end="5"/>
                                            </p:txEl>
                                          </p:spTgt>
                                        </p:tgtEl>
                                      </p:cBhvr>
                                      <p:to x="100000" y="100000"/>
                                    </p:animScale>
                                    <p:animScale>
                                      <p:cBhvr>
                                        <p:cTn id="42" dur="26">
                                          <p:stCondLst>
                                            <p:cond delay="1642"/>
                                          </p:stCondLst>
                                        </p:cTn>
                                        <p:tgtEl>
                                          <p:spTgt spid="3">
                                            <p:txEl>
                                              <p:pRg st="5" end="5"/>
                                            </p:txEl>
                                          </p:spTgt>
                                        </p:tgtEl>
                                      </p:cBhvr>
                                      <p:to x="100000" y="90000"/>
                                    </p:animScale>
                                    <p:animScale>
                                      <p:cBhvr>
                                        <p:cTn id="43" dur="166" decel="50000">
                                          <p:stCondLst>
                                            <p:cond delay="1668"/>
                                          </p:stCondLst>
                                        </p:cTn>
                                        <p:tgtEl>
                                          <p:spTgt spid="3">
                                            <p:txEl>
                                              <p:pRg st="5" end="5"/>
                                            </p:txEl>
                                          </p:spTgt>
                                        </p:tgtEl>
                                      </p:cBhvr>
                                      <p:to x="100000" y="100000"/>
                                    </p:animScale>
                                    <p:animScale>
                                      <p:cBhvr>
                                        <p:cTn id="44" dur="26">
                                          <p:stCondLst>
                                            <p:cond delay="1808"/>
                                          </p:stCondLst>
                                        </p:cTn>
                                        <p:tgtEl>
                                          <p:spTgt spid="3">
                                            <p:txEl>
                                              <p:pRg st="5" end="5"/>
                                            </p:txEl>
                                          </p:spTgt>
                                        </p:tgtEl>
                                      </p:cBhvr>
                                      <p:to x="100000" y="95000"/>
                                    </p:animScale>
                                    <p:animScale>
                                      <p:cBhvr>
                                        <p:cTn id="45"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46FE66-7BC9-4718-A614-2ABC9F2D5DE2}"/>
              </a:ext>
            </a:extLst>
          </p:cNvPr>
          <p:cNvPicPr>
            <a:picLocks noChangeAspect="1"/>
          </p:cNvPicPr>
          <p:nvPr/>
        </p:nvPicPr>
        <p:blipFill>
          <a:blip r:embed="rId2"/>
          <a:stretch>
            <a:fillRect/>
          </a:stretch>
        </p:blipFill>
        <p:spPr>
          <a:xfrm>
            <a:off x="4581525" y="2152650"/>
            <a:ext cx="3457575" cy="2265887"/>
          </a:xfrm>
          <a:prstGeom prst="rect">
            <a:avLst/>
          </a:prstGeom>
        </p:spPr>
      </p:pic>
      <p:pic>
        <p:nvPicPr>
          <p:cNvPr id="5" name="Picture 4">
            <a:extLst>
              <a:ext uri="{FF2B5EF4-FFF2-40B4-BE49-F238E27FC236}">
                <a16:creationId xmlns:a16="http://schemas.microsoft.com/office/drawing/2014/main" id="{8C671893-2A46-4143-AABB-6355D550BC59}"/>
              </a:ext>
            </a:extLst>
          </p:cNvPr>
          <p:cNvPicPr>
            <a:picLocks noChangeAspect="1"/>
          </p:cNvPicPr>
          <p:nvPr/>
        </p:nvPicPr>
        <p:blipFill>
          <a:blip r:embed="rId3"/>
          <a:stretch>
            <a:fillRect/>
          </a:stretch>
        </p:blipFill>
        <p:spPr>
          <a:xfrm rot="19766469">
            <a:off x="928687" y="963456"/>
            <a:ext cx="3548063" cy="1994738"/>
          </a:xfrm>
          <a:prstGeom prst="rect">
            <a:avLst/>
          </a:prstGeom>
        </p:spPr>
      </p:pic>
      <p:pic>
        <p:nvPicPr>
          <p:cNvPr id="6" name="Picture 5">
            <a:extLst>
              <a:ext uri="{FF2B5EF4-FFF2-40B4-BE49-F238E27FC236}">
                <a16:creationId xmlns:a16="http://schemas.microsoft.com/office/drawing/2014/main" id="{EB419119-8866-4C6D-BD1A-51A00DC87710}"/>
              </a:ext>
            </a:extLst>
          </p:cNvPr>
          <p:cNvPicPr>
            <a:picLocks noChangeAspect="1"/>
          </p:cNvPicPr>
          <p:nvPr/>
        </p:nvPicPr>
        <p:blipFill>
          <a:blip r:embed="rId4"/>
          <a:stretch>
            <a:fillRect/>
          </a:stretch>
        </p:blipFill>
        <p:spPr>
          <a:xfrm rot="19823437">
            <a:off x="1000696" y="4036307"/>
            <a:ext cx="3563601" cy="2152511"/>
          </a:xfrm>
          <a:prstGeom prst="rect">
            <a:avLst/>
          </a:prstGeom>
        </p:spPr>
      </p:pic>
      <p:pic>
        <p:nvPicPr>
          <p:cNvPr id="7" name="Picture 6">
            <a:extLst>
              <a:ext uri="{FF2B5EF4-FFF2-40B4-BE49-F238E27FC236}">
                <a16:creationId xmlns:a16="http://schemas.microsoft.com/office/drawing/2014/main" id="{0BB68B6F-EFA4-41FA-9236-0C99C357234C}"/>
              </a:ext>
            </a:extLst>
          </p:cNvPr>
          <p:cNvPicPr>
            <a:picLocks noChangeAspect="1"/>
          </p:cNvPicPr>
          <p:nvPr/>
        </p:nvPicPr>
        <p:blipFill>
          <a:blip r:embed="rId5"/>
          <a:stretch>
            <a:fillRect/>
          </a:stretch>
        </p:blipFill>
        <p:spPr>
          <a:xfrm rot="1534294">
            <a:off x="8081789" y="700236"/>
            <a:ext cx="3114675" cy="2158024"/>
          </a:xfrm>
          <a:prstGeom prst="rect">
            <a:avLst/>
          </a:prstGeom>
        </p:spPr>
      </p:pic>
      <p:pic>
        <p:nvPicPr>
          <p:cNvPr id="8" name="Picture 7">
            <a:extLst>
              <a:ext uri="{FF2B5EF4-FFF2-40B4-BE49-F238E27FC236}">
                <a16:creationId xmlns:a16="http://schemas.microsoft.com/office/drawing/2014/main" id="{68035C35-6F0D-4B38-BFA0-4EA29B66921B}"/>
              </a:ext>
            </a:extLst>
          </p:cNvPr>
          <p:cNvPicPr>
            <a:picLocks noChangeAspect="1"/>
          </p:cNvPicPr>
          <p:nvPr/>
        </p:nvPicPr>
        <p:blipFill>
          <a:blip r:embed="rId6"/>
          <a:stretch>
            <a:fillRect/>
          </a:stretch>
        </p:blipFill>
        <p:spPr>
          <a:xfrm rot="2211721">
            <a:off x="8281954" y="3920663"/>
            <a:ext cx="3115897" cy="2013019"/>
          </a:xfrm>
          <a:prstGeom prst="rect">
            <a:avLst/>
          </a:prstGeom>
        </p:spPr>
      </p:pic>
    </p:spTree>
    <p:extLst>
      <p:ext uri="{BB962C8B-B14F-4D97-AF65-F5344CB8AC3E}">
        <p14:creationId xmlns:p14="http://schemas.microsoft.com/office/powerpoint/2010/main" val="3243079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circle(in)">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arn(inVertical)">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1000"/>
                                        <p:tgtEl>
                                          <p:spTgt spid="8"/>
                                        </p:tgtEl>
                                      </p:cBhvr>
                                    </p:animEffect>
                                    <p:anim calcmode="lin" valueType="num">
                                      <p:cBhvr>
                                        <p:cTn id="30" dur="1000" fill="hold"/>
                                        <p:tgtEl>
                                          <p:spTgt spid="8"/>
                                        </p:tgtEl>
                                        <p:attrNameLst>
                                          <p:attrName>ppt_x</p:attrName>
                                        </p:attrNameLst>
                                      </p:cBhvr>
                                      <p:tavLst>
                                        <p:tav tm="0">
                                          <p:val>
                                            <p:strVal val="#ppt_x"/>
                                          </p:val>
                                        </p:tav>
                                        <p:tav tm="100000">
                                          <p:val>
                                            <p:strVal val="#ppt_x"/>
                                          </p:val>
                                        </p:tav>
                                      </p:tavLst>
                                    </p:anim>
                                    <p:anim calcmode="lin" valueType="num">
                                      <p:cBhvr>
                                        <p:cTn id="3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988CB-0374-4F90-9403-30067E07F269}"/>
              </a:ext>
            </a:extLst>
          </p:cNvPr>
          <p:cNvSpPr>
            <a:spLocks noGrp="1"/>
          </p:cNvSpPr>
          <p:nvPr>
            <p:ph idx="1"/>
          </p:nvPr>
        </p:nvSpPr>
        <p:spPr/>
        <p:txBody>
          <a:bodyPr/>
          <a:lstStyle/>
          <a:p>
            <a:r>
              <a:rPr lang="en-GB" dirty="0"/>
              <a:t>After his father's death in 1860, Jesse Boot, on aged 10, helped his mother run the family's herbal medicine shop in Nottingham.</a:t>
            </a:r>
          </a:p>
          <a:p>
            <a:r>
              <a:rPr lang="en-GB" dirty="0"/>
              <a:t>Between 1898 and 1966, many branches of Boots incorporated a lending library department, known as Boots Book-Lovers' Library.</a:t>
            </a:r>
          </a:p>
          <a:p>
            <a:r>
              <a:rPr lang="en-GB" dirty="0"/>
              <a:t>The Boots had a Museum, but was closed long time ago, historical items are in storage or on display in the reception area of the D90 building.</a:t>
            </a:r>
          </a:p>
        </p:txBody>
      </p:sp>
      <p:sp>
        <p:nvSpPr>
          <p:cNvPr id="4" name="Rectangle 3">
            <a:extLst>
              <a:ext uri="{FF2B5EF4-FFF2-40B4-BE49-F238E27FC236}">
                <a16:creationId xmlns:a16="http://schemas.microsoft.com/office/drawing/2014/main" id="{25A247D6-116A-41C2-962D-486A61562FE7}"/>
              </a:ext>
            </a:extLst>
          </p:cNvPr>
          <p:cNvSpPr/>
          <p:nvPr/>
        </p:nvSpPr>
        <p:spPr>
          <a:xfrm>
            <a:off x="3599392" y="414635"/>
            <a:ext cx="5602816"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Interesting Facts</a:t>
            </a:r>
          </a:p>
        </p:txBody>
      </p:sp>
      <p:pic>
        <p:nvPicPr>
          <p:cNvPr id="5" name="Picture 4">
            <a:extLst>
              <a:ext uri="{FF2B5EF4-FFF2-40B4-BE49-F238E27FC236}">
                <a16:creationId xmlns:a16="http://schemas.microsoft.com/office/drawing/2014/main" id="{1E388394-CFCC-4E64-BA82-5F4023C076AB}"/>
              </a:ext>
            </a:extLst>
          </p:cNvPr>
          <p:cNvPicPr>
            <a:picLocks noChangeAspect="1"/>
          </p:cNvPicPr>
          <p:nvPr/>
        </p:nvPicPr>
        <p:blipFill>
          <a:blip r:embed="rId2"/>
          <a:stretch>
            <a:fillRect/>
          </a:stretch>
        </p:blipFill>
        <p:spPr>
          <a:xfrm>
            <a:off x="276225" y="1249363"/>
            <a:ext cx="2179637" cy="2179637"/>
          </a:xfrm>
          <a:prstGeom prst="rect">
            <a:avLst/>
          </a:prstGeom>
        </p:spPr>
      </p:pic>
      <p:pic>
        <p:nvPicPr>
          <p:cNvPr id="6" name="Picture 5">
            <a:extLst>
              <a:ext uri="{FF2B5EF4-FFF2-40B4-BE49-F238E27FC236}">
                <a16:creationId xmlns:a16="http://schemas.microsoft.com/office/drawing/2014/main" id="{36BA2620-AC71-4688-A5AA-8D4987254B3E}"/>
              </a:ext>
            </a:extLst>
          </p:cNvPr>
          <p:cNvPicPr>
            <a:picLocks noChangeAspect="1"/>
          </p:cNvPicPr>
          <p:nvPr/>
        </p:nvPicPr>
        <p:blipFill>
          <a:blip r:embed="rId3"/>
          <a:stretch>
            <a:fillRect/>
          </a:stretch>
        </p:blipFill>
        <p:spPr>
          <a:xfrm>
            <a:off x="276225" y="4648200"/>
            <a:ext cx="2029749" cy="1519237"/>
          </a:xfrm>
          <a:prstGeom prst="rect">
            <a:avLst/>
          </a:prstGeom>
        </p:spPr>
      </p:pic>
      <p:pic>
        <p:nvPicPr>
          <p:cNvPr id="7" name="Picture 6">
            <a:extLst>
              <a:ext uri="{FF2B5EF4-FFF2-40B4-BE49-F238E27FC236}">
                <a16:creationId xmlns:a16="http://schemas.microsoft.com/office/drawing/2014/main" id="{796DB317-36BA-4938-995A-F0F029C10546}"/>
              </a:ext>
            </a:extLst>
          </p:cNvPr>
          <p:cNvPicPr>
            <a:picLocks noChangeAspect="1"/>
          </p:cNvPicPr>
          <p:nvPr/>
        </p:nvPicPr>
        <p:blipFill>
          <a:blip r:embed="rId4"/>
          <a:stretch>
            <a:fillRect/>
          </a:stretch>
        </p:blipFill>
        <p:spPr>
          <a:xfrm>
            <a:off x="5076825" y="4457511"/>
            <a:ext cx="3314700" cy="2182671"/>
          </a:xfrm>
          <a:prstGeom prst="rect">
            <a:avLst/>
          </a:prstGeom>
        </p:spPr>
      </p:pic>
    </p:spTree>
    <p:extLst>
      <p:ext uri="{BB962C8B-B14F-4D97-AF65-F5344CB8AC3E}">
        <p14:creationId xmlns:p14="http://schemas.microsoft.com/office/powerpoint/2010/main" val="235229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barn(inVertical)">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wipe(down)">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2000"/>
                                        <p:tgtEl>
                                          <p:spTgt spid="7"/>
                                        </p:tgtEl>
                                      </p:cBhvr>
                                    </p:animEffect>
                                    <p:anim calcmode="lin" valueType="num">
                                      <p:cBhvr>
                                        <p:cTn id="44" dur="2000" fill="hold"/>
                                        <p:tgtEl>
                                          <p:spTgt spid="7"/>
                                        </p:tgtEl>
                                        <p:attrNameLst>
                                          <p:attrName>ppt_w</p:attrName>
                                        </p:attrNameLst>
                                      </p:cBhvr>
                                      <p:tavLst>
                                        <p:tav tm="0" fmla="#ppt_w*sin(2.5*pi*$)">
                                          <p:val>
                                            <p:fltVal val="0"/>
                                          </p:val>
                                        </p:tav>
                                        <p:tav tm="100000">
                                          <p:val>
                                            <p:fltVal val="1"/>
                                          </p:val>
                                        </p:tav>
                                      </p:tavLst>
                                    </p:anim>
                                    <p:anim calcmode="lin" valueType="num">
                                      <p:cBhvr>
                                        <p:cTn id="45"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E01E69-1D38-4A06-86C7-DCD6C1E2AA98}"/>
              </a:ext>
            </a:extLst>
          </p:cNvPr>
          <p:cNvSpPr>
            <a:spLocks noGrp="1"/>
          </p:cNvSpPr>
          <p:nvPr>
            <p:ph idx="1"/>
          </p:nvPr>
        </p:nvSpPr>
        <p:spPr>
          <a:xfrm>
            <a:off x="2589212" y="2133600"/>
            <a:ext cx="8826591" cy="4724400"/>
          </a:xfrm>
        </p:spPr>
        <p:txBody>
          <a:bodyPr>
            <a:normAutofit fontScale="62500" lnSpcReduction="20000"/>
          </a:bodyPr>
          <a:lstStyle/>
          <a:p>
            <a:pPr marL="0" indent="0">
              <a:buNone/>
            </a:pPr>
            <a:r>
              <a:rPr lang="en-GB" sz="3400" b="1" dirty="0">
                <a:solidFill>
                  <a:schemeClr val="accent1"/>
                </a:solidFill>
              </a:rPr>
              <a:t>Boots sell the following products and services:</a:t>
            </a:r>
          </a:p>
          <a:p>
            <a:pPr marL="0" indent="0">
              <a:buNone/>
            </a:pPr>
            <a:endParaRPr lang="en-GB" dirty="0"/>
          </a:p>
          <a:p>
            <a:pPr>
              <a:buFont typeface="Wingdings" panose="05000000000000000000" pitchFamily="2" charset="2"/>
              <a:buChar char="§"/>
            </a:pPr>
            <a:r>
              <a:rPr lang="en-GB" sz="2900" dirty="0"/>
              <a:t>Prescription medicines sold via their pharmacies</a:t>
            </a:r>
          </a:p>
          <a:p>
            <a:pPr>
              <a:buFont typeface="Wingdings" panose="05000000000000000000" pitchFamily="2" charset="2"/>
              <a:buChar char="§"/>
            </a:pPr>
            <a:r>
              <a:rPr lang="en-GB" sz="2900" dirty="0"/>
              <a:t>Retail (non-prescription) medicines</a:t>
            </a:r>
          </a:p>
          <a:p>
            <a:pPr>
              <a:buFont typeface="Wingdings" panose="05000000000000000000" pitchFamily="2" charset="2"/>
              <a:buChar char="§"/>
            </a:pPr>
            <a:r>
              <a:rPr lang="en-GB" sz="2900" dirty="0"/>
              <a:t>Wide range of health and beauty products including related electrical products (hairdryers, shavers, electric toothbrushes)</a:t>
            </a:r>
          </a:p>
          <a:p>
            <a:pPr>
              <a:buFont typeface="Wingdings" panose="05000000000000000000" pitchFamily="2" charset="2"/>
              <a:buChar char="§"/>
            </a:pPr>
            <a:r>
              <a:rPr lang="en-GB" sz="2900" dirty="0"/>
              <a:t>Photography - Boots is an established provider of photography services. Traditionally the shops offered photographic processing services, but with the shift from film to digital photography, the shops now include kiosk printing services.</a:t>
            </a:r>
          </a:p>
          <a:p>
            <a:pPr>
              <a:buFont typeface="Wingdings" panose="05000000000000000000" pitchFamily="2" charset="2"/>
              <a:buChar char="§"/>
            </a:pPr>
            <a:r>
              <a:rPr lang="en-GB" sz="2900" dirty="0"/>
              <a:t>Clothing - baby and toddler ranges and maternity wear</a:t>
            </a:r>
          </a:p>
          <a:p>
            <a:pPr>
              <a:buFont typeface="Wingdings" panose="05000000000000000000" pitchFamily="2" charset="2"/>
              <a:buChar char="§"/>
            </a:pPr>
            <a:r>
              <a:rPr lang="en-GB" sz="2900" dirty="0"/>
              <a:t>Food and drink (branded as Boots Delicious) - most branches sell lunchtime food and drink products which are available as part of a "Meal Deal" promotion.</a:t>
            </a:r>
          </a:p>
          <a:p>
            <a:pPr>
              <a:buFont typeface="Wingdings" panose="05000000000000000000" pitchFamily="2" charset="2"/>
              <a:buChar char="§"/>
            </a:pPr>
            <a:r>
              <a:rPr lang="en-GB" sz="2900" dirty="0"/>
              <a:t>Opticians</a:t>
            </a:r>
          </a:p>
          <a:p>
            <a:pPr>
              <a:buFont typeface="Wingdings" panose="05000000000000000000" pitchFamily="2" charset="2"/>
              <a:buChar char="§"/>
            </a:pPr>
            <a:r>
              <a:rPr lang="en-GB" sz="2900" dirty="0"/>
              <a:t>Hearing care</a:t>
            </a:r>
          </a:p>
          <a:p>
            <a:endParaRPr lang="en-GB" dirty="0"/>
          </a:p>
        </p:txBody>
      </p:sp>
      <p:sp>
        <p:nvSpPr>
          <p:cNvPr id="4" name="Rectangle 3">
            <a:extLst>
              <a:ext uri="{FF2B5EF4-FFF2-40B4-BE49-F238E27FC236}">
                <a16:creationId xmlns:a16="http://schemas.microsoft.com/office/drawing/2014/main" id="{2F220D8F-D8F6-4915-93EE-AC093107F545}"/>
              </a:ext>
            </a:extLst>
          </p:cNvPr>
          <p:cNvSpPr/>
          <p:nvPr/>
        </p:nvSpPr>
        <p:spPr>
          <a:xfrm>
            <a:off x="1760537" y="205085"/>
            <a:ext cx="9655266" cy="1754326"/>
          </a:xfrm>
          <a:prstGeom prst="rect">
            <a:avLst/>
          </a:prstGeom>
          <a:noFill/>
        </p:spPr>
        <p:txBody>
          <a:bodyPr wrap="squar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Boots – services, products and offers</a:t>
            </a:r>
          </a:p>
        </p:txBody>
      </p:sp>
    </p:spTree>
    <p:extLst>
      <p:ext uri="{BB962C8B-B14F-4D97-AF65-F5344CB8AC3E}">
        <p14:creationId xmlns:p14="http://schemas.microsoft.com/office/powerpoint/2010/main" val="2131347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80">
                                          <p:stCondLst>
                                            <p:cond delay="0"/>
                                          </p:stCondLst>
                                        </p:cTn>
                                        <p:tgtEl>
                                          <p:spTgt spid="3">
                                            <p:txEl>
                                              <p:pRg st="2" end="2"/>
                                            </p:txEl>
                                          </p:spTgt>
                                        </p:tgtEl>
                                      </p:cBhvr>
                                    </p:animEffect>
                                    <p:anim calcmode="lin" valueType="num">
                                      <p:cBhvr>
                                        <p:cTn id="18"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23" dur="26">
                                          <p:stCondLst>
                                            <p:cond delay="650"/>
                                          </p:stCondLst>
                                        </p:cTn>
                                        <p:tgtEl>
                                          <p:spTgt spid="3">
                                            <p:txEl>
                                              <p:pRg st="2" end="2"/>
                                            </p:txEl>
                                          </p:spTgt>
                                        </p:tgtEl>
                                      </p:cBhvr>
                                      <p:to x="100000" y="60000"/>
                                    </p:animScale>
                                    <p:animScale>
                                      <p:cBhvr>
                                        <p:cTn id="24" dur="166" decel="50000">
                                          <p:stCondLst>
                                            <p:cond delay="676"/>
                                          </p:stCondLst>
                                        </p:cTn>
                                        <p:tgtEl>
                                          <p:spTgt spid="3">
                                            <p:txEl>
                                              <p:pRg st="2" end="2"/>
                                            </p:txEl>
                                          </p:spTgt>
                                        </p:tgtEl>
                                      </p:cBhvr>
                                      <p:to x="100000" y="100000"/>
                                    </p:animScale>
                                    <p:animScale>
                                      <p:cBhvr>
                                        <p:cTn id="25" dur="26">
                                          <p:stCondLst>
                                            <p:cond delay="1312"/>
                                          </p:stCondLst>
                                        </p:cTn>
                                        <p:tgtEl>
                                          <p:spTgt spid="3">
                                            <p:txEl>
                                              <p:pRg st="2" end="2"/>
                                            </p:txEl>
                                          </p:spTgt>
                                        </p:tgtEl>
                                      </p:cBhvr>
                                      <p:to x="100000" y="80000"/>
                                    </p:animScale>
                                    <p:animScale>
                                      <p:cBhvr>
                                        <p:cTn id="26" dur="166" decel="50000">
                                          <p:stCondLst>
                                            <p:cond delay="1338"/>
                                          </p:stCondLst>
                                        </p:cTn>
                                        <p:tgtEl>
                                          <p:spTgt spid="3">
                                            <p:txEl>
                                              <p:pRg st="2" end="2"/>
                                            </p:txEl>
                                          </p:spTgt>
                                        </p:tgtEl>
                                      </p:cBhvr>
                                      <p:to x="100000" y="100000"/>
                                    </p:animScale>
                                    <p:animScale>
                                      <p:cBhvr>
                                        <p:cTn id="27" dur="26">
                                          <p:stCondLst>
                                            <p:cond delay="1642"/>
                                          </p:stCondLst>
                                        </p:cTn>
                                        <p:tgtEl>
                                          <p:spTgt spid="3">
                                            <p:txEl>
                                              <p:pRg st="2" end="2"/>
                                            </p:txEl>
                                          </p:spTgt>
                                        </p:tgtEl>
                                      </p:cBhvr>
                                      <p:to x="100000" y="90000"/>
                                    </p:animScale>
                                    <p:animScale>
                                      <p:cBhvr>
                                        <p:cTn id="28" dur="166" decel="50000">
                                          <p:stCondLst>
                                            <p:cond delay="1668"/>
                                          </p:stCondLst>
                                        </p:cTn>
                                        <p:tgtEl>
                                          <p:spTgt spid="3">
                                            <p:txEl>
                                              <p:pRg st="2" end="2"/>
                                            </p:txEl>
                                          </p:spTgt>
                                        </p:tgtEl>
                                      </p:cBhvr>
                                      <p:to x="100000" y="100000"/>
                                    </p:animScale>
                                    <p:animScale>
                                      <p:cBhvr>
                                        <p:cTn id="29" dur="26">
                                          <p:stCondLst>
                                            <p:cond delay="1808"/>
                                          </p:stCondLst>
                                        </p:cTn>
                                        <p:tgtEl>
                                          <p:spTgt spid="3">
                                            <p:txEl>
                                              <p:pRg st="2" end="2"/>
                                            </p:txEl>
                                          </p:spTgt>
                                        </p:tgtEl>
                                      </p:cBhvr>
                                      <p:to x="100000" y="95000"/>
                                    </p:animScale>
                                    <p:animScale>
                                      <p:cBhvr>
                                        <p:cTn id="30" dur="166" decel="50000">
                                          <p:stCondLst>
                                            <p:cond delay="1834"/>
                                          </p:stCondLst>
                                        </p:cTn>
                                        <p:tgtEl>
                                          <p:spTgt spid="3">
                                            <p:txEl>
                                              <p:pRg st="2" end="2"/>
                                            </p:txEl>
                                          </p:spTgt>
                                        </p:tgtEl>
                                      </p:cBhvr>
                                      <p:to x="100000" y="100000"/>
                                    </p:animScale>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2000"/>
                                        <p:tgtEl>
                                          <p:spTgt spid="3">
                                            <p:txEl>
                                              <p:pRg st="3" end="3"/>
                                            </p:txEl>
                                          </p:spTgt>
                                        </p:tgtEl>
                                      </p:cBhvr>
                                    </p:animEffect>
                                    <p:anim calcmode="lin" valueType="num">
                                      <p:cBhvr>
                                        <p:cTn id="36"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5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barn(inVertical)">
                                      <p:cBhvr>
                                        <p:cTn id="54" dur="500"/>
                                        <p:tgtEl>
                                          <p:spTgt spid="3">
                                            <p:txEl>
                                              <p:pRg st="6" end="6"/>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1" presetClass="entr" presetSubtype="1" fill="hold" nodeType="clickEffect">
                                  <p:stCondLst>
                                    <p:cond delay="0"/>
                                  </p:stCondLst>
                                  <p:childTnLst>
                                    <p:set>
                                      <p:cBhvr>
                                        <p:cTn id="58" dur="1" fill="hold">
                                          <p:stCondLst>
                                            <p:cond delay="0"/>
                                          </p:stCondLst>
                                        </p:cTn>
                                        <p:tgtEl>
                                          <p:spTgt spid="3">
                                            <p:txEl>
                                              <p:pRg st="7" end="7"/>
                                            </p:txEl>
                                          </p:spTgt>
                                        </p:tgtEl>
                                        <p:attrNameLst>
                                          <p:attrName>style.visibility</p:attrName>
                                        </p:attrNameLst>
                                      </p:cBhvr>
                                      <p:to>
                                        <p:strVal val="visible"/>
                                      </p:to>
                                    </p:set>
                                    <p:animEffect transition="in" filter="wheel(1)">
                                      <p:cBhvr>
                                        <p:cTn id="59" dur="2000"/>
                                        <p:tgtEl>
                                          <p:spTgt spid="3">
                                            <p:txEl>
                                              <p:pRg st="7" end="7"/>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nodeType="clickEffect">
                                  <p:stCondLst>
                                    <p:cond delay="0"/>
                                  </p:stCondLst>
                                  <p:childTnLst>
                                    <p:set>
                                      <p:cBhvr>
                                        <p:cTn id="63" dur="1" fill="hold">
                                          <p:stCondLst>
                                            <p:cond delay="0"/>
                                          </p:stCondLst>
                                        </p:cTn>
                                        <p:tgtEl>
                                          <p:spTgt spid="3">
                                            <p:txEl>
                                              <p:pRg st="8" end="8"/>
                                            </p:txEl>
                                          </p:spTgt>
                                        </p:tgtEl>
                                        <p:attrNameLst>
                                          <p:attrName>style.visibility</p:attrName>
                                        </p:attrNameLst>
                                      </p:cBhvr>
                                      <p:to>
                                        <p:strVal val="visible"/>
                                      </p:to>
                                    </p:set>
                                    <p:anim calcmode="lin" valueType="num">
                                      <p:cBhvr>
                                        <p:cTn id="64"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5"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66" dur="500"/>
                                        <p:tgtEl>
                                          <p:spTgt spid="3">
                                            <p:txEl>
                                              <p:pRg st="8" end="8"/>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3">
                                            <p:txEl>
                                              <p:pRg st="9" end="9"/>
                                            </p:txEl>
                                          </p:spTgt>
                                        </p:tgtEl>
                                        <p:attrNameLst>
                                          <p:attrName>style.visibility</p:attrName>
                                        </p:attrNameLst>
                                      </p:cBhvr>
                                      <p:to>
                                        <p:strVal val="visible"/>
                                      </p:to>
                                    </p:set>
                                    <p:anim calcmode="lin" valueType="num">
                                      <p:cBhvr>
                                        <p:cTn id="71"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2"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73"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7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18BCC-9F3E-46B7-9EFE-13C59BF0F4B0}"/>
              </a:ext>
            </a:extLst>
          </p:cNvPr>
          <p:cNvSpPr>
            <a:spLocks noGrp="1"/>
          </p:cNvSpPr>
          <p:nvPr>
            <p:ph type="title"/>
          </p:nvPr>
        </p:nvSpPr>
        <p:spPr>
          <a:xfrm>
            <a:off x="2809875" y="624110"/>
            <a:ext cx="8694737" cy="652240"/>
          </a:xfrm>
        </p:spPr>
        <p:txBody>
          <a:bodyPr/>
          <a:lstStyle/>
          <a:p>
            <a:r>
              <a:rPr lang="en-GB" b="1" dirty="0"/>
              <a:t>Prescription for Health and Pharmacy</a:t>
            </a:r>
          </a:p>
        </p:txBody>
      </p:sp>
      <p:sp>
        <p:nvSpPr>
          <p:cNvPr id="3" name="Content Placeholder 2">
            <a:extLst>
              <a:ext uri="{FF2B5EF4-FFF2-40B4-BE49-F238E27FC236}">
                <a16:creationId xmlns:a16="http://schemas.microsoft.com/office/drawing/2014/main" id="{FEF76C0B-C291-4069-B9E4-A06C578ED713}"/>
              </a:ext>
            </a:extLst>
          </p:cNvPr>
          <p:cNvSpPr>
            <a:spLocks noGrp="1"/>
          </p:cNvSpPr>
          <p:nvPr>
            <p:ph idx="1"/>
          </p:nvPr>
        </p:nvSpPr>
        <p:spPr>
          <a:xfrm>
            <a:off x="2989262" y="1724025"/>
            <a:ext cx="8915400" cy="4724400"/>
          </a:xfrm>
        </p:spPr>
        <p:txBody>
          <a:bodyPr>
            <a:normAutofit fontScale="92500" lnSpcReduction="10000"/>
          </a:bodyPr>
          <a:lstStyle/>
          <a:p>
            <a:pPr>
              <a:buFont typeface="Arial" panose="020B0604020202020204" pitchFamily="34" charset="0"/>
              <a:buChar char="•"/>
            </a:pPr>
            <a:r>
              <a:rPr lang="en-GB" sz="2000" dirty="0">
                <a:solidFill>
                  <a:schemeClr val="tx1"/>
                </a:solidFill>
              </a:rPr>
              <a:t>COVID-19 Information, Products &amp; Testing</a:t>
            </a:r>
          </a:p>
          <a:p>
            <a:pPr>
              <a:buFont typeface="Arial" panose="020B0604020202020204" pitchFamily="34" charset="0"/>
              <a:buChar char="•"/>
            </a:pPr>
            <a:r>
              <a:rPr lang="en-GB" sz="2000" dirty="0">
                <a:solidFill>
                  <a:schemeClr val="tx1"/>
                </a:solidFill>
                <a:latin typeface="Segoe UI" panose="020B0502040204020203" pitchFamily="34" charset="0"/>
              </a:rPr>
              <a:t>health offers</a:t>
            </a:r>
          </a:p>
          <a:p>
            <a:pPr>
              <a:buFont typeface="Arial" panose="020B0604020202020204" pitchFamily="34" charset="0"/>
              <a:buChar char="•"/>
            </a:pPr>
            <a:r>
              <a:rPr lang="en-GB" sz="2000" dirty="0">
                <a:solidFill>
                  <a:schemeClr val="tx1"/>
                </a:solidFill>
                <a:latin typeface="Segoe UI" panose="020B0502040204020203" pitchFamily="34" charset="0"/>
              </a:rPr>
              <a:t>health value packs &amp; bundles</a:t>
            </a:r>
            <a:endParaRPr lang="en-GB" sz="2000" b="0" i="0" dirty="0">
              <a:solidFill>
                <a:schemeClr val="tx1"/>
              </a:solidFill>
              <a:effectLst/>
              <a:latin typeface="Segoe UI" panose="020B0502040204020203" pitchFamily="34" charset="0"/>
            </a:endParaRPr>
          </a:p>
          <a:p>
            <a:pPr>
              <a:buFont typeface="Arial" panose="020B0604020202020204" pitchFamily="34" charset="0"/>
              <a:buChar char="•"/>
            </a:pPr>
            <a:r>
              <a:rPr lang="en-GB" sz="2000" dirty="0">
                <a:solidFill>
                  <a:schemeClr val="tx1"/>
                </a:solidFill>
                <a:latin typeface="Segoe UI" panose="020B0502040204020203" pitchFamily="34" charset="0"/>
              </a:rPr>
              <a:t>Reusable &amp; disposable face masks</a:t>
            </a:r>
            <a:endParaRPr lang="en-GB" sz="2000" b="0" i="0" dirty="0">
              <a:solidFill>
                <a:schemeClr val="tx1"/>
              </a:solidFill>
              <a:effectLst/>
              <a:latin typeface="Segoe UI" panose="020B0502040204020203" pitchFamily="34" charset="0"/>
            </a:endParaRPr>
          </a:p>
          <a:p>
            <a:pPr>
              <a:buFont typeface="Arial" panose="020B0604020202020204" pitchFamily="34" charset="0"/>
              <a:buChar char="•"/>
            </a:pPr>
            <a:r>
              <a:rPr lang="en-GB" sz="2000" dirty="0">
                <a:solidFill>
                  <a:schemeClr val="tx1"/>
                </a:solidFill>
                <a:latin typeface="Segoe UI" panose="020B0502040204020203" pitchFamily="34" charset="0"/>
              </a:rPr>
              <a:t>antibacterial &amp; disinfectants</a:t>
            </a:r>
            <a:endParaRPr lang="en-GB" sz="2000" b="0" i="0" dirty="0">
              <a:solidFill>
                <a:schemeClr val="tx1"/>
              </a:solidFill>
              <a:effectLst/>
              <a:latin typeface="Segoe UI" panose="020B0502040204020203" pitchFamily="34" charset="0"/>
            </a:endParaRPr>
          </a:p>
          <a:p>
            <a:pPr>
              <a:buFont typeface="Arial" panose="020B0604020202020204" pitchFamily="34" charset="0"/>
              <a:buChar char="•"/>
            </a:pPr>
            <a:r>
              <a:rPr lang="en-GB" sz="2000" b="0" i="0" dirty="0">
                <a:solidFill>
                  <a:schemeClr val="tx1"/>
                </a:solidFill>
                <a:effectLst/>
                <a:latin typeface="Segoe UI" panose="020B0502040204020203" pitchFamily="34" charset="0"/>
              </a:rPr>
              <a:t>medicines &amp; treatments</a:t>
            </a:r>
          </a:p>
          <a:p>
            <a:pPr>
              <a:buFont typeface="Arial" panose="020B0604020202020204" pitchFamily="34" charset="0"/>
              <a:buChar char="•"/>
            </a:pPr>
            <a:r>
              <a:rPr lang="en-GB" sz="2000" b="0" i="0" dirty="0">
                <a:solidFill>
                  <a:schemeClr val="tx1"/>
                </a:solidFill>
                <a:effectLst/>
                <a:latin typeface="Segoe UI" panose="020B0502040204020203" pitchFamily="34" charset="0"/>
              </a:rPr>
              <a:t>vitamins &amp; supplements</a:t>
            </a:r>
          </a:p>
          <a:p>
            <a:pPr>
              <a:buFont typeface="Arial" panose="020B0604020202020204" pitchFamily="34" charset="0"/>
              <a:buChar char="•"/>
            </a:pPr>
            <a:r>
              <a:rPr lang="en-GB" sz="2000" b="0" i="0" dirty="0">
                <a:solidFill>
                  <a:schemeClr val="tx1"/>
                </a:solidFill>
                <a:effectLst/>
                <a:latin typeface="Segoe UI" panose="020B0502040204020203" pitchFamily="34" charset="0"/>
              </a:rPr>
              <a:t>baby &amp; child health</a:t>
            </a:r>
          </a:p>
          <a:p>
            <a:pPr>
              <a:buFont typeface="Arial" panose="020B0604020202020204" pitchFamily="34" charset="0"/>
              <a:buChar char="•"/>
            </a:pPr>
            <a:r>
              <a:rPr lang="en-GB" sz="2000" b="0" i="0" dirty="0">
                <a:solidFill>
                  <a:schemeClr val="tx1"/>
                </a:solidFill>
                <a:effectLst/>
                <a:latin typeface="Segoe UI" panose="020B0502040204020203" pitchFamily="34" charset="0"/>
              </a:rPr>
              <a:t>women's health</a:t>
            </a:r>
          </a:p>
          <a:p>
            <a:pPr>
              <a:buFont typeface="Arial" panose="020B0604020202020204" pitchFamily="34" charset="0"/>
              <a:buChar char="•"/>
            </a:pPr>
            <a:r>
              <a:rPr lang="en-GB" sz="2000" b="0" i="0" dirty="0">
                <a:solidFill>
                  <a:schemeClr val="tx1"/>
                </a:solidFill>
                <a:effectLst/>
                <a:latin typeface="Segoe UI" panose="020B0502040204020203" pitchFamily="34" charset="0"/>
              </a:rPr>
              <a:t>men's health</a:t>
            </a:r>
          </a:p>
          <a:p>
            <a:pPr>
              <a:buFont typeface="Arial" panose="020B0604020202020204" pitchFamily="34" charset="0"/>
              <a:buChar char="•"/>
            </a:pPr>
            <a:r>
              <a:rPr lang="en-GB" sz="2000" b="0" i="0" dirty="0">
                <a:solidFill>
                  <a:schemeClr val="tx1"/>
                </a:solidFill>
                <a:effectLst/>
                <a:latin typeface="Segoe UI" panose="020B0502040204020203" pitchFamily="34" charset="0"/>
              </a:rPr>
              <a:t>lifestyle &amp; wellbeing</a:t>
            </a:r>
          </a:p>
          <a:p>
            <a:pPr>
              <a:buFont typeface="Arial" panose="020B0604020202020204" pitchFamily="34" charset="0"/>
              <a:buChar char="•"/>
            </a:pPr>
            <a:r>
              <a:rPr lang="en-GB" sz="2000" b="0" i="0" dirty="0">
                <a:solidFill>
                  <a:schemeClr val="tx1"/>
                </a:solidFill>
                <a:effectLst/>
                <a:latin typeface="Segoe UI" panose="020B0502040204020203" pitchFamily="34" charset="0"/>
              </a:rPr>
              <a:t>sexual pleasure &amp; wellbeing</a:t>
            </a:r>
          </a:p>
          <a:p>
            <a:pPr>
              <a:buFont typeface="Arial" panose="020B0604020202020204" pitchFamily="34" charset="0"/>
              <a:buChar char="•"/>
            </a:pPr>
            <a:endParaRPr lang="en-GB" sz="2000" b="0" i="0" dirty="0">
              <a:solidFill>
                <a:schemeClr val="tx1"/>
              </a:solidFill>
              <a:effectLst/>
              <a:latin typeface="Segoe UI" panose="020B0502040204020203" pitchFamily="34" charset="0"/>
            </a:endParaRPr>
          </a:p>
          <a:p>
            <a:pPr>
              <a:buFont typeface="Arial" panose="020B0604020202020204" pitchFamily="34" charset="0"/>
              <a:buChar char="•"/>
            </a:pPr>
            <a:endParaRPr lang="en-GB" b="0" i="0" dirty="0">
              <a:solidFill>
                <a:schemeClr val="tx1"/>
              </a:solidFill>
              <a:effectLst/>
              <a:latin typeface="Segoe UI" panose="020B0502040204020203" pitchFamily="34" charset="0"/>
            </a:endParaRPr>
          </a:p>
          <a:p>
            <a:pPr>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A15B1E6E-8520-4020-A3F4-4BFCF530949E}"/>
              </a:ext>
            </a:extLst>
          </p:cNvPr>
          <p:cNvPicPr>
            <a:picLocks noChangeAspect="1"/>
          </p:cNvPicPr>
          <p:nvPr/>
        </p:nvPicPr>
        <p:blipFill>
          <a:blip r:embed="rId2"/>
          <a:stretch>
            <a:fillRect/>
          </a:stretch>
        </p:blipFill>
        <p:spPr>
          <a:xfrm>
            <a:off x="10029825" y="5314938"/>
            <a:ext cx="1990726" cy="1454557"/>
          </a:xfrm>
          <a:prstGeom prst="rect">
            <a:avLst/>
          </a:prstGeom>
        </p:spPr>
      </p:pic>
      <p:pic>
        <p:nvPicPr>
          <p:cNvPr id="5" name="Picture 4">
            <a:extLst>
              <a:ext uri="{FF2B5EF4-FFF2-40B4-BE49-F238E27FC236}">
                <a16:creationId xmlns:a16="http://schemas.microsoft.com/office/drawing/2014/main" id="{4BAC7C9D-A001-4D75-9140-D274A6ED773A}"/>
              </a:ext>
            </a:extLst>
          </p:cNvPr>
          <p:cNvPicPr>
            <a:picLocks noChangeAspect="1"/>
          </p:cNvPicPr>
          <p:nvPr/>
        </p:nvPicPr>
        <p:blipFill>
          <a:blip r:embed="rId3"/>
          <a:stretch>
            <a:fillRect/>
          </a:stretch>
        </p:blipFill>
        <p:spPr>
          <a:xfrm>
            <a:off x="8689181" y="3850059"/>
            <a:ext cx="2944813" cy="1381195"/>
          </a:xfrm>
          <a:prstGeom prst="rect">
            <a:avLst/>
          </a:prstGeom>
        </p:spPr>
      </p:pic>
      <p:pic>
        <p:nvPicPr>
          <p:cNvPr id="6" name="Picture 5">
            <a:extLst>
              <a:ext uri="{FF2B5EF4-FFF2-40B4-BE49-F238E27FC236}">
                <a16:creationId xmlns:a16="http://schemas.microsoft.com/office/drawing/2014/main" id="{D46B0A2D-0B2C-4717-A631-9B6F8090AB22}"/>
              </a:ext>
            </a:extLst>
          </p:cNvPr>
          <p:cNvPicPr>
            <a:picLocks noChangeAspect="1"/>
          </p:cNvPicPr>
          <p:nvPr/>
        </p:nvPicPr>
        <p:blipFill>
          <a:blip r:embed="rId4"/>
          <a:stretch>
            <a:fillRect/>
          </a:stretch>
        </p:blipFill>
        <p:spPr>
          <a:xfrm>
            <a:off x="9067799" y="1927066"/>
            <a:ext cx="2836303" cy="1592416"/>
          </a:xfrm>
          <a:prstGeom prst="rect">
            <a:avLst/>
          </a:prstGeom>
        </p:spPr>
      </p:pic>
      <p:pic>
        <p:nvPicPr>
          <p:cNvPr id="7" name="Picture 6">
            <a:extLst>
              <a:ext uri="{FF2B5EF4-FFF2-40B4-BE49-F238E27FC236}">
                <a16:creationId xmlns:a16="http://schemas.microsoft.com/office/drawing/2014/main" id="{CD10FA4C-3D66-417F-A01D-2BBD00B31426}"/>
              </a:ext>
            </a:extLst>
          </p:cNvPr>
          <p:cNvPicPr>
            <a:picLocks noChangeAspect="1"/>
          </p:cNvPicPr>
          <p:nvPr/>
        </p:nvPicPr>
        <p:blipFill>
          <a:blip r:embed="rId5"/>
          <a:stretch>
            <a:fillRect/>
          </a:stretch>
        </p:blipFill>
        <p:spPr>
          <a:xfrm>
            <a:off x="558006" y="1354509"/>
            <a:ext cx="2206956" cy="2626942"/>
          </a:xfrm>
          <a:prstGeom prst="rect">
            <a:avLst/>
          </a:prstGeom>
        </p:spPr>
      </p:pic>
      <p:pic>
        <p:nvPicPr>
          <p:cNvPr id="8" name="Picture 7">
            <a:extLst>
              <a:ext uri="{FF2B5EF4-FFF2-40B4-BE49-F238E27FC236}">
                <a16:creationId xmlns:a16="http://schemas.microsoft.com/office/drawing/2014/main" id="{ED803FF2-2FCA-4AC3-ACE1-DD8FE8488090}"/>
              </a:ext>
            </a:extLst>
          </p:cNvPr>
          <p:cNvPicPr>
            <a:picLocks noChangeAspect="1"/>
          </p:cNvPicPr>
          <p:nvPr/>
        </p:nvPicPr>
        <p:blipFill>
          <a:blip r:embed="rId6"/>
          <a:stretch>
            <a:fillRect/>
          </a:stretch>
        </p:blipFill>
        <p:spPr>
          <a:xfrm>
            <a:off x="558006" y="4086225"/>
            <a:ext cx="2251869" cy="2564685"/>
          </a:xfrm>
          <a:prstGeom prst="rect">
            <a:avLst/>
          </a:prstGeom>
        </p:spPr>
      </p:pic>
    </p:spTree>
    <p:extLst>
      <p:ext uri="{BB962C8B-B14F-4D97-AF65-F5344CB8AC3E}">
        <p14:creationId xmlns:p14="http://schemas.microsoft.com/office/powerpoint/2010/main" val="2381609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circle(in)">
                                      <p:cBhvr>
                                        <p:cTn id="25" dur="20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wipe(down)">
                                      <p:cBhvr>
                                        <p:cTn id="30" dur="580">
                                          <p:stCondLst>
                                            <p:cond delay="0"/>
                                          </p:stCondLst>
                                        </p:cTn>
                                        <p:tgtEl>
                                          <p:spTgt spid="3">
                                            <p:txEl>
                                              <p:pRg st="3" end="3"/>
                                            </p:txEl>
                                          </p:spTgt>
                                        </p:tgtEl>
                                      </p:cBhvr>
                                    </p:animEffect>
                                    <p:anim calcmode="lin" valueType="num">
                                      <p:cBhvr>
                                        <p:cTn id="31"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3" end="3"/>
                                            </p:txEl>
                                          </p:spTgt>
                                        </p:tgtEl>
                                      </p:cBhvr>
                                      <p:to x="100000" y="60000"/>
                                    </p:animScale>
                                    <p:animScale>
                                      <p:cBhvr>
                                        <p:cTn id="37" dur="166" decel="50000">
                                          <p:stCondLst>
                                            <p:cond delay="676"/>
                                          </p:stCondLst>
                                        </p:cTn>
                                        <p:tgtEl>
                                          <p:spTgt spid="3">
                                            <p:txEl>
                                              <p:pRg st="3" end="3"/>
                                            </p:txEl>
                                          </p:spTgt>
                                        </p:tgtEl>
                                      </p:cBhvr>
                                      <p:to x="100000" y="100000"/>
                                    </p:animScale>
                                    <p:animScale>
                                      <p:cBhvr>
                                        <p:cTn id="38" dur="26">
                                          <p:stCondLst>
                                            <p:cond delay="1312"/>
                                          </p:stCondLst>
                                        </p:cTn>
                                        <p:tgtEl>
                                          <p:spTgt spid="3">
                                            <p:txEl>
                                              <p:pRg st="3" end="3"/>
                                            </p:txEl>
                                          </p:spTgt>
                                        </p:tgtEl>
                                      </p:cBhvr>
                                      <p:to x="100000" y="80000"/>
                                    </p:animScale>
                                    <p:animScale>
                                      <p:cBhvr>
                                        <p:cTn id="39" dur="166" decel="50000">
                                          <p:stCondLst>
                                            <p:cond delay="1338"/>
                                          </p:stCondLst>
                                        </p:cTn>
                                        <p:tgtEl>
                                          <p:spTgt spid="3">
                                            <p:txEl>
                                              <p:pRg st="3" end="3"/>
                                            </p:txEl>
                                          </p:spTgt>
                                        </p:tgtEl>
                                      </p:cBhvr>
                                      <p:to x="100000" y="100000"/>
                                    </p:animScale>
                                    <p:animScale>
                                      <p:cBhvr>
                                        <p:cTn id="40" dur="26">
                                          <p:stCondLst>
                                            <p:cond delay="1642"/>
                                          </p:stCondLst>
                                        </p:cTn>
                                        <p:tgtEl>
                                          <p:spTgt spid="3">
                                            <p:txEl>
                                              <p:pRg st="3" end="3"/>
                                            </p:txEl>
                                          </p:spTgt>
                                        </p:tgtEl>
                                      </p:cBhvr>
                                      <p:to x="100000" y="90000"/>
                                    </p:animScale>
                                    <p:animScale>
                                      <p:cBhvr>
                                        <p:cTn id="41" dur="166" decel="50000">
                                          <p:stCondLst>
                                            <p:cond delay="1668"/>
                                          </p:stCondLst>
                                        </p:cTn>
                                        <p:tgtEl>
                                          <p:spTgt spid="3">
                                            <p:txEl>
                                              <p:pRg st="3" end="3"/>
                                            </p:txEl>
                                          </p:spTgt>
                                        </p:tgtEl>
                                      </p:cBhvr>
                                      <p:to x="100000" y="100000"/>
                                    </p:animScale>
                                    <p:animScale>
                                      <p:cBhvr>
                                        <p:cTn id="42" dur="26">
                                          <p:stCondLst>
                                            <p:cond delay="1808"/>
                                          </p:stCondLst>
                                        </p:cTn>
                                        <p:tgtEl>
                                          <p:spTgt spid="3">
                                            <p:txEl>
                                              <p:pRg st="3" end="3"/>
                                            </p:txEl>
                                          </p:spTgt>
                                        </p:tgtEl>
                                      </p:cBhvr>
                                      <p:to x="100000" y="95000"/>
                                    </p:animScale>
                                    <p:animScale>
                                      <p:cBhvr>
                                        <p:cTn id="43" dur="166" decel="50000">
                                          <p:stCondLst>
                                            <p:cond delay="1834"/>
                                          </p:stCondLst>
                                        </p:cTn>
                                        <p:tgtEl>
                                          <p:spTgt spid="3">
                                            <p:txEl>
                                              <p:pRg st="3" end="3"/>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barn(inVertical)">
                                      <p:cBhvr>
                                        <p:cTn id="48" dur="500"/>
                                        <p:tgtEl>
                                          <p:spTgt spid="3">
                                            <p:txEl>
                                              <p:pRg st="4" end="4"/>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randombar(horizontal)">
                                      <p:cBhvr>
                                        <p:cTn id="53" dur="500"/>
                                        <p:tgtEl>
                                          <p:spTgt spid="3">
                                            <p:txEl>
                                              <p:pRg st="5" end="5"/>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45" presetClass="entr" presetSubtype="0" fill="hold" nodeType="clickEffect">
                                  <p:stCondLst>
                                    <p:cond delay="0"/>
                                  </p:stCondLst>
                                  <p:childTnLst>
                                    <p:set>
                                      <p:cBhvr>
                                        <p:cTn id="57" dur="1" fill="hold">
                                          <p:stCondLst>
                                            <p:cond delay="0"/>
                                          </p:stCondLst>
                                        </p:cTn>
                                        <p:tgtEl>
                                          <p:spTgt spid="7"/>
                                        </p:tgtEl>
                                        <p:attrNameLst>
                                          <p:attrName>style.visibility</p:attrName>
                                        </p:attrNameLst>
                                      </p:cBhvr>
                                      <p:to>
                                        <p:strVal val="visible"/>
                                      </p:to>
                                    </p:set>
                                    <p:animEffect transition="in" filter="fade">
                                      <p:cBhvr>
                                        <p:cTn id="58" dur="2000"/>
                                        <p:tgtEl>
                                          <p:spTgt spid="7"/>
                                        </p:tgtEl>
                                      </p:cBhvr>
                                    </p:animEffect>
                                    <p:anim calcmode="lin" valueType="num">
                                      <p:cBhvr>
                                        <p:cTn id="59" dur="2000" fill="hold"/>
                                        <p:tgtEl>
                                          <p:spTgt spid="7"/>
                                        </p:tgtEl>
                                        <p:attrNameLst>
                                          <p:attrName>ppt_w</p:attrName>
                                        </p:attrNameLst>
                                      </p:cBhvr>
                                      <p:tavLst>
                                        <p:tav tm="0" fmla="#ppt_w*sin(2.5*pi*$)">
                                          <p:val>
                                            <p:fltVal val="0"/>
                                          </p:val>
                                        </p:tav>
                                        <p:tav tm="100000">
                                          <p:val>
                                            <p:fltVal val="1"/>
                                          </p:val>
                                        </p:tav>
                                      </p:tavLst>
                                    </p:anim>
                                    <p:anim calcmode="lin" valueType="num">
                                      <p:cBhvr>
                                        <p:cTn id="60"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61" fill="hold">
                      <p:stCondLst>
                        <p:cond delay="indefinite"/>
                      </p:stCondLst>
                      <p:childTnLst>
                        <p:par>
                          <p:cTn id="62" fill="hold">
                            <p:stCondLst>
                              <p:cond delay="0"/>
                            </p:stCondLst>
                            <p:childTnLst>
                              <p:par>
                                <p:cTn id="63" presetID="21" presetClass="entr" presetSubtype="1" fill="hold" nodeType="clickEffect">
                                  <p:stCondLst>
                                    <p:cond delay="0"/>
                                  </p:stCondLst>
                                  <p:childTnLst>
                                    <p:set>
                                      <p:cBhvr>
                                        <p:cTn id="64" dur="1" fill="hold">
                                          <p:stCondLst>
                                            <p:cond delay="0"/>
                                          </p:stCondLst>
                                        </p:cTn>
                                        <p:tgtEl>
                                          <p:spTgt spid="3">
                                            <p:txEl>
                                              <p:pRg st="6" end="6"/>
                                            </p:txEl>
                                          </p:spTgt>
                                        </p:tgtEl>
                                        <p:attrNameLst>
                                          <p:attrName>style.visibility</p:attrName>
                                        </p:attrNameLst>
                                      </p:cBhvr>
                                      <p:to>
                                        <p:strVal val="visible"/>
                                      </p:to>
                                    </p:set>
                                    <p:animEffect transition="in" filter="wheel(1)">
                                      <p:cBhvr>
                                        <p:cTn id="65" dur="2000"/>
                                        <p:tgtEl>
                                          <p:spTgt spid="3">
                                            <p:txEl>
                                              <p:pRg st="6" end="6"/>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8"/>
                                        </p:tgtEl>
                                        <p:attrNameLst>
                                          <p:attrName>style.visibility</p:attrName>
                                        </p:attrNameLst>
                                      </p:cBhvr>
                                      <p:to>
                                        <p:strVal val="visible"/>
                                      </p:to>
                                    </p:set>
                                    <p:animEffect transition="in" filter="fade">
                                      <p:cBhvr>
                                        <p:cTn id="70" dur="1000"/>
                                        <p:tgtEl>
                                          <p:spTgt spid="8"/>
                                        </p:tgtEl>
                                      </p:cBhvr>
                                    </p:animEffect>
                                    <p:anim calcmode="lin" valueType="num">
                                      <p:cBhvr>
                                        <p:cTn id="71" dur="1000" fill="hold"/>
                                        <p:tgtEl>
                                          <p:spTgt spid="8"/>
                                        </p:tgtEl>
                                        <p:attrNameLst>
                                          <p:attrName>ppt_x</p:attrName>
                                        </p:attrNameLst>
                                      </p:cBhvr>
                                      <p:tavLst>
                                        <p:tav tm="0">
                                          <p:val>
                                            <p:strVal val="#ppt_x"/>
                                          </p:val>
                                        </p:tav>
                                        <p:tav tm="100000">
                                          <p:val>
                                            <p:strVal val="#ppt_x"/>
                                          </p:val>
                                        </p:tav>
                                      </p:tavLst>
                                    </p:anim>
                                    <p:anim calcmode="lin" valueType="num">
                                      <p:cBhvr>
                                        <p:cTn id="7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1" presetClass="entr" presetSubtype="1" fill="hold" nodeType="clickEffect">
                                  <p:stCondLst>
                                    <p:cond delay="0"/>
                                  </p:stCondLst>
                                  <p:childTnLst>
                                    <p:set>
                                      <p:cBhvr>
                                        <p:cTn id="76" dur="1" fill="hold">
                                          <p:stCondLst>
                                            <p:cond delay="0"/>
                                          </p:stCondLst>
                                        </p:cTn>
                                        <p:tgtEl>
                                          <p:spTgt spid="3">
                                            <p:txEl>
                                              <p:pRg st="7" end="7"/>
                                            </p:txEl>
                                          </p:spTgt>
                                        </p:tgtEl>
                                        <p:attrNameLst>
                                          <p:attrName>style.visibility</p:attrName>
                                        </p:attrNameLst>
                                      </p:cBhvr>
                                      <p:to>
                                        <p:strVal val="visible"/>
                                      </p:to>
                                    </p:set>
                                    <p:animEffect transition="in" filter="wheel(1)">
                                      <p:cBhvr>
                                        <p:cTn id="77" dur="2000"/>
                                        <p:tgtEl>
                                          <p:spTgt spid="3">
                                            <p:txEl>
                                              <p:pRg st="7" end="7"/>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45" presetClass="entr" presetSubtype="0" fill="hold" nodeType="clickEffect">
                                  <p:stCondLst>
                                    <p:cond delay="0"/>
                                  </p:stCondLst>
                                  <p:childTnLst>
                                    <p:set>
                                      <p:cBhvr>
                                        <p:cTn id="81" dur="1" fill="hold">
                                          <p:stCondLst>
                                            <p:cond delay="0"/>
                                          </p:stCondLst>
                                        </p:cTn>
                                        <p:tgtEl>
                                          <p:spTgt spid="5"/>
                                        </p:tgtEl>
                                        <p:attrNameLst>
                                          <p:attrName>style.visibility</p:attrName>
                                        </p:attrNameLst>
                                      </p:cBhvr>
                                      <p:to>
                                        <p:strVal val="visible"/>
                                      </p:to>
                                    </p:set>
                                    <p:animEffect transition="in" filter="fade">
                                      <p:cBhvr>
                                        <p:cTn id="82" dur="2000"/>
                                        <p:tgtEl>
                                          <p:spTgt spid="5"/>
                                        </p:tgtEl>
                                      </p:cBhvr>
                                    </p:animEffect>
                                    <p:anim calcmode="lin" valueType="num">
                                      <p:cBhvr>
                                        <p:cTn id="83" dur="2000" fill="hold"/>
                                        <p:tgtEl>
                                          <p:spTgt spid="5"/>
                                        </p:tgtEl>
                                        <p:attrNameLst>
                                          <p:attrName>ppt_w</p:attrName>
                                        </p:attrNameLst>
                                      </p:cBhvr>
                                      <p:tavLst>
                                        <p:tav tm="0" fmla="#ppt_w*sin(2.5*pi*$)">
                                          <p:val>
                                            <p:fltVal val="0"/>
                                          </p:val>
                                        </p:tav>
                                        <p:tav tm="100000">
                                          <p:val>
                                            <p:fltVal val="1"/>
                                          </p:val>
                                        </p:tav>
                                      </p:tavLst>
                                    </p:anim>
                                    <p:anim calcmode="lin" valueType="num">
                                      <p:cBhvr>
                                        <p:cTn id="8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85" fill="hold">
                      <p:stCondLst>
                        <p:cond delay="indefinite"/>
                      </p:stCondLst>
                      <p:childTnLst>
                        <p:par>
                          <p:cTn id="86" fill="hold">
                            <p:stCondLst>
                              <p:cond delay="0"/>
                            </p:stCondLst>
                            <p:childTnLst>
                              <p:par>
                                <p:cTn id="87" presetID="6" presetClass="entr" presetSubtype="16" fill="hold" nodeType="clickEffect">
                                  <p:stCondLst>
                                    <p:cond delay="0"/>
                                  </p:stCondLst>
                                  <p:childTnLst>
                                    <p:set>
                                      <p:cBhvr>
                                        <p:cTn id="88" dur="1" fill="hold">
                                          <p:stCondLst>
                                            <p:cond delay="0"/>
                                          </p:stCondLst>
                                        </p:cTn>
                                        <p:tgtEl>
                                          <p:spTgt spid="3">
                                            <p:txEl>
                                              <p:pRg st="8" end="8"/>
                                            </p:txEl>
                                          </p:spTgt>
                                        </p:tgtEl>
                                        <p:attrNameLst>
                                          <p:attrName>style.visibility</p:attrName>
                                        </p:attrNameLst>
                                      </p:cBhvr>
                                      <p:to>
                                        <p:strVal val="visible"/>
                                      </p:to>
                                    </p:set>
                                    <p:animEffect transition="in" filter="circle(in)">
                                      <p:cBhvr>
                                        <p:cTn id="89" dur="2000"/>
                                        <p:tgtEl>
                                          <p:spTgt spid="3">
                                            <p:txEl>
                                              <p:pRg st="8" end="8"/>
                                            </p:txEl>
                                          </p:spTgt>
                                        </p:tgtEl>
                                      </p:cBhvr>
                                    </p:animEffect>
                                  </p:childTnLst>
                                </p:cTn>
                              </p:par>
                            </p:childTnLst>
                          </p:cTn>
                        </p:par>
                      </p:childTnLst>
                    </p:cTn>
                  </p:par>
                  <p:par>
                    <p:cTn id="90" fill="hold">
                      <p:stCondLst>
                        <p:cond delay="indefinite"/>
                      </p:stCondLst>
                      <p:childTnLst>
                        <p:par>
                          <p:cTn id="91" fill="hold">
                            <p:stCondLst>
                              <p:cond delay="0"/>
                            </p:stCondLst>
                            <p:childTnLst>
                              <p:par>
                                <p:cTn id="92" presetID="16" presetClass="entr" presetSubtype="21" fill="hold" nodeType="clickEffect">
                                  <p:stCondLst>
                                    <p:cond delay="0"/>
                                  </p:stCondLst>
                                  <p:childTnLst>
                                    <p:set>
                                      <p:cBhvr>
                                        <p:cTn id="93" dur="1" fill="hold">
                                          <p:stCondLst>
                                            <p:cond delay="0"/>
                                          </p:stCondLst>
                                        </p:cTn>
                                        <p:tgtEl>
                                          <p:spTgt spid="4"/>
                                        </p:tgtEl>
                                        <p:attrNameLst>
                                          <p:attrName>style.visibility</p:attrName>
                                        </p:attrNameLst>
                                      </p:cBhvr>
                                      <p:to>
                                        <p:strVal val="visible"/>
                                      </p:to>
                                    </p:set>
                                    <p:animEffect transition="in" filter="barn(inVertical)">
                                      <p:cBhvr>
                                        <p:cTn id="94" dur="500"/>
                                        <p:tgtEl>
                                          <p:spTgt spid="4"/>
                                        </p:tgtEl>
                                      </p:cBhvr>
                                    </p:animEffect>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nodeType="clickEffect">
                                  <p:stCondLst>
                                    <p:cond delay="0"/>
                                  </p:stCondLst>
                                  <p:childTnLst>
                                    <p:set>
                                      <p:cBhvr>
                                        <p:cTn id="98" dur="1" fill="hold">
                                          <p:stCondLst>
                                            <p:cond delay="0"/>
                                          </p:stCondLst>
                                        </p:cTn>
                                        <p:tgtEl>
                                          <p:spTgt spid="3">
                                            <p:txEl>
                                              <p:pRg st="9" end="9"/>
                                            </p:txEl>
                                          </p:spTgt>
                                        </p:tgtEl>
                                        <p:attrNameLst>
                                          <p:attrName>style.visibility</p:attrName>
                                        </p:attrNameLst>
                                      </p:cBhvr>
                                      <p:to>
                                        <p:strVal val="visible"/>
                                      </p:to>
                                    </p:set>
                                    <p:anim calcmode="lin" valueType="num">
                                      <p:cBhvr additive="base">
                                        <p:cTn id="9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26" presetClass="entr" presetSubtype="0" fill="hold" nodeType="clickEffect">
                                  <p:stCondLst>
                                    <p:cond delay="0"/>
                                  </p:stCondLst>
                                  <p:childTnLst>
                                    <p:set>
                                      <p:cBhvr>
                                        <p:cTn id="104" dur="1" fill="hold">
                                          <p:stCondLst>
                                            <p:cond delay="0"/>
                                          </p:stCondLst>
                                        </p:cTn>
                                        <p:tgtEl>
                                          <p:spTgt spid="6"/>
                                        </p:tgtEl>
                                        <p:attrNameLst>
                                          <p:attrName>style.visibility</p:attrName>
                                        </p:attrNameLst>
                                      </p:cBhvr>
                                      <p:to>
                                        <p:strVal val="visible"/>
                                      </p:to>
                                    </p:set>
                                    <p:animEffect transition="in" filter="wipe(down)">
                                      <p:cBhvr>
                                        <p:cTn id="105" dur="580">
                                          <p:stCondLst>
                                            <p:cond delay="0"/>
                                          </p:stCondLst>
                                        </p:cTn>
                                        <p:tgtEl>
                                          <p:spTgt spid="6"/>
                                        </p:tgtEl>
                                      </p:cBhvr>
                                    </p:animEffect>
                                    <p:anim calcmode="lin" valueType="num">
                                      <p:cBhvr>
                                        <p:cTn id="106"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11" dur="26">
                                          <p:stCondLst>
                                            <p:cond delay="650"/>
                                          </p:stCondLst>
                                        </p:cTn>
                                        <p:tgtEl>
                                          <p:spTgt spid="6"/>
                                        </p:tgtEl>
                                      </p:cBhvr>
                                      <p:to x="100000" y="60000"/>
                                    </p:animScale>
                                    <p:animScale>
                                      <p:cBhvr>
                                        <p:cTn id="112" dur="166" decel="50000">
                                          <p:stCondLst>
                                            <p:cond delay="676"/>
                                          </p:stCondLst>
                                        </p:cTn>
                                        <p:tgtEl>
                                          <p:spTgt spid="6"/>
                                        </p:tgtEl>
                                      </p:cBhvr>
                                      <p:to x="100000" y="100000"/>
                                    </p:animScale>
                                    <p:animScale>
                                      <p:cBhvr>
                                        <p:cTn id="113" dur="26">
                                          <p:stCondLst>
                                            <p:cond delay="1312"/>
                                          </p:stCondLst>
                                        </p:cTn>
                                        <p:tgtEl>
                                          <p:spTgt spid="6"/>
                                        </p:tgtEl>
                                      </p:cBhvr>
                                      <p:to x="100000" y="80000"/>
                                    </p:animScale>
                                    <p:animScale>
                                      <p:cBhvr>
                                        <p:cTn id="114" dur="166" decel="50000">
                                          <p:stCondLst>
                                            <p:cond delay="1338"/>
                                          </p:stCondLst>
                                        </p:cTn>
                                        <p:tgtEl>
                                          <p:spTgt spid="6"/>
                                        </p:tgtEl>
                                      </p:cBhvr>
                                      <p:to x="100000" y="100000"/>
                                    </p:animScale>
                                    <p:animScale>
                                      <p:cBhvr>
                                        <p:cTn id="115" dur="26">
                                          <p:stCondLst>
                                            <p:cond delay="1642"/>
                                          </p:stCondLst>
                                        </p:cTn>
                                        <p:tgtEl>
                                          <p:spTgt spid="6"/>
                                        </p:tgtEl>
                                      </p:cBhvr>
                                      <p:to x="100000" y="90000"/>
                                    </p:animScale>
                                    <p:animScale>
                                      <p:cBhvr>
                                        <p:cTn id="116" dur="166" decel="50000">
                                          <p:stCondLst>
                                            <p:cond delay="1668"/>
                                          </p:stCondLst>
                                        </p:cTn>
                                        <p:tgtEl>
                                          <p:spTgt spid="6"/>
                                        </p:tgtEl>
                                      </p:cBhvr>
                                      <p:to x="100000" y="100000"/>
                                    </p:animScale>
                                    <p:animScale>
                                      <p:cBhvr>
                                        <p:cTn id="117" dur="26">
                                          <p:stCondLst>
                                            <p:cond delay="1808"/>
                                          </p:stCondLst>
                                        </p:cTn>
                                        <p:tgtEl>
                                          <p:spTgt spid="6"/>
                                        </p:tgtEl>
                                      </p:cBhvr>
                                      <p:to x="100000" y="95000"/>
                                    </p:animScale>
                                    <p:animScale>
                                      <p:cBhvr>
                                        <p:cTn id="118" dur="166" decel="50000">
                                          <p:stCondLst>
                                            <p:cond delay="1834"/>
                                          </p:stCondLst>
                                        </p:cTn>
                                        <p:tgtEl>
                                          <p:spTgt spid="6"/>
                                        </p:tgtEl>
                                      </p:cBhvr>
                                      <p:to x="100000" y="100000"/>
                                    </p:animScale>
                                  </p:childTnLst>
                                </p:cTn>
                              </p:par>
                            </p:childTnLst>
                          </p:cTn>
                        </p:par>
                      </p:childTnLst>
                    </p:cTn>
                  </p:par>
                  <p:par>
                    <p:cTn id="119" fill="hold">
                      <p:stCondLst>
                        <p:cond delay="indefinite"/>
                      </p:stCondLst>
                      <p:childTnLst>
                        <p:par>
                          <p:cTn id="120" fill="hold">
                            <p:stCondLst>
                              <p:cond delay="0"/>
                            </p:stCondLst>
                            <p:childTnLst>
                              <p:par>
                                <p:cTn id="121" presetID="31" presetClass="entr" presetSubtype="0" fill="hold" nodeType="clickEffect">
                                  <p:stCondLst>
                                    <p:cond delay="0"/>
                                  </p:stCondLst>
                                  <p:childTnLst>
                                    <p:set>
                                      <p:cBhvr>
                                        <p:cTn id="122" dur="1" fill="hold">
                                          <p:stCondLst>
                                            <p:cond delay="0"/>
                                          </p:stCondLst>
                                        </p:cTn>
                                        <p:tgtEl>
                                          <p:spTgt spid="3">
                                            <p:txEl>
                                              <p:pRg st="10" end="10"/>
                                            </p:txEl>
                                          </p:spTgt>
                                        </p:tgtEl>
                                        <p:attrNameLst>
                                          <p:attrName>style.visibility</p:attrName>
                                        </p:attrNameLst>
                                      </p:cBhvr>
                                      <p:to>
                                        <p:strVal val="visible"/>
                                      </p:to>
                                    </p:set>
                                    <p:anim calcmode="lin" valueType="num">
                                      <p:cBhvr>
                                        <p:cTn id="123"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124"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125"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126" dur="1000"/>
                                        <p:tgtEl>
                                          <p:spTgt spid="3">
                                            <p:txEl>
                                              <p:pRg st="10" end="10"/>
                                            </p:txEl>
                                          </p:spTgt>
                                        </p:tgtEl>
                                      </p:cBhvr>
                                    </p:animEffect>
                                  </p:childTnLst>
                                </p:cTn>
                              </p:par>
                            </p:childTnLst>
                          </p:cTn>
                        </p:par>
                      </p:childTnLst>
                    </p:cTn>
                  </p:par>
                  <p:par>
                    <p:cTn id="127" fill="hold">
                      <p:stCondLst>
                        <p:cond delay="indefinite"/>
                      </p:stCondLst>
                      <p:childTnLst>
                        <p:par>
                          <p:cTn id="128" fill="hold">
                            <p:stCondLst>
                              <p:cond delay="0"/>
                            </p:stCondLst>
                            <p:childTnLst>
                              <p:par>
                                <p:cTn id="129" presetID="14" presetClass="entr" presetSubtype="10" fill="hold" nodeType="clickEffect">
                                  <p:stCondLst>
                                    <p:cond delay="0"/>
                                  </p:stCondLst>
                                  <p:childTnLst>
                                    <p:set>
                                      <p:cBhvr>
                                        <p:cTn id="130"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131"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44CBA-2804-4C83-9EDE-74CD19D378E2}"/>
              </a:ext>
            </a:extLst>
          </p:cNvPr>
          <p:cNvSpPr>
            <a:spLocks noGrp="1"/>
          </p:cNvSpPr>
          <p:nvPr>
            <p:ph type="title"/>
          </p:nvPr>
        </p:nvSpPr>
        <p:spPr/>
        <p:txBody>
          <a:bodyPr/>
          <a:lstStyle/>
          <a:p>
            <a:pPr algn="ctr"/>
            <a:r>
              <a:rPr lang="en-GB" dirty="0">
                <a:solidFill>
                  <a:schemeClr val="accent1"/>
                </a:solidFill>
              </a:rPr>
              <a:t>Beaty Products </a:t>
            </a:r>
          </a:p>
        </p:txBody>
      </p:sp>
      <p:sp>
        <p:nvSpPr>
          <p:cNvPr id="3" name="Content Placeholder 2">
            <a:extLst>
              <a:ext uri="{FF2B5EF4-FFF2-40B4-BE49-F238E27FC236}">
                <a16:creationId xmlns:a16="http://schemas.microsoft.com/office/drawing/2014/main" id="{58EC9D0C-464A-41D5-89B3-39E8A2CE77B6}"/>
              </a:ext>
            </a:extLst>
          </p:cNvPr>
          <p:cNvSpPr>
            <a:spLocks noGrp="1"/>
          </p:cNvSpPr>
          <p:nvPr>
            <p:ph idx="1"/>
          </p:nvPr>
        </p:nvSpPr>
        <p:spPr>
          <a:xfrm>
            <a:off x="2589212" y="2133600"/>
            <a:ext cx="8915400" cy="1295400"/>
          </a:xfrm>
        </p:spPr>
        <p:txBody>
          <a:bodyPr/>
          <a:lstStyle/>
          <a:p>
            <a:pPr marL="0" indent="0">
              <a:buNone/>
            </a:pPr>
            <a:r>
              <a:rPr lang="en-GB" b="1" dirty="0">
                <a:solidFill>
                  <a:srgbClr val="C00000"/>
                </a:solidFill>
              </a:rPr>
              <a:t>The Boots  are committed to offering their customers innovative and fantastic products like: No7, Boots Brand Healthcare, Boots </a:t>
            </a:r>
            <a:r>
              <a:rPr lang="en-GB" b="1" dirty="0" err="1">
                <a:solidFill>
                  <a:srgbClr val="C00000"/>
                </a:solidFill>
              </a:rPr>
              <a:t>Soltan</a:t>
            </a:r>
            <a:r>
              <a:rPr lang="en-GB" b="1" dirty="0">
                <a:solidFill>
                  <a:srgbClr val="C00000"/>
                </a:solidFill>
              </a:rPr>
              <a:t>, </a:t>
            </a:r>
            <a:r>
              <a:rPr lang="en-GB" b="1" dirty="0" err="1">
                <a:solidFill>
                  <a:srgbClr val="C00000"/>
                </a:solidFill>
              </a:rPr>
              <a:t>Botanics</a:t>
            </a:r>
            <a:r>
              <a:rPr lang="en-GB" b="1" dirty="0">
                <a:solidFill>
                  <a:srgbClr val="C00000"/>
                </a:solidFill>
              </a:rPr>
              <a:t>, </a:t>
            </a:r>
            <a:r>
              <a:rPr lang="en-GB" b="1" dirty="0" err="1">
                <a:solidFill>
                  <a:srgbClr val="C00000"/>
                </a:solidFill>
              </a:rPr>
              <a:t>YourGoodSkin</a:t>
            </a:r>
            <a:r>
              <a:rPr lang="en-GB" b="1" dirty="0">
                <a:solidFill>
                  <a:srgbClr val="C00000"/>
                </a:solidFill>
              </a:rPr>
              <a:t>, Sleek </a:t>
            </a:r>
            <a:r>
              <a:rPr lang="en-GB" b="1" dirty="0" err="1">
                <a:solidFill>
                  <a:srgbClr val="C00000"/>
                </a:solidFill>
              </a:rPr>
              <a:t>MakeUP</a:t>
            </a:r>
            <a:r>
              <a:rPr lang="en-GB" b="1" dirty="0">
                <a:solidFill>
                  <a:srgbClr val="C00000"/>
                </a:solidFill>
              </a:rPr>
              <a:t> and Soap &amp; Glory, together with ’only at Boots’ exclusive products including </a:t>
            </a:r>
            <a:r>
              <a:rPr lang="en-GB" b="1" dirty="0" err="1">
                <a:solidFill>
                  <a:srgbClr val="C00000"/>
                </a:solidFill>
              </a:rPr>
              <a:t>Smashbox</a:t>
            </a:r>
            <a:r>
              <a:rPr lang="en-GB" b="1" dirty="0">
                <a:solidFill>
                  <a:srgbClr val="C00000"/>
                </a:solidFill>
              </a:rPr>
              <a:t> and Champneys.</a:t>
            </a:r>
          </a:p>
        </p:txBody>
      </p:sp>
      <p:pic>
        <p:nvPicPr>
          <p:cNvPr id="4" name="Picture 3">
            <a:extLst>
              <a:ext uri="{FF2B5EF4-FFF2-40B4-BE49-F238E27FC236}">
                <a16:creationId xmlns:a16="http://schemas.microsoft.com/office/drawing/2014/main" id="{5DDE3DAF-5032-480A-A306-74991E75E24E}"/>
              </a:ext>
            </a:extLst>
          </p:cNvPr>
          <p:cNvPicPr>
            <a:picLocks noChangeAspect="1"/>
          </p:cNvPicPr>
          <p:nvPr/>
        </p:nvPicPr>
        <p:blipFill>
          <a:blip r:embed="rId2"/>
          <a:stretch>
            <a:fillRect/>
          </a:stretch>
        </p:blipFill>
        <p:spPr>
          <a:xfrm>
            <a:off x="687387" y="2110003"/>
            <a:ext cx="1284287" cy="1318997"/>
          </a:xfrm>
          <a:prstGeom prst="rect">
            <a:avLst/>
          </a:prstGeom>
        </p:spPr>
      </p:pic>
      <p:pic>
        <p:nvPicPr>
          <p:cNvPr id="5" name="Picture 4">
            <a:extLst>
              <a:ext uri="{FF2B5EF4-FFF2-40B4-BE49-F238E27FC236}">
                <a16:creationId xmlns:a16="http://schemas.microsoft.com/office/drawing/2014/main" id="{2D06017E-6E15-4828-84FB-97810F7582E2}"/>
              </a:ext>
            </a:extLst>
          </p:cNvPr>
          <p:cNvPicPr>
            <a:picLocks noChangeAspect="1"/>
          </p:cNvPicPr>
          <p:nvPr/>
        </p:nvPicPr>
        <p:blipFill>
          <a:blip r:embed="rId3"/>
          <a:stretch>
            <a:fillRect/>
          </a:stretch>
        </p:blipFill>
        <p:spPr>
          <a:xfrm>
            <a:off x="560387" y="4953001"/>
            <a:ext cx="2203784" cy="1066800"/>
          </a:xfrm>
          <a:prstGeom prst="rect">
            <a:avLst/>
          </a:prstGeom>
        </p:spPr>
      </p:pic>
      <p:pic>
        <p:nvPicPr>
          <p:cNvPr id="6" name="Picture 5">
            <a:extLst>
              <a:ext uri="{FF2B5EF4-FFF2-40B4-BE49-F238E27FC236}">
                <a16:creationId xmlns:a16="http://schemas.microsoft.com/office/drawing/2014/main" id="{2E8B1E1A-F9E4-442D-BF79-C3F178AF84F0}"/>
              </a:ext>
            </a:extLst>
          </p:cNvPr>
          <p:cNvPicPr>
            <a:picLocks noChangeAspect="1"/>
          </p:cNvPicPr>
          <p:nvPr/>
        </p:nvPicPr>
        <p:blipFill>
          <a:blip r:embed="rId4"/>
          <a:stretch>
            <a:fillRect/>
          </a:stretch>
        </p:blipFill>
        <p:spPr>
          <a:xfrm>
            <a:off x="3457575" y="4933950"/>
            <a:ext cx="1238250" cy="1238250"/>
          </a:xfrm>
          <a:prstGeom prst="rect">
            <a:avLst/>
          </a:prstGeom>
        </p:spPr>
      </p:pic>
      <p:pic>
        <p:nvPicPr>
          <p:cNvPr id="7" name="Picture 6">
            <a:extLst>
              <a:ext uri="{FF2B5EF4-FFF2-40B4-BE49-F238E27FC236}">
                <a16:creationId xmlns:a16="http://schemas.microsoft.com/office/drawing/2014/main" id="{29B8A184-A28C-4A1F-A488-05FE33B4BEA1}"/>
              </a:ext>
            </a:extLst>
          </p:cNvPr>
          <p:cNvPicPr>
            <a:picLocks noChangeAspect="1"/>
          </p:cNvPicPr>
          <p:nvPr/>
        </p:nvPicPr>
        <p:blipFill>
          <a:blip r:embed="rId5"/>
          <a:stretch>
            <a:fillRect/>
          </a:stretch>
        </p:blipFill>
        <p:spPr>
          <a:xfrm>
            <a:off x="5198936" y="5238750"/>
            <a:ext cx="2419601" cy="933450"/>
          </a:xfrm>
          <a:prstGeom prst="rect">
            <a:avLst/>
          </a:prstGeom>
        </p:spPr>
      </p:pic>
      <p:pic>
        <p:nvPicPr>
          <p:cNvPr id="8" name="Picture 7">
            <a:extLst>
              <a:ext uri="{FF2B5EF4-FFF2-40B4-BE49-F238E27FC236}">
                <a16:creationId xmlns:a16="http://schemas.microsoft.com/office/drawing/2014/main" id="{296B95A2-0FB9-4BFA-A3ED-645DC0A1EFF9}"/>
              </a:ext>
            </a:extLst>
          </p:cNvPr>
          <p:cNvPicPr>
            <a:picLocks noChangeAspect="1"/>
          </p:cNvPicPr>
          <p:nvPr/>
        </p:nvPicPr>
        <p:blipFill>
          <a:blip r:embed="rId6"/>
          <a:stretch>
            <a:fillRect/>
          </a:stretch>
        </p:blipFill>
        <p:spPr>
          <a:xfrm>
            <a:off x="2208212" y="3686175"/>
            <a:ext cx="2333625" cy="933450"/>
          </a:xfrm>
          <a:prstGeom prst="rect">
            <a:avLst/>
          </a:prstGeom>
        </p:spPr>
      </p:pic>
      <p:pic>
        <p:nvPicPr>
          <p:cNvPr id="9" name="Picture 8">
            <a:extLst>
              <a:ext uri="{FF2B5EF4-FFF2-40B4-BE49-F238E27FC236}">
                <a16:creationId xmlns:a16="http://schemas.microsoft.com/office/drawing/2014/main" id="{C4D42306-EAFF-4F5D-B257-81CB3CF76F82}"/>
              </a:ext>
            </a:extLst>
          </p:cNvPr>
          <p:cNvPicPr>
            <a:picLocks noChangeAspect="1"/>
          </p:cNvPicPr>
          <p:nvPr/>
        </p:nvPicPr>
        <p:blipFill>
          <a:blip r:embed="rId7"/>
          <a:stretch>
            <a:fillRect/>
          </a:stretch>
        </p:blipFill>
        <p:spPr>
          <a:xfrm>
            <a:off x="6408736" y="3762375"/>
            <a:ext cx="1614488" cy="1143000"/>
          </a:xfrm>
          <a:prstGeom prst="rect">
            <a:avLst/>
          </a:prstGeom>
        </p:spPr>
      </p:pic>
      <p:pic>
        <p:nvPicPr>
          <p:cNvPr id="10" name="Picture 9">
            <a:extLst>
              <a:ext uri="{FF2B5EF4-FFF2-40B4-BE49-F238E27FC236}">
                <a16:creationId xmlns:a16="http://schemas.microsoft.com/office/drawing/2014/main" id="{0DA6A410-1756-4551-BC94-5464DAE2E7BE}"/>
              </a:ext>
            </a:extLst>
          </p:cNvPr>
          <p:cNvPicPr>
            <a:picLocks noChangeAspect="1"/>
          </p:cNvPicPr>
          <p:nvPr/>
        </p:nvPicPr>
        <p:blipFill>
          <a:blip r:embed="rId8"/>
          <a:stretch>
            <a:fillRect/>
          </a:stretch>
        </p:blipFill>
        <p:spPr>
          <a:xfrm>
            <a:off x="8875712" y="5326063"/>
            <a:ext cx="2628900" cy="693738"/>
          </a:xfrm>
          <a:prstGeom prst="rect">
            <a:avLst/>
          </a:prstGeom>
        </p:spPr>
      </p:pic>
      <p:pic>
        <p:nvPicPr>
          <p:cNvPr id="11" name="Picture 10">
            <a:extLst>
              <a:ext uri="{FF2B5EF4-FFF2-40B4-BE49-F238E27FC236}">
                <a16:creationId xmlns:a16="http://schemas.microsoft.com/office/drawing/2014/main" id="{6C7186B7-131A-4163-8B4F-A0DC17ED89B4}"/>
              </a:ext>
            </a:extLst>
          </p:cNvPr>
          <p:cNvPicPr>
            <a:picLocks noChangeAspect="1"/>
          </p:cNvPicPr>
          <p:nvPr/>
        </p:nvPicPr>
        <p:blipFill>
          <a:blip r:embed="rId9"/>
          <a:stretch>
            <a:fillRect/>
          </a:stretch>
        </p:blipFill>
        <p:spPr>
          <a:xfrm>
            <a:off x="8991599" y="3619388"/>
            <a:ext cx="2333625" cy="933450"/>
          </a:xfrm>
          <a:prstGeom prst="rect">
            <a:avLst/>
          </a:prstGeom>
        </p:spPr>
      </p:pic>
    </p:spTree>
    <p:extLst>
      <p:ext uri="{BB962C8B-B14F-4D97-AF65-F5344CB8AC3E}">
        <p14:creationId xmlns:p14="http://schemas.microsoft.com/office/powerpoint/2010/main" val="171904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5"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2000"/>
                                        <p:tgtEl>
                                          <p:spTgt spid="4"/>
                                        </p:tgtEl>
                                      </p:cBhvr>
                                    </p:animEffect>
                                    <p:anim calcmode="lin" valueType="num">
                                      <p:cBhvr>
                                        <p:cTn id="18" dur="2000" fill="hold"/>
                                        <p:tgtEl>
                                          <p:spTgt spid="4"/>
                                        </p:tgtEl>
                                        <p:attrNameLst>
                                          <p:attrName>ppt_w</p:attrName>
                                        </p:attrNameLst>
                                      </p:cBhvr>
                                      <p:tavLst>
                                        <p:tav tm="0" fmla="#ppt_w*sin(2.5*pi*$)">
                                          <p:val>
                                            <p:fltVal val="0"/>
                                          </p:val>
                                        </p:tav>
                                        <p:tav tm="100000">
                                          <p:val>
                                            <p:fltVal val="1"/>
                                          </p:val>
                                        </p:tav>
                                      </p:tavLst>
                                    </p:anim>
                                    <p:anim calcmode="lin" valueType="num">
                                      <p:cBhvr>
                                        <p:cTn id="1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heel(1)">
                                      <p:cBhvr>
                                        <p:cTn id="24" dur="20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barn(inVertical)">
                                      <p:cBhvr>
                                        <p:cTn id="29" dur="500"/>
                                        <p:tgtEl>
                                          <p:spTgt spid="5"/>
                                        </p:tgtEl>
                                      </p:cBhvr>
                                    </p:animEffect>
                                  </p:childTnLst>
                                </p:cTn>
                              </p:par>
                            </p:childTnLst>
                          </p:cTn>
                        </p:par>
                      </p:childTnLst>
                    </p:cTn>
                  </p:par>
                  <p:par>
                    <p:cTn id="30" fill="hold">
                      <p:stCondLst>
                        <p:cond delay="indefinite"/>
                      </p:stCondLst>
                      <p:childTnLst>
                        <p:par>
                          <p:cTn id="31" fill="hold">
                            <p:stCondLst>
                              <p:cond delay="0"/>
                            </p:stCondLst>
                            <p:childTnLst>
                              <p:par>
                                <p:cTn id="32" presetID="26" presetClass="entr" presetSubtype="0" fill="hold"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wipe(down)">
                                      <p:cBhvr>
                                        <p:cTn id="34" dur="580">
                                          <p:stCondLst>
                                            <p:cond delay="0"/>
                                          </p:stCondLst>
                                        </p:cTn>
                                        <p:tgtEl>
                                          <p:spTgt spid="10"/>
                                        </p:tgtEl>
                                      </p:cBhvr>
                                    </p:animEffect>
                                    <p:anim calcmode="lin" valueType="num">
                                      <p:cBhvr>
                                        <p:cTn id="35"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36"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37"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38"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39"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40" dur="26">
                                          <p:stCondLst>
                                            <p:cond delay="650"/>
                                          </p:stCondLst>
                                        </p:cTn>
                                        <p:tgtEl>
                                          <p:spTgt spid="10"/>
                                        </p:tgtEl>
                                      </p:cBhvr>
                                      <p:to x="100000" y="60000"/>
                                    </p:animScale>
                                    <p:animScale>
                                      <p:cBhvr>
                                        <p:cTn id="41" dur="166" decel="50000">
                                          <p:stCondLst>
                                            <p:cond delay="676"/>
                                          </p:stCondLst>
                                        </p:cTn>
                                        <p:tgtEl>
                                          <p:spTgt spid="10"/>
                                        </p:tgtEl>
                                      </p:cBhvr>
                                      <p:to x="100000" y="100000"/>
                                    </p:animScale>
                                    <p:animScale>
                                      <p:cBhvr>
                                        <p:cTn id="42" dur="26">
                                          <p:stCondLst>
                                            <p:cond delay="1312"/>
                                          </p:stCondLst>
                                        </p:cTn>
                                        <p:tgtEl>
                                          <p:spTgt spid="10"/>
                                        </p:tgtEl>
                                      </p:cBhvr>
                                      <p:to x="100000" y="80000"/>
                                    </p:animScale>
                                    <p:animScale>
                                      <p:cBhvr>
                                        <p:cTn id="43" dur="166" decel="50000">
                                          <p:stCondLst>
                                            <p:cond delay="1338"/>
                                          </p:stCondLst>
                                        </p:cTn>
                                        <p:tgtEl>
                                          <p:spTgt spid="10"/>
                                        </p:tgtEl>
                                      </p:cBhvr>
                                      <p:to x="100000" y="100000"/>
                                    </p:animScale>
                                    <p:animScale>
                                      <p:cBhvr>
                                        <p:cTn id="44" dur="26">
                                          <p:stCondLst>
                                            <p:cond delay="1642"/>
                                          </p:stCondLst>
                                        </p:cTn>
                                        <p:tgtEl>
                                          <p:spTgt spid="10"/>
                                        </p:tgtEl>
                                      </p:cBhvr>
                                      <p:to x="100000" y="90000"/>
                                    </p:animScale>
                                    <p:animScale>
                                      <p:cBhvr>
                                        <p:cTn id="45" dur="166" decel="50000">
                                          <p:stCondLst>
                                            <p:cond delay="1668"/>
                                          </p:stCondLst>
                                        </p:cTn>
                                        <p:tgtEl>
                                          <p:spTgt spid="10"/>
                                        </p:tgtEl>
                                      </p:cBhvr>
                                      <p:to x="100000" y="100000"/>
                                    </p:animScale>
                                    <p:animScale>
                                      <p:cBhvr>
                                        <p:cTn id="46" dur="26">
                                          <p:stCondLst>
                                            <p:cond delay="1808"/>
                                          </p:stCondLst>
                                        </p:cTn>
                                        <p:tgtEl>
                                          <p:spTgt spid="10"/>
                                        </p:tgtEl>
                                      </p:cBhvr>
                                      <p:to x="100000" y="95000"/>
                                    </p:animScale>
                                    <p:animScale>
                                      <p:cBhvr>
                                        <p:cTn id="47" dur="166" decel="50000">
                                          <p:stCondLst>
                                            <p:cond delay="1834"/>
                                          </p:stCondLst>
                                        </p:cTn>
                                        <p:tgtEl>
                                          <p:spTgt spid="10"/>
                                        </p:tgtEl>
                                      </p:cBhvr>
                                      <p:to x="100000" y="100000"/>
                                    </p:animScale>
                                  </p:childTnLst>
                                </p:cTn>
                              </p:par>
                            </p:childTnLst>
                          </p:cTn>
                        </p:par>
                      </p:childTnLst>
                    </p:cTn>
                  </p:par>
                  <p:par>
                    <p:cTn id="48" fill="hold">
                      <p:stCondLst>
                        <p:cond delay="indefinite"/>
                      </p:stCondLst>
                      <p:childTnLst>
                        <p:par>
                          <p:cTn id="49" fill="hold">
                            <p:stCondLst>
                              <p:cond delay="0"/>
                            </p:stCondLst>
                            <p:childTnLst>
                              <p:par>
                                <p:cTn id="50" presetID="21" presetClass="entr" presetSubtype="1" fill="hold"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wheel(1)">
                                      <p:cBhvr>
                                        <p:cTn id="52" dur="2000"/>
                                        <p:tgtEl>
                                          <p:spTgt spid="9"/>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nodeType="clickEffect">
                                  <p:stCondLst>
                                    <p:cond delay="0"/>
                                  </p:stCondLst>
                                  <p:childTnLst>
                                    <p:set>
                                      <p:cBhvr>
                                        <p:cTn id="56" dur="1" fill="hold">
                                          <p:stCondLst>
                                            <p:cond delay="0"/>
                                          </p:stCondLst>
                                        </p:cTn>
                                        <p:tgtEl>
                                          <p:spTgt spid="6"/>
                                        </p:tgtEl>
                                        <p:attrNameLst>
                                          <p:attrName>style.visibility</p:attrName>
                                        </p:attrNameLst>
                                      </p:cBhvr>
                                      <p:to>
                                        <p:strVal val="visible"/>
                                      </p:to>
                                    </p:set>
                                    <p:anim calcmode="lin" valueType="num">
                                      <p:cBhvr>
                                        <p:cTn id="57" dur="500" fill="hold"/>
                                        <p:tgtEl>
                                          <p:spTgt spid="6"/>
                                        </p:tgtEl>
                                        <p:attrNameLst>
                                          <p:attrName>ppt_w</p:attrName>
                                        </p:attrNameLst>
                                      </p:cBhvr>
                                      <p:tavLst>
                                        <p:tav tm="0">
                                          <p:val>
                                            <p:fltVal val="0"/>
                                          </p:val>
                                        </p:tav>
                                        <p:tav tm="100000">
                                          <p:val>
                                            <p:strVal val="#ppt_w"/>
                                          </p:val>
                                        </p:tav>
                                      </p:tavLst>
                                    </p:anim>
                                    <p:anim calcmode="lin" valueType="num">
                                      <p:cBhvr>
                                        <p:cTn id="58" dur="500" fill="hold"/>
                                        <p:tgtEl>
                                          <p:spTgt spid="6"/>
                                        </p:tgtEl>
                                        <p:attrNameLst>
                                          <p:attrName>ppt_h</p:attrName>
                                        </p:attrNameLst>
                                      </p:cBhvr>
                                      <p:tavLst>
                                        <p:tav tm="0">
                                          <p:val>
                                            <p:fltVal val="0"/>
                                          </p:val>
                                        </p:tav>
                                        <p:tav tm="100000">
                                          <p:val>
                                            <p:strVal val="#ppt_h"/>
                                          </p:val>
                                        </p:tav>
                                      </p:tavLst>
                                    </p:anim>
                                    <p:animEffect transition="in" filter="fade">
                                      <p:cBhvr>
                                        <p:cTn id="59" dur="500"/>
                                        <p:tgtEl>
                                          <p:spTgt spid="6"/>
                                        </p:tgtEl>
                                      </p:cBhvr>
                                    </p:animEffect>
                                  </p:childTnLst>
                                </p:cTn>
                              </p:par>
                            </p:childTnLst>
                          </p:cTn>
                        </p:par>
                      </p:childTnLst>
                    </p:cTn>
                  </p:par>
                  <p:par>
                    <p:cTn id="60" fill="hold">
                      <p:stCondLst>
                        <p:cond delay="indefinite"/>
                      </p:stCondLst>
                      <p:childTnLst>
                        <p:par>
                          <p:cTn id="61" fill="hold">
                            <p:stCondLst>
                              <p:cond delay="0"/>
                            </p:stCondLst>
                            <p:childTnLst>
                              <p:par>
                                <p:cTn id="62" presetID="45" presetClass="entr" presetSubtype="0" fill="hold" nodeType="clickEffect">
                                  <p:stCondLst>
                                    <p:cond delay="0"/>
                                  </p:stCondLst>
                                  <p:childTnLst>
                                    <p:set>
                                      <p:cBhvr>
                                        <p:cTn id="63" dur="1" fill="hold">
                                          <p:stCondLst>
                                            <p:cond delay="0"/>
                                          </p:stCondLst>
                                        </p:cTn>
                                        <p:tgtEl>
                                          <p:spTgt spid="7"/>
                                        </p:tgtEl>
                                        <p:attrNameLst>
                                          <p:attrName>style.visibility</p:attrName>
                                        </p:attrNameLst>
                                      </p:cBhvr>
                                      <p:to>
                                        <p:strVal val="visible"/>
                                      </p:to>
                                    </p:set>
                                    <p:animEffect transition="in" filter="fade">
                                      <p:cBhvr>
                                        <p:cTn id="64" dur="2000"/>
                                        <p:tgtEl>
                                          <p:spTgt spid="7"/>
                                        </p:tgtEl>
                                      </p:cBhvr>
                                    </p:animEffect>
                                    <p:anim calcmode="lin" valueType="num">
                                      <p:cBhvr>
                                        <p:cTn id="65" dur="2000" fill="hold"/>
                                        <p:tgtEl>
                                          <p:spTgt spid="7"/>
                                        </p:tgtEl>
                                        <p:attrNameLst>
                                          <p:attrName>ppt_w</p:attrName>
                                        </p:attrNameLst>
                                      </p:cBhvr>
                                      <p:tavLst>
                                        <p:tav tm="0" fmla="#ppt_w*sin(2.5*pi*$)">
                                          <p:val>
                                            <p:fltVal val="0"/>
                                          </p:val>
                                        </p:tav>
                                        <p:tav tm="100000">
                                          <p:val>
                                            <p:fltVal val="1"/>
                                          </p:val>
                                        </p:tav>
                                      </p:tavLst>
                                    </p:anim>
                                    <p:anim calcmode="lin" valueType="num">
                                      <p:cBhvr>
                                        <p:cTn id="66"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67" fill="hold">
                      <p:stCondLst>
                        <p:cond delay="indefinite"/>
                      </p:stCondLst>
                      <p:childTnLst>
                        <p:par>
                          <p:cTn id="68" fill="hold">
                            <p:stCondLst>
                              <p:cond delay="0"/>
                            </p:stCondLst>
                            <p:childTnLst>
                              <p:par>
                                <p:cTn id="69" presetID="16" presetClass="entr" presetSubtype="21" fill="hold" nodeType="clickEffect">
                                  <p:stCondLst>
                                    <p:cond delay="0"/>
                                  </p:stCondLst>
                                  <p:childTnLst>
                                    <p:set>
                                      <p:cBhvr>
                                        <p:cTn id="70" dur="1" fill="hold">
                                          <p:stCondLst>
                                            <p:cond delay="0"/>
                                          </p:stCondLst>
                                        </p:cTn>
                                        <p:tgtEl>
                                          <p:spTgt spid="8"/>
                                        </p:tgtEl>
                                        <p:attrNameLst>
                                          <p:attrName>style.visibility</p:attrName>
                                        </p:attrNameLst>
                                      </p:cBhvr>
                                      <p:to>
                                        <p:strVal val="visible"/>
                                      </p:to>
                                    </p:set>
                                    <p:animEffect transition="in" filter="barn(inVertical)">
                                      <p:cBhvr>
                                        <p:cTn id="7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2F54C3-E999-40EF-87ED-86A047C18CA4}"/>
              </a:ext>
            </a:extLst>
          </p:cNvPr>
          <p:cNvSpPr>
            <a:spLocks noGrp="1"/>
          </p:cNvSpPr>
          <p:nvPr>
            <p:ph idx="1"/>
          </p:nvPr>
        </p:nvSpPr>
        <p:spPr>
          <a:xfrm>
            <a:off x="2589212" y="2133600"/>
            <a:ext cx="8915400" cy="3127513"/>
          </a:xfrm>
        </p:spPr>
        <p:txBody>
          <a:bodyPr/>
          <a:lstStyle/>
          <a:p>
            <a:r>
              <a:rPr lang="en-GB" dirty="0"/>
              <a:t>Boots offer baby range includes super soft fabrics and printed back labels to prevent skin irritation, as well as integrated scratch mittens and the cutest designs.</a:t>
            </a:r>
          </a:p>
          <a:p>
            <a:r>
              <a:rPr lang="en-GB" dirty="0"/>
              <a:t>They also have a special department – Mothercare witch include baby and kids clothes and also bags. You can find everything what you need for your kid in every Boots shop.</a:t>
            </a:r>
          </a:p>
          <a:p>
            <a:r>
              <a:rPr lang="en-GB" dirty="0"/>
              <a:t>Boots also have a Boots Parenting Club  – you can collect 8 points per £1 on your baby shop with Boots Parenting Club. Whether you’re a mummy-to-be or you’re already a proud parent, you’ll find what you need for your little ones with Boots Baby.</a:t>
            </a:r>
          </a:p>
        </p:txBody>
      </p:sp>
      <p:sp>
        <p:nvSpPr>
          <p:cNvPr id="4" name="Rectangle 3">
            <a:extLst>
              <a:ext uri="{FF2B5EF4-FFF2-40B4-BE49-F238E27FC236}">
                <a16:creationId xmlns:a16="http://schemas.microsoft.com/office/drawing/2014/main" id="{D17B4D76-6827-46EA-965A-2161588AF592}"/>
              </a:ext>
            </a:extLst>
          </p:cNvPr>
          <p:cNvSpPr/>
          <p:nvPr/>
        </p:nvSpPr>
        <p:spPr>
          <a:xfrm>
            <a:off x="4834868" y="485113"/>
            <a:ext cx="2707794" cy="923330"/>
          </a:xfrm>
          <a:prstGeom prst="rect">
            <a:avLst/>
          </a:prstGeom>
          <a:noFill/>
        </p:spPr>
        <p:txBody>
          <a:bodyPr wrap="none" lIns="91440" tIns="45720" rIns="91440" bIns="45720">
            <a:spAutoFit/>
          </a:bodyPr>
          <a:lstStyle/>
          <a:p>
            <a:pPr algn="ctr"/>
            <a:r>
              <a:rPr lang="en-GB"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Clothes</a:t>
            </a:r>
          </a:p>
        </p:txBody>
      </p:sp>
      <p:pic>
        <p:nvPicPr>
          <p:cNvPr id="7" name="Picture 6">
            <a:extLst>
              <a:ext uri="{FF2B5EF4-FFF2-40B4-BE49-F238E27FC236}">
                <a16:creationId xmlns:a16="http://schemas.microsoft.com/office/drawing/2014/main" id="{3BE33C90-A23E-411E-83C2-440B81E6F76C}"/>
              </a:ext>
            </a:extLst>
          </p:cNvPr>
          <p:cNvPicPr>
            <a:picLocks noChangeAspect="1"/>
          </p:cNvPicPr>
          <p:nvPr/>
        </p:nvPicPr>
        <p:blipFill>
          <a:blip r:embed="rId2"/>
          <a:stretch>
            <a:fillRect/>
          </a:stretch>
        </p:blipFill>
        <p:spPr>
          <a:xfrm rot="20223388">
            <a:off x="1874009" y="394005"/>
            <a:ext cx="1430406" cy="1430406"/>
          </a:xfrm>
          <a:prstGeom prst="rect">
            <a:avLst/>
          </a:prstGeom>
        </p:spPr>
      </p:pic>
      <p:pic>
        <p:nvPicPr>
          <p:cNvPr id="8" name="Picture 7">
            <a:extLst>
              <a:ext uri="{FF2B5EF4-FFF2-40B4-BE49-F238E27FC236}">
                <a16:creationId xmlns:a16="http://schemas.microsoft.com/office/drawing/2014/main" id="{E75A783B-E7A2-4DE9-B37E-1CEE12D84FB1}"/>
              </a:ext>
            </a:extLst>
          </p:cNvPr>
          <p:cNvPicPr>
            <a:picLocks noChangeAspect="1"/>
          </p:cNvPicPr>
          <p:nvPr/>
        </p:nvPicPr>
        <p:blipFill>
          <a:blip r:embed="rId3"/>
          <a:stretch>
            <a:fillRect/>
          </a:stretch>
        </p:blipFill>
        <p:spPr>
          <a:xfrm rot="19433339">
            <a:off x="731672" y="2313199"/>
            <a:ext cx="1730039" cy="1881074"/>
          </a:xfrm>
          <a:prstGeom prst="rect">
            <a:avLst/>
          </a:prstGeom>
        </p:spPr>
      </p:pic>
      <p:pic>
        <p:nvPicPr>
          <p:cNvPr id="9" name="Picture 8">
            <a:extLst>
              <a:ext uri="{FF2B5EF4-FFF2-40B4-BE49-F238E27FC236}">
                <a16:creationId xmlns:a16="http://schemas.microsoft.com/office/drawing/2014/main" id="{94B066F0-AED5-4033-8DF1-6AF6746D0B32}"/>
              </a:ext>
            </a:extLst>
          </p:cNvPr>
          <p:cNvPicPr>
            <a:picLocks noChangeAspect="1"/>
          </p:cNvPicPr>
          <p:nvPr/>
        </p:nvPicPr>
        <p:blipFill>
          <a:blip r:embed="rId4"/>
          <a:stretch>
            <a:fillRect/>
          </a:stretch>
        </p:blipFill>
        <p:spPr>
          <a:xfrm rot="19269588">
            <a:off x="1057217" y="4833772"/>
            <a:ext cx="1605170" cy="1745304"/>
          </a:xfrm>
          <a:prstGeom prst="rect">
            <a:avLst/>
          </a:prstGeom>
        </p:spPr>
      </p:pic>
      <p:pic>
        <p:nvPicPr>
          <p:cNvPr id="10" name="Picture 9">
            <a:extLst>
              <a:ext uri="{FF2B5EF4-FFF2-40B4-BE49-F238E27FC236}">
                <a16:creationId xmlns:a16="http://schemas.microsoft.com/office/drawing/2014/main" id="{832FAFEF-DE8A-4CA6-B7A5-7849395B14D4}"/>
              </a:ext>
            </a:extLst>
          </p:cNvPr>
          <p:cNvPicPr>
            <a:picLocks noChangeAspect="1"/>
          </p:cNvPicPr>
          <p:nvPr/>
        </p:nvPicPr>
        <p:blipFill>
          <a:blip r:embed="rId5"/>
          <a:stretch>
            <a:fillRect/>
          </a:stretch>
        </p:blipFill>
        <p:spPr>
          <a:xfrm>
            <a:off x="3747361" y="5261113"/>
            <a:ext cx="1328221" cy="1444177"/>
          </a:xfrm>
          <a:prstGeom prst="rect">
            <a:avLst/>
          </a:prstGeom>
        </p:spPr>
      </p:pic>
      <p:pic>
        <p:nvPicPr>
          <p:cNvPr id="11" name="Picture 10">
            <a:extLst>
              <a:ext uri="{FF2B5EF4-FFF2-40B4-BE49-F238E27FC236}">
                <a16:creationId xmlns:a16="http://schemas.microsoft.com/office/drawing/2014/main" id="{8865E1EA-3DCC-4958-A9DD-2F8392BD8A58}"/>
              </a:ext>
            </a:extLst>
          </p:cNvPr>
          <p:cNvPicPr>
            <a:picLocks noChangeAspect="1"/>
          </p:cNvPicPr>
          <p:nvPr/>
        </p:nvPicPr>
        <p:blipFill>
          <a:blip r:embed="rId6"/>
          <a:stretch>
            <a:fillRect/>
          </a:stretch>
        </p:blipFill>
        <p:spPr>
          <a:xfrm>
            <a:off x="5853089" y="5288288"/>
            <a:ext cx="1193823" cy="1298046"/>
          </a:xfrm>
          <a:prstGeom prst="rect">
            <a:avLst/>
          </a:prstGeom>
        </p:spPr>
      </p:pic>
      <p:pic>
        <p:nvPicPr>
          <p:cNvPr id="12" name="Picture 11">
            <a:extLst>
              <a:ext uri="{FF2B5EF4-FFF2-40B4-BE49-F238E27FC236}">
                <a16:creationId xmlns:a16="http://schemas.microsoft.com/office/drawing/2014/main" id="{9C09927C-D7EB-408D-94A0-D6C915F43AB8}"/>
              </a:ext>
            </a:extLst>
          </p:cNvPr>
          <p:cNvPicPr>
            <a:picLocks noChangeAspect="1"/>
          </p:cNvPicPr>
          <p:nvPr/>
        </p:nvPicPr>
        <p:blipFill>
          <a:blip r:embed="rId7"/>
          <a:stretch>
            <a:fillRect/>
          </a:stretch>
        </p:blipFill>
        <p:spPr>
          <a:xfrm>
            <a:off x="9051235" y="171782"/>
            <a:ext cx="2250980" cy="1934644"/>
          </a:xfrm>
          <a:prstGeom prst="rect">
            <a:avLst/>
          </a:prstGeom>
        </p:spPr>
      </p:pic>
    </p:spTree>
    <p:extLst>
      <p:ext uri="{BB962C8B-B14F-4D97-AF65-F5344CB8AC3E}">
        <p14:creationId xmlns:p14="http://schemas.microsoft.com/office/powerpoint/2010/main" val="2682353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p:cTn id="32" dur="1000" fill="hold"/>
                                        <p:tgtEl>
                                          <p:spTgt spid="12"/>
                                        </p:tgtEl>
                                        <p:attrNameLst>
                                          <p:attrName>ppt_w</p:attrName>
                                        </p:attrNameLst>
                                      </p:cBhvr>
                                      <p:tavLst>
                                        <p:tav tm="0">
                                          <p:val>
                                            <p:fltVal val="0"/>
                                          </p:val>
                                        </p:tav>
                                        <p:tav tm="100000">
                                          <p:val>
                                            <p:strVal val="#ppt_w"/>
                                          </p:val>
                                        </p:tav>
                                      </p:tavLst>
                                    </p:anim>
                                    <p:anim calcmode="lin" valueType="num">
                                      <p:cBhvr>
                                        <p:cTn id="33" dur="1000" fill="hold"/>
                                        <p:tgtEl>
                                          <p:spTgt spid="12"/>
                                        </p:tgtEl>
                                        <p:attrNameLst>
                                          <p:attrName>ppt_h</p:attrName>
                                        </p:attrNameLst>
                                      </p:cBhvr>
                                      <p:tavLst>
                                        <p:tav tm="0">
                                          <p:val>
                                            <p:fltVal val="0"/>
                                          </p:val>
                                        </p:tav>
                                        <p:tav tm="100000">
                                          <p:val>
                                            <p:strVal val="#ppt_h"/>
                                          </p:val>
                                        </p:tav>
                                      </p:tavLst>
                                    </p:anim>
                                    <p:anim calcmode="lin" valueType="num">
                                      <p:cBhvr>
                                        <p:cTn id="34" dur="1000" fill="hold"/>
                                        <p:tgtEl>
                                          <p:spTgt spid="12"/>
                                        </p:tgtEl>
                                        <p:attrNameLst>
                                          <p:attrName>style.rotation</p:attrName>
                                        </p:attrNameLst>
                                      </p:cBhvr>
                                      <p:tavLst>
                                        <p:tav tm="0">
                                          <p:val>
                                            <p:fltVal val="90"/>
                                          </p:val>
                                        </p:tav>
                                        <p:tav tm="100000">
                                          <p:val>
                                            <p:fltVal val="0"/>
                                          </p:val>
                                        </p:tav>
                                      </p:tavLst>
                                    </p:anim>
                                    <p:animEffect transition="in" filter="fade">
                                      <p:cBhvr>
                                        <p:cTn id="35" dur="10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Effect transition="in" filter="wipe(down)">
                                      <p:cBhvr>
                                        <p:cTn id="40" dur="500"/>
                                        <p:tgtEl>
                                          <p:spTgt spid="3">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1000"/>
                                        <p:tgtEl>
                                          <p:spTgt spid="7"/>
                                        </p:tgtEl>
                                      </p:cBhvr>
                                    </p:animEffect>
                                    <p:anim calcmode="lin" valueType="num">
                                      <p:cBhvr>
                                        <p:cTn id="46" dur="1000" fill="hold"/>
                                        <p:tgtEl>
                                          <p:spTgt spid="7"/>
                                        </p:tgtEl>
                                        <p:attrNameLst>
                                          <p:attrName>ppt_x</p:attrName>
                                        </p:attrNameLst>
                                      </p:cBhvr>
                                      <p:tavLst>
                                        <p:tav tm="0">
                                          <p:val>
                                            <p:strVal val="#ppt_x"/>
                                          </p:val>
                                        </p:tav>
                                        <p:tav tm="100000">
                                          <p:val>
                                            <p:strVal val="#ppt_x"/>
                                          </p:val>
                                        </p:tav>
                                      </p:tavLst>
                                    </p:anim>
                                    <p:anim calcmode="lin" valueType="num">
                                      <p:cBhvr>
                                        <p:cTn id="4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1000"/>
                                        <p:tgtEl>
                                          <p:spTgt spid="9"/>
                                        </p:tgtEl>
                                      </p:cBhvr>
                                    </p:animEffect>
                                    <p:anim calcmode="lin" valueType="num">
                                      <p:cBhvr>
                                        <p:cTn id="53" dur="1000" fill="hold"/>
                                        <p:tgtEl>
                                          <p:spTgt spid="9"/>
                                        </p:tgtEl>
                                        <p:attrNameLst>
                                          <p:attrName>ppt_x</p:attrName>
                                        </p:attrNameLst>
                                      </p:cBhvr>
                                      <p:tavLst>
                                        <p:tav tm="0">
                                          <p:val>
                                            <p:strVal val="#ppt_x"/>
                                          </p:val>
                                        </p:tav>
                                        <p:tav tm="100000">
                                          <p:val>
                                            <p:strVal val="#ppt_x"/>
                                          </p:val>
                                        </p:tav>
                                      </p:tavLst>
                                    </p:anim>
                                    <p:anim calcmode="lin" valueType="num">
                                      <p:cBhvr>
                                        <p:cTn id="5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10"/>
                                        </p:tgtEl>
                                        <p:attrNameLst>
                                          <p:attrName>style.visibility</p:attrName>
                                        </p:attrNameLst>
                                      </p:cBhvr>
                                      <p:to>
                                        <p:strVal val="visible"/>
                                      </p:to>
                                    </p:set>
                                    <p:animEffect transition="in" filter="circle(in)">
                                      <p:cBhvr>
                                        <p:cTn id="59" dur="2000"/>
                                        <p:tgtEl>
                                          <p:spTgt spid="10"/>
                                        </p:tgtEl>
                                      </p:cBhvr>
                                    </p:animEffect>
                                  </p:childTnLst>
                                </p:cTn>
                              </p:par>
                            </p:childTnLst>
                          </p:cTn>
                        </p:par>
                      </p:childTnLst>
                    </p:cTn>
                  </p:par>
                  <p:par>
                    <p:cTn id="60" fill="hold">
                      <p:stCondLst>
                        <p:cond delay="indefinite"/>
                      </p:stCondLst>
                      <p:childTnLst>
                        <p:par>
                          <p:cTn id="61" fill="hold">
                            <p:stCondLst>
                              <p:cond delay="0"/>
                            </p:stCondLst>
                            <p:childTnLst>
                              <p:par>
                                <p:cTn id="62" presetID="45" presetClass="entr" presetSubtype="0" fill="hold" nodeType="clickEffect">
                                  <p:stCondLst>
                                    <p:cond delay="0"/>
                                  </p:stCondLst>
                                  <p:childTnLst>
                                    <p:set>
                                      <p:cBhvr>
                                        <p:cTn id="63" dur="1" fill="hold">
                                          <p:stCondLst>
                                            <p:cond delay="0"/>
                                          </p:stCondLst>
                                        </p:cTn>
                                        <p:tgtEl>
                                          <p:spTgt spid="11"/>
                                        </p:tgtEl>
                                        <p:attrNameLst>
                                          <p:attrName>style.visibility</p:attrName>
                                        </p:attrNameLst>
                                      </p:cBhvr>
                                      <p:to>
                                        <p:strVal val="visible"/>
                                      </p:to>
                                    </p:set>
                                    <p:animEffect transition="in" filter="fade">
                                      <p:cBhvr>
                                        <p:cTn id="64" dur="2000"/>
                                        <p:tgtEl>
                                          <p:spTgt spid="11"/>
                                        </p:tgtEl>
                                      </p:cBhvr>
                                    </p:animEffect>
                                    <p:anim calcmode="lin" valueType="num">
                                      <p:cBhvr>
                                        <p:cTn id="65" dur="2000" fill="hold"/>
                                        <p:tgtEl>
                                          <p:spTgt spid="11"/>
                                        </p:tgtEl>
                                        <p:attrNameLst>
                                          <p:attrName>ppt_w</p:attrName>
                                        </p:attrNameLst>
                                      </p:cBhvr>
                                      <p:tavLst>
                                        <p:tav tm="0" fmla="#ppt_w*sin(2.5*pi*$)">
                                          <p:val>
                                            <p:fltVal val="0"/>
                                          </p:val>
                                        </p:tav>
                                        <p:tav tm="100000">
                                          <p:val>
                                            <p:fltVal val="1"/>
                                          </p:val>
                                        </p:tav>
                                      </p:tavLst>
                                    </p:anim>
                                    <p:anim calcmode="lin" valueType="num">
                                      <p:cBhvr>
                                        <p:cTn id="66"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3">
                                            <p:txEl>
                                              <p:pRg st="2" end="2"/>
                                            </p:txEl>
                                          </p:spTgt>
                                        </p:tgtEl>
                                        <p:attrNameLst>
                                          <p:attrName>style.visibility</p:attrName>
                                        </p:attrNameLst>
                                      </p:cBhvr>
                                      <p:to>
                                        <p:strVal val="visible"/>
                                      </p:to>
                                    </p:set>
                                    <p:animEffect transition="in" filter="fade">
                                      <p:cBhvr>
                                        <p:cTn id="71" dur="500"/>
                                        <p:tgtEl>
                                          <p:spTgt spid="3">
                                            <p:txEl>
                                              <p:pRg st="2" end="2"/>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22" presetClass="entr" presetSubtype="4" fill="hold" nodeType="clickEffect">
                                  <p:stCondLst>
                                    <p:cond delay="0"/>
                                  </p:stCondLst>
                                  <p:childTnLst>
                                    <p:set>
                                      <p:cBhvr>
                                        <p:cTn id="75" dur="1" fill="hold">
                                          <p:stCondLst>
                                            <p:cond delay="0"/>
                                          </p:stCondLst>
                                        </p:cTn>
                                        <p:tgtEl>
                                          <p:spTgt spid="8"/>
                                        </p:tgtEl>
                                        <p:attrNameLst>
                                          <p:attrName>style.visibility</p:attrName>
                                        </p:attrNameLst>
                                      </p:cBhvr>
                                      <p:to>
                                        <p:strVal val="visible"/>
                                      </p:to>
                                    </p:set>
                                    <p:animEffect transition="in" filter="wipe(down)">
                                      <p:cBhvr>
                                        <p:cTn id="7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19EBC1-0029-41A1-8DF5-90A43555768C}"/>
              </a:ext>
            </a:extLst>
          </p:cNvPr>
          <p:cNvSpPr>
            <a:spLocks noGrp="1"/>
          </p:cNvSpPr>
          <p:nvPr>
            <p:ph idx="1"/>
          </p:nvPr>
        </p:nvSpPr>
        <p:spPr>
          <a:xfrm>
            <a:off x="2589212" y="2133600"/>
            <a:ext cx="8915400" cy="2623930"/>
          </a:xfrm>
        </p:spPr>
        <p:txBody>
          <a:bodyPr/>
          <a:lstStyle/>
          <a:p>
            <a:r>
              <a:rPr lang="en-GB" dirty="0"/>
              <a:t>At Boots, they stock a range of delicious vegan and free from products, including sugar free sweets, vegan nut butters, and gluten free flapjacks. With so many categories to choose from, such as sweet snacks, savoury snacks, drinks &amp; teas, free from, superfoods, and vegan food, plus an enormous selection of top brands, including </a:t>
            </a:r>
            <a:r>
              <a:rPr lang="en-GB" dirty="0" err="1"/>
              <a:t>Nakd</a:t>
            </a:r>
            <a:r>
              <a:rPr lang="en-GB" dirty="0"/>
              <a:t>, Free From Fellows, Pip &amp; Nut, Graze, and Protein World, you’ll easily find healthy food and drinks that you love. </a:t>
            </a:r>
          </a:p>
          <a:p>
            <a:r>
              <a:rPr lang="en-GB" dirty="0"/>
              <a:t>Boots have a special healthy section – How to keep your gut healthy? </a:t>
            </a:r>
          </a:p>
        </p:txBody>
      </p:sp>
      <p:sp>
        <p:nvSpPr>
          <p:cNvPr id="4" name="Rectangle 3">
            <a:extLst>
              <a:ext uri="{FF2B5EF4-FFF2-40B4-BE49-F238E27FC236}">
                <a16:creationId xmlns:a16="http://schemas.microsoft.com/office/drawing/2014/main" id="{5B92CF60-1AE3-44A4-9E42-A7055D113C67}"/>
              </a:ext>
            </a:extLst>
          </p:cNvPr>
          <p:cNvSpPr/>
          <p:nvPr/>
        </p:nvSpPr>
        <p:spPr>
          <a:xfrm>
            <a:off x="3358612" y="485113"/>
            <a:ext cx="5766323" cy="923330"/>
          </a:xfrm>
          <a:prstGeom prst="rect">
            <a:avLst/>
          </a:prstGeom>
          <a:noFill/>
        </p:spPr>
        <p:txBody>
          <a:bodyPr wrap="none" lIns="91440" tIns="45720" rIns="91440" bIns="45720">
            <a:spAutoFit/>
          </a:bodyPr>
          <a:lstStyle/>
          <a:p>
            <a:pPr algn="ctr"/>
            <a:r>
              <a:rPr lang="en-GB" sz="5400" b="1" cap="none" spc="0" dirty="0">
                <a:ln w="6600">
                  <a:solidFill>
                    <a:schemeClr val="accent2"/>
                  </a:solidFill>
                  <a:prstDash val="solid"/>
                </a:ln>
                <a:solidFill>
                  <a:srgbClr val="FFFFFF"/>
                </a:solidFill>
                <a:effectLst>
                  <a:outerShdw dist="38100" dir="2700000" algn="tl" rotWithShape="0">
                    <a:schemeClr val="accent2"/>
                  </a:outerShdw>
                </a:effectLst>
              </a:rPr>
              <a:t>Food and Drinks </a:t>
            </a:r>
          </a:p>
        </p:txBody>
      </p:sp>
      <p:pic>
        <p:nvPicPr>
          <p:cNvPr id="7" name="Picture 6">
            <a:extLst>
              <a:ext uri="{FF2B5EF4-FFF2-40B4-BE49-F238E27FC236}">
                <a16:creationId xmlns:a16="http://schemas.microsoft.com/office/drawing/2014/main" id="{1C6C79A6-BB83-479D-AFB3-576D02D8AB0B}"/>
              </a:ext>
            </a:extLst>
          </p:cNvPr>
          <p:cNvPicPr>
            <a:picLocks noChangeAspect="1"/>
          </p:cNvPicPr>
          <p:nvPr/>
        </p:nvPicPr>
        <p:blipFill>
          <a:blip r:embed="rId2"/>
          <a:stretch>
            <a:fillRect/>
          </a:stretch>
        </p:blipFill>
        <p:spPr>
          <a:xfrm>
            <a:off x="320551" y="1388183"/>
            <a:ext cx="2268661" cy="1490834"/>
          </a:xfrm>
          <a:prstGeom prst="rect">
            <a:avLst/>
          </a:prstGeom>
        </p:spPr>
      </p:pic>
      <p:pic>
        <p:nvPicPr>
          <p:cNvPr id="8" name="Picture 7">
            <a:extLst>
              <a:ext uri="{FF2B5EF4-FFF2-40B4-BE49-F238E27FC236}">
                <a16:creationId xmlns:a16="http://schemas.microsoft.com/office/drawing/2014/main" id="{826BDDB3-B13B-4826-A3D3-A73603FCFB69}"/>
              </a:ext>
            </a:extLst>
          </p:cNvPr>
          <p:cNvPicPr>
            <a:picLocks noChangeAspect="1"/>
          </p:cNvPicPr>
          <p:nvPr/>
        </p:nvPicPr>
        <p:blipFill>
          <a:blip r:embed="rId3"/>
          <a:stretch>
            <a:fillRect/>
          </a:stretch>
        </p:blipFill>
        <p:spPr>
          <a:xfrm>
            <a:off x="320551" y="2975149"/>
            <a:ext cx="2414948" cy="1586966"/>
          </a:xfrm>
          <a:prstGeom prst="rect">
            <a:avLst/>
          </a:prstGeom>
        </p:spPr>
      </p:pic>
      <p:pic>
        <p:nvPicPr>
          <p:cNvPr id="9" name="Picture 8">
            <a:extLst>
              <a:ext uri="{FF2B5EF4-FFF2-40B4-BE49-F238E27FC236}">
                <a16:creationId xmlns:a16="http://schemas.microsoft.com/office/drawing/2014/main" id="{54CA6BD3-BB69-4C6E-B027-141102C93112}"/>
              </a:ext>
            </a:extLst>
          </p:cNvPr>
          <p:cNvPicPr>
            <a:picLocks noChangeAspect="1"/>
          </p:cNvPicPr>
          <p:nvPr/>
        </p:nvPicPr>
        <p:blipFill>
          <a:blip r:embed="rId4"/>
          <a:stretch>
            <a:fillRect/>
          </a:stretch>
        </p:blipFill>
        <p:spPr>
          <a:xfrm>
            <a:off x="2330726" y="4757530"/>
            <a:ext cx="1803952" cy="1961440"/>
          </a:xfrm>
          <a:prstGeom prst="rect">
            <a:avLst/>
          </a:prstGeom>
        </p:spPr>
      </p:pic>
      <p:pic>
        <p:nvPicPr>
          <p:cNvPr id="10" name="Picture 9">
            <a:extLst>
              <a:ext uri="{FF2B5EF4-FFF2-40B4-BE49-F238E27FC236}">
                <a16:creationId xmlns:a16="http://schemas.microsoft.com/office/drawing/2014/main" id="{80F997DA-C1F9-4152-B960-CD417845F023}"/>
              </a:ext>
            </a:extLst>
          </p:cNvPr>
          <p:cNvPicPr>
            <a:picLocks noChangeAspect="1"/>
          </p:cNvPicPr>
          <p:nvPr/>
        </p:nvPicPr>
        <p:blipFill>
          <a:blip r:embed="rId5"/>
          <a:stretch>
            <a:fillRect/>
          </a:stretch>
        </p:blipFill>
        <p:spPr>
          <a:xfrm>
            <a:off x="4504082" y="5070895"/>
            <a:ext cx="1227544" cy="1334710"/>
          </a:xfrm>
          <a:prstGeom prst="rect">
            <a:avLst/>
          </a:prstGeom>
        </p:spPr>
      </p:pic>
      <p:pic>
        <p:nvPicPr>
          <p:cNvPr id="11" name="Picture 10">
            <a:extLst>
              <a:ext uri="{FF2B5EF4-FFF2-40B4-BE49-F238E27FC236}">
                <a16:creationId xmlns:a16="http://schemas.microsoft.com/office/drawing/2014/main" id="{611B13D6-7C25-4097-BB62-26F319E88E64}"/>
              </a:ext>
            </a:extLst>
          </p:cNvPr>
          <p:cNvPicPr>
            <a:picLocks noChangeAspect="1"/>
          </p:cNvPicPr>
          <p:nvPr/>
        </p:nvPicPr>
        <p:blipFill>
          <a:blip r:embed="rId6"/>
          <a:stretch>
            <a:fillRect/>
          </a:stretch>
        </p:blipFill>
        <p:spPr>
          <a:xfrm>
            <a:off x="6265869" y="4757530"/>
            <a:ext cx="1609445" cy="1749952"/>
          </a:xfrm>
          <a:prstGeom prst="rect">
            <a:avLst/>
          </a:prstGeom>
        </p:spPr>
      </p:pic>
      <p:pic>
        <p:nvPicPr>
          <p:cNvPr id="12" name="Picture 11">
            <a:extLst>
              <a:ext uri="{FF2B5EF4-FFF2-40B4-BE49-F238E27FC236}">
                <a16:creationId xmlns:a16="http://schemas.microsoft.com/office/drawing/2014/main" id="{A825EA70-DBFD-4F6E-B281-F8360495E676}"/>
              </a:ext>
            </a:extLst>
          </p:cNvPr>
          <p:cNvPicPr>
            <a:picLocks noChangeAspect="1"/>
          </p:cNvPicPr>
          <p:nvPr/>
        </p:nvPicPr>
        <p:blipFill>
          <a:blip r:embed="rId7"/>
          <a:stretch>
            <a:fillRect/>
          </a:stretch>
        </p:blipFill>
        <p:spPr>
          <a:xfrm>
            <a:off x="8320212" y="4757530"/>
            <a:ext cx="1609445" cy="1749952"/>
          </a:xfrm>
          <a:prstGeom prst="rect">
            <a:avLst/>
          </a:prstGeom>
        </p:spPr>
      </p:pic>
    </p:spTree>
    <p:extLst>
      <p:ext uri="{BB962C8B-B14F-4D97-AF65-F5344CB8AC3E}">
        <p14:creationId xmlns:p14="http://schemas.microsoft.com/office/powerpoint/2010/main" val="208472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circle(in)">
                                      <p:cBhvr>
                                        <p:cTn id="26" dur="20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circle(in)">
                                      <p:cBhvr>
                                        <p:cTn id="35" dur="2000"/>
                                        <p:tgtEl>
                                          <p:spTgt spid="9"/>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fade">
                                      <p:cBhvr>
                                        <p:cTn id="40" dur="1000"/>
                                        <p:tgtEl>
                                          <p:spTgt spid="10"/>
                                        </p:tgtEl>
                                      </p:cBhvr>
                                    </p:animEffect>
                                    <p:anim calcmode="lin" valueType="num">
                                      <p:cBhvr>
                                        <p:cTn id="41" dur="1000" fill="hold"/>
                                        <p:tgtEl>
                                          <p:spTgt spid="10"/>
                                        </p:tgtEl>
                                        <p:attrNameLst>
                                          <p:attrName>ppt_x</p:attrName>
                                        </p:attrNameLst>
                                      </p:cBhvr>
                                      <p:tavLst>
                                        <p:tav tm="0">
                                          <p:val>
                                            <p:strVal val="#ppt_x"/>
                                          </p:val>
                                        </p:tav>
                                        <p:tav tm="100000">
                                          <p:val>
                                            <p:strVal val="#ppt_x"/>
                                          </p:val>
                                        </p:tav>
                                      </p:tavLst>
                                    </p:anim>
                                    <p:anim calcmode="lin" valueType="num">
                                      <p:cBhvr>
                                        <p:cTn id="42"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randombar(horizontal)">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12"/>
                                        </p:tgtEl>
                                        <p:attrNameLst>
                                          <p:attrName>style.visibility</p:attrName>
                                        </p:attrNameLst>
                                      </p:cBhvr>
                                      <p:to>
                                        <p:strVal val="visible"/>
                                      </p:to>
                                    </p:set>
                                    <p:anim calcmode="lin" valueType="num">
                                      <p:cBhvr additive="base">
                                        <p:cTn id="52" dur="500" fill="hold"/>
                                        <p:tgtEl>
                                          <p:spTgt spid="12"/>
                                        </p:tgtEl>
                                        <p:attrNameLst>
                                          <p:attrName>ppt_x</p:attrName>
                                        </p:attrNameLst>
                                      </p:cBhvr>
                                      <p:tavLst>
                                        <p:tav tm="0">
                                          <p:val>
                                            <p:strVal val="#ppt_x"/>
                                          </p:val>
                                        </p:tav>
                                        <p:tav tm="100000">
                                          <p:val>
                                            <p:strVal val="#ppt_x"/>
                                          </p:val>
                                        </p:tav>
                                      </p:tavLst>
                                    </p:anim>
                                    <p:anim calcmode="lin" valueType="num">
                                      <p:cBhvr additive="base">
                                        <p:cTn id="5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BB38DC-A17F-4B4C-AEE6-F33B8C25A3AC}"/>
              </a:ext>
            </a:extLst>
          </p:cNvPr>
          <p:cNvPicPr>
            <a:picLocks noChangeAspect="1"/>
          </p:cNvPicPr>
          <p:nvPr/>
        </p:nvPicPr>
        <p:blipFill rotWithShape="1">
          <a:blip r:embed="rId2"/>
          <a:srcRect r="15721"/>
          <a:stretch/>
        </p:blipFill>
        <p:spPr>
          <a:xfrm>
            <a:off x="4485557" y="10"/>
            <a:ext cx="7706443" cy="6857990"/>
          </a:xfrm>
          <a:prstGeom prst="rect">
            <a:avLst/>
          </a:prstGeom>
        </p:spPr>
      </p:pic>
      <p:sp useBgFill="1">
        <p:nvSpPr>
          <p:cNvPr id="9" name="Freeform: Shape 8">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9F600EC2-27F0-4A58-998A-D4ED6655C568}"/>
              </a:ext>
            </a:extLst>
          </p:cNvPr>
          <p:cNvSpPr>
            <a:spLocks noGrp="1"/>
          </p:cNvSpPr>
          <p:nvPr>
            <p:ph type="title"/>
          </p:nvPr>
        </p:nvSpPr>
        <p:spPr>
          <a:xfrm>
            <a:off x="535525" y="624110"/>
            <a:ext cx="4623955" cy="1280890"/>
          </a:xfrm>
        </p:spPr>
        <p:txBody>
          <a:bodyPr>
            <a:normAutofit/>
          </a:bodyPr>
          <a:lstStyle/>
          <a:p>
            <a:r>
              <a:rPr lang="en-GB" dirty="0"/>
              <a:t>Optician</a:t>
            </a:r>
          </a:p>
        </p:txBody>
      </p:sp>
      <p:sp>
        <p:nvSpPr>
          <p:cNvPr id="11" name="Rectangle 10">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F093F4D-87DC-4B49-AA2E-F1856FDD24EB}"/>
              </a:ext>
            </a:extLst>
          </p:cNvPr>
          <p:cNvSpPr>
            <a:spLocks noGrp="1"/>
          </p:cNvSpPr>
          <p:nvPr>
            <p:ph idx="1"/>
          </p:nvPr>
        </p:nvSpPr>
        <p:spPr>
          <a:xfrm>
            <a:off x="281355" y="1336431"/>
            <a:ext cx="5627076" cy="4897459"/>
          </a:xfrm>
        </p:spPr>
        <p:txBody>
          <a:bodyPr>
            <a:noAutofit/>
          </a:bodyPr>
          <a:lstStyle/>
          <a:p>
            <a:pPr>
              <a:lnSpc>
                <a:spcPct val="90000"/>
              </a:lnSpc>
            </a:pPr>
            <a:r>
              <a:rPr lang="en-GB" sz="1600" dirty="0"/>
              <a:t>Boots Opticians is one of the leading opticians in the UK with 550* practices of which around 165* operate on a franchise basis.</a:t>
            </a:r>
          </a:p>
          <a:p>
            <a:pPr>
              <a:lnSpc>
                <a:spcPct val="90000"/>
              </a:lnSpc>
            </a:pPr>
            <a:endParaRPr lang="en-GB" sz="1600" dirty="0"/>
          </a:p>
          <a:p>
            <a:pPr>
              <a:lnSpc>
                <a:spcPct val="90000"/>
              </a:lnSpc>
            </a:pPr>
            <a:r>
              <a:rPr lang="en-GB" sz="1600" dirty="0"/>
              <a:t>In 2013, it became the first multiple optician in the UK to include digital retinal photography as a standard element of its eye test for customers of all ages.</a:t>
            </a:r>
          </a:p>
          <a:p>
            <a:pPr>
              <a:lnSpc>
                <a:spcPct val="90000"/>
              </a:lnSpc>
            </a:pPr>
            <a:endParaRPr lang="en-GB" sz="1600" dirty="0"/>
          </a:p>
          <a:p>
            <a:pPr>
              <a:lnSpc>
                <a:spcPct val="90000"/>
              </a:lnSpc>
            </a:pPr>
            <a:r>
              <a:rPr lang="en-GB" sz="1600" dirty="0"/>
              <a:t>In 2014, Boots Opticians, unveiled its new customer offer, which champions the ‘Clearer pricing, Clearer vision’ strategy, which focussed on health, value and price to ensure customers get the best experience and total price transparency when purchasing glasses. That’s why Boots Opticians now includes Boots Protect lenses as standard with all of its glasses which have a reflection free finish for reduced glare, and are scratch resistant to help keep them in top condition. </a:t>
            </a:r>
          </a:p>
        </p:txBody>
      </p:sp>
    </p:spTree>
    <p:extLst>
      <p:ext uri="{BB962C8B-B14F-4D97-AF65-F5344CB8AC3E}">
        <p14:creationId xmlns:p14="http://schemas.microsoft.com/office/powerpoint/2010/main" val="3132935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DFF01C2-F428-496C-BF7B-F50C9A3ECD5E}"/>
              </a:ext>
            </a:extLst>
          </p:cNvPr>
          <p:cNvSpPr/>
          <p:nvPr/>
        </p:nvSpPr>
        <p:spPr>
          <a:xfrm>
            <a:off x="3594575" y="1083519"/>
            <a:ext cx="5563247" cy="1428959"/>
          </a:xfrm>
          <a:prstGeom prst="rect">
            <a:avLst/>
          </a:prstGeom>
          <a:noFill/>
        </p:spPr>
        <p:txBody>
          <a:bodyPr wrap="none" lIns="91440" tIns="45720" rIns="91440" bIns="45720">
            <a:prstTxWarp prst="textArchUp">
              <a:avLst/>
            </a:prstTxWarp>
            <a:spAutoFit/>
            <a:scene3d>
              <a:camera prst="perspectiveContrastingRightFacing"/>
              <a:lightRig rig="threePt" dir="t"/>
            </a:scene3d>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glow rad="101600">
                    <a:schemeClr val="accent2">
                      <a:satMod val="175000"/>
                      <a:alpha val="40000"/>
                    </a:schemeClr>
                  </a:glow>
                  <a:outerShdw dist="38100" dir="2640000" algn="bl" rotWithShape="0">
                    <a:schemeClr val="accent1"/>
                  </a:outerShdw>
                </a:effectLst>
              </a:rPr>
              <a:t>FRESH IDEA </a:t>
            </a:r>
          </a:p>
        </p:txBody>
      </p:sp>
      <p:pic>
        <p:nvPicPr>
          <p:cNvPr id="6" name="Picture 5">
            <a:extLst>
              <a:ext uri="{FF2B5EF4-FFF2-40B4-BE49-F238E27FC236}">
                <a16:creationId xmlns:a16="http://schemas.microsoft.com/office/drawing/2014/main" id="{C0A101FC-7DC1-4F42-AE63-5848B0FC828F}"/>
              </a:ext>
            </a:extLst>
          </p:cNvPr>
          <p:cNvPicPr>
            <a:picLocks noChangeAspect="1"/>
          </p:cNvPicPr>
          <p:nvPr/>
        </p:nvPicPr>
        <p:blipFill>
          <a:blip r:embed="rId2"/>
          <a:stretch>
            <a:fillRect/>
          </a:stretch>
        </p:blipFill>
        <p:spPr>
          <a:xfrm>
            <a:off x="1651481" y="5113008"/>
            <a:ext cx="1280271" cy="1322947"/>
          </a:xfrm>
          <a:prstGeom prst="rect">
            <a:avLst/>
          </a:prstGeom>
        </p:spPr>
      </p:pic>
      <p:pic>
        <p:nvPicPr>
          <p:cNvPr id="7" name="Picture 6">
            <a:extLst>
              <a:ext uri="{FF2B5EF4-FFF2-40B4-BE49-F238E27FC236}">
                <a16:creationId xmlns:a16="http://schemas.microsoft.com/office/drawing/2014/main" id="{F8B2AC4C-9385-434A-8FD1-DD71C33D8879}"/>
              </a:ext>
            </a:extLst>
          </p:cNvPr>
          <p:cNvPicPr>
            <a:picLocks noChangeAspect="1"/>
          </p:cNvPicPr>
          <p:nvPr/>
        </p:nvPicPr>
        <p:blipFill>
          <a:blip r:embed="rId3"/>
          <a:stretch>
            <a:fillRect/>
          </a:stretch>
        </p:blipFill>
        <p:spPr>
          <a:xfrm rot="1909730">
            <a:off x="8928981" y="1804973"/>
            <a:ext cx="1746819" cy="1755425"/>
          </a:xfrm>
          <a:prstGeom prst="rect">
            <a:avLst/>
          </a:prstGeom>
        </p:spPr>
      </p:pic>
      <p:pic>
        <p:nvPicPr>
          <p:cNvPr id="8" name="Picture 7">
            <a:extLst>
              <a:ext uri="{FF2B5EF4-FFF2-40B4-BE49-F238E27FC236}">
                <a16:creationId xmlns:a16="http://schemas.microsoft.com/office/drawing/2014/main" id="{00EA5082-4C7E-493D-8E29-EC4E1A069E19}"/>
              </a:ext>
            </a:extLst>
          </p:cNvPr>
          <p:cNvPicPr>
            <a:picLocks noChangeAspect="1"/>
          </p:cNvPicPr>
          <p:nvPr/>
        </p:nvPicPr>
        <p:blipFill>
          <a:blip r:embed="rId4"/>
          <a:stretch>
            <a:fillRect/>
          </a:stretch>
        </p:blipFill>
        <p:spPr>
          <a:xfrm rot="20021008">
            <a:off x="1104483" y="1755035"/>
            <a:ext cx="2556194" cy="1855302"/>
          </a:xfrm>
          <a:prstGeom prst="rect">
            <a:avLst/>
          </a:prstGeom>
        </p:spPr>
      </p:pic>
      <p:pic>
        <p:nvPicPr>
          <p:cNvPr id="9" name="Picture 8">
            <a:extLst>
              <a:ext uri="{FF2B5EF4-FFF2-40B4-BE49-F238E27FC236}">
                <a16:creationId xmlns:a16="http://schemas.microsoft.com/office/drawing/2014/main" id="{2C6CD35E-8A56-41E0-A0B0-F10C8A35BC2E}"/>
              </a:ext>
            </a:extLst>
          </p:cNvPr>
          <p:cNvPicPr>
            <a:picLocks noChangeAspect="1"/>
          </p:cNvPicPr>
          <p:nvPr/>
        </p:nvPicPr>
        <p:blipFill>
          <a:blip r:embed="rId5"/>
          <a:stretch>
            <a:fillRect/>
          </a:stretch>
        </p:blipFill>
        <p:spPr>
          <a:xfrm>
            <a:off x="4618082" y="4835616"/>
            <a:ext cx="2420322" cy="938865"/>
          </a:xfrm>
          <a:prstGeom prst="rect">
            <a:avLst/>
          </a:prstGeom>
        </p:spPr>
      </p:pic>
      <p:pic>
        <p:nvPicPr>
          <p:cNvPr id="10" name="Picture 9">
            <a:extLst>
              <a:ext uri="{FF2B5EF4-FFF2-40B4-BE49-F238E27FC236}">
                <a16:creationId xmlns:a16="http://schemas.microsoft.com/office/drawing/2014/main" id="{96593FBF-6797-44AC-BBEF-16A44B955BAA}"/>
              </a:ext>
            </a:extLst>
          </p:cNvPr>
          <p:cNvPicPr>
            <a:picLocks noChangeAspect="1"/>
          </p:cNvPicPr>
          <p:nvPr/>
        </p:nvPicPr>
        <p:blipFill>
          <a:blip r:embed="rId6"/>
          <a:stretch>
            <a:fillRect/>
          </a:stretch>
        </p:blipFill>
        <p:spPr>
          <a:xfrm>
            <a:off x="4637618" y="2571750"/>
            <a:ext cx="2381250" cy="1714500"/>
          </a:xfrm>
          <a:prstGeom prst="rect">
            <a:avLst/>
          </a:prstGeom>
        </p:spPr>
      </p:pic>
      <p:pic>
        <p:nvPicPr>
          <p:cNvPr id="11" name="Picture 10">
            <a:extLst>
              <a:ext uri="{FF2B5EF4-FFF2-40B4-BE49-F238E27FC236}">
                <a16:creationId xmlns:a16="http://schemas.microsoft.com/office/drawing/2014/main" id="{B4105052-90F5-4146-ABEE-39497D4625AD}"/>
              </a:ext>
            </a:extLst>
          </p:cNvPr>
          <p:cNvPicPr>
            <a:picLocks noChangeAspect="1"/>
          </p:cNvPicPr>
          <p:nvPr/>
        </p:nvPicPr>
        <p:blipFill>
          <a:blip r:embed="rId7"/>
          <a:stretch>
            <a:fillRect/>
          </a:stretch>
        </p:blipFill>
        <p:spPr>
          <a:xfrm>
            <a:off x="9226069" y="4662839"/>
            <a:ext cx="2628900" cy="1752600"/>
          </a:xfrm>
          <a:prstGeom prst="rect">
            <a:avLst/>
          </a:prstGeom>
        </p:spPr>
      </p:pic>
    </p:spTree>
    <p:extLst>
      <p:ext uri="{BB962C8B-B14F-4D97-AF65-F5344CB8AC3E}">
        <p14:creationId xmlns:p14="http://schemas.microsoft.com/office/powerpoint/2010/main" val="39828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2000"/>
                                        <p:tgtEl>
                                          <p:spTgt spid="7"/>
                                        </p:tgtEl>
                                      </p:cBhvr>
                                    </p:animEffect>
                                    <p:anim calcmode="lin" valueType="num">
                                      <p:cBhvr>
                                        <p:cTn id="23" dur="2000" fill="hold"/>
                                        <p:tgtEl>
                                          <p:spTgt spid="7"/>
                                        </p:tgtEl>
                                        <p:attrNameLst>
                                          <p:attrName>ppt_w</p:attrName>
                                        </p:attrNameLst>
                                      </p:cBhvr>
                                      <p:tavLst>
                                        <p:tav tm="0" fmla="#ppt_w*sin(2.5*pi*$)">
                                          <p:val>
                                            <p:fltVal val="0"/>
                                          </p:val>
                                        </p:tav>
                                        <p:tav tm="100000">
                                          <p:val>
                                            <p:fltVal val="1"/>
                                          </p:val>
                                        </p:tav>
                                      </p:tavLst>
                                    </p:anim>
                                    <p:anim calcmode="lin" valueType="num">
                                      <p:cBhvr>
                                        <p:cTn id="24"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barn(inVertical)">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21" presetClass="entr" presetSubtype="1" fill="hold"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wheel(1)">
                                      <p:cBhvr>
                                        <p:cTn id="40" dur="2000"/>
                                        <p:tgtEl>
                                          <p:spTgt spid="11"/>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nodeType="clickEffect">
                                  <p:stCondLst>
                                    <p:cond delay="0"/>
                                  </p:stCondLst>
                                  <p:childTnLst>
                                    <p:set>
                                      <p:cBhvr>
                                        <p:cTn id="44" dur="1" fill="hold">
                                          <p:stCondLst>
                                            <p:cond delay="0"/>
                                          </p:stCondLst>
                                        </p:cTn>
                                        <p:tgtEl>
                                          <p:spTgt spid="8"/>
                                        </p:tgtEl>
                                        <p:attrNameLst>
                                          <p:attrName>style.visibility</p:attrName>
                                        </p:attrNameLst>
                                      </p:cBhvr>
                                      <p:to>
                                        <p:strVal val="visible"/>
                                      </p:to>
                                    </p:set>
                                    <p:anim calcmode="lin" valueType="num">
                                      <p:cBhvr>
                                        <p:cTn id="45" dur="1000" fill="hold"/>
                                        <p:tgtEl>
                                          <p:spTgt spid="8"/>
                                        </p:tgtEl>
                                        <p:attrNameLst>
                                          <p:attrName>ppt_w</p:attrName>
                                        </p:attrNameLst>
                                      </p:cBhvr>
                                      <p:tavLst>
                                        <p:tav tm="0">
                                          <p:val>
                                            <p:fltVal val="0"/>
                                          </p:val>
                                        </p:tav>
                                        <p:tav tm="100000">
                                          <p:val>
                                            <p:strVal val="#ppt_w"/>
                                          </p:val>
                                        </p:tav>
                                      </p:tavLst>
                                    </p:anim>
                                    <p:anim calcmode="lin" valueType="num">
                                      <p:cBhvr>
                                        <p:cTn id="46" dur="1000" fill="hold"/>
                                        <p:tgtEl>
                                          <p:spTgt spid="8"/>
                                        </p:tgtEl>
                                        <p:attrNameLst>
                                          <p:attrName>ppt_h</p:attrName>
                                        </p:attrNameLst>
                                      </p:cBhvr>
                                      <p:tavLst>
                                        <p:tav tm="0">
                                          <p:val>
                                            <p:fltVal val="0"/>
                                          </p:val>
                                        </p:tav>
                                        <p:tav tm="100000">
                                          <p:val>
                                            <p:strVal val="#ppt_h"/>
                                          </p:val>
                                        </p:tav>
                                      </p:tavLst>
                                    </p:anim>
                                    <p:anim calcmode="lin" valueType="num">
                                      <p:cBhvr>
                                        <p:cTn id="47" dur="1000" fill="hold"/>
                                        <p:tgtEl>
                                          <p:spTgt spid="8"/>
                                        </p:tgtEl>
                                        <p:attrNameLst>
                                          <p:attrName>style.rotation</p:attrName>
                                        </p:attrNameLst>
                                      </p:cBhvr>
                                      <p:tavLst>
                                        <p:tav tm="0">
                                          <p:val>
                                            <p:fltVal val="90"/>
                                          </p:val>
                                        </p:tav>
                                        <p:tav tm="100000">
                                          <p:val>
                                            <p:fltVal val="0"/>
                                          </p:val>
                                        </p:tav>
                                      </p:tavLst>
                                    </p:anim>
                                    <p:animEffect transition="in" filter="fade">
                                      <p:cBhvr>
                                        <p:cTn id="48"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40DD-F430-4A3B-AC6D-C8890EA555C4}"/>
              </a:ext>
            </a:extLst>
          </p:cNvPr>
          <p:cNvSpPr>
            <a:spLocks noGrp="1"/>
          </p:cNvSpPr>
          <p:nvPr>
            <p:ph type="title"/>
          </p:nvPr>
        </p:nvSpPr>
        <p:spPr>
          <a:xfrm>
            <a:off x="1996578" y="306333"/>
            <a:ext cx="8911687" cy="1280890"/>
          </a:xfrm>
        </p:spPr>
        <p:txBody>
          <a:bodyPr>
            <a:normAutofit fontScale="90000"/>
          </a:bodyPr>
          <a:lstStyle/>
          <a:p>
            <a:pPr algn="ctr"/>
            <a:r>
              <a:rPr lang="en-GB" dirty="0">
                <a:solidFill>
                  <a:schemeClr val="accent1">
                    <a:lumMod val="75000"/>
                  </a:schemeClr>
                </a:solidFill>
              </a:rPr>
              <a:t>Health Spa Salon - </a:t>
            </a:r>
            <a:br>
              <a:rPr lang="en-GB" dirty="0">
                <a:solidFill>
                  <a:schemeClr val="accent1">
                    <a:lumMod val="75000"/>
                  </a:schemeClr>
                </a:solidFill>
              </a:rPr>
            </a:br>
            <a:r>
              <a:rPr lang="en-GB" dirty="0">
                <a:solidFill>
                  <a:schemeClr val="accent1">
                    <a:lumMod val="75000"/>
                  </a:schemeClr>
                </a:solidFill>
              </a:rPr>
              <a:t>Organizational Structure</a:t>
            </a:r>
            <a:br>
              <a:rPr lang="en-GB" dirty="0">
                <a:solidFill>
                  <a:schemeClr val="accent1">
                    <a:lumMod val="75000"/>
                  </a:schemeClr>
                </a:solidFill>
              </a:rPr>
            </a:br>
            <a:br>
              <a:rPr lang="en-GB" dirty="0">
                <a:solidFill>
                  <a:schemeClr val="accent1">
                    <a:lumMod val="75000"/>
                  </a:schemeClr>
                </a:solidFill>
              </a:rPr>
            </a:b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A9885DAE-1B86-4A7D-80FA-AA148C4E1C54}"/>
              </a:ext>
            </a:extLst>
          </p:cNvPr>
          <p:cNvSpPr>
            <a:spLocks noGrp="1"/>
          </p:cNvSpPr>
          <p:nvPr>
            <p:ph idx="1"/>
          </p:nvPr>
        </p:nvSpPr>
        <p:spPr>
          <a:xfrm>
            <a:off x="2589212" y="2133600"/>
            <a:ext cx="8915400" cy="1921565"/>
          </a:xfrm>
        </p:spPr>
        <p:txBody>
          <a:bodyPr/>
          <a:lstStyle/>
          <a:p>
            <a:r>
              <a:rPr lang="en-GB" dirty="0"/>
              <a:t>The spa side will consist of three massage therapists, one energy therapist, one nail specialist, and one receptionist. There will be room for expansion to five to seven massage therapists, and two to three energy therapists.</a:t>
            </a:r>
          </a:p>
          <a:p>
            <a:r>
              <a:rPr lang="en-GB" dirty="0"/>
              <a:t>Boots already have the right products for the treatments and services. With their own brands Number7, Glory and Soup and also the healthy food and drinks they can make a very successful future in this area. </a:t>
            </a:r>
          </a:p>
        </p:txBody>
      </p:sp>
      <p:pic>
        <p:nvPicPr>
          <p:cNvPr id="4" name="Picture 3">
            <a:extLst>
              <a:ext uri="{FF2B5EF4-FFF2-40B4-BE49-F238E27FC236}">
                <a16:creationId xmlns:a16="http://schemas.microsoft.com/office/drawing/2014/main" id="{3F59E7E8-66FA-48C3-AFB2-A4F2506CC638}"/>
              </a:ext>
            </a:extLst>
          </p:cNvPr>
          <p:cNvPicPr>
            <a:picLocks noChangeAspect="1"/>
          </p:cNvPicPr>
          <p:nvPr/>
        </p:nvPicPr>
        <p:blipFill>
          <a:blip r:embed="rId2"/>
          <a:stretch>
            <a:fillRect/>
          </a:stretch>
        </p:blipFill>
        <p:spPr>
          <a:xfrm>
            <a:off x="3725158" y="4228272"/>
            <a:ext cx="2276475" cy="1714500"/>
          </a:xfrm>
          <a:prstGeom prst="rect">
            <a:avLst/>
          </a:prstGeom>
        </p:spPr>
      </p:pic>
      <p:pic>
        <p:nvPicPr>
          <p:cNvPr id="5" name="Picture 4">
            <a:extLst>
              <a:ext uri="{FF2B5EF4-FFF2-40B4-BE49-F238E27FC236}">
                <a16:creationId xmlns:a16="http://schemas.microsoft.com/office/drawing/2014/main" id="{8D60EC57-8F8C-4B67-BDA1-45AF82624A1C}"/>
              </a:ext>
            </a:extLst>
          </p:cNvPr>
          <p:cNvPicPr>
            <a:picLocks noChangeAspect="1"/>
          </p:cNvPicPr>
          <p:nvPr/>
        </p:nvPicPr>
        <p:blipFill>
          <a:blip r:embed="rId3"/>
          <a:stretch>
            <a:fillRect/>
          </a:stretch>
        </p:blipFill>
        <p:spPr>
          <a:xfrm>
            <a:off x="312737" y="4228272"/>
            <a:ext cx="2990850" cy="1714500"/>
          </a:xfrm>
          <a:prstGeom prst="rect">
            <a:avLst/>
          </a:prstGeom>
        </p:spPr>
      </p:pic>
      <p:pic>
        <p:nvPicPr>
          <p:cNvPr id="6" name="Picture 5">
            <a:extLst>
              <a:ext uri="{FF2B5EF4-FFF2-40B4-BE49-F238E27FC236}">
                <a16:creationId xmlns:a16="http://schemas.microsoft.com/office/drawing/2014/main" id="{909A74E2-7F6D-4FAB-BB91-798A151E44FC}"/>
              </a:ext>
            </a:extLst>
          </p:cNvPr>
          <p:cNvPicPr>
            <a:picLocks noChangeAspect="1"/>
          </p:cNvPicPr>
          <p:nvPr/>
        </p:nvPicPr>
        <p:blipFill>
          <a:blip r:embed="rId4"/>
          <a:stretch>
            <a:fillRect/>
          </a:stretch>
        </p:blipFill>
        <p:spPr>
          <a:xfrm>
            <a:off x="9145535" y="4222590"/>
            <a:ext cx="2695575" cy="1790700"/>
          </a:xfrm>
          <a:prstGeom prst="rect">
            <a:avLst/>
          </a:prstGeom>
        </p:spPr>
      </p:pic>
      <p:pic>
        <p:nvPicPr>
          <p:cNvPr id="7" name="Picture 6">
            <a:extLst>
              <a:ext uri="{FF2B5EF4-FFF2-40B4-BE49-F238E27FC236}">
                <a16:creationId xmlns:a16="http://schemas.microsoft.com/office/drawing/2014/main" id="{3B7A78FD-7E7E-4BDA-87FA-70A304F23949}"/>
              </a:ext>
            </a:extLst>
          </p:cNvPr>
          <p:cNvPicPr>
            <a:picLocks noChangeAspect="1"/>
          </p:cNvPicPr>
          <p:nvPr/>
        </p:nvPicPr>
        <p:blipFill>
          <a:blip r:embed="rId5"/>
          <a:stretch>
            <a:fillRect/>
          </a:stretch>
        </p:blipFill>
        <p:spPr>
          <a:xfrm>
            <a:off x="739278" y="1707874"/>
            <a:ext cx="1513592" cy="1714500"/>
          </a:xfrm>
          <a:prstGeom prst="rect">
            <a:avLst/>
          </a:prstGeom>
        </p:spPr>
      </p:pic>
      <p:pic>
        <p:nvPicPr>
          <p:cNvPr id="8" name="Picture 7">
            <a:extLst>
              <a:ext uri="{FF2B5EF4-FFF2-40B4-BE49-F238E27FC236}">
                <a16:creationId xmlns:a16="http://schemas.microsoft.com/office/drawing/2014/main" id="{C825A76C-2C1F-4100-A717-3E0B644AD960}"/>
              </a:ext>
            </a:extLst>
          </p:cNvPr>
          <p:cNvPicPr>
            <a:picLocks noChangeAspect="1"/>
          </p:cNvPicPr>
          <p:nvPr/>
        </p:nvPicPr>
        <p:blipFill>
          <a:blip r:embed="rId6"/>
          <a:stretch>
            <a:fillRect/>
          </a:stretch>
        </p:blipFill>
        <p:spPr>
          <a:xfrm>
            <a:off x="6190369" y="4222590"/>
            <a:ext cx="2276475" cy="1744676"/>
          </a:xfrm>
          <a:prstGeom prst="rect">
            <a:avLst/>
          </a:prstGeom>
        </p:spPr>
      </p:pic>
    </p:spTree>
    <p:extLst>
      <p:ext uri="{BB962C8B-B14F-4D97-AF65-F5344CB8AC3E}">
        <p14:creationId xmlns:p14="http://schemas.microsoft.com/office/powerpoint/2010/main" val="192230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ipe(down)">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wipe(down)">
                                      <p:cBhvr>
                                        <p:cTn id="35" dur="5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8"/>
                                        </p:tgtEl>
                                        <p:attrNameLst>
                                          <p:attrName>style.visibility</p:attrName>
                                        </p:attrNameLst>
                                      </p:cBhvr>
                                      <p:to>
                                        <p:strVal val="visible"/>
                                      </p:to>
                                    </p:set>
                                    <p:anim calcmode="lin" valueType="num">
                                      <p:cBhvr>
                                        <p:cTn id="40" dur="500" fill="hold"/>
                                        <p:tgtEl>
                                          <p:spTgt spid="8"/>
                                        </p:tgtEl>
                                        <p:attrNameLst>
                                          <p:attrName>ppt_w</p:attrName>
                                        </p:attrNameLst>
                                      </p:cBhvr>
                                      <p:tavLst>
                                        <p:tav tm="0">
                                          <p:val>
                                            <p:fltVal val="0"/>
                                          </p:val>
                                        </p:tav>
                                        <p:tav tm="100000">
                                          <p:val>
                                            <p:strVal val="#ppt_w"/>
                                          </p:val>
                                        </p:tav>
                                      </p:tavLst>
                                    </p:anim>
                                    <p:anim calcmode="lin" valueType="num">
                                      <p:cBhvr>
                                        <p:cTn id="41" dur="500" fill="hold"/>
                                        <p:tgtEl>
                                          <p:spTgt spid="8"/>
                                        </p:tgtEl>
                                        <p:attrNameLst>
                                          <p:attrName>ppt_h</p:attrName>
                                        </p:attrNameLst>
                                      </p:cBhvr>
                                      <p:tavLst>
                                        <p:tav tm="0">
                                          <p:val>
                                            <p:fltVal val="0"/>
                                          </p:val>
                                        </p:tav>
                                        <p:tav tm="100000">
                                          <p:val>
                                            <p:strVal val="#ppt_h"/>
                                          </p:val>
                                        </p:tav>
                                      </p:tavLst>
                                    </p:anim>
                                    <p:animEffect transition="in" filter="fade">
                                      <p:cBhvr>
                                        <p:cTn id="42" dur="5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fade">
                                      <p:cBhvr>
                                        <p:cTn id="47" dur="1000"/>
                                        <p:tgtEl>
                                          <p:spTgt spid="3">
                                            <p:txEl>
                                              <p:pRg st="1" end="1"/>
                                            </p:txEl>
                                          </p:spTgt>
                                        </p:tgtEl>
                                      </p:cBhvr>
                                    </p:animEffect>
                                    <p:anim calcmode="lin" valueType="num">
                                      <p:cBhvr>
                                        <p:cTn id="4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fade">
                                      <p:cBhvr>
                                        <p:cTn id="54" dur="500"/>
                                        <p:tgtEl>
                                          <p:spTgt spid="6"/>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4"/>
                                        </p:tgtEl>
                                        <p:attrNameLst>
                                          <p:attrName>style.visibility</p:attrName>
                                        </p:attrNameLst>
                                      </p:cBhvr>
                                      <p:to>
                                        <p:strVal val="visible"/>
                                      </p:to>
                                    </p:set>
                                    <p:animEffect transition="in" filter="fade">
                                      <p:cBhvr>
                                        <p:cTn id="5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01AF-FDD7-4208-A54A-DCD67C785DE3}"/>
              </a:ext>
            </a:extLst>
          </p:cNvPr>
          <p:cNvSpPr>
            <a:spLocks noGrp="1"/>
          </p:cNvSpPr>
          <p:nvPr>
            <p:ph type="title"/>
          </p:nvPr>
        </p:nvSpPr>
        <p:spPr>
          <a:xfrm>
            <a:off x="2433899" y="165652"/>
            <a:ext cx="8911687" cy="1280890"/>
          </a:xfrm>
        </p:spPr>
        <p:txBody>
          <a:bodyPr/>
          <a:lstStyle/>
          <a:p>
            <a:r>
              <a:rPr lang="en-GB" dirty="0"/>
              <a:t>Reference list :</a:t>
            </a:r>
          </a:p>
        </p:txBody>
      </p:sp>
      <p:sp>
        <p:nvSpPr>
          <p:cNvPr id="3" name="Content Placeholder 2">
            <a:extLst>
              <a:ext uri="{FF2B5EF4-FFF2-40B4-BE49-F238E27FC236}">
                <a16:creationId xmlns:a16="http://schemas.microsoft.com/office/drawing/2014/main" id="{7ABD88E8-04BF-481F-AB6C-CFDB65F6F7C4}"/>
              </a:ext>
            </a:extLst>
          </p:cNvPr>
          <p:cNvSpPr>
            <a:spLocks noGrp="1"/>
          </p:cNvSpPr>
          <p:nvPr>
            <p:ph idx="1"/>
          </p:nvPr>
        </p:nvSpPr>
        <p:spPr>
          <a:xfrm>
            <a:off x="2054087" y="874643"/>
            <a:ext cx="9450525" cy="5817705"/>
          </a:xfrm>
        </p:spPr>
        <p:txBody>
          <a:bodyPr/>
          <a:lstStyle/>
          <a:p>
            <a:r>
              <a:rPr lang="en-GB" dirty="0">
                <a:hlinkClick r:id="rId2"/>
              </a:rPr>
              <a:t>https://www.boots-uk.com</a:t>
            </a:r>
            <a:endParaRPr lang="en-GB" dirty="0"/>
          </a:p>
          <a:p>
            <a:r>
              <a:rPr lang="en-GB" dirty="0">
                <a:hlinkClick r:id="rId3"/>
              </a:rPr>
              <a:t>Boots (company) – Wikipedia</a:t>
            </a:r>
            <a:endParaRPr lang="en-GB" dirty="0"/>
          </a:p>
          <a:p>
            <a:r>
              <a:rPr lang="nl-NL" dirty="0">
                <a:hlinkClick r:id="rId4"/>
              </a:rPr>
              <a:t>Boots UK - Boots Opticians (boots-uk.com)</a:t>
            </a:r>
            <a:endParaRPr lang="nl-NL" dirty="0"/>
          </a:p>
          <a:p>
            <a:r>
              <a:rPr lang="en-GB" dirty="0"/>
              <a:t>Boots UK Limited. "Boots UK". Retrieved 20 March 2010.</a:t>
            </a:r>
          </a:p>
          <a:p>
            <a:r>
              <a:rPr lang="en-GB" dirty="0"/>
              <a:t>"Boots UK Limited". Companies House. Retrieved 10 June 2018.</a:t>
            </a:r>
          </a:p>
          <a:p>
            <a:r>
              <a:rPr lang="en-GB" dirty="0"/>
              <a:t>Memorandum and Articles of Association[dead link] Reprint with all current amendments as at 26 July 2001</a:t>
            </a:r>
          </a:p>
          <a:p>
            <a:r>
              <a:rPr lang="en-GB" dirty="0"/>
              <a:t>"Alliance UniChem Plc and Boots Group PLC merger archive | Walgreens Boots Alliance". investor.walgreensbootsalliance.com. Retrieved 28 December 2015.</a:t>
            </a:r>
          </a:p>
          <a:p>
            <a:r>
              <a:rPr lang="en-GB" dirty="0"/>
              <a:t>Bunn, Matthew (17 February 2019). "Inside the Boots archives which reveals the company's incredible history". </a:t>
            </a:r>
            <a:r>
              <a:rPr lang="en-GB" dirty="0" err="1"/>
              <a:t>nottinghampost</a:t>
            </a:r>
            <a:r>
              <a:rPr lang="en-GB" dirty="0"/>
              <a:t>.</a:t>
            </a:r>
          </a:p>
          <a:p>
            <a:r>
              <a:rPr lang="en-GB" dirty="0" err="1"/>
              <a:t>Viceira</a:t>
            </a:r>
            <a:r>
              <a:rPr lang="en-GB" dirty="0"/>
              <a:t>, L. M., &amp; </a:t>
            </a:r>
            <a:r>
              <a:rPr lang="en-GB" dirty="0" err="1"/>
              <a:t>Mitusui</a:t>
            </a:r>
            <a:r>
              <a:rPr lang="en-GB" dirty="0"/>
              <a:t>, A. M. (2003) Pension Policy at The Boots Company PLC, Harvard Business Review, </a:t>
            </a:r>
            <a:r>
              <a:rPr lang="en-GB" dirty="0" err="1"/>
              <a:t>Havard</a:t>
            </a:r>
            <a:r>
              <a:rPr lang="en-GB" dirty="0"/>
              <a:t> Business School, 27 August 2003</a:t>
            </a:r>
          </a:p>
          <a:p>
            <a:r>
              <a:rPr lang="en-GB" dirty="0"/>
              <a:t>"Boots Learning Store". Boots Learning Store. 4 December 1999.</a:t>
            </a:r>
          </a:p>
          <a:p>
            <a:r>
              <a:rPr lang="en-GB" dirty="0"/>
              <a:t>"BOOTS UK LIMITED - Overview (free company information from Companies House)". beta.companieshouse.gov.uk. Retrieved 28 December 2015.</a:t>
            </a:r>
          </a:p>
        </p:txBody>
      </p:sp>
    </p:spTree>
    <p:extLst>
      <p:ext uri="{BB962C8B-B14F-4D97-AF65-F5344CB8AC3E}">
        <p14:creationId xmlns:p14="http://schemas.microsoft.com/office/powerpoint/2010/main" val="105060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wipe(down)">
                                      <p:cBhvr>
                                        <p:cTn id="52" dur="500"/>
                                        <p:tgtEl>
                                          <p:spTgt spid="3">
                                            <p:txEl>
                                              <p:pRg st="7" end="7"/>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wipe(down)">
                                      <p:cBhvr>
                                        <p:cTn id="57" dur="500"/>
                                        <p:tgtEl>
                                          <p:spTgt spid="3">
                                            <p:txEl>
                                              <p:pRg st="8" end="8"/>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nodeType="click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circle(in)">
                                      <p:cBhvr>
                                        <p:cTn id="62" dur="2000"/>
                                        <p:tgtEl>
                                          <p:spTgt spid="3">
                                            <p:txEl>
                                              <p:pRg st="9" end="9"/>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31" presetClass="entr" presetSubtype="0"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p:cTn id="67"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68"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69"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70"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Diagram&#10;&#10;Description automatically generated">
            <a:extLst>
              <a:ext uri="{FF2B5EF4-FFF2-40B4-BE49-F238E27FC236}">
                <a16:creationId xmlns:a16="http://schemas.microsoft.com/office/drawing/2014/main" id="{114D2FBD-9997-4D88-ABA7-F8925F8BD795}"/>
              </a:ext>
            </a:extLst>
          </p:cNvPr>
          <p:cNvPicPr>
            <a:picLocks noChangeAspect="1"/>
          </p:cNvPicPr>
          <p:nvPr/>
        </p:nvPicPr>
        <p:blipFill>
          <a:blip r:embed="rId2"/>
          <a:stretch>
            <a:fillRect/>
          </a:stretch>
        </p:blipFill>
        <p:spPr>
          <a:xfrm>
            <a:off x="484632" y="1899981"/>
            <a:ext cx="3517119" cy="3051891"/>
          </a:xfrm>
          <a:prstGeom prst="rect">
            <a:avLst/>
          </a:prstGeom>
        </p:spPr>
      </p:pic>
      <p:cxnSp>
        <p:nvCxnSpPr>
          <p:cNvPr id="28" name="Straight Connector 27">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 name="Picture 10" descr="Shape, circle&#10;&#10;Description automatically generated">
            <a:extLst>
              <a:ext uri="{FF2B5EF4-FFF2-40B4-BE49-F238E27FC236}">
                <a16:creationId xmlns:a16="http://schemas.microsoft.com/office/drawing/2014/main" id="{891C3762-FE48-4F34-AB23-ED701485B0BB}"/>
              </a:ext>
            </a:extLst>
          </p:cNvPr>
          <p:cNvPicPr>
            <a:picLocks noChangeAspect="1"/>
          </p:cNvPicPr>
          <p:nvPr/>
        </p:nvPicPr>
        <p:blipFill>
          <a:blip r:embed="rId3"/>
          <a:stretch>
            <a:fillRect/>
          </a:stretch>
        </p:blipFill>
        <p:spPr>
          <a:xfrm>
            <a:off x="4310676" y="2099423"/>
            <a:ext cx="3537345" cy="2653008"/>
          </a:xfrm>
          <a:prstGeom prst="rect">
            <a:avLst/>
          </a:prstGeom>
        </p:spPr>
      </p:pic>
      <p:cxnSp>
        <p:nvCxnSpPr>
          <p:cNvPr id="30" name="Straight Connector 29">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4BB56F7-5147-4D11-99BD-FC9D2973CD97}"/>
              </a:ext>
            </a:extLst>
          </p:cNvPr>
          <p:cNvPicPr>
            <a:picLocks noChangeAspect="1"/>
          </p:cNvPicPr>
          <p:nvPr/>
        </p:nvPicPr>
        <p:blipFill>
          <a:blip r:embed="rId4"/>
          <a:stretch>
            <a:fillRect/>
          </a:stretch>
        </p:blipFill>
        <p:spPr>
          <a:xfrm rot="21600000">
            <a:off x="8162336" y="2095925"/>
            <a:ext cx="3517120" cy="2660006"/>
          </a:xfrm>
          <a:prstGeom prst="rect">
            <a:avLst/>
          </a:prstGeom>
        </p:spPr>
      </p:pic>
    </p:spTree>
    <p:extLst>
      <p:ext uri="{BB962C8B-B14F-4D97-AF65-F5344CB8AC3E}">
        <p14:creationId xmlns:p14="http://schemas.microsoft.com/office/powerpoint/2010/main" val="3121384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1)">
                                      <p:cBhvr>
                                        <p:cTn id="7" dur="2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45"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2000"/>
                                        <p:tgtEl>
                                          <p:spTgt spid="6"/>
                                        </p:tgtEl>
                                      </p:cBhvr>
                                    </p:animEffect>
                                    <p:anim calcmode="lin" valueType="num">
                                      <p:cBhvr>
                                        <p:cTn id="18" dur="2000" fill="hold"/>
                                        <p:tgtEl>
                                          <p:spTgt spid="6"/>
                                        </p:tgtEl>
                                        <p:attrNameLst>
                                          <p:attrName>ppt_w</p:attrName>
                                        </p:attrNameLst>
                                      </p:cBhvr>
                                      <p:tavLst>
                                        <p:tav tm="0" fmla="#ppt_w*sin(2.5*pi*$)">
                                          <p:val>
                                            <p:fltVal val="0"/>
                                          </p:val>
                                        </p:tav>
                                        <p:tav tm="100000">
                                          <p:val>
                                            <p:fltVal val="1"/>
                                          </p:val>
                                        </p:tav>
                                      </p:tavLst>
                                    </p:anim>
                                    <p:anim calcmode="lin" valueType="num">
                                      <p:cBhvr>
                                        <p:cTn id="19"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376</TotalTime>
  <Words>1384</Words>
  <Application>Microsoft Office PowerPoint</Application>
  <PresentationFormat>Widescreen</PresentationFormat>
  <Paragraphs>82</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Segoe UI</vt:lpstr>
      <vt:lpstr>Wingdings</vt:lpstr>
      <vt:lpstr>Wingdings 3</vt:lpstr>
      <vt:lpstr>Wisp</vt:lpstr>
      <vt:lpstr>Boots – history, offers and ideas</vt:lpstr>
      <vt:lpstr>Boots- History and interesting facts </vt:lpstr>
      <vt:lpstr>Boots Opticians Ltd was formed in 1987 with the acquisition of Clement Clarke Ltd and Curry and Paxton Ltd. Boots Opticians became the UK's second-largest retail optics chain. In 2009 Boots Opticians acquired Dollond &amp; Aitchison, an optician chain that was founded in 1750.  Boots diversified into dentistry in 1998, with a number of shops offering this service.   In October 2005, a merger with Alliance UniChem was announced by the then chairman, Sir Nigel Rudd. The CEO Richard Baker left, and the new group became Alliance Boots plc. The merger became effective on 31 July 2006 </vt:lpstr>
      <vt:lpstr>PowerPoint Presentation</vt:lpstr>
      <vt:lpstr>PowerPoint Presentation</vt:lpstr>
      <vt:lpstr>PowerPoint Presentation</vt:lpstr>
      <vt:lpstr>PowerPoint Presentation</vt:lpstr>
      <vt:lpstr>Prescription for Health and Pharmacy</vt:lpstr>
      <vt:lpstr>Beaty Products </vt:lpstr>
      <vt:lpstr>PowerPoint Presentation</vt:lpstr>
      <vt:lpstr>PowerPoint Presentation</vt:lpstr>
      <vt:lpstr>Optician</vt:lpstr>
      <vt:lpstr>PowerPoint Presentation</vt:lpstr>
      <vt:lpstr>Health Spa Salon -  Organizational Structure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Boots – history, offers and ideas</dc:title>
  <dc:creator>44748</dc:creator>
  <cp:lastModifiedBy>Svetla Angelova Aleksandrova (2029252)</cp:lastModifiedBy>
  <cp:revision>23</cp:revision>
  <dcterms:created xsi:type="dcterms:W3CDTF">2021-07-21T11:40:07Z</dcterms:created>
  <dcterms:modified xsi:type="dcterms:W3CDTF">2021-07-22T23:55:51Z</dcterms:modified>
</cp:coreProperties>
</file>