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3469F2-3456-4245-9DD6-329A450FA9D9}" v="53" dt="2019-11-25T19:14:37.7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5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A899F-8BFE-4CCD-8898-AA133DE490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3ED807-4972-49DD-B4D2-0F7DDB6065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86F755-AE9E-4338-86E3-319A3D133233}"/>
              </a:ext>
            </a:extLst>
          </p:cNvPr>
          <p:cNvSpPr>
            <a:spLocks noGrp="1"/>
          </p:cNvSpPr>
          <p:nvPr>
            <p:ph type="dt" sz="half" idx="10"/>
          </p:nvPr>
        </p:nvSpPr>
        <p:spPr/>
        <p:txBody>
          <a:bodyPr/>
          <a:lstStyle/>
          <a:p>
            <a:fld id="{913A4ED0-4E88-492A-B164-02B24D6A026C}" type="datetimeFigureOut">
              <a:rPr lang="en-GB" smtClean="0"/>
              <a:t>25/11/2019</a:t>
            </a:fld>
            <a:endParaRPr lang="en-GB"/>
          </a:p>
        </p:txBody>
      </p:sp>
      <p:sp>
        <p:nvSpPr>
          <p:cNvPr id="5" name="Footer Placeholder 4">
            <a:extLst>
              <a:ext uri="{FF2B5EF4-FFF2-40B4-BE49-F238E27FC236}">
                <a16:creationId xmlns:a16="http://schemas.microsoft.com/office/drawing/2014/main" id="{D2D46E82-73EE-42CB-9B16-5F3A02B523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197AC4-FB90-4644-8E8A-1891D10128EE}"/>
              </a:ext>
            </a:extLst>
          </p:cNvPr>
          <p:cNvSpPr>
            <a:spLocks noGrp="1"/>
          </p:cNvSpPr>
          <p:nvPr>
            <p:ph type="sldNum" sz="quarter" idx="12"/>
          </p:nvPr>
        </p:nvSpPr>
        <p:spPr/>
        <p:txBody>
          <a:bodyPr/>
          <a:lstStyle/>
          <a:p>
            <a:fld id="{9CE1D3AC-870B-443F-B84F-078035A5B012}" type="slidenum">
              <a:rPr lang="en-GB" smtClean="0"/>
              <a:t>‹#›</a:t>
            </a:fld>
            <a:endParaRPr lang="en-GB"/>
          </a:p>
        </p:txBody>
      </p:sp>
    </p:spTree>
    <p:extLst>
      <p:ext uri="{BB962C8B-B14F-4D97-AF65-F5344CB8AC3E}">
        <p14:creationId xmlns:p14="http://schemas.microsoft.com/office/powerpoint/2010/main" val="2748156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9F886-23D6-44A2-ACEA-A0BF8B643D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5A2C20-10C7-4870-A183-F7B9D925C7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251972-E4BA-49D6-82F5-5B7A9F048CF2}"/>
              </a:ext>
            </a:extLst>
          </p:cNvPr>
          <p:cNvSpPr>
            <a:spLocks noGrp="1"/>
          </p:cNvSpPr>
          <p:nvPr>
            <p:ph type="dt" sz="half" idx="10"/>
          </p:nvPr>
        </p:nvSpPr>
        <p:spPr/>
        <p:txBody>
          <a:bodyPr/>
          <a:lstStyle/>
          <a:p>
            <a:fld id="{913A4ED0-4E88-492A-B164-02B24D6A026C}" type="datetimeFigureOut">
              <a:rPr lang="en-GB" smtClean="0"/>
              <a:t>25/11/2019</a:t>
            </a:fld>
            <a:endParaRPr lang="en-GB"/>
          </a:p>
        </p:txBody>
      </p:sp>
      <p:sp>
        <p:nvSpPr>
          <p:cNvPr id="5" name="Footer Placeholder 4">
            <a:extLst>
              <a:ext uri="{FF2B5EF4-FFF2-40B4-BE49-F238E27FC236}">
                <a16:creationId xmlns:a16="http://schemas.microsoft.com/office/drawing/2014/main" id="{FDCBC57C-9A4D-4FEB-95B3-F4D2D0808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3DC7D9-FBAA-49BA-B1CE-040550DF2DAC}"/>
              </a:ext>
            </a:extLst>
          </p:cNvPr>
          <p:cNvSpPr>
            <a:spLocks noGrp="1"/>
          </p:cNvSpPr>
          <p:nvPr>
            <p:ph type="sldNum" sz="quarter" idx="12"/>
          </p:nvPr>
        </p:nvSpPr>
        <p:spPr/>
        <p:txBody>
          <a:bodyPr/>
          <a:lstStyle/>
          <a:p>
            <a:fld id="{9CE1D3AC-870B-443F-B84F-078035A5B012}" type="slidenum">
              <a:rPr lang="en-GB" smtClean="0"/>
              <a:t>‹#›</a:t>
            </a:fld>
            <a:endParaRPr lang="en-GB"/>
          </a:p>
        </p:txBody>
      </p:sp>
    </p:spTree>
    <p:extLst>
      <p:ext uri="{BB962C8B-B14F-4D97-AF65-F5344CB8AC3E}">
        <p14:creationId xmlns:p14="http://schemas.microsoft.com/office/powerpoint/2010/main" val="974378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C7A1A-6225-4B60-9D9C-0050A77D7D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BA4BD77-8024-4AD0-8BC0-97DBFD93FC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B68DDD-418E-466D-9DBF-2D1F6F247E68}"/>
              </a:ext>
            </a:extLst>
          </p:cNvPr>
          <p:cNvSpPr>
            <a:spLocks noGrp="1"/>
          </p:cNvSpPr>
          <p:nvPr>
            <p:ph type="dt" sz="half" idx="10"/>
          </p:nvPr>
        </p:nvSpPr>
        <p:spPr/>
        <p:txBody>
          <a:bodyPr/>
          <a:lstStyle/>
          <a:p>
            <a:fld id="{913A4ED0-4E88-492A-B164-02B24D6A026C}" type="datetimeFigureOut">
              <a:rPr lang="en-GB" smtClean="0"/>
              <a:t>25/11/2019</a:t>
            </a:fld>
            <a:endParaRPr lang="en-GB"/>
          </a:p>
        </p:txBody>
      </p:sp>
      <p:sp>
        <p:nvSpPr>
          <p:cNvPr id="5" name="Footer Placeholder 4">
            <a:extLst>
              <a:ext uri="{FF2B5EF4-FFF2-40B4-BE49-F238E27FC236}">
                <a16:creationId xmlns:a16="http://schemas.microsoft.com/office/drawing/2014/main" id="{66DEE1D7-BCEB-4765-8476-1C4D60A4F3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9A39AF-1DA5-4070-B35F-6992418B8093}"/>
              </a:ext>
            </a:extLst>
          </p:cNvPr>
          <p:cNvSpPr>
            <a:spLocks noGrp="1"/>
          </p:cNvSpPr>
          <p:nvPr>
            <p:ph type="sldNum" sz="quarter" idx="12"/>
          </p:nvPr>
        </p:nvSpPr>
        <p:spPr/>
        <p:txBody>
          <a:bodyPr/>
          <a:lstStyle/>
          <a:p>
            <a:fld id="{9CE1D3AC-870B-443F-B84F-078035A5B012}" type="slidenum">
              <a:rPr lang="en-GB" smtClean="0"/>
              <a:t>‹#›</a:t>
            </a:fld>
            <a:endParaRPr lang="en-GB"/>
          </a:p>
        </p:txBody>
      </p:sp>
    </p:spTree>
    <p:extLst>
      <p:ext uri="{BB962C8B-B14F-4D97-AF65-F5344CB8AC3E}">
        <p14:creationId xmlns:p14="http://schemas.microsoft.com/office/powerpoint/2010/main" val="2245659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642A2-BD09-459C-B932-B9B3369F64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DD8916-BA20-497D-94B7-29FA6C732C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3A2FD4-CB9F-4C2C-ADE6-9C398053AF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8C526D-1D79-475B-93F1-844EE2E7B199}"/>
              </a:ext>
            </a:extLst>
          </p:cNvPr>
          <p:cNvSpPr>
            <a:spLocks noGrp="1"/>
          </p:cNvSpPr>
          <p:nvPr>
            <p:ph type="dt" sz="half" idx="10"/>
          </p:nvPr>
        </p:nvSpPr>
        <p:spPr/>
        <p:txBody>
          <a:bodyPr/>
          <a:lstStyle/>
          <a:p>
            <a:fld id="{913A4ED0-4E88-492A-B164-02B24D6A026C}" type="datetimeFigureOut">
              <a:rPr lang="en-GB" smtClean="0"/>
              <a:t>25/11/2019</a:t>
            </a:fld>
            <a:endParaRPr lang="en-GB"/>
          </a:p>
        </p:txBody>
      </p:sp>
      <p:sp>
        <p:nvSpPr>
          <p:cNvPr id="6" name="Footer Placeholder 5">
            <a:extLst>
              <a:ext uri="{FF2B5EF4-FFF2-40B4-BE49-F238E27FC236}">
                <a16:creationId xmlns:a16="http://schemas.microsoft.com/office/drawing/2014/main" id="{73D38713-D582-4950-9946-C88C5E9519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A666E3-3F39-44F7-BDC2-E41633248122}"/>
              </a:ext>
            </a:extLst>
          </p:cNvPr>
          <p:cNvSpPr>
            <a:spLocks noGrp="1"/>
          </p:cNvSpPr>
          <p:nvPr>
            <p:ph type="sldNum" sz="quarter" idx="12"/>
          </p:nvPr>
        </p:nvSpPr>
        <p:spPr/>
        <p:txBody>
          <a:bodyPr/>
          <a:lstStyle/>
          <a:p>
            <a:fld id="{9CE1D3AC-870B-443F-B84F-078035A5B012}" type="slidenum">
              <a:rPr lang="en-GB" smtClean="0"/>
              <a:t>‹#›</a:t>
            </a:fld>
            <a:endParaRPr lang="en-GB"/>
          </a:p>
        </p:txBody>
      </p:sp>
    </p:spTree>
    <p:extLst>
      <p:ext uri="{BB962C8B-B14F-4D97-AF65-F5344CB8AC3E}">
        <p14:creationId xmlns:p14="http://schemas.microsoft.com/office/powerpoint/2010/main" val="426625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86F2A-222A-4310-8D66-5D976388B4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3C9527-BA51-4640-ACA5-81EE4DA1B4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9DF495-32E3-45B0-884E-1BDBA964FF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2700C0-3A50-47BF-BFA9-D917301AC5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A28969-D895-4D81-9A06-3106E73BB7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AE925D-1F88-4739-B32F-092339CBCBFF}"/>
              </a:ext>
            </a:extLst>
          </p:cNvPr>
          <p:cNvSpPr>
            <a:spLocks noGrp="1"/>
          </p:cNvSpPr>
          <p:nvPr>
            <p:ph type="dt" sz="half" idx="10"/>
          </p:nvPr>
        </p:nvSpPr>
        <p:spPr/>
        <p:txBody>
          <a:bodyPr/>
          <a:lstStyle/>
          <a:p>
            <a:fld id="{913A4ED0-4E88-492A-B164-02B24D6A026C}" type="datetimeFigureOut">
              <a:rPr lang="en-GB" smtClean="0"/>
              <a:t>25/11/2019</a:t>
            </a:fld>
            <a:endParaRPr lang="en-GB"/>
          </a:p>
        </p:txBody>
      </p:sp>
      <p:sp>
        <p:nvSpPr>
          <p:cNvPr id="8" name="Footer Placeholder 7">
            <a:extLst>
              <a:ext uri="{FF2B5EF4-FFF2-40B4-BE49-F238E27FC236}">
                <a16:creationId xmlns:a16="http://schemas.microsoft.com/office/drawing/2014/main" id="{CA50646C-D6AB-4957-A3CD-B0870D1804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EFD9501-C21D-4F39-95D8-6FC5AF4ACC8B}"/>
              </a:ext>
            </a:extLst>
          </p:cNvPr>
          <p:cNvSpPr>
            <a:spLocks noGrp="1"/>
          </p:cNvSpPr>
          <p:nvPr>
            <p:ph type="sldNum" sz="quarter" idx="12"/>
          </p:nvPr>
        </p:nvSpPr>
        <p:spPr/>
        <p:txBody>
          <a:bodyPr/>
          <a:lstStyle/>
          <a:p>
            <a:fld id="{9CE1D3AC-870B-443F-B84F-078035A5B012}" type="slidenum">
              <a:rPr lang="en-GB" smtClean="0"/>
              <a:t>‹#›</a:t>
            </a:fld>
            <a:endParaRPr lang="en-GB"/>
          </a:p>
        </p:txBody>
      </p:sp>
    </p:spTree>
    <p:extLst>
      <p:ext uri="{BB962C8B-B14F-4D97-AF65-F5344CB8AC3E}">
        <p14:creationId xmlns:p14="http://schemas.microsoft.com/office/powerpoint/2010/main" val="1118126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5BC91-CCA5-428D-ABFC-34DB0656E8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10544D-D958-40F5-A11A-91C680C22033}"/>
              </a:ext>
            </a:extLst>
          </p:cNvPr>
          <p:cNvSpPr>
            <a:spLocks noGrp="1"/>
          </p:cNvSpPr>
          <p:nvPr>
            <p:ph type="dt" sz="half" idx="10"/>
          </p:nvPr>
        </p:nvSpPr>
        <p:spPr/>
        <p:txBody>
          <a:bodyPr/>
          <a:lstStyle/>
          <a:p>
            <a:fld id="{913A4ED0-4E88-492A-B164-02B24D6A026C}" type="datetimeFigureOut">
              <a:rPr lang="en-GB" smtClean="0"/>
              <a:t>25/11/2019</a:t>
            </a:fld>
            <a:endParaRPr lang="en-GB"/>
          </a:p>
        </p:txBody>
      </p:sp>
      <p:sp>
        <p:nvSpPr>
          <p:cNvPr id="4" name="Footer Placeholder 3">
            <a:extLst>
              <a:ext uri="{FF2B5EF4-FFF2-40B4-BE49-F238E27FC236}">
                <a16:creationId xmlns:a16="http://schemas.microsoft.com/office/drawing/2014/main" id="{833A2A40-1E8B-4CB2-A218-EF996229F0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4569AC-F9C8-4B91-9975-6CFA445268AD}"/>
              </a:ext>
            </a:extLst>
          </p:cNvPr>
          <p:cNvSpPr>
            <a:spLocks noGrp="1"/>
          </p:cNvSpPr>
          <p:nvPr>
            <p:ph type="sldNum" sz="quarter" idx="12"/>
          </p:nvPr>
        </p:nvSpPr>
        <p:spPr/>
        <p:txBody>
          <a:bodyPr/>
          <a:lstStyle/>
          <a:p>
            <a:fld id="{9CE1D3AC-870B-443F-B84F-078035A5B012}" type="slidenum">
              <a:rPr lang="en-GB" smtClean="0"/>
              <a:t>‹#›</a:t>
            </a:fld>
            <a:endParaRPr lang="en-GB"/>
          </a:p>
        </p:txBody>
      </p:sp>
    </p:spTree>
    <p:extLst>
      <p:ext uri="{BB962C8B-B14F-4D97-AF65-F5344CB8AC3E}">
        <p14:creationId xmlns:p14="http://schemas.microsoft.com/office/powerpoint/2010/main" val="3880939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F0A4C4-0EA4-4C34-AEB6-C670E7C35123}"/>
              </a:ext>
            </a:extLst>
          </p:cNvPr>
          <p:cNvSpPr>
            <a:spLocks noGrp="1"/>
          </p:cNvSpPr>
          <p:nvPr>
            <p:ph type="dt" sz="half" idx="10"/>
          </p:nvPr>
        </p:nvSpPr>
        <p:spPr/>
        <p:txBody>
          <a:bodyPr/>
          <a:lstStyle/>
          <a:p>
            <a:fld id="{913A4ED0-4E88-492A-B164-02B24D6A026C}" type="datetimeFigureOut">
              <a:rPr lang="en-GB" smtClean="0"/>
              <a:t>25/11/2019</a:t>
            </a:fld>
            <a:endParaRPr lang="en-GB"/>
          </a:p>
        </p:txBody>
      </p:sp>
      <p:sp>
        <p:nvSpPr>
          <p:cNvPr id="3" name="Footer Placeholder 2">
            <a:extLst>
              <a:ext uri="{FF2B5EF4-FFF2-40B4-BE49-F238E27FC236}">
                <a16:creationId xmlns:a16="http://schemas.microsoft.com/office/drawing/2014/main" id="{E1E8BDDF-DBB9-4798-B268-E3B36CE7F3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388FFF-EBEE-4D64-BE17-64E93E818445}"/>
              </a:ext>
            </a:extLst>
          </p:cNvPr>
          <p:cNvSpPr>
            <a:spLocks noGrp="1"/>
          </p:cNvSpPr>
          <p:nvPr>
            <p:ph type="sldNum" sz="quarter" idx="12"/>
          </p:nvPr>
        </p:nvSpPr>
        <p:spPr/>
        <p:txBody>
          <a:bodyPr/>
          <a:lstStyle/>
          <a:p>
            <a:fld id="{9CE1D3AC-870B-443F-B84F-078035A5B012}" type="slidenum">
              <a:rPr lang="en-GB" smtClean="0"/>
              <a:t>‹#›</a:t>
            </a:fld>
            <a:endParaRPr lang="en-GB"/>
          </a:p>
        </p:txBody>
      </p:sp>
    </p:spTree>
    <p:extLst>
      <p:ext uri="{BB962C8B-B14F-4D97-AF65-F5344CB8AC3E}">
        <p14:creationId xmlns:p14="http://schemas.microsoft.com/office/powerpoint/2010/main" val="3976805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A9607-D827-43DE-8057-C70406911C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24ED23-A3FB-40BF-A9DC-C5E78656CE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56928F-962A-4862-AC9D-1A836D952A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573CE9-85F6-487D-8D3A-A1A2B542EE13}"/>
              </a:ext>
            </a:extLst>
          </p:cNvPr>
          <p:cNvSpPr>
            <a:spLocks noGrp="1"/>
          </p:cNvSpPr>
          <p:nvPr>
            <p:ph type="dt" sz="half" idx="10"/>
          </p:nvPr>
        </p:nvSpPr>
        <p:spPr/>
        <p:txBody>
          <a:bodyPr/>
          <a:lstStyle/>
          <a:p>
            <a:fld id="{913A4ED0-4E88-492A-B164-02B24D6A026C}" type="datetimeFigureOut">
              <a:rPr lang="en-GB" smtClean="0"/>
              <a:t>25/11/2019</a:t>
            </a:fld>
            <a:endParaRPr lang="en-GB"/>
          </a:p>
        </p:txBody>
      </p:sp>
      <p:sp>
        <p:nvSpPr>
          <p:cNvPr id="6" name="Footer Placeholder 5">
            <a:extLst>
              <a:ext uri="{FF2B5EF4-FFF2-40B4-BE49-F238E27FC236}">
                <a16:creationId xmlns:a16="http://schemas.microsoft.com/office/drawing/2014/main" id="{06709C73-F786-4EDF-8E42-AF922089C7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4E3415-8F00-4362-A5EC-7B69D2DBE341}"/>
              </a:ext>
            </a:extLst>
          </p:cNvPr>
          <p:cNvSpPr>
            <a:spLocks noGrp="1"/>
          </p:cNvSpPr>
          <p:nvPr>
            <p:ph type="sldNum" sz="quarter" idx="12"/>
          </p:nvPr>
        </p:nvSpPr>
        <p:spPr/>
        <p:txBody>
          <a:bodyPr/>
          <a:lstStyle/>
          <a:p>
            <a:fld id="{9CE1D3AC-870B-443F-B84F-078035A5B012}" type="slidenum">
              <a:rPr lang="en-GB" smtClean="0"/>
              <a:t>‹#›</a:t>
            </a:fld>
            <a:endParaRPr lang="en-GB"/>
          </a:p>
        </p:txBody>
      </p:sp>
    </p:spTree>
    <p:extLst>
      <p:ext uri="{BB962C8B-B14F-4D97-AF65-F5344CB8AC3E}">
        <p14:creationId xmlns:p14="http://schemas.microsoft.com/office/powerpoint/2010/main" val="405537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DB108-003B-43AE-8F58-DE52347945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C3EAD3-B8AC-4075-9097-1FA83BF7B4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E206AC-1252-4C0A-BB0F-4A9A02C320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1B94F8-2FE9-4D65-92EC-01287D5B5DD9}"/>
              </a:ext>
            </a:extLst>
          </p:cNvPr>
          <p:cNvSpPr>
            <a:spLocks noGrp="1"/>
          </p:cNvSpPr>
          <p:nvPr>
            <p:ph type="dt" sz="half" idx="10"/>
          </p:nvPr>
        </p:nvSpPr>
        <p:spPr/>
        <p:txBody>
          <a:bodyPr/>
          <a:lstStyle/>
          <a:p>
            <a:fld id="{913A4ED0-4E88-492A-B164-02B24D6A026C}" type="datetimeFigureOut">
              <a:rPr lang="en-GB" smtClean="0"/>
              <a:t>25/11/2019</a:t>
            </a:fld>
            <a:endParaRPr lang="en-GB"/>
          </a:p>
        </p:txBody>
      </p:sp>
      <p:sp>
        <p:nvSpPr>
          <p:cNvPr id="6" name="Footer Placeholder 5">
            <a:extLst>
              <a:ext uri="{FF2B5EF4-FFF2-40B4-BE49-F238E27FC236}">
                <a16:creationId xmlns:a16="http://schemas.microsoft.com/office/drawing/2014/main" id="{3C54657B-AB41-4DB9-9631-C83CA4026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5797A9-27A5-4483-8776-43E7749D499D}"/>
              </a:ext>
            </a:extLst>
          </p:cNvPr>
          <p:cNvSpPr>
            <a:spLocks noGrp="1"/>
          </p:cNvSpPr>
          <p:nvPr>
            <p:ph type="sldNum" sz="quarter" idx="12"/>
          </p:nvPr>
        </p:nvSpPr>
        <p:spPr/>
        <p:txBody>
          <a:bodyPr/>
          <a:lstStyle/>
          <a:p>
            <a:fld id="{9CE1D3AC-870B-443F-B84F-078035A5B012}" type="slidenum">
              <a:rPr lang="en-GB" smtClean="0"/>
              <a:t>‹#›</a:t>
            </a:fld>
            <a:endParaRPr lang="en-GB"/>
          </a:p>
        </p:txBody>
      </p:sp>
    </p:spTree>
    <p:extLst>
      <p:ext uri="{BB962C8B-B14F-4D97-AF65-F5344CB8AC3E}">
        <p14:creationId xmlns:p14="http://schemas.microsoft.com/office/powerpoint/2010/main" val="4269562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FFD26-E003-410E-A6DB-5A50B7870A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706CC3-DA61-4849-B62C-4F7B50F62A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EDE53-6C16-4F64-AB09-58F31F40966F}"/>
              </a:ext>
            </a:extLst>
          </p:cNvPr>
          <p:cNvSpPr>
            <a:spLocks noGrp="1"/>
          </p:cNvSpPr>
          <p:nvPr>
            <p:ph type="dt" sz="half" idx="10"/>
          </p:nvPr>
        </p:nvSpPr>
        <p:spPr/>
        <p:txBody>
          <a:bodyPr/>
          <a:lstStyle/>
          <a:p>
            <a:fld id="{913A4ED0-4E88-492A-B164-02B24D6A026C}" type="datetimeFigureOut">
              <a:rPr lang="en-GB" smtClean="0"/>
              <a:t>25/11/2019</a:t>
            </a:fld>
            <a:endParaRPr lang="en-GB"/>
          </a:p>
        </p:txBody>
      </p:sp>
      <p:sp>
        <p:nvSpPr>
          <p:cNvPr id="5" name="Footer Placeholder 4">
            <a:extLst>
              <a:ext uri="{FF2B5EF4-FFF2-40B4-BE49-F238E27FC236}">
                <a16:creationId xmlns:a16="http://schemas.microsoft.com/office/drawing/2014/main" id="{A079FE56-D6DE-445B-B4B6-A6CE69AADE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58BC64-9D77-4C0F-9051-E4D598FED744}"/>
              </a:ext>
            </a:extLst>
          </p:cNvPr>
          <p:cNvSpPr>
            <a:spLocks noGrp="1"/>
          </p:cNvSpPr>
          <p:nvPr>
            <p:ph type="sldNum" sz="quarter" idx="12"/>
          </p:nvPr>
        </p:nvSpPr>
        <p:spPr/>
        <p:txBody>
          <a:bodyPr/>
          <a:lstStyle/>
          <a:p>
            <a:fld id="{9CE1D3AC-870B-443F-B84F-078035A5B012}" type="slidenum">
              <a:rPr lang="en-GB" smtClean="0"/>
              <a:t>‹#›</a:t>
            </a:fld>
            <a:endParaRPr lang="en-GB"/>
          </a:p>
        </p:txBody>
      </p:sp>
    </p:spTree>
    <p:extLst>
      <p:ext uri="{BB962C8B-B14F-4D97-AF65-F5344CB8AC3E}">
        <p14:creationId xmlns:p14="http://schemas.microsoft.com/office/powerpoint/2010/main" val="4054426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4A80A9-6E03-4D65-BCC8-D4C2997617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9A2DE8-98D3-42AD-A7E3-55CBDD26BD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34BCC7-CB25-4AB9-8534-963F9382C8B6}"/>
              </a:ext>
            </a:extLst>
          </p:cNvPr>
          <p:cNvSpPr>
            <a:spLocks noGrp="1"/>
          </p:cNvSpPr>
          <p:nvPr>
            <p:ph type="dt" sz="half" idx="10"/>
          </p:nvPr>
        </p:nvSpPr>
        <p:spPr/>
        <p:txBody>
          <a:bodyPr/>
          <a:lstStyle/>
          <a:p>
            <a:fld id="{913A4ED0-4E88-492A-B164-02B24D6A026C}" type="datetimeFigureOut">
              <a:rPr lang="en-GB" smtClean="0"/>
              <a:t>25/11/2019</a:t>
            </a:fld>
            <a:endParaRPr lang="en-GB"/>
          </a:p>
        </p:txBody>
      </p:sp>
      <p:sp>
        <p:nvSpPr>
          <p:cNvPr id="5" name="Footer Placeholder 4">
            <a:extLst>
              <a:ext uri="{FF2B5EF4-FFF2-40B4-BE49-F238E27FC236}">
                <a16:creationId xmlns:a16="http://schemas.microsoft.com/office/drawing/2014/main" id="{0CA2163F-B6FC-43B3-BAA4-C52D7E53DA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BA162A-4CA5-419B-9BB9-4F7DD9AB40E5}"/>
              </a:ext>
            </a:extLst>
          </p:cNvPr>
          <p:cNvSpPr>
            <a:spLocks noGrp="1"/>
          </p:cNvSpPr>
          <p:nvPr>
            <p:ph type="sldNum" sz="quarter" idx="12"/>
          </p:nvPr>
        </p:nvSpPr>
        <p:spPr/>
        <p:txBody>
          <a:bodyPr/>
          <a:lstStyle/>
          <a:p>
            <a:fld id="{9CE1D3AC-870B-443F-B84F-078035A5B012}" type="slidenum">
              <a:rPr lang="en-GB" smtClean="0"/>
              <a:t>‹#›</a:t>
            </a:fld>
            <a:endParaRPr lang="en-GB"/>
          </a:p>
        </p:txBody>
      </p:sp>
    </p:spTree>
    <p:extLst>
      <p:ext uri="{BB962C8B-B14F-4D97-AF65-F5344CB8AC3E}">
        <p14:creationId xmlns:p14="http://schemas.microsoft.com/office/powerpoint/2010/main" val="913753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6F9F7D-AE97-47B5-B088-3594019CBB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588DFC-5674-4B9B-8858-74093C0D19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A4C74D-2735-4267-B350-2F44B265F2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3A4ED0-4E88-492A-B164-02B24D6A026C}" type="datetimeFigureOut">
              <a:rPr lang="en-GB" smtClean="0"/>
              <a:t>25/11/2019</a:t>
            </a:fld>
            <a:endParaRPr lang="en-GB"/>
          </a:p>
        </p:txBody>
      </p:sp>
      <p:sp>
        <p:nvSpPr>
          <p:cNvPr id="5" name="Footer Placeholder 4">
            <a:extLst>
              <a:ext uri="{FF2B5EF4-FFF2-40B4-BE49-F238E27FC236}">
                <a16:creationId xmlns:a16="http://schemas.microsoft.com/office/drawing/2014/main" id="{758CD2AB-5D10-43BE-B243-8BADAC868F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C19B28-0006-49A5-8917-68CAE68D10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1D3AC-870B-443F-B84F-078035A5B012}" type="slidenum">
              <a:rPr lang="en-GB" smtClean="0"/>
              <a:t>‹#›</a:t>
            </a:fld>
            <a:endParaRPr lang="en-GB"/>
          </a:p>
        </p:txBody>
      </p:sp>
    </p:spTree>
    <p:extLst>
      <p:ext uri="{BB962C8B-B14F-4D97-AF65-F5344CB8AC3E}">
        <p14:creationId xmlns:p14="http://schemas.microsoft.com/office/powerpoint/2010/main" val="10838538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730977/FSM_and_SEND_outcomes-statistics.pdf" TargetMode="External"/><Relationship Id="rId3" Type="http://schemas.openxmlformats.org/officeDocument/2006/relationships/hyperlink" Target="https://www.bbc.com/news/education-28989714" TargetMode="External"/><Relationship Id="rId7" Type="http://schemas.openxmlformats.org/officeDocument/2006/relationships/hyperlink" Target="https://www.teachers.org.uk/edufacts/child-poverty" TargetMode="External"/><Relationship Id="rId2" Type="http://schemas.openxmlformats.org/officeDocument/2006/relationships/hyperlink" Target="https://www.walesonline.co.uk/news/education/graham-donaldson-interview-wales-curriculum-13812153" TargetMode="External"/><Relationship Id="rId1" Type="http://schemas.openxmlformats.org/officeDocument/2006/relationships/slideLayout" Target="../slideLayouts/slideLayout2.xml"/><Relationship Id="rId6" Type="http://schemas.openxmlformats.org/officeDocument/2006/relationships/hyperlink" Target="https://moneywise.com/a/ways-poverty-affects-education" TargetMode="External"/><Relationship Id="rId5" Type="http://schemas.openxmlformats.org/officeDocument/2006/relationships/hyperlink" Target="https://news.osu.edu/tagfeed/en-us/tags/campus,Construction,Facilities,sustainability,technology,digital-flagship,trustees,staff,faculty,university-business,Campus,news,staff,buckeye-pride,students" TargetMode="External"/><Relationship Id="rId4" Type="http://schemas.openxmlformats.org/officeDocument/2006/relationships/hyperlink" Target="http://mobile.vhprimary.com/wp-content/uploads/2016/09/WORLD-WITHOUT-LEVELS-Parent-session-2016-1.pdf" TargetMode="External"/><Relationship Id="rId9" Type="http://schemas.openxmlformats.org/officeDocument/2006/relationships/hyperlink" Target="https://www.forbes.com/sites/jaredmeyer/2018/01/21/states-need-to-give-ex-cons-a-fresh-start/"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independent.co.uk/life-style/gadgets-and-tech/children-smartphone-ideal-age-social-media-snapchat-youtube-a8294701.html" TargetMode="External"/><Relationship Id="rId2" Type="http://schemas.openxmlformats.org/officeDocument/2006/relationships/hyperlink" Target="https://gov.wales/sites/default/files/publications/2018-03/succesful-futures-a-summary-of-professor-graham-donaldsons-repor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09BEF-5708-4909-82ED-718D9962024F}"/>
              </a:ext>
            </a:extLst>
          </p:cNvPr>
          <p:cNvSpPr>
            <a:spLocks noGrp="1"/>
          </p:cNvSpPr>
          <p:nvPr>
            <p:ph type="ctr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r>
              <a:rPr lang="en-US" sz="2600" kern="1200">
                <a:solidFill>
                  <a:srgbClr val="FFFFFF"/>
                </a:solidFill>
                <a:latin typeface="+mj-lt"/>
                <a:ea typeface="+mj-ea"/>
                <a:cs typeface="+mj-cs"/>
              </a:rPr>
              <a:t>Academic scrapbook</a:t>
            </a:r>
          </a:p>
        </p:txBody>
      </p:sp>
      <p:pic>
        <p:nvPicPr>
          <p:cNvPr id="4" name="Picture 3">
            <a:extLst>
              <a:ext uri="{FF2B5EF4-FFF2-40B4-BE49-F238E27FC236}">
                <a16:creationId xmlns:a16="http://schemas.microsoft.com/office/drawing/2014/main" id="{8D359F70-9C32-401E-8F6C-4CF3E9E0F3AB}"/>
              </a:ext>
            </a:extLst>
          </p:cNvPr>
          <p:cNvPicPr>
            <a:picLocks noChangeAspect="1"/>
          </p:cNvPicPr>
          <p:nvPr/>
        </p:nvPicPr>
        <p:blipFill>
          <a:blip r:embed="rId2"/>
          <a:stretch>
            <a:fillRect/>
          </a:stretch>
        </p:blipFill>
        <p:spPr>
          <a:xfrm>
            <a:off x="3739999" y="238394"/>
            <a:ext cx="4261002" cy="3190606"/>
          </a:xfrm>
          <a:prstGeom prst="rect">
            <a:avLst/>
          </a:prstGeom>
        </p:spPr>
      </p:pic>
      <p:pic>
        <p:nvPicPr>
          <p:cNvPr id="5" name="Picture 4">
            <a:extLst>
              <a:ext uri="{FF2B5EF4-FFF2-40B4-BE49-F238E27FC236}">
                <a16:creationId xmlns:a16="http://schemas.microsoft.com/office/drawing/2014/main" id="{2F6E2C91-B97B-46B9-BD4C-47110B46528E}"/>
              </a:ext>
            </a:extLst>
          </p:cNvPr>
          <p:cNvPicPr>
            <a:picLocks noChangeAspect="1"/>
          </p:cNvPicPr>
          <p:nvPr/>
        </p:nvPicPr>
        <p:blipFill>
          <a:blip r:embed="rId3"/>
          <a:stretch>
            <a:fillRect/>
          </a:stretch>
        </p:blipFill>
        <p:spPr>
          <a:xfrm>
            <a:off x="8156850" y="316938"/>
            <a:ext cx="3879301" cy="2852274"/>
          </a:xfrm>
          <a:prstGeom prst="rect">
            <a:avLst/>
          </a:prstGeom>
        </p:spPr>
      </p:pic>
      <p:pic>
        <p:nvPicPr>
          <p:cNvPr id="6" name="Picture 5">
            <a:extLst>
              <a:ext uri="{FF2B5EF4-FFF2-40B4-BE49-F238E27FC236}">
                <a16:creationId xmlns:a16="http://schemas.microsoft.com/office/drawing/2014/main" id="{EE29577D-27A8-4046-8702-1C07568263D3}"/>
              </a:ext>
            </a:extLst>
          </p:cNvPr>
          <p:cNvPicPr>
            <a:picLocks noChangeAspect="1"/>
          </p:cNvPicPr>
          <p:nvPr/>
        </p:nvPicPr>
        <p:blipFill rotWithShape="1">
          <a:blip r:embed="rId4"/>
          <a:srcRect l="15265" t="20139" r="39141" b="42222"/>
          <a:stretch/>
        </p:blipFill>
        <p:spPr>
          <a:xfrm>
            <a:off x="3600309" y="3752697"/>
            <a:ext cx="2961334" cy="1375116"/>
          </a:xfrm>
          <a:prstGeom prst="rect">
            <a:avLst/>
          </a:prstGeom>
        </p:spPr>
      </p:pic>
    </p:spTree>
    <p:extLst>
      <p:ext uri="{BB962C8B-B14F-4D97-AF65-F5344CB8AC3E}">
        <p14:creationId xmlns:p14="http://schemas.microsoft.com/office/powerpoint/2010/main" val="3201910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0A806-065B-4C70-851C-5005E36AF158}"/>
              </a:ext>
            </a:extLst>
          </p:cNvPr>
          <p:cNvSpPr>
            <a:spLocks noGrp="1"/>
          </p:cNvSpPr>
          <p:nvPr>
            <p:ph type="title"/>
          </p:nvPr>
        </p:nvSpPr>
        <p:spPr/>
        <p:txBody>
          <a:bodyPr/>
          <a:lstStyle/>
          <a:p>
            <a:r>
              <a:rPr lang="en-GB" dirty="0"/>
              <a:t>Changing the curriculum </a:t>
            </a:r>
          </a:p>
        </p:txBody>
      </p:sp>
      <p:sp>
        <p:nvSpPr>
          <p:cNvPr id="3" name="Content Placeholder 2">
            <a:extLst>
              <a:ext uri="{FF2B5EF4-FFF2-40B4-BE49-F238E27FC236}">
                <a16:creationId xmlns:a16="http://schemas.microsoft.com/office/drawing/2014/main" id="{85098364-F747-4EA2-B662-977AC9C8766D}"/>
              </a:ext>
            </a:extLst>
          </p:cNvPr>
          <p:cNvSpPr>
            <a:spLocks noGrp="1"/>
          </p:cNvSpPr>
          <p:nvPr>
            <p:ph idx="1"/>
          </p:nvPr>
        </p:nvSpPr>
        <p:spPr>
          <a:xfrm>
            <a:off x="452718" y="1690688"/>
            <a:ext cx="10515600" cy="4351338"/>
          </a:xfrm>
        </p:spPr>
        <p:txBody>
          <a:bodyPr>
            <a:normAutofit lnSpcReduction="10000"/>
          </a:bodyPr>
          <a:lstStyle/>
          <a:p>
            <a:pPr marL="0" indent="0">
              <a:buNone/>
            </a:pPr>
            <a:r>
              <a:rPr lang="en-GB" sz="1400" dirty="0"/>
              <a:t>A curriculum is a framework which sets out the aims of an education programme which includes making sure they have the knowledge and understanding at each age group as they should, the new curriculum for wales will come into place in the year 2022. The new curriculum will have four purposes, the aim is to have ambitious and capable learners, enterprising and creative contributors, ethical and informed citizens and healthy and confident individuals. Donaldson had meetings in wales in 2014 where he met with headmasters, teachers and pupils etc where they together decided one of the key issues within modern day education was the curriculum and something needed to be changed the curriculum is old and there should be more focus on life skills as at the moment and there is not.</a:t>
            </a:r>
          </a:p>
          <a:p>
            <a:pPr marL="0" indent="0">
              <a:buNone/>
            </a:pPr>
            <a:r>
              <a:rPr lang="en-GB" sz="1400" dirty="0"/>
              <a:t>They came to the conclusion there should be ‘six areas of learning and experience’ which are expressive arts, humanities, mathematics and numeracy, health and wellbeing, science and technology and languages literacy and communities. Changing the curriculum will be important not only to keep it in date but it will prove the economy of wales and give them the foundations they will need in the changing world Donaldson states ‘curriculum reform is not just the latest attempt to engage with the curriculum and bring it back to date. It is standing back and saying what is it and how can we serve our young best in future?’. </a:t>
            </a:r>
          </a:p>
          <a:p>
            <a:pPr marL="0" indent="0">
              <a:buNone/>
            </a:pPr>
            <a:r>
              <a:rPr lang="en-GB" sz="1400" dirty="0"/>
              <a:t>There are a number of issues with the curriculum in place at the moment for example technology, assessment and attainment and health and child development, parent involvement etc and this is why the government are proud to say ‘it will not tell teachers how to teach but concentrates on the essential knowledge and skills every child should have’. Donaldson says ‘we have a lot of momentum inside wales where people are retaining enthusiasm and have got a determination to make this work’ which shows how everyone agrees that it is time for a change in the curriculum. Me as a pupil strongly agrees it is time for a change with the education system and I think this for a number of reasons main one being it would be really beneficial to have a change as the curriculum is outdated as children and young people told Donaldson ‘the curriculum was already out of date especially in technology, software and digital skills, and children are not interested anymore and Donaldson who is changing the curriculum has spent over 40 years in education he has worked in schools, universities central and local government and he has a understanding it is key for children to be intrigued in their education to succeed. Another thing I picked up on whilst in education is the literacy and numeracy skills as a school was behind and the new curriculum is focussing on ‘having much more than a basic ability of literacy and numeracy’ which we will hopefully see a difference in when the new curriculum is put in place. </a:t>
            </a:r>
          </a:p>
        </p:txBody>
      </p:sp>
    </p:spTree>
    <p:extLst>
      <p:ext uri="{BB962C8B-B14F-4D97-AF65-F5344CB8AC3E}">
        <p14:creationId xmlns:p14="http://schemas.microsoft.com/office/powerpoint/2010/main" val="3332937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F3615-A7EF-4583-8DBC-486BC216D770}"/>
              </a:ext>
            </a:extLst>
          </p:cNvPr>
          <p:cNvSpPr>
            <a:spLocks noGrp="1"/>
          </p:cNvSpPr>
          <p:nvPr>
            <p:ph type="title"/>
          </p:nvPr>
        </p:nvSpPr>
        <p:spPr/>
        <p:txBody>
          <a:bodyPr/>
          <a:lstStyle/>
          <a:p>
            <a:r>
              <a:rPr lang="en-GB" dirty="0"/>
              <a:t>Poverty </a:t>
            </a:r>
          </a:p>
        </p:txBody>
      </p:sp>
      <p:sp>
        <p:nvSpPr>
          <p:cNvPr id="3" name="Content Placeholder 2">
            <a:extLst>
              <a:ext uri="{FF2B5EF4-FFF2-40B4-BE49-F238E27FC236}">
                <a16:creationId xmlns:a16="http://schemas.microsoft.com/office/drawing/2014/main" id="{2BD2451A-FB40-4E82-8E58-C8DC81C2FA1A}"/>
              </a:ext>
            </a:extLst>
          </p:cNvPr>
          <p:cNvSpPr>
            <a:spLocks noGrp="1"/>
          </p:cNvSpPr>
          <p:nvPr>
            <p:ph idx="1"/>
          </p:nvPr>
        </p:nvSpPr>
        <p:spPr/>
        <p:txBody>
          <a:bodyPr>
            <a:normAutofit/>
          </a:bodyPr>
          <a:lstStyle/>
          <a:p>
            <a:pPr marL="0" indent="0">
              <a:buNone/>
            </a:pPr>
            <a:r>
              <a:rPr lang="en-GB" sz="1400" dirty="0"/>
              <a:t>Low income in a house hold is usually a predictor of low performance in education and this is not the children's fault. Children born into poverty will not be able to afford the proper nutrition at home or in some cases will not be able to afford food at all which will effect a child's learning ‘a 2008 study shows that not eating enough can reduce the brains capacity to learn’. </a:t>
            </a:r>
          </a:p>
          <a:p>
            <a:pPr marL="0" indent="0">
              <a:buNone/>
            </a:pPr>
            <a:r>
              <a:rPr lang="en-GB" sz="1400" dirty="0"/>
              <a:t>Children from poor backgrounds will also have reduced reading skills as it is likely the parent may not be spending much time at home reading with the child and this may be due to they are not financially stable to buy the books. A study from 2016/2017 says ‘4.1 million children were living in the UK, an increase of 100,000 on the previous year. This means 30% of children, or nine pupils in every classroom of 30 pupils, are officially poor. An article I read stated that ‘studies have found that under-achievement in children in wales receiving free school meals may be a significant problem from nursery class onwards. Of particular concern is the gap between the educational achievement at age 15 of students in receipt of FSM and those who are not, measured by performance in GCSE performance’ his article was written in 2011 and in the article was also stated that reducing the impact of poverty on what children achieve in school is one of its main priorities, yet not much has changed since then there are still a high number of children in poverty under performing in education. It was noticed that this was an issue so a tackling poverty action plan was set by the welsh government in 2012 yet a statistic shows us that ‘FSM eligible pupils were 23% less likely to be in sustained employment ages 27 when compared to peers who were not eligible for FSM’ . June 2014 Ministerial Forewood said one of his objectives were to ‘mitigate the impact of deprivation in the early years so that learners are school ready and have well developed early language skills’ but study shows that by the age of five around a third of children living in poverty which is 30-35%are already failing behind with key milestones such as problem skills and language skills compared to the other 20-21% of their peers who are not in poverty. From personal experiences I have seen peers who have not been able to complete homework due to they are not financially stable and do not have the technology at home to complete the work but not technology some are not able to buy books colours etc, not only this but I have witnessed children who are bullied due to not having the same nice clothes or goods as others such as phones etc and with more technology being brought into school work because they will not have as much practise using technology as other peers putting them behind with school work more than they already are.</a:t>
            </a:r>
          </a:p>
        </p:txBody>
      </p:sp>
    </p:spTree>
    <p:extLst>
      <p:ext uri="{BB962C8B-B14F-4D97-AF65-F5344CB8AC3E}">
        <p14:creationId xmlns:p14="http://schemas.microsoft.com/office/powerpoint/2010/main" val="4084094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03EEA-B57A-46EC-B763-0B96CB8B7118}"/>
              </a:ext>
            </a:extLst>
          </p:cNvPr>
          <p:cNvSpPr>
            <a:spLocks noGrp="1"/>
          </p:cNvSpPr>
          <p:nvPr>
            <p:ph type="title"/>
          </p:nvPr>
        </p:nvSpPr>
        <p:spPr/>
        <p:txBody>
          <a:bodyPr/>
          <a:lstStyle/>
          <a:p>
            <a:r>
              <a:rPr lang="en-GB" dirty="0"/>
              <a:t>Technology </a:t>
            </a:r>
          </a:p>
        </p:txBody>
      </p:sp>
      <p:sp>
        <p:nvSpPr>
          <p:cNvPr id="3" name="Content Placeholder 2">
            <a:extLst>
              <a:ext uri="{FF2B5EF4-FFF2-40B4-BE49-F238E27FC236}">
                <a16:creationId xmlns:a16="http://schemas.microsoft.com/office/drawing/2014/main" id="{DEF85DBD-6EDF-465D-AE33-F3387D37E4F5}"/>
              </a:ext>
            </a:extLst>
          </p:cNvPr>
          <p:cNvSpPr>
            <a:spLocks noGrp="1"/>
          </p:cNvSpPr>
          <p:nvPr>
            <p:ph idx="1"/>
          </p:nvPr>
        </p:nvSpPr>
        <p:spPr/>
        <p:txBody>
          <a:bodyPr>
            <a:normAutofit lnSpcReduction="10000"/>
          </a:bodyPr>
          <a:lstStyle/>
          <a:p>
            <a:pPr marL="0" indent="0">
              <a:buNone/>
            </a:pPr>
            <a:r>
              <a:rPr lang="en-GB" sz="1400" dirty="0"/>
              <a:t>Computers were first used in education in the 1960s , since then we have came a long way with technology and they have not stopped yet technology grows more and more each day. Technology can be used in schools with things like presentations or research it has made the process of both teaching and learning more convenient. Education has become one of the most important professions in the working world having a better understanding of technology gives you more opportunities.</a:t>
            </a:r>
          </a:p>
          <a:p>
            <a:pPr marL="0" indent="0">
              <a:buNone/>
            </a:pPr>
            <a:r>
              <a:rPr lang="en-GB" sz="1400" dirty="0"/>
              <a:t> Donaldson says ‘being fully involved in modern society and the workplace already demands increasingly high levels of digital skill and that will only continue in the future’. The problem with technology is it is effecting children's ability to write and communicate face to face, if used correctly then we would not be having this issue but children are using technology a lot and talk to each other on it so are not seeing the need to verbally talk. Another issue with technology I have witnessed myself would be using text speak and slang terms in the classroom as they are so used to using it over the phone terry wood who is a language teacher says she ‘has seen a dramatic decline in the written abilities of her students due to tweeting, Facebook and texting’. An article says ‘64% of students in the study respond inadvertently using a form of shorthand native to texting or social network’ the same way as society changes and develops so do slang words and the more they are getting used the more it will effect a pupils language skills. The Donaldson report also suggests that ‘a digital competence framework should be developed to establish progression and young peoples learning’ if done correctly then children should be learning and improving performance by creating and using appropriate technological processes and resources however doing this is going to make children more reliable on technology rather than thinking for themselves. At a young age a child's brain is still developing and exposing children to technology at high rates may cause their brain to adapt an internet approach to thinking. The comprehensive I was previously at was a strictly no phone school and due to this you would have children not coming to school as they could not be without their phones a study found that ‘one in four children under the age of six has a smartphone’ and that is under the age of six it is unlikely to see someone without a mobile phone in their teenage years. Prisons usually give the prisoners lower rates of education and skills many focus on basic literacy skills the purpose of prison education is to give inmates a better opportunity for when they get out and try to find employment and with technology becoming key to most jobs it is going to make it harder for them when they get out, a study was done in 2018 which says ‘between 60 percent and 75 percent of ex offenders remain unemployed’.</a:t>
            </a:r>
          </a:p>
        </p:txBody>
      </p:sp>
    </p:spTree>
    <p:extLst>
      <p:ext uri="{BB962C8B-B14F-4D97-AF65-F5344CB8AC3E}">
        <p14:creationId xmlns:p14="http://schemas.microsoft.com/office/powerpoint/2010/main" val="2346353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E7241-88D7-405C-8392-617E4D573165}"/>
              </a:ext>
            </a:extLst>
          </p:cNvPr>
          <p:cNvSpPr>
            <a:spLocks noGrp="1"/>
          </p:cNvSpPr>
          <p:nvPr>
            <p:ph type="title"/>
          </p:nvPr>
        </p:nvSpPr>
        <p:spPr/>
        <p:txBody>
          <a:bodyPr/>
          <a:lstStyle/>
          <a:p>
            <a:r>
              <a:rPr lang="en-GB" dirty="0"/>
              <a:t>Reference list</a:t>
            </a:r>
          </a:p>
        </p:txBody>
      </p:sp>
      <p:sp>
        <p:nvSpPr>
          <p:cNvPr id="4" name="TextBox 3">
            <a:extLst>
              <a:ext uri="{FF2B5EF4-FFF2-40B4-BE49-F238E27FC236}">
                <a16:creationId xmlns:a16="http://schemas.microsoft.com/office/drawing/2014/main" id="{792AD5A8-C2A9-46F5-BAE7-E406D24CBE08}"/>
              </a:ext>
            </a:extLst>
          </p:cNvPr>
          <p:cNvSpPr txBox="1"/>
          <p:nvPr/>
        </p:nvSpPr>
        <p:spPr>
          <a:xfrm>
            <a:off x="0" y="1225689"/>
            <a:ext cx="6653464" cy="5632311"/>
          </a:xfrm>
          <a:prstGeom prst="rect">
            <a:avLst/>
          </a:prstGeom>
          <a:noFill/>
        </p:spPr>
        <p:txBody>
          <a:bodyPr wrap="square" rtlCol="0">
            <a:spAutoFit/>
          </a:bodyPr>
          <a:lstStyle/>
          <a:p>
            <a:r>
              <a:rPr lang="en-GB" dirty="0"/>
              <a:t>26</a:t>
            </a:r>
            <a:r>
              <a:rPr lang="en-GB" baseline="30000" dirty="0"/>
              <a:t>th,</a:t>
            </a:r>
            <a:r>
              <a:rPr lang="en-GB" dirty="0"/>
              <a:t> October 2017, Abbie </a:t>
            </a:r>
            <a:r>
              <a:rPr lang="en-GB" dirty="0" err="1"/>
              <a:t>Wightwick</a:t>
            </a:r>
            <a:r>
              <a:rPr lang="en-GB" dirty="0"/>
              <a:t>, </a:t>
            </a:r>
            <a:r>
              <a:rPr lang="en-GB" dirty="0" err="1"/>
              <a:t>WalesOnline</a:t>
            </a:r>
            <a:r>
              <a:rPr lang="en-GB" dirty="0"/>
              <a:t>, The man behind Wales' new curriculum on education, exams and stats, </a:t>
            </a:r>
            <a:r>
              <a:rPr lang="en-GB" dirty="0">
                <a:hlinkClick r:id="rId2"/>
              </a:rPr>
              <a:t>https://www.walesonline.co.uk/news/education/graham-donaldson-interview-wales-curriculum-13812153</a:t>
            </a:r>
            <a:endParaRPr lang="en-GB" dirty="0"/>
          </a:p>
          <a:p>
            <a:endParaRPr lang="en-GB" dirty="0"/>
          </a:p>
          <a:p>
            <a:r>
              <a:rPr lang="en-GB" dirty="0"/>
              <a:t>1</a:t>
            </a:r>
            <a:r>
              <a:rPr lang="en-GB" baseline="30000" dirty="0"/>
              <a:t>st</a:t>
            </a:r>
            <a:r>
              <a:rPr lang="en-GB" dirty="0"/>
              <a:t> September 2014, National curriculum changes, BBC News, </a:t>
            </a:r>
            <a:r>
              <a:rPr lang="en-GB" dirty="0">
                <a:hlinkClick r:id="rId3"/>
              </a:rPr>
              <a:t>https://www.bbc.com/news/education-28989714</a:t>
            </a:r>
            <a:endParaRPr lang="en-GB" dirty="0"/>
          </a:p>
          <a:p>
            <a:endParaRPr lang="en-GB" dirty="0"/>
          </a:p>
          <a:p>
            <a:r>
              <a:rPr lang="en-GB" dirty="0"/>
              <a:t>Mobile.vhprimary.com, </a:t>
            </a:r>
            <a:r>
              <a:rPr lang="en-GB" dirty="0">
                <a:hlinkClick r:id="rId4"/>
              </a:rPr>
              <a:t>http://mobile.vhprimary.com/wp-content/uploads/2016/09/WORLD-WITHOUT-LEVELS-Parent-session-2016-1.pdf</a:t>
            </a:r>
            <a:r>
              <a:rPr lang="en-GB" dirty="0"/>
              <a:t> </a:t>
            </a:r>
          </a:p>
          <a:p>
            <a:endParaRPr lang="en-GB" dirty="0"/>
          </a:p>
          <a:p>
            <a:r>
              <a:rPr lang="en-GB" dirty="0"/>
              <a:t>25</a:t>
            </a:r>
            <a:r>
              <a:rPr lang="en-GB" baseline="30000" dirty="0"/>
              <a:t>th</a:t>
            </a:r>
            <a:r>
              <a:rPr lang="en-GB" dirty="0"/>
              <a:t> November, Ohio State News, News.osu.edu, </a:t>
            </a:r>
            <a:r>
              <a:rPr lang="en-GB" dirty="0">
                <a:hlinkClick r:id="rId5"/>
              </a:rPr>
              <a:t>https://news.osu.edu/tagfeed/en-us/tags/campus,Construction,Facilities,sustainability,technology,digital-flagship,trustees,staff,faculty,university-business,Campus,news,staff,buckeye-pride,students</a:t>
            </a:r>
            <a:r>
              <a:rPr lang="en-GB" dirty="0"/>
              <a:t> </a:t>
            </a:r>
          </a:p>
          <a:p>
            <a:endParaRPr lang="en-GB" dirty="0"/>
          </a:p>
          <a:p>
            <a:endParaRPr lang="en-GB" dirty="0"/>
          </a:p>
          <a:p>
            <a:endParaRPr lang="en-GB" dirty="0"/>
          </a:p>
        </p:txBody>
      </p:sp>
      <p:sp>
        <p:nvSpPr>
          <p:cNvPr id="7" name="TextBox 6">
            <a:extLst>
              <a:ext uri="{FF2B5EF4-FFF2-40B4-BE49-F238E27FC236}">
                <a16:creationId xmlns:a16="http://schemas.microsoft.com/office/drawing/2014/main" id="{DF1D706F-77AF-4F47-B4F1-F6DA75F2B7F7}"/>
              </a:ext>
            </a:extLst>
          </p:cNvPr>
          <p:cNvSpPr txBox="1"/>
          <p:nvPr/>
        </p:nvSpPr>
        <p:spPr>
          <a:xfrm>
            <a:off x="6521114" y="375314"/>
            <a:ext cx="5261811" cy="1200329"/>
          </a:xfrm>
          <a:prstGeom prst="rect">
            <a:avLst/>
          </a:prstGeom>
          <a:noFill/>
        </p:spPr>
        <p:txBody>
          <a:bodyPr wrap="square" rtlCol="0">
            <a:spAutoFit/>
          </a:bodyPr>
          <a:lstStyle/>
          <a:p>
            <a:r>
              <a:rPr lang="en-GB" dirty="0"/>
              <a:t>June 20</a:t>
            </a:r>
            <a:r>
              <a:rPr lang="en-GB" baseline="30000" dirty="0"/>
              <a:t>th</a:t>
            </a:r>
            <a:r>
              <a:rPr lang="en-GB" dirty="0"/>
              <a:t>, 2019</a:t>
            </a:r>
          </a:p>
          <a:p>
            <a:r>
              <a:rPr lang="en-GB" dirty="0"/>
              <a:t>Kevin Johnston ,7 Ways Poverty Affects Education, money wise, </a:t>
            </a:r>
            <a:r>
              <a:rPr lang="en-GB" dirty="0">
                <a:hlinkClick r:id="rId6"/>
              </a:rPr>
              <a:t>https://moneywise.com/a/ways-poverty-affects-education</a:t>
            </a:r>
            <a:r>
              <a:rPr lang="en-GB" dirty="0"/>
              <a:t> </a:t>
            </a:r>
          </a:p>
        </p:txBody>
      </p:sp>
      <p:sp>
        <p:nvSpPr>
          <p:cNvPr id="8" name="TextBox 7">
            <a:extLst>
              <a:ext uri="{FF2B5EF4-FFF2-40B4-BE49-F238E27FC236}">
                <a16:creationId xmlns:a16="http://schemas.microsoft.com/office/drawing/2014/main" id="{3DC34DF8-2769-4E75-998B-4BCAE8BAFA64}"/>
              </a:ext>
            </a:extLst>
          </p:cNvPr>
          <p:cNvSpPr txBox="1"/>
          <p:nvPr/>
        </p:nvSpPr>
        <p:spPr>
          <a:xfrm>
            <a:off x="6521114" y="1652171"/>
            <a:ext cx="4732421" cy="4801314"/>
          </a:xfrm>
          <a:prstGeom prst="rect">
            <a:avLst/>
          </a:prstGeom>
          <a:noFill/>
        </p:spPr>
        <p:txBody>
          <a:bodyPr wrap="square" rtlCol="0">
            <a:spAutoFit/>
          </a:bodyPr>
          <a:lstStyle/>
          <a:p>
            <a:r>
              <a:rPr lang="en-GB" dirty="0"/>
              <a:t>National Education Union (NEU) | NUT - The Teachers' Union, Teachers.org.uk, </a:t>
            </a:r>
            <a:r>
              <a:rPr lang="en-GB" dirty="0">
                <a:hlinkClick r:id="rId7"/>
              </a:rPr>
              <a:t>https://www.teachers.org.uk/edufacts/child-poverty</a:t>
            </a:r>
            <a:r>
              <a:rPr lang="en-GB" dirty="0"/>
              <a:t> </a:t>
            </a:r>
          </a:p>
          <a:p>
            <a:endParaRPr lang="en-GB" dirty="0"/>
          </a:p>
          <a:p>
            <a:r>
              <a:rPr lang="en-GB" dirty="0" err="1"/>
              <a:t>Ju;y</a:t>
            </a:r>
            <a:r>
              <a:rPr lang="en-GB" dirty="0"/>
              <a:t> 2018Assets.publishing.service.gov.uk, </a:t>
            </a:r>
            <a:r>
              <a:rPr lang="en-GB" dirty="0">
                <a:hlinkClick r:id="rId8"/>
              </a:rPr>
              <a:t>https://assets.publishing.service.gov.uk/government/uploads/system/uploads/attachment_data/file/730977/FSM_and_SEND_outcomes-statistics.pdf</a:t>
            </a:r>
            <a:r>
              <a:rPr lang="en-GB" dirty="0"/>
              <a:t> </a:t>
            </a:r>
          </a:p>
          <a:p>
            <a:endParaRPr lang="en-GB" dirty="0"/>
          </a:p>
          <a:p>
            <a:r>
              <a:rPr lang="en-GB" dirty="0"/>
              <a:t>States Need To Give Ex-Cons A Fresh Start, Forbes.com, </a:t>
            </a:r>
            <a:r>
              <a:rPr lang="en-GB" dirty="0">
                <a:hlinkClick r:id="rId9"/>
              </a:rPr>
              <a:t>https://www.forbes.com/sites/jaredmeyer/2018/01/21/states-need-to-give-ex-cons-a-fresh-start/</a:t>
            </a:r>
            <a:r>
              <a:rPr lang="en-GB" dirty="0"/>
              <a:t> </a:t>
            </a:r>
          </a:p>
          <a:p>
            <a:endParaRPr lang="en-GB" dirty="0"/>
          </a:p>
        </p:txBody>
      </p:sp>
    </p:spTree>
    <p:extLst>
      <p:ext uri="{BB962C8B-B14F-4D97-AF65-F5344CB8AC3E}">
        <p14:creationId xmlns:p14="http://schemas.microsoft.com/office/powerpoint/2010/main" val="1747643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7183D6-B751-4EDE-9C08-F34B3B847548}"/>
              </a:ext>
            </a:extLst>
          </p:cNvPr>
          <p:cNvSpPr txBox="1"/>
          <p:nvPr/>
        </p:nvSpPr>
        <p:spPr>
          <a:xfrm>
            <a:off x="256673" y="352925"/>
            <a:ext cx="7170821" cy="4154984"/>
          </a:xfrm>
          <a:prstGeom prst="rect">
            <a:avLst/>
          </a:prstGeom>
          <a:noFill/>
        </p:spPr>
        <p:txBody>
          <a:bodyPr wrap="square" rtlCol="0">
            <a:spAutoFit/>
          </a:bodyPr>
          <a:lstStyle/>
          <a:p>
            <a:r>
              <a:rPr lang="en-GB" sz="2400" dirty="0">
                <a:hlinkClick r:id="rId2"/>
              </a:rPr>
              <a:t>https://gov.wales/sites/default/files/publications/2018-03/succesful-futures-a-summary-of-professor-graham-donaldsons-report.pdf</a:t>
            </a:r>
            <a:r>
              <a:rPr lang="en-GB" sz="2400" dirty="0"/>
              <a:t>  </a:t>
            </a:r>
            <a:r>
              <a:rPr lang="en-GB" sz="2400" dirty="0" err="1"/>
              <a:t>Gov.wales</a:t>
            </a:r>
            <a:r>
              <a:rPr lang="en-GB" sz="2400" dirty="0"/>
              <a:t>, Looking at the Curriculum </a:t>
            </a:r>
          </a:p>
          <a:p>
            <a:endParaRPr lang="en-GB" sz="2400" dirty="0"/>
          </a:p>
          <a:p>
            <a:r>
              <a:rPr lang="en-GB" sz="2400" dirty="0"/>
              <a:t>8 April 8</a:t>
            </a:r>
            <a:r>
              <a:rPr lang="en-GB" sz="2400" baseline="30000" dirty="0"/>
              <a:t>th</a:t>
            </a:r>
            <a:r>
              <a:rPr lang="en-GB" sz="2400" dirty="0"/>
              <a:t> 2018, Agency Reporter A quarter of children under six have a smartphone, study finds, The </a:t>
            </a:r>
            <a:r>
              <a:rPr lang="en-GB" sz="2400" dirty="0" err="1"/>
              <a:t>idependant</a:t>
            </a:r>
            <a:r>
              <a:rPr lang="en-GB" sz="2400" dirty="0"/>
              <a:t>, </a:t>
            </a:r>
          </a:p>
          <a:p>
            <a:r>
              <a:rPr lang="en-GB" sz="2400" dirty="0">
                <a:hlinkClick r:id="rId3"/>
              </a:rPr>
              <a:t>https://www.independent.co.uk/life-style/gadgets-and-tech/children-smartphone-ideal-age-social-media-snapchat-youtube-a8294701.html</a:t>
            </a:r>
            <a:r>
              <a:rPr lang="en-GB" sz="2400" dirty="0"/>
              <a:t> </a:t>
            </a:r>
          </a:p>
        </p:txBody>
      </p:sp>
    </p:spTree>
    <p:extLst>
      <p:ext uri="{BB962C8B-B14F-4D97-AF65-F5344CB8AC3E}">
        <p14:creationId xmlns:p14="http://schemas.microsoft.com/office/powerpoint/2010/main" val="23280888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2" ma:contentTypeDescription="Create a new document." ma:contentTypeScope="" ma:versionID="a3e70a07debc88b454e927d60de085f4">
  <xsd:schema xmlns:xsd="http://www.w3.org/2001/XMLSchema" xmlns:xs="http://www.w3.org/2001/XMLSchema" xmlns:p="http://schemas.microsoft.com/office/2006/metadata/properties" xmlns:ns3="2dc8c000-3fb6-4aae-80f6-b33e90f8692e" targetNamespace="http://schemas.microsoft.com/office/2006/metadata/properties" ma:root="true" ma:fieldsID="d6237e4970458722e9b937876581c06d" ns3:_="">
    <xsd:import namespace="2dc8c000-3fb6-4aae-80f6-b33e90f8692e"/>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E7A9302-33A2-4C62-B653-2D92C423B7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9342236-A492-47C5-90DC-AF4E428516CC}">
  <ds:schemaRefs>
    <ds:schemaRef ds:uri="http://schemas.microsoft.com/office/2006/metadata/properties"/>
    <ds:schemaRef ds:uri="http://purl.org/dc/elements/1.1/"/>
    <ds:schemaRef ds:uri="http://schemas.microsoft.com/office/infopath/2007/PartnerControls"/>
    <ds:schemaRef ds:uri="2dc8c000-3fb6-4aae-80f6-b33e90f8692e"/>
    <ds:schemaRef ds:uri="http://schemas.openxmlformats.org/package/2006/metadata/core-properties"/>
    <ds:schemaRef ds:uri="http://schemas.microsoft.com/office/2006/documentManagement/types"/>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F7F273E0-28BF-4D17-A5D9-EF13E688456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446</TotalTime>
  <Words>1939</Words>
  <Application>Microsoft Office PowerPoint</Application>
  <PresentationFormat>Widescreen</PresentationFormat>
  <Paragraphs>31</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Academic scrapbook</vt:lpstr>
      <vt:lpstr>Changing the curriculum </vt:lpstr>
      <vt:lpstr>Poverty </vt:lpstr>
      <vt:lpstr>Technology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scrapbook</dc:title>
  <dc:creator>Shannon Ready (1902526)</dc:creator>
  <cp:lastModifiedBy>Shannon Ready (1902526)</cp:lastModifiedBy>
  <cp:revision>13</cp:revision>
  <dcterms:created xsi:type="dcterms:W3CDTF">2019-11-21T12:02:09Z</dcterms:created>
  <dcterms:modified xsi:type="dcterms:W3CDTF">2019-11-25T19:21:01Z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