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74" r:id="rId6"/>
    <p:sldId id="276" r:id="rId7"/>
    <p:sldId id="270" r:id="rId8"/>
    <p:sldId id="277"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3" d="100"/>
          <a:sy n="63" d="100"/>
        </p:scale>
        <p:origin x="61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30/10/2022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30/10/2022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30/10/2022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30/10/2022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7">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9">
            <a:extLst>
              <a:ext uri="{FF2B5EF4-FFF2-40B4-BE49-F238E27FC236}">
                <a16:creationId xmlns:a16="http://schemas.microsoft.com/office/drawing/2014/main" id="{09BE6F6B-19BD-443C-8FB0-FA45F13F95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39505" cy="6857542"/>
          </a:xfrm>
          <a:custGeom>
            <a:avLst/>
            <a:gdLst>
              <a:gd name="connsiteX0" fmla="*/ 0 w 7539505"/>
              <a:gd name="connsiteY0" fmla="*/ 0 h 6857542"/>
              <a:gd name="connsiteX1" fmla="*/ 6392832 w 7539505"/>
              <a:gd name="connsiteY1" fmla="*/ 0 h 6857542"/>
              <a:gd name="connsiteX2" fmla="*/ 6405479 w 7539505"/>
              <a:gd name="connsiteY2" fmla="*/ 31774 h 6857542"/>
              <a:gd name="connsiteX3" fmla="*/ 7460487 w 7539505"/>
              <a:gd name="connsiteY3" fmla="*/ 2682457 h 6857542"/>
              <a:gd name="connsiteX4" fmla="*/ 7460487 w 7539505"/>
              <a:gd name="connsiteY4" fmla="*/ 3752208 h 6857542"/>
              <a:gd name="connsiteX5" fmla="*/ 6302983 w 7539505"/>
              <a:gd name="connsiteY5" fmla="*/ 6660411 h 6857542"/>
              <a:gd name="connsiteX6" fmla="*/ 6224521 w 7539505"/>
              <a:gd name="connsiteY6" fmla="*/ 6857542 h 6857542"/>
              <a:gd name="connsiteX7" fmla="*/ 0 w 7539505"/>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39505" h="6857542">
                <a:moveTo>
                  <a:pt x="0" y="0"/>
                </a:moveTo>
                <a:lnTo>
                  <a:pt x="6392832" y="0"/>
                </a:lnTo>
                <a:lnTo>
                  <a:pt x="6405479" y="31774"/>
                </a:lnTo>
                <a:cubicBezTo>
                  <a:pt x="7460487" y="2682457"/>
                  <a:pt x="7460487" y="2682457"/>
                  <a:pt x="7460487" y="2682457"/>
                </a:cubicBezTo>
                <a:cubicBezTo>
                  <a:pt x="7565845" y="2988100"/>
                  <a:pt x="7565845" y="3446565"/>
                  <a:pt x="7460487" y="3752208"/>
                </a:cubicBezTo>
                <a:cubicBezTo>
                  <a:pt x="6976500" y="4968215"/>
                  <a:pt x="6598385" y="5918220"/>
                  <a:pt x="6302983" y="6660411"/>
                </a:cubicBezTo>
                <a:lnTo>
                  <a:pt x="6224521"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2" name="Group 11">
            <a:extLst>
              <a:ext uri="{FF2B5EF4-FFF2-40B4-BE49-F238E27FC236}">
                <a16:creationId xmlns:a16="http://schemas.microsoft.com/office/drawing/2014/main" id="{92AAE609-C327-4952-BB48-254E9015AD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293178" y="681628"/>
            <a:ext cx="1562267" cy="1172973"/>
            <a:chOff x="7493121" y="1000124"/>
            <a:chExt cx="1562267" cy="1172973"/>
          </a:xfrm>
        </p:grpSpPr>
        <p:sp>
          <p:nvSpPr>
            <p:cNvPr id="13" name="Freeform 5">
              <a:extLst>
                <a:ext uri="{FF2B5EF4-FFF2-40B4-BE49-F238E27FC236}">
                  <a16:creationId xmlns:a16="http://schemas.microsoft.com/office/drawing/2014/main" id="{94F06CAB-1C7B-4E12-B1B8-5F7067FDAD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3" name="Freeform 5">
              <a:extLst>
                <a:ext uri="{FF2B5EF4-FFF2-40B4-BE49-F238E27FC236}">
                  <a16:creationId xmlns:a16="http://schemas.microsoft.com/office/drawing/2014/main" id="{48448472-893D-4CE9-9024-B0F79813BF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539414" y="1270007"/>
            <a:ext cx="5845097" cy="4317987"/>
          </a:xfrm>
        </p:spPr>
        <p:txBody>
          <a:bodyPr anchor="ctr">
            <a:normAutofit/>
          </a:bodyPr>
          <a:lstStyle/>
          <a:p>
            <a:pPr algn="r"/>
            <a:r>
              <a:rPr lang="en-GB" sz="3400">
                <a:solidFill>
                  <a:schemeClr val="bg1"/>
                </a:solidFill>
                <a:cs typeface="Calibri Light"/>
              </a:rPr>
              <a:t>BMSW4004</a:t>
            </a:r>
            <a:br>
              <a:rPr lang="en-GB" sz="3400">
                <a:solidFill>
                  <a:schemeClr val="bg1"/>
                </a:solidFill>
                <a:cs typeface="Calibri Light"/>
              </a:rPr>
            </a:br>
            <a:r>
              <a:rPr lang="en-GB" sz="3400">
                <a:solidFill>
                  <a:schemeClr val="bg1"/>
                </a:solidFill>
                <a:cs typeface="Calibri Light"/>
              </a:rPr>
              <a:t>Dr.CHIJIOKE D UBA</a:t>
            </a:r>
            <a:br>
              <a:rPr lang="en-GB" sz="3400">
                <a:solidFill>
                  <a:schemeClr val="bg1"/>
                </a:solidFill>
                <a:cs typeface="Calibri Light"/>
              </a:rPr>
            </a:br>
            <a:r>
              <a:rPr lang="en-GB" sz="3400">
                <a:solidFill>
                  <a:schemeClr val="bg1"/>
                </a:solidFill>
                <a:cs typeface="Calibri Light"/>
              </a:rPr>
              <a:t>PROBLEM SOLVING AND DECISION MAKING</a:t>
            </a:r>
            <a:br>
              <a:rPr lang="en-GB" sz="3400">
                <a:solidFill>
                  <a:schemeClr val="bg1"/>
                </a:solidFill>
                <a:cs typeface="Calibri Light"/>
              </a:rPr>
            </a:br>
            <a:r>
              <a:rPr lang="en-GB" sz="3400">
                <a:solidFill>
                  <a:schemeClr val="bg1"/>
                </a:solidFill>
                <a:cs typeface="Calibri Light"/>
              </a:rPr>
              <a:t>CERTIFICATE OF HIGHER EDUCATION IN SKILLS FOR THE WORKPLACE AND HEALTH AND SOCIAL CARE</a:t>
            </a:r>
            <a:br>
              <a:rPr lang="en-GB" sz="3400">
                <a:solidFill>
                  <a:schemeClr val="bg1"/>
                </a:solidFill>
                <a:cs typeface="Calibri Light"/>
              </a:rPr>
            </a:br>
            <a:endParaRPr lang="en-GB" sz="3400">
              <a:solidFill>
                <a:schemeClr val="bg1"/>
              </a:solidFill>
              <a:cs typeface="Calibri Light"/>
            </a:endParaRPr>
          </a:p>
        </p:txBody>
      </p:sp>
      <p:sp>
        <p:nvSpPr>
          <p:cNvPr id="3" name="Subtitle 2"/>
          <p:cNvSpPr>
            <a:spLocks noGrp="1"/>
          </p:cNvSpPr>
          <p:nvPr>
            <p:ph type="subTitle" idx="1"/>
          </p:nvPr>
        </p:nvSpPr>
        <p:spPr>
          <a:xfrm>
            <a:off x="7792278" y="2251873"/>
            <a:ext cx="3681454" cy="2354256"/>
          </a:xfrm>
        </p:spPr>
        <p:txBody>
          <a:bodyPr anchor="ctr">
            <a:normAutofit/>
          </a:bodyPr>
          <a:lstStyle/>
          <a:p>
            <a:pPr algn="l"/>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1" name="Freeform: Shape 30">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E4A558-9C0D-1718-C0C9-DCAF35ADF356}"/>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3400">
                <a:solidFill>
                  <a:schemeClr val="bg1">
                    <a:lumMod val="95000"/>
                    <a:lumOff val="5000"/>
                  </a:schemeClr>
                </a:solidFill>
              </a:rPr>
              <a:t>UNDERSTANDING THE NATURE AND IMPACT OF PROFIT DECLINE ON TM IRWIN AND ITS EMPLOYEES.</a:t>
            </a:r>
            <a:br>
              <a:rPr lang="en-US" sz="3400">
                <a:solidFill>
                  <a:schemeClr val="bg1">
                    <a:lumMod val="95000"/>
                    <a:lumOff val="5000"/>
                  </a:schemeClr>
                </a:solidFill>
              </a:rPr>
            </a:br>
            <a:r>
              <a:rPr lang="en-US" sz="3400">
                <a:solidFill>
                  <a:schemeClr val="bg1">
                    <a:lumMod val="95000"/>
                    <a:lumOff val="5000"/>
                  </a:schemeClr>
                </a:solidFill>
              </a:rPr>
              <a:t>PROFIT IS DECLINING AND IS CAUSED BY INTERNAL AND EXTERNAL FACTORS.</a:t>
            </a:r>
            <a:br>
              <a:rPr lang="en-US" sz="3400">
                <a:solidFill>
                  <a:schemeClr val="bg1">
                    <a:lumMod val="95000"/>
                    <a:lumOff val="5000"/>
                  </a:schemeClr>
                </a:solidFill>
              </a:rPr>
            </a:br>
            <a:br>
              <a:rPr lang="en-US" sz="3400">
                <a:solidFill>
                  <a:schemeClr val="bg1">
                    <a:lumMod val="95000"/>
                    <a:lumOff val="5000"/>
                  </a:schemeClr>
                </a:solidFill>
              </a:rPr>
            </a:br>
            <a:endParaRPr lang="en-US" sz="3400">
              <a:solidFill>
                <a:schemeClr val="bg1">
                  <a:lumMod val="95000"/>
                  <a:lumOff val="5000"/>
                </a:schemeClr>
              </a:solidFill>
            </a:endParaRPr>
          </a:p>
        </p:txBody>
      </p:sp>
    </p:spTree>
    <p:extLst>
      <p:ext uri="{BB962C8B-B14F-4D97-AF65-F5344CB8AC3E}">
        <p14:creationId xmlns:p14="http://schemas.microsoft.com/office/powerpoint/2010/main" val="241773105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179C6-8EE5-50DB-8F3F-41978FA352FE}"/>
              </a:ext>
            </a:extLst>
          </p:cNvPr>
          <p:cNvSpPr>
            <a:spLocks noGrp="1"/>
          </p:cNvSpPr>
          <p:nvPr>
            <p:ph type="title"/>
          </p:nvPr>
        </p:nvSpPr>
        <p:spPr/>
        <p:txBody>
          <a:bodyPr/>
          <a:lstStyle/>
          <a:p>
            <a:r>
              <a:rPr lang="en-GB" dirty="0">
                <a:cs typeface="Calibri Light"/>
              </a:rPr>
              <a:t>TM LEWIN</a:t>
            </a:r>
            <a:endParaRPr lang="en-GB" dirty="0"/>
          </a:p>
        </p:txBody>
      </p:sp>
      <p:sp>
        <p:nvSpPr>
          <p:cNvPr id="3" name="Content Placeholder 2">
            <a:extLst>
              <a:ext uri="{FF2B5EF4-FFF2-40B4-BE49-F238E27FC236}">
                <a16:creationId xmlns:a16="http://schemas.microsoft.com/office/drawing/2014/main" id="{75F3722A-4339-B102-2F5F-5CC82F251267}"/>
              </a:ext>
            </a:extLst>
          </p:cNvPr>
          <p:cNvSpPr>
            <a:spLocks noGrp="1"/>
          </p:cNvSpPr>
          <p:nvPr>
            <p:ph idx="1"/>
          </p:nvPr>
        </p:nvSpPr>
        <p:spPr/>
        <p:txBody>
          <a:bodyPr vert="horz" lIns="91440" tIns="45720" rIns="91440" bIns="45720" rtlCol="0" anchor="t">
            <a:normAutofit/>
          </a:bodyPr>
          <a:lstStyle/>
          <a:p>
            <a:r>
              <a:rPr lang="en-GB" dirty="0">
                <a:cs typeface="Calibri"/>
              </a:rPr>
              <a:t>EFFECTS OF TM LEWIN SHOPS IN ALL UK</a:t>
            </a:r>
          </a:p>
          <a:p>
            <a:r>
              <a:rPr lang="en-GB" dirty="0">
                <a:cs typeface="Calibri"/>
              </a:rPr>
              <a:t>IMPACT OF PROFIT DECLINE IN TM LEWIN HAS LED TO SEVERAL ENTRY TO ADMINSTRATION.</a:t>
            </a:r>
          </a:p>
          <a:p>
            <a:r>
              <a:rPr lang="en-GB" dirty="0">
                <a:cs typeface="Calibri"/>
              </a:rPr>
              <a:t>THE MORAL OF THE STAFF IS ALSO DECLINING.</a:t>
            </a:r>
          </a:p>
        </p:txBody>
      </p:sp>
    </p:spTree>
    <p:extLst>
      <p:ext uri="{BB962C8B-B14F-4D97-AF65-F5344CB8AC3E}">
        <p14:creationId xmlns:p14="http://schemas.microsoft.com/office/powerpoint/2010/main" val="31581911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38019-12F4-EB55-AC43-70A684325492}"/>
              </a:ext>
            </a:extLst>
          </p:cNvPr>
          <p:cNvSpPr>
            <a:spLocks noGrp="1"/>
          </p:cNvSpPr>
          <p:nvPr>
            <p:ph type="title"/>
          </p:nvPr>
        </p:nvSpPr>
        <p:spPr/>
        <p:txBody>
          <a:bodyPr/>
          <a:lstStyle/>
          <a:p>
            <a:r>
              <a:rPr lang="en-GB" dirty="0">
                <a:cs typeface="Calibri Light"/>
              </a:rPr>
              <a:t>CAUSES OF PROFIT DECLINE</a:t>
            </a:r>
            <a:endParaRPr lang="en-GB" dirty="0"/>
          </a:p>
        </p:txBody>
      </p:sp>
      <p:sp>
        <p:nvSpPr>
          <p:cNvPr id="3" name="Content Placeholder 2">
            <a:extLst>
              <a:ext uri="{FF2B5EF4-FFF2-40B4-BE49-F238E27FC236}">
                <a16:creationId xmlns:a16="http://schemas.microsoft.com/office/drawing/2014/main" id="{E6C63C73-5F9B-A324-697A-19209B87D6E8}"/>
              </a:ext>
            </a:extLst>
          </p:cNvPr>
          <p:cNvSpPr>
            <a:spLocks noGrp="1"/>
          </p:cNvSpPr>
          <p:nvPr>
            <p:ph idx="1"/>
          </p:nvPr>
        </p:nvSpPr>
        <p:spPr/>
        <p:txBody>
          <a:bodyPr vert="horz" lIns="91440" tIns="45720" rIns="91440" bIns="45720" rtlCol="0" anchor="t">
            <a:normAutofit lnSpcReduction="10000"/>
          </a:bodyPr>
          <a:lstStyle/>
          <a:p>
            <a:pPr marL="0" indent="0">
              <a:buNone/>
            </a:pPr>
            <a:r>
              <a:rPr lang="en-GB" dirty="0">
                <a:cs typeface="Calibri"/>
              </a:rPr>
              <a:t>1.SALES WERE DECLINING </a:t>
            </a:r>
          </a:p>
          <a:p>
            <a:pPr marL="0" indent="0">
              <a:buNone/>
            </a:pPr>
            <a:r>
              <a:rPr lang="en-GB" dirty="0">
                <a:cs typeface="Calibri"/>
              </a:rPr>
              <a:t>2. PROFIT WAS DECREASING </a:t>
            </a:r>
          </a:p>
          <a:p>
            <a:pPr marL="0" indent="0">
              <a:buNone/>
            </a:pPr>
            <a:r>
              <a:rPr lang="en-GB" dirty="0">
                <a:cs typeface="Calibri"/>
              </a:rPr>
              <a:t>3. IT HAS LED TO SOME ENTRY TO ADMINSTRATION</a:t>
            </a:r>
          </a:p>
          <a:p>
            <a:pPr marL="0" indent="0">
              <a:buNone/>
            </a:pPr>
            <a:r>
              <a:rPr lang="en-GB" dirty="0">
                <a:cs typeface="Calibri"/>
              </a:rPr>
              <a:t>4. THE IMPACT OF PROFIT DECLINE WAS EFFECTING THE         PERFORMANCE OF THE EMPLOYEES.</a:t>
            </a:r>
          </a:p>
          <a:p>
            <a:pPr marL="0" indent="0">
              <a:buNone/>
            </a:pPr>
            <a:r>
              <a:rPr lang="en-GB">
                <a:cs typeface="Calibri"/>
              </a:rPr>
              <a:t>5.GOVERNMENT LOCKDOWN</a:t>
            </a:r>
          </a:p>
          <a:p>
            <a:pPr marL="0" indent="0">
              <a:buNone/>
            </a:pPr>
            <a:r>
              <a:rPr lang="en-GB">
                <a:cs typeface="Calibri"/>
              </a:rPr>
              <a:t>6.SUPPLY CHAIN ISSUES</a:t>
            </a:r>
          </a:p>
          <a:p>
            <a:pPr marL="0" indent="0">
              <a:buNone/>
            </a:pPr>
            <a:r>
              <a:rPr lang="en-GB">
                <a:cs typeface="Calibri"/>
              </a:rPr>
              <a:t>7.STAYING HOME AND BAN ON PUBLIC EVENTS</a:t>
            </a:r>
          </a:p>
          <a:p>
            <a:pPr marL="0" indent="0">
              <a:buNone/>
            </a:pPr>
            <a:r>
              <a:rPr lang="en-GB">
                <a:cs typeface="Calibri"/>
              </a:rPr>
              <a:t>8. REMOTE WWORKING</a:t>
            </a:r>
            <a:endParaRPr lang="en-GB" dirty="0">
              <a:cs typeface="Calibri"/>
            </a:endParaRPr>
          </a:p>
        </p:txBody>
      </p:sp>
    </p:spTree>
    <p:extLst>
      <p:ext uri="{BB962C8B-B14F-4D97-AF65-F5344CB8AC3E}">
        <p14:creationId xmlns:p14="http://schemas.microsoft.com/office/powerpoint/2010/main" val="191751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FB269-F8E6-2610-B06D-F2F33D5261C3}"/>
              </a:ext>
            </a:extLst>
          </p:cNvPr>
          <p:cNvSpPr>
            <a:spLocks noGrp="1"/>
          </p:cNvSpPr>
          <p:nvPr>
            <p:ph type="title"/>
          </p:nvPr>
        </p:nvSpPr>
        <p:spPr>
          <a:xfrm>
            <a:off x="731874" y="-86759"/>
            <a:ext cx="10515600" cy="1325563"/>
          </a:xfrm>
        </p:spPr>
        <p:txBody>
          <a:bodyPr/>
          <a:lstStyle/>
          <a:p>
            <a:r>
              <a:rPr lang="en-GB" dirty="0">
                <a:cs typeface="Calibri Light"/>
              </a:rPr>
              <a:t>PESTLE  ANALYSIS</a:t>
            </a:r>
            <a:endParaRPr lang="en-GB" dirty="0"/>
          </a:p>
        </p:txBody>
      </p:sp>
      <p:sp>
        <p:nvSpPr>
          <p:cNvPr id="4" name="Content Placeholder 3">
            <a:extLst>
              <a:ext uri="{FF2B5EF4-FFF2-40B4-BE49-F238E27FC236}">
                <a16:creationId xmlns:a16="http://schemas.microsoft.com/office/drawing/2014/main" id="{4FE91533-F510-0092-C77F-6E703957DBA6}"/>
              </a:ext>
            </a:extLst>
          </p:cNvPr>
          <p:cNvSpPr>
            <a:spLocks noGrp="1"/>
          </p:cNvSpPr>
          <p:nvPr>
            <p:ph idx="1"/>
          </p:nvPr>
        </p:nvSpPr>
        <p:spPr>
          <a:xfrm>
            <a:off x="826294" y="1730375"/>
            <a:ext cx="11622881" cy="4982369"/>
          </a:xfrm>
        </p:spPr>
        <p:txBody>
          <a:bodyPr vert="horz" lIns="91440" tIns="45720" rIns="91440" bIns="45720" rtlCol="0" anchor="t">
            <a:normAutofit fontScale="55000" lnSpcReduction="20000"/>
          </a:bodyPr>
          <a:lstStyle/>
          <a:p>
            <a:r>
              <a:rPr lang="en-GB" dirty="0">
                <a:cs typeface="Calibri"/>
              </a:rPr>
              <a:t>POLITICAL      GOVERNMENT LOCKDOWN DUE TO COVID-19 </a:t>
            </a:r>
          </a:p>
          <a:p>
            <a:r>
              <a:rPr lang="en-GB" dirty="0">
                <a:cs typeface="Calibri"/>
              </a:rPr>
              <a:t>                          STAYING AT HOME AND BAN OF PUBLIC EVENT</a:t>
            </a:r>
          </a:p>
          <a:p>
            <a:r>
              <a:rPr lang="en-GB" dirty="0">
                <a:cs typeface="Calibri"/>
              </a:rPr>
              <a:t>                          </a:t>
            </a:r>
          </a:p>
          <a:p>
            <a:r>
              <a:rPr lang="en-GB" dirty="0">
                <a:cs typeface="Calibri"/>
              </a:rPr>
              <a:t>ECONOMICAL    COST OF LIVING CRISES       INFLATION      </a:t>
            </a:r>
          </a:p>
          <a:p>
            <a:r>
              <a:rPr lang="en-GB" dirty="0">
                <a:cs typeface="Calibri"/>
              </a:rPr>
              <a:t>                              LORRY DRIVER STRIKE  CAUSING TRANSPORT AND SUPPLY PROBLEMS</a:t>
            </a:r>
          </a:p>
          <a:p>
            <a:r>
              <a:rPr lang="en-GB" dirty="0">
                <a:cs typeface="Calibri"/>
              </a:rPr>
              <a:t>                                SUPPLY CHAIN ISSUES</a:t>
            </a:r>
          </a:p>
          <a:p>
            <a:r>
              <a:rPr lang="en-GB" dirty="0">
                <a:cs typeface="Calibri"/>
              </a:rPr>
              <a:t>                                  INCREASE IN FUEL AND ENERGY AND MINIMUM WAGE</a:t>
            </a:r>
            <a:endParaRPr lang="en-GB" dirty="0"/>
          </a:p>
          <a:p>
            <a:r>
              <a:rPr lang="en-GB" dirty="0">
                <a:cs typeface="Calibri"/>
              </a:rPr>
              <a:t>SOCIAL                    REMOTE WORKING </a:t>
            </a:r>
          </a:p>
          <a:p>
            <a:r>
              <a:rPr lang="en-GB" dirty="0">
                <a:cs typeface="Calibri"/>
              </a:rPr>
              <a:t>                                  NO SOCIAL GATHERING OF ANY KIND</a:t>
            </a:r>
          </a:p>
          <a:p>
            <a:r>
              <a:rPr lang="en-GB" dirty="0">
                <a:cs typeface="Calibri"/>
              </a:rPr>
              <a:t>TECHNOLOGY           INTERNET SALES AND HOME DELIVERIES </a:t>
            </a:r>
          </a:p>
          <a:p>
            <a:r>
              <a:rPr lang="en-GB" dirty="0">
                <a:cs typeface="Calibri"/>
              </a:rPr>
              <a:t>                                    SOFTWEAR UPGRADE AND WORKING ACCCORDINGLY</a:t>
            </a:r>
          </a:p>
          <a:p>
            <a:r>
              <a:rPr lang="en-GB" dirty="0">
                <a:cs typeface="Calibri"/>
              </a:rPr>
              <a:t>LAW                        IMMIGRATIION LAW CHANGE DUE TO BREXIT</a:t>
            </a:r>
          </a:p>
          <a:p>
            <a:r>
              <a:rPr lang="en-GB" dirty="0">
                <a:cs typeface="Calibri"/>
              </a:rPr>
              <a:t>                                 EUROPEAN VISA REQUIREMENTS AND TAX</a:t>
            </a:r>
          </a:p>
          <a:p>
            <a:r>
              <a:rPr lang="en-GB" dirty="0">
                <a:cs typeface="Calibri"/>
              </a:rPr>
              <a:t>ENVIRONMENT     ENVIRONMENTAL POLICIES </a:t>
            </a:r>
          </a:p>
          <a:p>
            <a:r>
              <a:rPr lang="en-GB" dirty="0">
                <a:cs typeface="Calibri"/>
              </a:rPr>
              <a:t>                                  CLIMATE CHANGE     </a:t>
            </a:r>
            <a:endParaRPr lang="en-GB" dirty="0"/>
          </a:p>
          <a:p>
            <a:r>
              <a:rPr lang="en-GB" dirty="0">
                <a:cs typeface="Calibri"/>
              </a:rPr>
              <a:t>EVERYTHING EFFECTS THE COMPANY EXTERNALLY </a:t>
            </a:r>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4137356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7983A5-7EE9-9125-3ECD-7FADE0DECF85}"/>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FISHBONE ANALYSIS OF PROFIT DECLINE</a:t>
            </a:r>
          </a:p>
        </p:txBody>
      </p:sp>
      <p:pic>
        <p:nvPicPr>
          <p:cNvPr id="4" name="Content Placeholder 3">
            <a:extLst>
              <a:ext uri="{FF2B5EF4-FFF2-40B4-BE49-F238E27FC236}">
                <a16:creationId xmlns:a16="http://schemas.microsoft.com/office/drawing/2014/main" id="{3A8EEA47-0123-6A79-50FB-FBE450C0B93C}"/>
              </a:ext>
            </a:extLst>
          </p:cNvPr>
          <p:cNvPicPr>
            <a:picLocks noGrp="1" noChangeAspect="1"/>
          </p:cNvPicPr>
          <p:nvPr>
            <p:ph idx="1"/>
          </p:nvPr>
        </p:nvPicPr>
        <p:blipFill>
          <a:blip r:embed="rId2"/>
          <a:stretch>
            <a:fillRect/>
          </a:stretch>
        </p:blipFill>
        <p:spPr>
          <a:xfrm>
            <a:off x="4207933" y="1473836"/>
            <a:ext cx="7347537" cy="3911304"/>
          </a:xfrm>
          <a:prstGeom prst="rect">
            <a:avLst/>
          </a:prstGeom>
        </p:spPr>
      </p:pic>
    </p:spTree>
    <p:extLst>
      <p:ext uri="{BB962C8B-B14F-4D97-AF65-F5344CB8AC3E}">
        <p14:creationId xmlns:p14="http://schemas.microsoft.com/office/powerpoint/2010/main" val="1821240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F06F8-23C1-F5B4-6B0E-B79EC7840BE0}"/>
              </a:ext>
            </a:extLst>
          </p:cNvPr>
          <p:cNvSpPr>
            <a:spLocks noGrp="1"/>
          </p:cNvSpPr>
          <p:nvPr>
            <p:ph type="title"/>
          </p:nvPr>
        </p:nvSpPr>
        <p:spPr/>
        <p:txBody>
          <a:bodyPr/>
          <a:lstStyle/>
          <a:p>
            <a:r>
              <a:rPr lang="en-GB" dirty="0"/>
              <a:t>GRID</a:t>
            </a:r>
          </a:p>
        </p:txBody>
      </p:sp>
      <p:graphicFrame>
        <p:nvGraphicFramePr>
          <p:cNvPr id="4" name="Table 4">
            <a:extLst>
              <a:ext uri="{FF2B5EF4-FFF2-40B4-BE49-F238E27FC236}">
                <a16:creationId xmlns:a16="http://schemas.microsoft.com/office/drawing/2014/main" id="{964F0440-C16E-EC6A-9878-FAC2BAC1E6A8}"/>
              </a:ext>
            </a:extLst>
          </p:cNvPr>
          <p:cNvGraphicFramePr>
            <a:graphicFrameLocks noGrp="1"/>
          </p:cNvGraphicFramePr>
          <p:nvPr>
            <p:ph idx="1"/>
            <p:extLst>
              <p:ext uri="{D42A27DB-BD31-4B8C-83A1-F6EECF244321}">
                <p14:modId xmlns:p14="http://schemas.microsoft.com/office/powerpoint/2010/main" val="4070238852"/>
              </p:ext>
            </p:extLst>
          </p:nvPr>
        </p:nvGraphicFramePr>
        <p:xfrm>
          <a:off x="838200" y="1825625"/>
          <a:ext cx="10515600" cy="2123440"/>
        </p:xfrm>
        <a:graphic>
          <a:graphicData uri="http://schemas.openxmlformats.org/drawingml/2006/table">
            <a:tbl>
              <a:tblPr firstRow="1" bandRow="1">
                <a:tableStyleId>{5C22544A-7EE6-4342-B048-85BDC9FD1C3A}</a:tableStyleId>
              </a:tblPr>
              <a:tblGrid>
                <a:gridCol w="2103120">
                  <a:extLst>
                    <a:ext uri="{9D8B030D-6E8A-4147-A177-3AD203B41FA5}">
                      <a16:colId xmlns:a16="http://schemas.microsoft.com/office/drawing/2014/main" val="3735195454"/>
                    </a:ext>
                  </a:extLst>
                </a:gridCol>
                <a:gridCol w="2103120">
                  <a:extLst>
                    <a:ext uri="{9D8B030D-6E8A-4147-A177-3AD203B41FA5}">
                      <a16:colId xmlns:a16="http://schemas.microsoft.com/office/drawing/2014/main" val="2354051368"/>
                    </a:ext>
                  </a:extLst>
                </a:gridCol>
                <a:gridCol w="2103120">
                  <a:extLst>
                    <a:ext uri="{9D8B030D-6E8A-4147-A177-3AD203B41FA5}">
                      <a16:colId xmlns:a16="http://schemas.microsoft.com/office/drawing/2014/main" val="2084231745"/>
                    </a:ext>
                  </a:extLst>
                </a:gridCol>
                <a:gridCol w="2103120">
                  <a:extLst>
                    <a:ext uri="{9D8B030D-6E8A-4147-A177-3AD203B41FA5}">
                      <a16:colId xmlns:a16="http://schemas.microsoft.com/office/drawing/2014/main" val="3390416833"/>
                    </a:ext>
                  </a:extLst>
                </a:gridCol>
                <a:gridCol w="2103120">
                  <a:extLst>
                    <a:ext uri="{9D8B030D-6E8A-4147-A177-3AD203B41FA5}">
                      <a16:colId xmlns:a16="http://schemas.microsoft.com/office/drawing/2014/main" val="3471926799"/>
                    </a:ext>
                  </a:extLst>
                </a:gridCol>
              </a:tblGrid>
              <a:tr h="370840">
                <a:tc>
                  <a:txBody>
                    <a:bodyPr/>
                    <a:lstStyle/>
                    <a:p>
                      <a:r>
                        <a:rPr lang="en-GB" dirty="0"/>
                        <a:t>FACTORS</a:t>
                      </a:r>
                    </a:p>
                  </a:txBody>
                  <a:tcPr/>
                </a:tc>
                <a:tc>
                  <a:txBody>
                    <a:bodyPr/>
                    <a:lstStyle/>
                    <a:p>
                      <a:r>
                        <a:rPr lang="en-GB" dirty="0"/>
                        <a:t>LOW PROFIT</a:t>
                      </a:r>
                    </a:p>
                  </a:txBody>
                  <a:tcPr/>
                </a:tc>
                <a:tc>
                  <a:txBody>
                    <a:bodyPr/>
                    <a:lstStyle/>
                    <a:p>
                      <a:r>
                        <a:rPr lang="en-GB" dirty="0"/>
                        <a:t>EMPLOYEES</a:t>
                      </a:r>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600041075"/>
                  </a:ext>
                </a:extLst>
              </a:tr>
              <a:tr h="370840">
                <a:tc>
                  <a:txBody>
                    <a:bodyPr/>
                    <a:lstStyle/>
                    <a:p>
                      <a:r>
                        <a:rPr lang="en-GB" dirty="0"/>
                        <a:t>COST OF LIVING</a:t>
                      </a:r>
                    </a:p>
                  </a:txBody>
                  <a:tcPr/>
                </a:tc>
                <a:tc>
                  <a:txBody>
                    <a:bodyPr/>
                    <a:lstStyle/>
                    <a:p>
                      <a:r>
                        <a:rPr lang="en-GB" dirty="0"/>
                        <a:t>4</a:t>
                      </a:r>
                    </a:p>
                  </a:txBody>
                  <a:tcPr/>
                </a:tc>
                <a:tc>
                  <a:txBody>
                    <a:bodyPr/>
                    <a:lstStyle/>
                    <a:p>
                      <a:r>
                        <a:rPr lang="en-GB" dirty="0"/>
                        <a:t>3</a:t>
                      </a:r>
                    </a:p>
                  </a:txBody>
                  <a:tcPr/>
                </a:tc>
                <a:tc>
                  <a:txBody>
                    <a:bodyPr/>
                    <a:lstStyle/>
                    <a:p>
                      <a:r>
                        <a:rPr lang="en-GB" dirty="0"/>
                        <a:t>12</a:t>
                      </a:r>
                    </a:p>
                  </a:txBody>
                  <a:tcPr/>
                </a:tc>
                <a:tc>
                  <a:txBody>
                    <a:bodyPr/>
                    <a:lstStyle/>
                    <a:p>
                      <a:endParaRPr lang="en-GB"/>
                    </a:p>
                  </a:txBody>
                  <a:tcPr/>
                </a:tc>
                <a:extLst>
                  <a:ext uri="{0D108BD9-81ED-4DB2-BD59-A6C34878D82A}">
                    <a16:rowId xmlns:a16="http://schemas.microsoft.com/office/drawing/2014/main" val="1971643442"/>
                  </a:ext>
                </a:extLst>
              </a:tr>
              <a:tr h="370840">
                <a:tc>
                  <a:txBody>
                    <a:bodyPr/>
                    <a:lstStyle/>
                    <a:p>
                      <a:r>
                        <a:rPr lang="en-GB" dirty="0"/>
                        <a:t>INFLATION</a:t>
                      </a:r>
                    </a:p>
                  </a:txBody>
                  <a:tcPr/>
                </a:tc>
                <a:tc>
                  <a:txBody>
                    <a:bodyPr/>
                    <a:lstStyle/>
                    <a:p>
                      <a:r>
                        <a:rPr lang="en-GB" dirty="0"/>
                        <a:t>3</a:t>
                      </a:r>
                    </a:p>
                  </a:txBody>
                  <a:tcPr/>
                </a:tc>
                <a:tc>
                  <a:txBody>
                    <a:bodyPr/>
                    <a:lstStyle/>
                    <a:p>
                      <a:r>
                        <a:rPr lang="en-GB" dirty="0"/>
                        <a:t>4</a:t>
                      </a:r>
                    </a:p>
                  </a:txBody>
                  <a:tcPr/>
                </a:tc>
                <a:tc>
                  <a:txBody>
                    <a:bodyPr/>
                    <a:lstStyle/>
                    <a:p>
                      <a:r>
                        <a:rPr lang="en-GB" dirty="0"/>
                        <a:t>12</a:t>
                      </a:r>
                    </a:p>
                  </a:txBody>
                  <a:tcPr/>
                </a:tc>
                <a:tc>
                  <a:txBody>
                    <a:bodyPr/>
                    <a:lstStyle/>
                    <a:p>
                      <a:endParaRPr lang="en-GB"/>
                    </a:p>
                  </a:txBody>
                  <a:tcPr/>
                </a:tc>
                <a:extLst>
                  <a:ext uri="{0D108BD9-81ED-4DB2-BD59-A6C34878D82A}">
                    <a16:rowId xmlns:a16="http://schemas.microsoft.com/office/drawing/2014/main" val="3453849431"/>
                  </a:ext>
                </a:extLst>
              </a:tr>
              <a:tr h="370840">
                <a:tc>
                  <a:txBody>
                    <a:bodyPr/>
                    <a:lstStyle/>
                    <a:p>
                      <a:r>
                        <a:rPr lang="en-GB" dirty="0"/>
                        <a:t>NEW PRODUCT</a:t>
                      </a:r>
                    </a:p>
                  </a:txBody>
                  <a:tcPr/>
                </a:tc>
                <a:tc>
                  <a:txBody>
                    <a:bodyPr/>
                    <a:lstStyle/>
                    <a:p>
                      <a:r>
                        <a:rPr lang="en-GB" dirty="0"/>
                        <a:t>2</a:t>
                      </a:r>
                    </a:p>
                  </a:txBody>
                  <a:tcPr/>
                </a:tc>
                <a:tc>
                  <a:txBody>
                    <a:bodyPr/>
                    <a:lstStyle/>
                    <a:p>
                      <a:r>
                        <a:rPr lang="en-GB" dirty="0"/>
                        <a:t>3</a:t>
                      </a:r>
                    </a:p>
                  </a:txBody>
                  <a:tcPr/>
                </a:tc>
                <a:tc>
                  <a:txBody>
                    <a:bodyPr/>
                    <a:lstStyle/>
                    <a:p>
                      <a:r>
                        <a:rPr lang="en-GB" dirty="0"/>
                        <a:t>6</a:t>
                      </a:r>
                    </a:p>
                  </a:txBody>
                  <a:tcPr/>
                </a:tc>
                <a:tc>
                  <a:txBody>
                    <a:bodyPr/>
                    <a:lstStyle/>
                    <a:p>
                      <a:endParaRPr lang="en-GB"/>
                    </a:p>
                  </a:txBody>
                  <a:tcPr/>
                </a:tc>
                <a:extLst>
                  <a:ext uri="{0D108BD9-81ED-4DB2-BD59-A6C34878D82A}">
                    <a16:rowId xmlns:a16="http://schemas.microsoft.com/office/drawing/2014/main" val="1521950955"/>
                  </a:ext>
                </a:extLst>
              </a:tr>
              <a:tr h="370840">
                <a:tc>
                  <a:txBody>
                    <a:bodyPr/>
                    <a:lstStyle/>
                    <a:p>
                      <a:r>
                        <a:rPr lang="en-GB" dirty="0"/>
                        <a:t>GOVERNMENT LOCKDOWN</a:t>
                      </a:r>
                    </a:p>
                  </a:txBody>
                  <a:tcPr/>
                </a:tc>
                <a:tc>
                  <a:txBody>
                    <a:bodyPr/>
                    <a:lstStyle/>
                    <a:p>
                      <a:r>
                        <a:rPr lang="en-GB" dirty="0"/>
                        <a:t>4</a:t>
                      </a:r>
                    </a:p>
                  </a:txBody>
                  <a:tcPr/>
                </a:tc>
                <a:tc>
                  <a:txBody>
                    <a:bodyPr/>
                    <a:lstStyle/>
                    <a:p>
                      <a:r>
                        <a:rPr lang="en-GB" dirty="0"/>
                        <a:t>5</a:t>
                      </a:r>
                    </a:p>
                  </a:txBody>
                  <a:tcPr/>
                </a:tc>
                <a:tc>
                  <a:txBody>
                    <a:bodyPr/>
                    <a:lstStyle/>
                    <a:p>
                      <a:r>
                        <a:rPr lang="en-GB" dirty="0"/>
                        <a:t>20</a:t>
                      </a:r>
                    </a:p>
                  </a:txBody>
                  <a:tcPr/>
                </a:tc>
                <a:tc>
                  <a:txBody>
                    <a:bodyPr/>
                    <a:lstStyle/>
                    <a:p>
                      <a:endParaRPr lang="en-GB" dirty="0"/>
                    </a:p>
                  </a:txBody>
                  <a:tcPr/>
                </a:tc>
                <a:extLst>
                  <a:ext uri="{0D108BD9-81ED-4DB2-BD59-A6C34878D82A}">
                    <a16:rowId xmlns:a16="http://schemas.microsoft.com/office/drawing/2014/main" val="3885848420"/>
                  </a:ext>
                </a:extLst>
              </a:tr>
            </a:tbl>
          </a:graphicData>
        </a:graphic>
      </p:graphicFrame>
    </p:spTree>
    <p:extLst>
      <p:ext uri="{BB962C8B-B14F-4D97-AF65-F5344CB8AC3E}">
        <p14:creationId xmlns:p14="http://schemas.microsoft.com/office/powerpoint/2010/main" val="3145563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74FB4-03F7-5363-4C91-242EB20FC45D}"/>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FA72C6A8-F4DE-832B-F645-079AE5F20D9B}"/>
              </a:ext>
            </a:extLst>
          </p:cNvPr>
          <p:cNvSpPr>
            <a:spLocks noGrp="1"/>
          </p:cNvSpPr>
          <p:nvPr>
            <p:ph idx="1"/>
          </p:nvPr>
        </p:nvSpPr>
        <p:spPr/>
        <p:txBody>
          <a:bodyPr/>
          <a:lstStyle/>
          <a:p>
            <a:r>
              <a:rPr lang="en-GB" dirty="0"/>
              <a:t>BY ANALYSING TM LEWINS PROFIT DECLINE WITH PESTLE AND FISHBONE DESIGNS AND THEN COMING WITH THE GRID. IT HAS BEEN NOTED THAT THE GOVERNMENT LOCKDOWN TO BE RESPONSIBLE FOR THE PROFIT DECLINE. </a:t>
            </a:r>
          </a:p>
        </p:txBody>
      </p:sp>
    </p:spTree>
    <p:extLst>
      <p:ext uri="{BB962C8B-B14F-4D97-AF65-F5344CB8AC3E}">
        <p14:creationId xmlns:p14="http://schemas.microsoft.com/office/powerpoint/2010/main" val="316157567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249</TotalTime>
  <Words>311</Words>
  <Application>Microsoft Office PowerPoint</Application>
  <PresentationFormat>Widescreen</PresentationFormat>
  <Paragraphs>56</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BMSW4004 Dr.CHIJIOKE D UBA PROBLEM SOLVING AND DECISION MAKING CERTIFICATE OF HIGHER EDUCATION IN SKILLS FOR THE WORKPLACE AND HEALTH AND SOCIAL CARE </vt:lpstr>
      <vt:lpstr>UNDERSTANDING THE NATURE AND IMPACT OF PROFIT DECLINE ON TM IRWIN AND ITS EMPLOYEES. PROFIT IS DECLINING AND IS CAUSED BY INTERNAL AND EXTERNAL FACTORS.  </vt:lpstr>
      <vt:lpstr>TM LEWIN</vt:lpstr>
      <vt:lpstr>CAUSES OF PROFIT DECLINE</vt:lpstr>
      <vt:lpstr>PESTLE  ANALYSIS</vt:lpstr>
      <vt:lpstr>FISHBONE ANALYSIS OF PROFIT DECLINE</vt:lpstr>
      <vt:lpstr>GRID</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Faisal Khan (2106463)</cp:lastModifiedBy>
  <cp:revision>460</cp:revision>
  <dcterms:created xsi:type="dcterms:W3CDTF">2022-10-09T15:41:20Z</dcterms:created>
  <dcterms:modified xsi:type="dcterms:W3CDTF">2022-10-30T20:38:20Z</dcterms:modified>
</cp:coreProperties>
</file>