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6" r:id="rId5"/>
    <p:sldId id="308" r:id="rId6"/>
    <p:sldId id="310" r:id="rId7"/>
    <p:sldId id="311" r:id="rId8"/>
    <p:sldId id="314" r:id="rId9"/>
    <p:sldId id="312" r:id="rId10"/>
    <p:sldId id="309" r:id="rId11"/>
    <p:sldId id="315" r:id="rId12"/>
    <p:sldId id="316" r:id="rId13"/>
    <p:sldId id="31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E82A9B-BD50-4EEE-AD12-DAB727DA4A7C}" v="16" dt="2022-09-28T21:13:23.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3704" autoAdjust="0"/>
  </p:normalViewPr>
  <p:slideViewPr>
    <p:cSldViewPr snapToGrid="0">
      <p:cViewPr varScale="1">
        <p:scale>
          <a:sx n="81" d="100"/>
          <a:sy n="81" d="100"/>
        </p:scale>
        <p:origin x="16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AAE82A9B-BD50-4EEE-AD12-DAB727DA4A7C}"/>
    <pc:docChg chg="custSel addSld modSld sldOrd">
      <pc:chgData name="Rebecca Stewart" userId="e4dbdf3f-b99f-4ed4-aef6-c26f104e6967" providerId="ADAL" clId="{AAE82A9B-BD50-4EEE-AD12-DAB727DA4A7C}" dt="2022-09-28T21:17:53.055" v="762" actId="20577"/>
      <pc:docMkLst>
        <pc:docMk/>
      </pc:docMkLst>
      <pc:sldChg chg="modNotesTx">
        <pc:chgData name="Rebecca Stewart" userId="e4dbdf3f-b99f-4ed4-aef6-c26f104e6967" providerId="ADAL" clId="{AAE82A9B-BD50-4EEE-AD12-DAB727DA4A7C}" dt="2022-09-28T21:17:53.055" v="762" actId="20577"/>
        <pc:sldMkLst>
          <pc:docMk/>
          <pc:sldMk cId="510443414" sldId="309"/>
        </pc:sldMkLst>
      </pc:sldChg>
      <pc:sldChg chg="modNotesTx">
        <pc:chgData name="Rebecca Stewart" userId="e4dbdf3f-b99f-4ed4-aef6-c26f104e6967" providerId="ADAL" clId="{AAE82A9B-BD50-4EEE-AD12-DAB727DA4A7C}" dt="2022-09-28T21:15:37.636" v="401" actId="20577"/>
        <pc:sldMkLst>
          <pc:docMk/>
          <pc:sldMk cId="1717654557" sldId="314"/>
        </pc:sldMkLst>
      </pc:sldChg>
      <pc:sldChg chg="addSp delSp modSp mod modAnim modNotesTx">
        <pc:chgData name="Rebecca Stewart" userId="e4dbdf3f-b99f-4ed4-aef6-c26f104e6967" providerId="ADAL" clId="{AAE82A9B-BD50-4EEE-AD12-DAB727DA4A7C}" dt="2022-09-28T21:17:30.837" v="720" actId="20577"/>
        <pc:sldMkLst>
          <pc:docMk/>
          <pc:sldMk cId="1125698540" sldId="315"/>
        </pc:sldMkLst>
        <pc:spChg chg="del mod">
          <ac:chgData name="Rebecca Stewart" userId="e4dbdf3f-b99f-4ed4-aef6-c26f104e6967" providerId="ADAL" clId="{AAE82A9B-BD50-4EEE-AD12-DAB727DA4A7C}" dt="2022-09-28T21:10:12.254" v="15" actId="478"/>
          <ac:spMkLst>
            <pc:docMk/>
            <pc:sldMk cId="1125698540" sldId="315"/>
            <ac:spMk id="3" creationId="{ED2CC398-E392-4452-AF12-4F4ACE0D4B12}"/>
          </ac:spMkLst>
        </pc:spChg>
        <pc:spChg chg="mod topLvl">
          <ac:chgData name="Rebecca Stewart" userId="e4dbdf3f-b99f-4ed4-aef6-c26f104e6967" providerId="ADAL" clId="{AAE82A9B-BD50-4EEE-AD12-DAB727DA4A7C}" dt="2022-09-28T21:11:21.456" v="29" actId="20577"/>
          <ac:spMkLst>
            <pc:docMk/>
            <pc:sldMk cId="1125698540" sldId="315"/>
            <ac:spMk id="6" creationId="{EF8B7D96-27E9-4F46-B890-D33F8C2EAC34}"/>
          </ac:spMkLst>
        </pc:spChg>
        <pc:spChg chg="mod topLvl">
          <ac:chgData name="Rebecca Stewart" userId="e4dbdf3f-b99f-4ed4-aef6-c26f104e6967" providerId="ADAL" clId="{AAE82A9B-BD50-4EEE-AD12-DAB727DA4A7C}" dt="2022-09-28T21:10:43.905" v="20" actId="164"/>
          <ac:spMkLst>
            <pc:docMk/>
            <pc:sldMk cId="1125698540" sldId="315"/>
            <ac:spMk id="7" creationId="{FBA15184-CBEA-48F6-9479-A83DC8B6F5CF}"/>
          </ac:spMkLst>
        </pc:spChg>
        <pc:spChg chg="mod topLvl">
          <ac:chgData name="Rebecca Stewart" userId="e4dbdf3f-b99f-4ed4-aef6-c26f104e6967" providerId="ADAL" clId="{AAE82A9B-BD50-4EEE-AD12-DAB727DA4A7C}" dt="2022-09-28T21:10:50.888" v="21" actId="164"/>
          <ac:spMkLst>
            <pc:docMk/>
            <pc:sldMk cId="1125698540" sldId="315"/>
            <ac:spMk id="8" creationId="{046EA41F-121F-4EB0-A7F3-C5A9C1DF9ADC}"/>
          </ac:spMkLst>
        </pc:spChg>
        <pc:spChg chg="mod topLvl">
          <ac:chgData name="Rebecca Stewart" userId="e4dbdf3f-b99f-4ed4-aef6-c26f104e6967" providerId="ADAL" clId="{AAE82A9B-BD50-4EEE-AD12-DAB727DA4A7C}" dt="2022-09-28T21:10:50.888" v="21" actId="164"/>
          <ac:spMkLst>
            <pc:docMk/>
            <pc:sldMk cId="1125698540" sldId="315"/>
            <ac:spMk id="9" creationId="{9E12E18F-C3B9-471D-80A6-916065FDFCAD}"/>
          </ac:spMkLst>
        </pc:spChg>
        <pc:grpChg chg="del mod">
          <ac:chgData name="Rebecca Stewart" userId="e4dbdf3f-b99f-4ed4-aef6-c26f104e6967" providerId="ADAL" clId="{AAE82A9B-BD50-4EEE-AD12-DAB727DA4A7C}" dt="2022-09-28T21:10:37.198" v="19" actId="165"/>
          <ac:grpSpMkLst>
            <pc:docMk/>
            <pc:sldMk cId="1125698540" sldId="315"/>
            <ac:grpSpMk id="5" creationId="{89AA7F0E-5C03-4950-847E-4FCD7361B499}"/>
          </ac:grpSpMkLst>
        </pc:grpChg>
        <pc:grpChg chg="add mod">
          <ac:chgData name="Rebecca Stewart" userId="e4dbdf3f-b99f-4ed4-aef6-c26f104e6967" providerId="ADAL" clId="{AAE82A9B-BD50-4EEE-AD12-DAB727DA4A7C}" dt="2022-09-28T21:11:08.517" v="23" actId="14100"/>
          <ac:grpSpMkLst>
            <pc:docMk/>
            <pc:sldMk cId="1125698540" sldId="315"/>
            <ac:grpSpMk id="10" creationId="{5F87B59F-6ABE-4FA1-AE41-F8544EAB9E7D}"/>
          </ac:grpSpMkLst>
        </pc:grpChg>
        <pc:grpChg chg="add mod">
          <ac:chgData name="Rebecca Stewart" userId="e4dbdf3f-b99f-4ed4-aef6-c26f104e6967" providerId="ADAL" clId="{AAE82A9B-BD50-4EEE-AD12-DAB727DA4A7C}" dt="2022-09-28T21:11:28.854" v="30" actId="14100"/>
          <ac:grpSpMkLst>
            <pc:docMk/>
            <pc:sldMk cId="1125698540" sldId="315"/>
            <ac:grpSpMk id="11" creationId="{D5273B04-C382-4FC4-A4F2-0AD75FE74E45}"/>
          </ac:grpSpMkLst>
        </pc:grpChg>
        <pc:graphicFrameChg chg="add del mod modGraphic">
          <ac:chgData name="Rebecca Stewart" userId="e4dbdf3f-b99f-4ed4-aef6-c26f104e6967" providerId="ADAL" clId="{AAE82A9B-BD50-4EEE-AD12-DAB727DA4A7C}" dt="2022-09-28T21:10:31.282" v="18" actId="18245"/>
          <ac:graphicFrameMkLst>
            <pc:docMk/>
            <pc:sldMk cId="1125698540" sldId="315"/>
            <ac:graphicFrameMk id="4" creationId="{C51EF6D1-6FC6-4880-B2F4-C3F2CE649678}"/>
          </ac:graphicFrameMkLst>
        </pc:graphicFrameChg>
      </pc:sldChg>
      <pc:sldChg chg="modSp new mod ord modAnim">
        <pc:chgData name="Rebecca Stewart" userId="e4dbdf3f-b99f-4ed4-aef6-c26f104e6967" providerId="ADAL" clId="{AAE82A9B-BD50-4EEE-AD12-DAB727DA4A7C}" dt="2022-09-28T21:13:29.809" v="160"/>
        <pc:sldMkLst>
          <pc:docMk/>
          <pc:sldMk cId="2827558147" sldId="316"/>
        </pc:sldMkLst>
        <pc:spChg chg="mod">
          <ac:chgData name="Rebecca Stewart" userId="e4dbdf3f-b99f-4ed4-aef6-c26f104e6967" providerId="ADAL" clId="{AAE82A9B-BD50-4EEE-AD12-DAB727DA4A7C}" dt="2022-09-28T21:11:45.511" v="39" actId="20577"/>
          <ac:spMkLst>
            <pc:docMk/>
            <pc:sldMk cId="2827558147" sldId="316"/>
            <ac:spMk id="2" creationId="{2A7E99EF-62E3-4F93-A5FA-422F43696B24}"/>
          </ac:spMkLst>
        </pc:spChg>
        <pc:spChg chg="mod">
          <ac:chgData name="Rebecca Stewart" userId="e4dbdf3f-b99f-4ed4-aef6-c26f104e6967" providerId="ADAL" clId="{AAE82A9B-BD50-4EEE-AD12-DAB727DA4A7C}" dt="2022-09-28T21:13:00.738" v="155" actId="403"/>
          <ac:spMkLst>
            <pc:docMk/>
            <pc:sldMk cId="2827558147" sldId="316"/>
            <ac:spMk id="3" creationId="{C25A59DB-C41B-4902-AB0C-910653E5FC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5E3305-3A0D-4202-88D7-FCF963A1CBDA}" type="datetimeFigureOut">
              <a:rPr lang="en-GB" smtClean="0"/>
              <a:t>01/10/2022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F8C9AE-6229-4793-9440-478465707484}" type="slidenum">
              <a:rPr lang="en-GB" smtClean="0"/>
              <a:t>‹#›</a:t>
            </a:fld>
            <a:endParaRPr lang="en-GB"/>
          </a:p>
        </p:txBody>
      </p:sp>
    </p:spTree>
    <p:extLst>
      <p:ext uri="{BB962C8B-B14F-4D97-AF65-F5344CB8AC3E}">
        <p14:creationId xmlns:p14="http://schemas.microsoft.com/office/powerpoint/2010/main" val="590521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link prior to the lecture to cue up the LinkedIn learning platform – you will be prompted to log in – do this with your usual UWTSD log on details. </a:t>
            </a:r>
          </a:p>
          <a:p>
            <a:endParaRPr lang="en-GB" dirty="0"/>
          </a:p>
          <a:p>
            <a:r>
              <a:rPr lang="en-GB" dirty="0"/>
              <a:t>As a class, watch the first three videos “The Importance of critical thinking” – 1m 35secs, “Distinguishing causes vs consequences” 3m 53m “Break big problems into small ones” 2m 36secs. </a:t>
            </a:r>
          </a:p>
          <a:p>
            <a:endParaRPr lang="en-GB" dirty="0"/>
          </a:p>
          <a:p>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3</a:t>
            </a:fld>
            <a:endParaRPr lang="en-GB"/>
          </a:p>
        </p:txBody>
      </p:sp>
    </p:spTree>
    <p:extLst>
      <p:ext uri="{BB962C8B-B14F-4D97-AF65-F5344CB8AC3E}">
        <p14:creationId xmlns:p14="http://schemas.microsoft.com/office/powerpoint/2010/main" val="375768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KsxpmgAdvTTeeee58d9.B"/>
              </a:rPr>
              <a:t>Process</a:t>
            </a:r>
          </a:p>
          <a:p>
            <a:pPr algn="l"/>
            <a:r>
              <a:rPr lang="en-GB" sz="1800" b="0" i="0" u="none" strike="noStrike" baseline="0" dirty="0">
                <a:latin typeface="VffkrpAdvTT5ada87cc"/>
              </a:rPr>
              <a:t>The Five-Whys exercise is vastly improved when applied by a team and there are</a:t>
            </a:r>
          </a:p>
          <a:p>
            <a:pPr algn="l"/>
            <a:r>
              <a:rPr lang="en-GB" sz="1800" b="0" i="0" u="none" strike="noStrike" baseline="0" dirty="0">
                <a:latin typeface="DdmndbAdvTT5ada87cc+fb"/>
              </a:rPr>
              <a:t>fi</a:t>
            </a:r>
            <a:r>
              <a:rPr lang="en-GB" sz="1800" b="0" i="0" u="none" strike="noStrike" baseline="0" dirty="0">
                <a:latin typeface="VffkrpAdvTT5ada87cc"/>
              </a:rPr>
              <a:t>ve basic steps to conducting it:</a:t>
            </a:r>
          </a:p>
          <a:p>
            <a:pPr algn="l"/>
            <a:r>
              <a:rPr lang="en-GB" sz="1800" b="0" i="0" u="none" strike="noStrike" baseline="0" dirty="0">
                <a:latin typeface="YsynwpAdvPSSym"/>
              </a:rPr>
              <a:t>• </a:t>
            </a:r>
            <a:r>
              <a:rPr lang="en-GB" sz="1800" b="0" i="0" u="none" strike="noStrike" baseline="0" dirty="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dirty="0">
                <a:latin typeface="YsynwpAdvPSSym"/>
              </a:rPr>
              <a:t>• </a:t>
            </a:r>
            <a:r>
              <a:rPr lang="en-GB" sz="1800" b="0" i="0" u="none" strike="noStrike" baseline="0" dirty="0">
                <a:latin typeface="VffkrpAdvTT5ada87cc"/>
              </a:rPr>
              <a:t>Ask the </a:t>
            </a:r>
            <a:r>
              <a:rPr lang="en-GB" sz="1800" b="0" i="0" u="none" strike="noStrike" baseline="0" dirty="0">
                <a:latin typeface="DdmndbAdvTT5ada87cc+fb"/>
              </a:rPr>
              <a:t>fi</a:t>
            </a:r>
            <a:r>
              <a:rPr lang="en-GB" sz="1800" b="0" i="0" u="none" strike="noStrike" baseline="0" dirty="0">
                <a:latin typeface="VffkrpAdvTT5ada87cc"/>
              </a:rPr>
              <a:t>rst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of the team: why is this or that problem taking place? There will probably be three or four sensible answers: record them all on a </a:t>
            </a:r>
            <a:r>
              <a:rPr lang="en-GB" sz="1800" b="0" i="0" u="none" strike="noStrike" baseline="0" dirty="0">
                <a:latin typeface="GhschlAdvGTIMES-R"/>
              </a:rPr>
              <a:t>fl</a:t>
            </a:r>
            <a:r>
              <a:rPr lang="en-GB" sz="1800" b="0" i="0" u="none" strike="noStrike" baseline="0" dirty="0">
                <a:latin typeface="VffkrpAdvTT5ada87cc"/>
              </a:rPr>
              <a:t>ip chart or whiteboard, or use index cards taped to a wall.</a:t>
            </a:r>
          </a:p>
          <a:p>
            <a:pPr algn="l"/>
            <a:r>
              <a:rPr lang="en-GB" sz="1800" b="0" i="0" u="none" strike="noStrike" baseline="0" dirty="0">
                <a:latin typeface="YsynwpAdvPSSym"/>
              </a:rPr>
              <a:t>• </a:t>
            </a:r>
            <a:r>
              <a:rPr lang="en-GB" sz="1800" b="0" i="0" u="none" strike="noStrike" baseline="0" dirty="0">
                <a:latin typeface="VffkrpAdvTT5ada87cc"/>
              </a:rPr>
              <a:t>Ask four more successive </a:t>
            </a:r>
            <a:r>
              <a:rPr lang="en-GB" sz="1800" b="0" i="0" u="none" strike="noStrike" baseline="0" dirty="0">
                <a:latin typeface="HxhvhrAdvTT3713a231+20"/>
              </a:rPr>
              <a:t>“</a:t>
            </a:r>
            <a:r>
              <a:rPr lang="en-GB" sz="1800" b="0" i="0" u="none" strike="noStrike" baseline="0" dirty="0">
                <a:latin typeface="VffkrpAdvTT5ada87cc"/>
              </a:rPr>
              <a:t>whys,</a:t>
            </a:r>
            <a:r>
              <a:rPr lang="en-GB" sz="1800" b="0" i="0" u="none" strike="noStrike" baseline="0" dirty="0">
                <a:latin typeface="HxhvhrAdvTT3713a231+20"/>
              </a:rPr>
              <a:t>” </a:t>
            </a:r>
            <a:r>
              <a:rPr lang="en-GB" sz="1800" b="0" i="0" u="none" strike="noStrike" baseline="0" dirty="0">
                <a:latin typeface="VffkrpAdvTT5ada87cc"/>
              </a:rPr>
              <a:t>repeating the process for every statement on the </a:t>
            </a:r>
            <a:r>
              <a:rPr lang="en-GB" sz="1800" b="0" i="0" u="none" strike="noStrike" baseline="0" dirty="0">
                <a:latin typeface="GhschlAdvGTIMES-R"/>
              </a:rPr>
              <a:t>fl</a:t>
            </a:r>
            <a:r>
              <a:rPr lang="en-GB" sz="1800" b="0" i="0" u="none" strike="noStrike" baseline="0" dirty="0">
                <a:latin typeface="VffkrpAdvTT5ada87cc"/>
              </a:rPr>
              <a:t>ip chart, whiteboard, or index cards. Post each answer near its </a:t>
            </a:r>
            <a:r>
              <a:rPr lang="en-GB" sz="1800" b="0" i="0" u="none" strike="noStrike" baseline="0" dirty="0">
                <a:latin typeface="HxhvhrAdvTT3713a231+20"/>
              </a:rPr>
              <a:t>“</a:t>
            </a:r>
            <a:r>
              <a:rPr lang="en-GB" sz="1800" b="0" i="0" u="none" strike="noStrike" baseline="0" dirty="0">
                <a:latin typeface="VffkrpAdvTT5ada87cc"/>
              </a:rPr>
              <a:t>parent</a:t>
            </a:r>
            <a:r>
              <a:rPr lang="en-GB" sz="1800" b="0" i="0" u="none" strike="noStrike" baseline="0" dirty="0">
                <a:latin typeface="HxhvhrAdvTT3713a231+20"/>
              </a:rPr>
              <a:t>”</a:t>
            </a:r>
            <a:r>
              <a:rPr lang="en-GB" sz="1800" b="0" i="0" u="none" strike="noStrike" baseline="0" dirty="0">
                <a:latin typeface="VffkrpAdvTT5ada87cc"/>
              </a:rPr>
              <a:t>. Follow up on all plausible answers. You will have identi</a:t>
            </a:r>
            <a:r>
              <a:rPr lang="en-GB" sz="1800" b="0" i="0" u="none" strike="noStrike" baseline="0" dirty="0">
                <a:latin typeface="DdmndbAdvTT5ada87cc+fb"/>
              </a:rPr>
              <a:t>fi</a:t>
            </a:r>
            <a:r>
              <a:rPr lang="en-GB" sz="1800" b="0" i="0" u="none" strike="noStrike" baseline="0" dirty="0">
                <a:latin typeface="VffkrpAdvTT5ada87cc"/>
              </a:rPr>
              <a:t>ed the root cause when asking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yields no further useful information. (If necessary, continue to ask questions beyond the arbitrary </a:t>
            </a:r>
            <a:r>
              <a:rPr lang="en-GB" sz="1800" b="0" i="0" u="none" strike="noStrike" baseline="0" dirty="0">
                <a:latin typeface="DdmndbAdvTT5ada87cc+fb"/>
              </a:rPr>
              <a:t>fi</a:t>
            </a:r>
            <a:r>
              <a:rPr lang="en-GB" sz="1800" b="0" i="0" u="none" strike="noStrike" baseline="0" dirty="0">
                <a:latin typeface="VffkrpAdvTT5ada87cc"/>
              </a:rPr>
              <a:t>ve layers to get to the root cause.)</a:t>
            </a:r>
          </a:p>
          <a:p>
            <a:pPr algn="l"/>
            <a:r>
              <a:rPr lang="en-GB" sz="1800" b="0" i="0" u="none" strike="noStrike" baseline="0" dirty="0">
                <a:latin typeface="YsynwpAdvPSSym"/>
              </a:rPr>
              <a:t>• </a:t>
            </a:r>
            <a:r>
              <a:rPr lang="en-GB" sz="1800" b="0" i="0" u="none" strike="noStrike" baseline="0" dirty="0">
                <a:latin typeface="VffkrpAdvTT5ada87cc"/>
              </a:rPr>
              <a:t>Among the dozen or so answers to the last asked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look for systemic causes of the problem. Discuss these and settle on the most likely systemic cause. Follow the team session with a debrie</a:t>
            </a:r>
            <a:r>
              <a:rPr lang="en-GB" sz="1800" b="0" i="0" u="none" strike="noStrike" baseline="0" dirty="0">
                <a:latin typeface="DdmndbAdvTT5ada87cc+fb"/>
              </a:rPr>
              <a:t>fi</a:t>
            </a:r>
            <a:r>
              <a:rPr lang="en-GB" sz="1800" b="0" i="0" u="none" strike="noStrike" baseline="0" dirty="0">
                <a:latin typeface="VffkrpAdvTT5ada87cc"/>
              </a:rPr>
              <a:t>ng and show the product to others to con</a:t>
            </a:r>
            <a:r>
              <a:rPr lang="en-GB" sz="1800" b="0" i="0" u="none" strike="noStrike" baseline="0" dirty="0">
                <a:latin typeface="DdmndbAdvTT5ada87cc+fb"/>
              </a:rPr>
              <a:t>fi</a:t>
            </a:r>
            <a:r>
              <a:rPr lang="en-GB" sz="1800" b="0" i="0" u="none" strike="noStrike" baseline="0" dirty="0">
                <a:latin typeface="VffkrpAdvTT5ada87cc"/>
              </a:rPr>
              <a:t>rm that they see logic in the analysis.</a:t>
            </a:r>
          </a:p>
          <a:p>
            <a:pPr algn="l"/>
            <a:r>
              <a:rPr lang="en-GB" sz="1800" b="0" i="0" u="none" strike="noStrike" baseline="0" dirty="0">
                <a:latin typeface="YsynwpAdvPSSym"/>
              </a:rPr>
              <a:t>• </a:t>
            </a:r>
            <a:r>
              <a:rPr lang="en-GB" sz="1800" b="0" i="0" u="none" strike="noStrike" baseline="0" dirty="0">
                <a:latin typeface="VffkrpAdvTT5ada87cc"/>
              </a:rPr>
              <a:t>After settling on the most probable root cause of the problem and obtaining con</a:t>
            </a:r>
            <a:r>
              <a:rPr lang="en-GB" sz="1800" b="0" i="0" u="none" strike="noStrike" baseline="0" dirty="0">
                <a:latin typeface="DdmndbAdvTT5ada87cc+fb"/>
              </a:rPr>
              <a:t>fi</a:t>
            </a:r>
            <a:r>
              <a:rPr lang="en-GB" sz="1800" b="0" i="0" u="none" strike="noStrike" baseline="0" dirty="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dirty="0">
                <a:latin typeface="DdmndbAdvTT5ada87cc+fb"/>
              </a:rPr>
              <a:t>fi</a:t>
            </a:r>
            <a:r>
              <a:rPr lang="en-GB" sz="1800" b="0" i="0" u="none" strike="noStrike" baseline="0" dirty="0">
                <a:latin typeface="VffkrpAdvTT5ada87cc"/>
              </a:rPr>
              <a:t>t from team inputs.</a:t>
            </a:r>
          </a:p>
          <a:p>
            <a:pPr algn="l"/>
            <a:endParaRPr lang="en-GB" sz="1800" b="0" i="0" u="none" strike="noStrike" baseline="0" dirty="0">
              <a:latin typeface="VffkrpAdvTT5ada87cc"/>
            </a:endParaRPr>
          </a:p>
          <a:p>
            <a:pPr algn="l"/>
            <a:r>
              <a:rPr lang="en-GB" sz="1800" b="0" i="0" u="none" strike="noStrike" baseline="0" dirty="0">
                <a:latin typeface="TimesNewRomanPSMT"/>
              </a:rPr>
              <a:t>The Five Whys technique has been </a:t>
            </a:r>
            <a:r>
              <a:rPr lang="en-GB" sz="1800" b="1" i="0" u="none" strike="noStrike" baseline="0" dirty="0">
                <a:latin typeface="TimesNewRomanPSMT"/>
              </a:rPr>
              <a:t>criticized</a:t>
            </a:r>
            <a:r>
              <a:rPr lang="en-GB" sz="1800" b="0" i="0" u="none" strike="noStrike" baseline="0" dirty="0">
                <a:latin typeface="TimesNewRomanPSMT"/>
              </a:rPr>
              <a:t> as too basic a tool to </a:t>
            </a:r>
            <a:r>
              <a:rPr lang="en-GB" sz="1800" b="0" i="0" u="none" strike="noStrike" baseline="0" dirty="0" err="1">
                <a:latin typeface="TimesNewRomanPSMT"/>
              </a:rPr>
              <a:t>analyze</a:t>
            </a:r>
            <a:r>
              <a:rPr lang="en-GB" sz="1800" b="0" i="0" u="none" strike="noStrike" baseline="0" dirty="0">
                <a:latin typeface="TimesNewRomanPSMT"/>
              </a:rPr>
              <a:t> root causes to the depth required to ensure that the causes are fixed. The reasons for this criticism include</a:t>
            </a:r>
          </a:p>
          <a:p>
            <a:pPr algn="l"/>
            <a:r>
              <a:rPr lang="en-GB" sz="1800" b="0" i="0" u="none" strike="noStrike" baseline="0" dirty="0">
                <a:latin typeface="TimesNewRomanPSMT"/>
              </a:rPr>
              <a:t>• the tendency of investigators to stop at symptoms, and not proceed to lower-level root causes;</a:t>
            </a:r>
          </a:p>
          <a:p>
            <a:pPr algn="l"/>
            <a:r>
              <a:rPr lang="en-GB" sz="1800" b="0" i="0" u="none" strike="noStrike" baseline="0" dirty="0">
                <a:latin typeface="TimesNewRomanPSMT"/>
              </a:rPr>
              <a:t>• the inability of investigators to cast their minds beyond current information and knowledge;</a:t>
            </a:r>
          </a:p>
          <a:p>
            <a:pPr algn="l"/>
            <a:r>
              <a:rPr lang="en-GB" sz="1800" b="0" i="0" u="none" strike="noStrike" baseline="0" dirty="0">
                <a:latin typeface="TimesNewRomanPSMT"/>
              </a:rPr>
              <a:t>• lack of facilitation and support to help investigators ask the right questions;</a:t>
            </a:r>
          </a:p>
          <a:p>
            <a:pPr algn="l"/>
            <a:r>
              <a:rPr lang="en-GB" sz="1800" b="0" i="0" u="none" strike="noStrike" baseline="0" dirty="0">
                <a:latin typeface="TimesNewRomanPSMT"/>
              </a:rPr>
              <a:t>• the low repeat rate of results: different teams using the Five Whys technique have been known to come up with different causes for the same problem.</a:t>
            </a:r>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4</a:t>
            </a:fld>
            <a:endParaRPr lang="en-GB"/>
          </a:p>
        </p:txBody>
      </p:sp>
    </p:spTree>
    <p:extLst>
      <p:ext uri="{BB962C8B-B14F-4D97-AF65-F5344CB8AC3E}">
        <p14:creationId xmlns:p14="http://schemas.microsoft.com/office/powerpoint/2010/main" val="1783598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example, this demonstrates a minor issue with a minor intervention but could have prevented a major health and safety issue long term but will have incurred a cost for purchasing additional tables. </a:t>
            </a:r>
          </a:p>
        </p:txBody>
      </p:sp>
      <p:sp>
        <p:nvSpPr>
          <p:cNvPr id="4" name="Slide Number Placeholder 3"/>
          <p:cNvSpPr>
            <a:spLocks noGrp="1"/>
          </p:cNvSpPr>
          <p:nvPr>
            <p:ph type="sldNum" sz="quarter" idx="5"/>
          </p:nvPr>
        </p:nvSpPr>
        <p:spPr/>
        <p:txBody>
          <a:bodyPr/>
          <a:lstStyle/>
          <a:p>
            <a:fld id="{A5F8C9AE-6229-4793-9440-478465707484}" type="slidenum">
              <a:rPr lang="en-GB" smtClean="0"/>
              <a:t>5</a:t>
            </a:fld>
            <a:endParaRPr lang="en-GB"/>
          </a:p>
        </p:txBody>
      </p:sp>
    </p:spTree>
    <p:extLst>
      <p:ext uri="{BB962C8B-B14F-4D97-AF65-F5344CB8AC3E}">
        <p14:creationId xmlns:p14="http://schemas.microsoft.com/office/powerpoint/2010/main" val="1952998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pple-system"/>
              </a:rPr>
              <a:t>https://www.linkedin.com/learning-login/share?account=77966930&amp;forceAccount=false&amp;redirect=https%3A%2F%2Fwww.linkedin.com%2Flearning%2Fcritical-thinking%2Fanswer-the-seven-so-whats%3Ftrk%3Dshare_video_url%26shareId%3DQxZD4cgBRwquvdL8ABtONA%253D%253D </a:t>
            </a:r>
          </a:p>
          <a:p>
            <a:endParaRPr lang="en-GB" b="0" i="0" dirty="0">
              <a:effectLst/>
              <a:latin typeface="-apple-system"/>
            </a:endParaRPr>
          </a:p>
          <a:p>
            <a:r>
              <a:rPr lang="en-GB" b="0" i="0" dirty="0">
                <a:effectLst/>
                <a:latin typeface="-apple-system"/>
              </a:rPr>
              <a:t>Explain that each recommendation or action will have a set of positive or negative consequences – watch the 7 so-</a:t>
            </a:r>
            <a:r>
              <a:rPr lang="en-GB" b="0" i="0" dirty="0" err="1">
                <a:effectLst/>
                <a:latin typeface="-apple-system"/>
              </a:rPr>
              <a:t>whats</a:t>
            </a:r>
            <a:r>
              <a:rPr lang="en-GB" b="0" i="0" dirty="0">
                <a:effectLst/>
                <a:latin typeface="-apple-system"/>
              </a:rPr>
              <a:t>? Video. Click the hyperlink in the slide to link to it – if you are logged into LinkedIn learning with your UWTSD log on it will launch straight away. </a:t>
            </a:r>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6</a:t>
            </a:fld>
            <a:endParaRPr lang="en-GB"/>
          </a:p>
        </p:txBody>
      </p:sp>
    </p:spTree>
    <p:extLst>
      <p:ext uri="{BB962C8B-B14F-4D97-AF65-F5344CB8AC3E}">
        <p14:creationId xmlns:p14="http://schemas.microsoft.com/office/powerpoint/2010/main" val="3219794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the class into four groups and assign one issue to each – ask the groups to use flip chart paper to do the 5 why is determine the root cause of issues and create one or two recommendations for each company boss. </a:t>
            </a:r>
          </a:p>
          <a:p>
            <a:endParaRPr lang="en-GB" dirty="0"/>
          </a:p>
          <a:p>
            <a:r>
              <a:rPr lang="en-GB" dirty="0"/>
              <a:t>Include the seven so-</a:t>
            </a:r>
            <a:r>
              <a:rPr lang="en-GB" dirty="0" err="1"/>
              <a:t>whats</a:t>
            </a:r>
            <a:r>
              <a:rPr lang="en-GB" dirty="0"/>
              <a:t>? – What are the possible consequences to your recommendations (positive or negative). </a:t>
            </a:r>
          </a:p>
          <a:p>
            <a:endParaRPr lang="en-GB" dirty="0"/>
          </a:p>
          <a:p>
            <a:r>
              <a:rPr lang="en-GB" dirty="0"/>
              <a:t>Clearly state the amount of time the groups have to work on the issues. (about 25 – 35mins should </a:t>
            </a:r>
            <a:r>
              <a:rPr lang="en-GB"/>
              <a:t>be ample) </a:t>
            </a:r>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7</a:t>
            </a:fld>
            <a:endParaRPr lang="en-GB"/>
          </a:p>
        </p:txBody>
      </p:sp>
    </p:spTree>
    <p:extLst>
      <p:ext uri="{BB962C8B-B14F-4D97-AF65-F5344CB8AC3E}">
        <p14:creationId xmlns:p14="http://schemas.microsoft.com/office/powerpoint/2010/main" val="778175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groups a short amount of time to present </a:t>
            </a:r>
            <a:r>
              <a:rPr lang="en-GB" dirty="0" err="1"/>
              <a:t>infront</a:t>
            </a:r>
            <a:r>
              <a:rPr lang="en-GB" dirty="0"/>
              <a:t> of class or from their seats – low-tech – hold up flipchart papers – allow brief input from peers. </a:t>
            </a:r>
          </a:p>
          <a:p>
            <a:endParaRPr lang="en-GB" dirty="0"/>
          </a:p>
          <a:p>
            <a:r>
              <a:rPr lang="en-GB" dirty="0"/>
              <a:t>Ensure all groups get opportunity to speak. </a:t>
            </a:r>
          </a:p>
        </p:txBody>
      </p:sp>
      <p:sp>
        <p:nvSpPr>
          <p:cNvPr id="4" name="Slide Number Placeholder 3"/>
          <p:cNvSpPr>
            <a:spLocks noGrp="1"/>
          </p:cNvSpPr>
          <p:nvPr>
            <p:ph type="sldNum" sz="quarter" idx="5"/>
          </p:nvPr>
        </p:nvSpPr>
        <p:spPr/>
        <p:txBody>
          <a:bodyPr/>
          <a:lstStyle/>
          <a:p>
            <a:fld id="{A5F8C9AE-6229-4793-9440-478465707484}" type="slidenum">
              <a:rPr lang="en-GB" smtClean="0"/>
              <a:t>8</a:t>
            </a:fld>
            <a:endParaRPr lang="en-GB"/>
          </a:p>
        </p:txBody>
      </p:sp>
    </p:spTree>
    <p:extLst>
      <p:ext uri="{BB962C8B-B14F-4D97-AF65-F5344CB8AC3E}">
        <p14:creationId xmlns:p14="http://schemas.microsoft.com/office/powerpoint/2010/main" val="3556292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hyperlink" Target="https://www.linkedin.com/learning-login/share?account=77966930&amp;forceAccount=false&amp;redirect=https%3A%2F%2Fwww.linkedin.com%2Flearning%2Fcritical-thinking%2Fthe-importance-of-critical-thinking-2%3Ftrk%3Dshare_video_url%26shareId%3DQxZD4cgBRwquvdL8ABtONA%253D%253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inkedin.com/learning-login/share?account=77966930&amp;forceAccount=false&amp;redirect=https%3A%2F%2Fwww.linkedin.com%2Flearning%2Fcritical-thinking%2Fanswer-the-seven-so-whats%3Ftrk%3Dshare_video_url%26shareId%3DQxZD4cgBRwquvdL8ABtONA%253D%253D"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latin typeface="Arial" panose="020B0604020202020204" pitchFamily="34" charset="0"/>
                <a:cs typeface="Arial" panose="020B0604020202020204" pitchFamily="34" charset="0"/>
              </a:rPr>
              <a:t>Critical Thinking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281531" y="4455620"/>
            <a:ext cx="5277570" cy="1388587"/>
          </a:xfrm>
        </p:spPr>
        <p:txBody>
          <a:bodyPr>
            <a:normAutofit fontScale="92500"/>
          </a:bodyPr>
          <a:lstStyle/>
          <a:p>
            <a:r>
              <a:rPr lang="en-US" dirty="0">
                <a:latin typeface="Arial" panose="020B0604020202020204" pitchFamily="34" charset="0"/>
                <a:cs typeface="Arial" panose="020B0604020202020204" pitchFamily="34" charset="0"/>
              </a:rPr>
              <a:t>The 5 whys and 7 So </a:t>
            </a:r>
            <a:r>
              <a:rPr lang="en-US" dirty="0" err="1">
                <a:latin typeface="Arial" panose="020B0604020202020204" pitchFamily="34" charset="0"/>
                <a:cs typeface="Arial" panose="020B0604020202020204" pitchFamily="34" charset="0"/>
              </a:rPr>
              <a:t>whats</a:t>
            </a:r>
            <a:r>
              <a:rPr lang="en-US"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BMSW5101 Week 3 – Developing Workplace Critical Thinking</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In this session..</a:t>
            </a:r>
          </a:p>
        </p:txBody>
      </p:sp>
      <p:grpSp>
        <p:nvGrpSpPr>
          <p:cNvPr id="24" name="Group 23">
            <a:extLst>
              <a:ext uri="{FF2B5EF4-FFF2-40B4-BE49-F238E27FC236}">
                <a16:creationId xmlns:a16="http://schemas.microsoft.com/office/drawing/2014/main" id="{AFBD5439-6603-465A-AEB1-F56AF7BFC942}"/>
              </a:ext>
            </a:extLst>
          </p:cNvPr>
          <p:cNvGrpSpPr/>
          <p:nvPr/>
        </p:nvGrpSpPr>
        <p:grpSpPr>
          <a:xfrm>
            <a:off x="1132569" y="2439054"/>
            <a:ext cx="2981250" cy="3105001"/>
            <a:chOff x="1132569" y="2439054"/>
            <a:chExt cx="2981250" cy="3105001"/>
          </a:xfrm>
        </p:grpSpPr>
        <p:sp>
          <p:nvSpPr>
            <p:cNvPr id="15" name="Oval 14">
              <a:extLst>
                <a:ext uri="{FF2B5EF4-FFF2-40B4-BE49-F238E27FC236}">
                  <a16:creationId xmlns:a16="http://schemas.microsoft.com/office/drawing/2014/main" id="{1C6EC33C-162D-4062-9659-1746FAF14088}"/>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Head with Gears">
              <a:extLst>
                <a:ext uri="{FF2B5EF4-FFF2-40B4-BE49-F238E27FC236}">
                  <a16:creationId xmlns:a16="http://schemas.microsoft.com/office/drawing/2014/main" id="{C6C53A45-F078-4D31-BDA8-7BF23DE6145E}"/>
                </a:ext>
              </a:extLst>
            </p:cNvPr>
            <p:cNvSpPr/>
            <p:nvPr/>
          </p:nvSpPr>
          <p:spPr>
            <a:xfrm>
              <a:off x="2101475" y="2826617"/>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517C8B8B-7869-4282-B049-017E4457A7F0}"/>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Develop</a:t>
              </a:r>
              <a:r>
                <a:rPr lang="en-US" sz="1600" kern="1200" baseline="0" dirty="0"/>
                <a:t> Workplace Critical Thinking</a:t>
              </a:r>
              <a:endParaRPr lang="en-US" sz="1600" kern="1200" dirty="0"/>
            </a:p>
          </p:txBody>
        </p:sp>
      </p:grpSp>
      <p:grpSp>
        <p:nvGrpSpPr>
          <p:cNvPr id="25" name="Group 24">
            <a:extLst>
              <a:ext uri="{FF2B5EF4-FFF2-40B4-BE49-F238E27FC236}">
                <a16:creationId xmlns:a16="http://schemas.microsoft.com/office/drawing/2014/main" id="{2367A4FF-CD6B-4455-A51A-AC4A72024211}"/>
              </a:ext>
            </a:extLst>
          </p:cNvPr>
          <p:cNvGrpSpPr/>
          <p:nvPr/>
        </p:nvGrpSpPr>
        <p:grpSpPr>
          <a:xfrm>
            <a:off x="4635537" y="2439054"/>
            <a:ext cx="2981250" cy="3105001"/>
            <a:chOff x="4635537" y="2439054"/>
            <a:chExt cx="2981250" cy="3105001"/>
          </a:xfrm>
        </p:grpSpPr>
        <p:sp>
          <p:nvSpPr>
            <p:cNvPr id="18" name="Oval 17">
              <a:extLst>
                <a:ext uri="{FF2B5EF4-FFF2-40B4-BE49-F238E27FC236}">
                  <a16:creationId xmlns:a16="http://schemas.microsoft.com/office/drawing/2014/main" id="{1C1D7C48-9AB7-4721-B491-A6665D15058F}"/>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Person with Idea">
              <a:extLst>
                <a:ext uri="{FF2B5EF4-FFF2-40B4-BE49-F238E27FC236}">
                  <a16:creationId xmlns:a16="http://schemas.microsoft.com/office/drawing/2014/main" id="{49B772B5-F7F7-477D-A88B-96F05ABDA77B}"/>
                </a:ext>
              </a:extLst>
            </p:cNvPr>
            <p:cNvSpPr/>
            <p:nvPr/>
          </p:nvSpPr>
          <p:spPr>
            <a:xfrm>
              <a:off x="5604444" y="2826617"/>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D8E0DE05-9B40-4C26-840E-F8850C2BF53F}"/>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Introduce critical thinking of </a:t>
              </a:r>
              <a:r>
                <a:rPr lang="en-US" sz="1600" b="1" kern="1200" dirty="0"/>
                <a:t>causes</a:t>
              </a:r>
              <a:r>
                <a:rPr lang="en-US" sz="1600" kern="1200" dirty="0"/>
                <a:t> &amp; apply the five whys? approach.</a:t>
              </a:r>
            </a:p>
          </p:txBody>
        </p:sp>
      </p:grpSp>
      <p:grpSp>
        <p:nvGrpSpPr>
          <p:cNvPr id="26" name="Group 25">
            <a:extLst>
              <a:ext uri="{FF2B5EF4-FFF2-40B4-BE49-F238E27FC236}">
                <a16:creationId xmlns:a16="http://schemas.microsoft.com/office/drawing/2014/main" id="{E2EDE6FB-0C17-471F-B64C-E5E3B04CA1CA}"/>
              </a:ext>
            </a:extLst>
          </p:cNvPr>
          <p:cNvGrpSpPr/>
          <p:nvPr/>
        </p:nvGrpSpPr>
        <p:grpSpPr>
          <a:xfrm>
            <a:off x="8138506" y="2439054"/>
            <a:ext cx="2981250" cy="3105001"/>
            <a:chOff x="8138506" y="2439054"/>
            <a:chExt cx="2981250" cy="3105001"/>
          </a:xfrm>
        </p:grpSpPr>
        <p:sp>
          <p:nvSpPr>
            <p:cNvPr id="21" name="Oval 20">
              <a:extLst>
                <a:ext uri="{FF2B5EF4-FFF2-40B4-BE49-F238E27FC236}">
                  <a16:creationId xmlns:a16="http://schemas.microsoft.com/office/drawing/2014/main" id="{9C182706-8D25-48FC-AEA0-7B627C26A987}"/>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Questions">
              <a:extLst>
                <a:ext uri="{FF2B5EF4-FFF2-40B4-BE49-F238E27FC236}">
                  <a16:creationId xmlns:a16="http://schemas.microsoft.com/office/drawing/2014/main" id="{4B0E9F06-AA5F-4AE9-9A71-73E2DD017387}"/>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BE1F17AB-14B6-423D-A71E-623D89253AFF}"/>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Introduce the critical thinking of </a:t>
              </a:r>
              <a:r>
                <a:rPr lang="en-US" sz="1600" b="1" kern="1200" dirty="0"/>
                <a:t>consequences</a:t>
              </a:r>
              <a:r>
                <a:rPr lang="en-US" sz="1600" kern="1200" dirty="0"/>
                <a:t> – seven so </a:t>
              </a:r>
              <a:r>
                <a:rPr lang="en-US" sz="1600" kern="1200" dirty="0" err="1"/>
                <a:t>whats</a:t>
              </a:r>
              <a:r>
                <a:rPr lang="en-US" sz="1600" kern="1200" dirty="0"/>
                <a:t>?</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699F5-1E31-420B-9622-170FE7228045}"/>
              </a:ext>
            </a:extLst>
          </p:cNvPr>
          <p:cNvSpPr>
            <a:spLocks noGrp="1"/>
          </p:cNvSpPr>
          <p:nvPr>
            <p:ph type="title"/>
          </p:nvPr>
        </p:nvSpPr>
        <p:spPr>
          <a:xfrm>
            <a:off x="460465" y="647234"/>
            <a:ext cx="10496006" cy="721263"/>
          </a:xfrm>
        </p:spPr>
        <p:txBody>
          <a:bodyPr>
            <a:normAutofit fontScale="90000"/>
          </a:bodyPr>
          <a:lstStyle/>
          <a:p>
            <a:r>
              <a:rPr lang="en-GB" dirty="0"/>
              <a:t>The importance of workplace critical thinking </a:t>
            </a:r>
          </a:p>
        </p:txBody>
      </p:sp>
      <p:pic>
        <p:nvPicPr>
          <p:cNvPr id="5" name="Content Placeholder 4">
            <a:hlinkClick r:id="rId3"/>
            <a:extLst>
              <a:ext uri="{FF2B5EF4-FFF2-40B4-BE49-F238E27FC236}">
                <a16:creationId xmlns:a16="http://schemas.microsoft.com/office/drawing/2014/main" id="{56ECBF9F-0DD3-40BE-9605-D76DF6816BAF}"/>
              </a:ext>
            </a:extLst>
          </p:cNvPr>
          <p:cNvPicPr>
            <a:picLocks noGrp="1" noChangeAspect="1"/>
          </p:cNvPicPr>
          <p:nvPr>
            <p:ph idx="1"/>
          </p:nvPr>
        </p:nvPicPr>
        <p:blipFill>
          <a:blip r:embed="rId4"/>
          <a:stretch>
            <a:fillRect/>
          </a:stretch>
        </p:blipFill>
        <p:spPr>
          <a:xfrm>
            <a:off x="1097280" y="2089346"/>
            <a:ext cx="4331041" cy="3760788"/>
          </a:xfrm>
        </p:spPr>
      </p:pic>
      <p:sp>
        <p:nvSpPr>
          <p:cNvPr id="6" name="TextBox 5">
            <a:extLst>
              <a:ext uri="{FF2B5EF4-FFF2-40B4-BE49-F238E27FC236}">
                <a16:creationId xmlns:a16="http://schemas.microsoft.com/office/drawing/2014/main" id="{4F81A402-FA09-40DC-A266-39F6A5520E82}"/>
              </a:ext>
            </a:extLst>
          </p:cNvPr>
          <p:cNvSpPr txBox="1"/>
          <p:nvPr/>
        </p:nvSpPr>
        <p:spPr>
          <a:xfrm>
            <a:off x="5827923" y="2170322"/>
            <a:ext cx="4622363"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As a manager, being able to think </a:t>
            </a:r>
            <a:r>
              <a:rPr lang="en-GB" b="1" dirty="0">
                <a:latin typeface="Arial" panose="020B0604020202020204" pitchFamily="34" charset="0"/>
                <a:cs typeface="Arial" panose="020B0604020202020204" pitchFamily="34" charset="0"/>
              </a:rPr>
              <a:t>critically</a:t>
            </a:r>
            <a:r>
              <a:rPr lang="en-GB" dirty="0">
                <a:latin typeface="Arial" panose="020B0604020202020204" pitchFamily="34" charset="0"/>
                <a:cs typeface="Arial" panose="020B0604020202020204" pitchFamily="34" charset="0"/>
              </a:rPr>
              <a:t> will allow you to be </a:t>
            </a:r>
            <a:r>
              <a:rPr lang="en-GB" b="1" dirty="0">
                <a:latin typeface="Arial" panose="020B0604020202020204" pitchFamily="34" charset="0"/>
                <a:cs typeface="Arial" panose="020B0604020202020204" pitchFamily="34" charset="0"/>
              </a:rPr>
              <a:t>responsive</a:t>
            </a:r>
            <a:r>
              <a:rPr lang="en-GB" dirty="0">
                <a:latin typeface="Arial" panose="020B0604020202020204" pitchFamily="34" charset="0"/>
                <a:cs typeface="Arial" panose="020B0604020202020204" pitchFamily="34" charset="0"/>
              </a:rPr>
              <a:t> and not </a:t>
            </a:r>
            <a:r>
              <a:rPr lang="en-GB" b="1" dirty="0">
                <a:latin typeface="Arial" panose="020B0604020202020204" pitchFamily="34" charset="0"/>
                <a:cs typeface="Arial" panose="020B0604020202020204" pitchFamily="34" charset="0"/>
              </a:rPr>
              <a:t>reactive</a:t>
            </a:r>
            <a:r>
              <a:rPr lang="en-GB" dirty="0">
                <a:latin typeface="Arial" panose="020B0604020202020204" pitchFamily="34" charset="0"/>
                <a:cs typeface="Arial" panose="020B0604020202020204" pitchFamily="34" charset="0"/>
              </a:rPr>
              <a:t> to issues. This will save your company time, effort and potentially money in the future. </a:t>
            </a:r>
          </a:p>
        </p:txBody>
      </p:sp>
      <p:sp>
        <p:nvSpPr>
          <p:cNvPr id="7" name="TextBox 6">
            <a:extLst>
              <a:ext uri="{FF2B5EF4-FFF2-40B4-BE49-F238E27FC236}">
                <a16:creationId xmlns:a16="http://schemas.microsoft.com/office/drawing/2014/main" id="{B74AB80A-B002-4D83-ADA7-A43B718D2980}"/>
              </a:ext>
            </a:extLst>
          </p:cNvPr>
          <p:cNvSpPr txBox="1"/>
          <p:nvPr/>
        </p:nvSpPr>
        <p:spPr>
          <a:xfrm>
            <a:off x="5827923" y="4926804"/>
            <a:ext cx="4065224" cy="923330"/>
          </a:xfrm>
          <a:prstGeom prst="rect">
            <a:avLst/>
          </a:prstGeom>
          <a:noFill/>
        </p:spPr>
        <p:txBody>
          <a:bodyPr wrap="square" rtlCol="0">
            <a:spAutoFit/>
          </a:bodyPr>
          <a:lstStyle/>
          <a:p>
            <a:r>
              <a:rPr lang="en-GB" dirty="0"/>
              <a:t>Watch this LinkedIn Learning session to get introduced to the concept of critical thinking at work. </a:t>
            </a:r>
          </a:p>
        </p:txBody>
      </p:sp>
    </p:spTree>
    <p:extLst>
      <p:ext uri="{BB962C8B-B14F-4D97-AF65-F5344CB8AC3E}">
        <p14:creationId xmlns:p14="http://schemas.microsoft.com/office/powerpoint/2010/main" val="2616262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3352-577E-4ABE-A5BC-3AAE19038F66}"/>
              </a:ext>
            </a:extLst>
          </p:cNvPr>
          <p:cNvSpPr>
            <a:spLocks noGrp="1"/>
          </p:cNvSpPr>
          <p:nvPr>
            <p:ph type="title"/>
          </p:nvPr>
        </p:nvSpPr>
        <p:spPr/>
        <p:txBody>
          <a:bodyPr/>
          <a:lstStyle/>
          <a:p>
            <a:r>
              <a:rPr lang="en-GB" dirty="0"/>
              <a:t>Thinking backward – The Five whys</a:t>
            </a:r>
          </a:p>
        </p:txBody>
      </p:sp>
      <p:sp>
        <p:nvSpPr>
          <p:cNvPr id="3" name="Content Placeholder 2">
            <a:extLst>
              <a:ext uri="{FF2B5EF4-FFF2-40B4-BE49-F238E27FC236}">
                <a16:creationId xmlns:a16="http://schemas.microsoft.com/office/drawing/2014/main" id="{E6F97742-E39C-4209-84AF-CB3ED1ECF7B4}"/>
              </a:ext>
            </a:extLst>
          </p:cNvPr>
          <p:cNvSpPr>
            <a:spLocks noGrp="1"/>
          </p:cNvSpPr>
          <p:nvPr>
            <p:ph idx="1"/>
          </p:nvPr>
        </p:nvSpPr>
        <p:spPr>
          <a:xfrm>
            <a:off x="588936" y="2148972"/>
            <a:ext cx="10566744" cy="3720120"/>
          </a:xfrm>
        </p:spPr>
        <p:txBody>
          <a:bodyPr/>
          <a:lstStyle/>
          <a:p>
            <a:pPr algn="l"/>
            <a:r>
              <a:rPr lang="en-GB" sz="1800" b="0" i="0" u="none" strike="noStrike" baseline="0" dirty="0">
                <a:latin typeface="Arial" panose="020B0604020202020204" pitchFamily="34" charset="0"/>
                <a:cs typeface="Arial" panose="020B0604020202020204" pitchFamily="34" charset="0"/>
              </a:rPr>
              <a:t>The technique was developed by </a:t>
            </a:r>
            <a:r>
              <a:rPr lang="en-GB" sz="1800" b="0" i="0" u="none" strike="noStrike" baseline="0" dirty="0" err="1">
                <a:latin typeface="Arial" panose="020B0604020202020204" pitchFamily="34" charset="0"/>
                <a:cs typeface="Arial" panose="020B0604020202020204" pitchFamily="34" charset="0"/>
              </a:rPr>
              <a:t>Sakichi</a:t>
            </a:r>
            <a:r>
              <a:rPr lang="en-GB" sz="1800" b="0" i="0" u="none" strike="noStrike" baseline="0" dirty="0">
                <a:latin typeface="Arial" panose="020B0604020202020204" pitchFamily="34" charset="0"/>
                <a:cs typeface="Arial" panose="020B0604020202020204" pitchFamily="34" charset="0"/>
              </a:rPr>
              <a:t> Toyoda for the Toyota Industries Corporation. (</a:t>
            </a:r>
            <a:r>
              <a:rPr lang="en-GB" sz="1800" b="0" i="0" u="none" strike="noStrike" baseline="0" dirty="0" err="1">
                <a:solidFill>
                  <a:srgbClr val="67686C"/>
                </a:solidFill>
                <a:latin typeface="Arial" panose="020B0604020202020204" pitchFamily="34" charset="0"/>
                <a:cs typeface="Arial" panose="020B0604020202020204" pitchFamily="34" charset="0"/>
              </a:rPr>
              <a:t>Serrat</a:t>
            </a:r>
            <a:r>
              <a:rPr lang="en-GB" sz="1800" b="0" i="0" u="none" strike="noStrike" baseline="0" dirty="0">
                <a:solidFill>
                  <a:srgbClr val="67686C"/>
                </a:solidFill>
                <a:latin typeface="Arial" panose="020B0604020202020204" pitchFamily="34" charset="0"/>
                <a:cs typeface="Arial" panose="020B0604020202020204" pitchFamily="34" charset="0"/>
              </a:rPr>
              <a:t>, 2009)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78BE183-D125-44C2-83ED-5B4572DAFB0E}"/>
              </a:ext>
            </a:extLst>
          </p:cNvPr>
          <p:cNvSpPr txBox="1"/>
          <p:nvPr/>
        </p:nvSpPr>
        <p:spPr>
          <a:xfrm>
            <a:off x="1097279" y="2754217"/>
            <a:ext cx="9596551" cy="369332"/>
          </a:xfrm>
          <a:prstGeom prst="rect">
            <a:avLst/>
          </a:prstGeom>
          <a:noFill/>
          <a:ln w="28575">
            <a:solidFill>
              <a:schemeClr val="tx2"/>
            </a:solidFill>
          </a:ln>
        </p:spPr>
        <p:txBody>
          <a:bodyPr wrap="square" rtlCol="0">
            <a:spAutoFit/>
          </a:bodyPr>
          <a:lstStyle/>
          <a:p>
            <a:r>
              <a:rPr lang="en-GB" dirty="0"/>
              <a:t>Define the problem: </a:t>
            </a:r>
          </a:p>
        </p:txBody>
      </p:sp>
      <p:grpSp>
        <p:nvGrpSpPr>
          <p:cNvPr id="25" name="Group 24">
            <a:extLst>
              <a:ext uri="{FF2B5EF4-FFF2-40B4-BE49-F238E27FC236}">
                <a16:creationId xmlns:a16="http://schemas.microsoft.com/office/drawing/2014/main" id="{B9738DC5-0A56-46AD-B92F-376141D56A8C}"/>
              </a:ext>
            </a:extLst>
          </p:cNvPr>
          <p:cNvGrpSpPr/>
          <p:nvPr/>
        </p:nvGrpSpPr>
        <p:grpSpPr>
          <a:xfrm>
            <a:off x="1097279" y="3239146"/>
            <a:ext cx="3659666" cy="837118"/>
            <a:chOff x="1097279" y="3239146"/>
            <a:chExt cx="3659666" cy="837118"/>
          </a:xfrm>
        </p:grpSpPr>
        <p:sp>
          <p:nvSpPr>
            <p:cNvPr id="5" name="TextBox 4">
              <a:extLst>
                <a:ext uri="{FF2B5EF4-FFF2-40B4-BE49-F238E27FC236}">
                  <a16:creationId xmlns:a16="http://schemas.microsoft.com/office/drawing/2014/main" id="{4B30915F-45A6-47E5-8DA7-364D3EE83F79}"/>
                </a:ext>
              </a:extLst>
            </p:cNvPr>
            <p:cNvSpPr txBox="1"/>
            <p:nvPr/>
          </p:nvSpPr>
          <p:spPr>
            <a:xfrm>
              <a:off x="1097279" y="3706932"/>
              <a:ext cx="3659666" cy="369332"/>
            </a:xfrm>
            <a:prstGeom prst="rect">
              <a:avLst/>
            </a:prstGeom>
            <a:noFill/>
            <a:ln w="28575">
              <a:solidFill>
                <a:schemeClr val="tx2"/>
              </a:solidFill>
            </a:ln>
          </p:spPr>
          <p:txBody>
            <a:bodyPr wrap="square" rtlCol="0">
              <a:spAutoFit/>
            </a:bodyPr>
            <a:lstStyle/>
            <a:p>
              <a:r>
                <a:rPr lang="en-GB" dirty="0"/>
                <a:t> </a:t>
              </a:r>
            </a:p>
          </p:txBody>
        </p:sp>
        <p:sp>
          <p:nvSpPr>
            <p:cNvPr id="6" name="TextBox 5">
              <a:extLst>
                <a:ext uri="{FF2B5EF4-FFF2-40B4-BE49-F238E27FC236}">
                  <a16:creationId xmlns:a16="http://schemas.microsoft.com/office/drawing/2014/main" id="{D0198061-27AF-4449-B954-CDCE2AB1E301}"/>
                </a:ext>
              </a:extLst>
            </p:cNvPr>
            <p:cNvSpPr txBox="1"/>
            <p:nvPr/>
          </p:nvSpPr>
          <p:spPr>
            <a:xfrm>
              <a:off x="1097279" y="3239146"/>
              <a:ext cx="3071765" cy="369332"/>
            </a:xfrm>
            <a:prstGeom prst="rect">
              <a:avLst/>
            </a:prstGeom>
            <a:noFill/>
            <a:ln>
              <a:noFill/>
            </a:ln>
          </p:spPr>
          <p:txBody>
            <a:bodyPr wrap="square" rtlCol="0">
              <a:spAutoFit/>
            </a:bodyPr>
            <a:lstStyle/>
            <a:p>
              <a:r>
                <a:rPr lang="en-GB" dirty="0"/>
                <a:t>Why is it happening?</a:t>
              </a:r>
            </a:p>
          </p:txBody>
        </p:sp>
      </p:grpSp>
      <p:sp>
        <p:nvSpPr>
          <p:cNvPr id="9" name="TextBox 8">
            <a:extLst>
              <a:ext uri="{FF2B5EF4-FFF2-40B4-BE49-F238E27FC236}">
                <a16:creationId xmlns:a16="http://schemas.microsoft.com/office/drawing/2014/main" id="{90CE8CD0-00F4-4CAB-AAB1-8A935F927036}"/>
              </a:ext>
            </a:extLst>
          </p:cNvPr>
          <p:cNvSpPr txBox="1"/>
          <p:nvPr/>
        </p:nvSpPr>
        <p:spPr>
          <a:xfrm>
            <a:off x="4296647" y="5373453"/>
            <a:ext cx="3659666" cy="369332"/>
          </a:xfrm>
          <a:prstGeom prst="rect">
            <a:avLst/>
          </a:prstGeom>
          <a:noFill/>
          <a:ln w="28575">
            <a:solidFill>
              <a:schemeClr val="tx2"/>
            </a:solidFill>
          </a:ln>
        </p:spPr>
        <p:txBody>
          <a:bodyPr wrap="square" rtlCol="0">
            <a:spAutoFit/>
          </a:bodyPr>
          <a:lstStyle/>
          <a:p>
            <a:r>
              <a:rPr lang="en-GB" dirty="0"/>
              <a:t> </a:t>
            </a:r>
          </a:p>
        </p:txBody>
      </p:sp>
      <p:sp>
        <p:nvSpPr>
          <p:cNvPr id="10" name="TextBox 9">
            <a:extLst>
              <a:ext uri="{FF2B5EF4-FFF2-40B4-BE49-F238E27FC236}">
                <a16:creationId xmlns:a16="http://schemas.microsoft.com/office/drawing/2014/main" id="{60394F1E-41A5-4A9B-8FE7-7B85098673E1}"/>
              </a:ext>
            </a:extLst>
          </p:cNvPr>
          <p:cNvSpPr txBox="1"/>
          <p:nvPr/>
        </p:nvSpPr>
        <p:spPr>
          <a:xfrm>
            <a:off x="5699759" y="5937676"/>
            <a:ext cx="3659666" cy="369332"/>
          </a:xfrm>
          <a:prstGeom prst="rect">
            <a:avLst/>
          </a:prstGeom>
          <a:noFill/>
          <a:ln w="28575">
            <a:solidFill>
              <a:schemeClr val="tx2"/>
            </a:solidFill>
          </a:ln>
        </p:spPr>
        <p:txBody>
          <a:bodyPr wrap="square" rtlCol="0">
            <a:spAutoFit/>
          </a:bodyPr>
          <a:lstStyle/>
          <a:p>
            <a:r>
              <a:rPr lang="en-GB" dirty="0"/>
              <a:t> </a:t>
            </a:r>
          </a:p>
        </p:txBody>
      </p:sp>
      <p:sp>
        <p:nvSpPr>
          <p:cNvPr id="15" name="TextBox 14">
            <a:extLst>
              <a:ext uri="{FF2B5EF4-FFF2-40B4-BE49-F238E27FC236}">
                <a16:creationId xmlns:a16="http://schemas.microsoft.com/office/drawing/2014/main" id="{739AC34E-C834-4C0C-9162-BC31B75D3F91}"/>
              </a:ext>
            </a:extLst>
          </p:cNvPr>
          <p:cNvSpPr txBox="1"/>
          <p:nvPr/>
        </p:nvSpPr>
        <p:spPr>
          <a:xfrm>
            <a:off x="7312617" y="4764852"/>
            <a:ext cx="3071765" cy="369332"/>
          </a:xfrm>
          <a:prstGeom prst="rect">
            <a:avLst/>
          </a:prstGeom>
          <a:noFill/>
          <a:ln>
            <a:noFill/>
          </a:ln>
        </p:spPr>
        <p:txBody>
          <a:bodyPr wrap="square" rtlCol="0">
            <a:spAutoFit/>
          </a:bodyPr>
          <a:lstStyle/>
          <a:p>
            <a:r>
              <a:rPr lang="en-GB" dirty="0"/>
              <a:t>Why is that?</a:t>
            </a:r>
          </a:p>
        </p:txBody>
      </p:sp>
      <p:sp>
        <p:nvSpPr>
          <p:cNvPr id="16" name="TextBox 15">
            <a:extLst>
              <a:ext uri="{FF2B5EF4-FFF2-40B4-BE49-F238E27FC236}">
                <a16:creationId xmlns:a16="http://schemas.microsoft.com/office/drawing/2014/main" id="{C58E6498-AAF8-4F68-939F-815AA708DDFC}"/>
              </a:ext>
            </a:extLst>
          </p:cNvPr>
          <p:cNvSpPr txBox="1"/>
          <p:nvPr/>
        </p:nvSpPr>
        <p:spPr>
          <a:xfrm>
            <a:off x="8331373" y="5307513"/>
            <a:ext cx="3071765" cy="369332"/>
          </a:xfrm>
          <a:prstGeom prst="rect">
            <a:avLst/>
          </a:prstGeom>
          <a:noFill/>
          <a:ln>
            <a:noFill/>
          </a:ln>
        </p:spPr>
        <p:txBody>
          <a:bodyPr wrap="square" rtlCol="0">
            <a:spAutoFit/>
          </a:bodyPr>
          <a:lstStyle/>
          <a:p>
            <a:r>
              <a:rPr lang="en-GB" dirty="0"/>
              <a:t>Why is that?</a:t>
            </a:r>
          </a:p>
        </p:txBody>
      </p:sp>
      <p:cxnSp>
        <p:nvCxnSpPr>
          <p:cNvPr id="19" name="Straight Arrow Connector 18">
            <a:extLst>
              <a:ext uri="{FF2B5EF4-FFF2-40B4-BE49-F238E27FC236}">
                <a16:creationId xmlns:a16="http://schemas.microsoft.com/office/drawing/2014/main" id="{76648B93-9575-43CF-A946-8368D4ACEA36}"/>
              </a:ext>
            </a:extLst>
          </p:cNvPr>
          <p:cNvCxnSpPr>
            <a:cxnSpLocks/>
          </p:cNvCxnSpPr>
          <p:nvPr/>
        </p:nvCxnSpPr>
        <p:spPr>
          <a:xfrm>
            <a:off x="9057726" y="5629342"/>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CE113A9-FD4D-4ABA-84A7-5A5AE2C336D5}"/>
              </a:ext>
            </a:extLst>
          </p:cNvPr>
          <p:cNvCxnSpPr>
            <a:cxnSpLocks/>
          </p:cNvCxnSpPr>
          <p:nvPr/>
        </p:nvCxnSpPr>
        <p:spPr>
          <a:xfrm>
            <a:off x="7773949" y="5134184"/>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DB48C10F-EE57-4EF7-95F2-892B647006C1}"/>
              </a:ext>
            </a:extLst>
          </p:cNvPr>
          <p:cNvGrpSpPr/>
          <p:nvPr/>
        </p:nvGrpSpPr>
        <p:grpSpPr>
          <a:xfrm>
            <a:off x="2040093" y="3696144"/>
            <a:ext cx="6394086" cy="935627"/>
            <a:chOff x="2040093" y="3696144"/>
            <a:chExt cx="6394086" cy="935627"/>
          </a:xfrm>
        </p:grpSpPr>
        <p:sp>
          <p:nvSpPr>
            <p:cNvPr id="7" name="TextBox 6">
              <a:extLst>
                <a:ext uri="{FF2B5EF4-FFF2-40B4-BE49-F238E27FC236}">
                  <a16:creationId xmlns:a16="http://schemas.microsoft.com/office/drawing/2014/main" id="{296E062E-7D15-4D08-BE55-949BBD17F138}"/>
                </a:ext>
              </a:extLst>
            </p:cNvPr>
            <p:cNvSpPr txBox="1"/>
            <p:nvPr/>
          </p:nvSpPr>
          <p:spPr>
            <a:xfrm>
              <a:off x="2040093" y="4262439"/>
              <a:ext cx="3659666" cy="369332"/>
            </a:xfrm>
            <a:prstGeom prst="rect">
              <a:avLst/>
            </a:prstGeom>
            <a:noFill/>
            <a:ln w="28575">
              <a:solidFill>
                <a:schemeClr val="tx2"/>
              </a:solidFill>
            </a:ln>
          </p:spPr>
          <p:txBody>
            <a:bodyPr wrap="square" rtlCol="0">
              <a:spAutoFit/>
            </a:bodyPr>
            <a:lstStyle/>
            <a:p>
              <a:r>
                <a:rPr lang="en-GB" dirty="0"/>
                <a:t> </a:t>
              </a:r>
            </a:p>
          </p:txBody>
        </p:sp>
        <p:cxnSp>
          <p:nvCxnSpPr>
            <p:cNvPr id="12" name="Straight Arrow Connector 11">
              <a:extLst>
                <a:ext uri="{FF2B5EF4-FFF2-40B4-BE49-F238E27FC236}">
                  <a16:creationId xmlns:a16="http://schemas.microsoft.com/office/drawing/2014/main" id="{79E94C7D-846F-4FFD-8870-E512B2090036}"/>
                </a:ext>
              </a:extLst>
            </p:cNvPr>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6059DAA-FC04-46F4-A746-3B86D5DAB0CD}"/>
                </a:ext>
              </a:extLst>
            </p:cNvPr>
            <p:cNvSpPr txBox="1"/>
            <p:nvPr/>
          </p:nvSpPr>
          <p:spPr>
            <a:xfrm>
              <a:off x="5362414" y="3696144"/>
              <a:ext cx="3071765" cy="369332"/>
            </a:xfrm>
            <a:prstGeom prst="rect">
              <a:avLst/>
            </a:prstGeom>
            <a:noFill/>
            <a:ln>
              <a:noFill/>
            </a:ln>
          </p:spPr>
          <p:txBody>
            <a:bodyPr wrap="square" rtlCol="0">
              <a:spAutoFit/>
            </a:bodyPr>
            <a:lstStyle/>
            <a:p>
              <a:r>
                <a:rPr lang="en-GB" dirty="0"/>
                <a:t>Why is that?</a:t>
              </a:r>
            </a:p>
          </p:txBody>
        </p:sp>
        <p:cxnSp>
          <p:nvCxnSpPr>
            <p:cNvPr id="21" name="Straight Arrow Connector 20">
              <a:extLst>
                <a:ext uri="{FF2B5EF4-FFF2-40B4-BE49-F238E27FC236}">
                  <a16:creationId xmlns:a16="http://schemas.microsoft.com/office/drawing/2014/main" id="{F5441F2E-DEB4-4700-91FD-78F846D4A653}"/>
                </a:ext>
              </a:extLst>
            </p:cNvPr>
            <p:cNvCxnSpPr>
              <a:cxnSpLocks/>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66F74550-F6C2-4B80-AB27-162079532063}"/>
              </a:ext>
            </a:extLst>
          </p:cNvPr>
          <p:cNvGrpSpPr/>
          <p:nvPr/>
        </p:nvGrpSpPr>
        <p:grpSpPr>
          <a:xfrm>
            <a:off x="3264459" y="4215531"/>
            <a:ext cx="5903306" cy="971747"/>
            <a:chOff x="3264459" y="4215531"/>
            <a:chExt cx="5903306" cy="971747"/>
          </a:xfrm>
        </p:grpSpPr>
        <p:sp>
          <p:nvSpPr>
            <p:cNvPr id="8" name="TextBox 7">
              <a:extLst>
                <a:ext uri="{FF2B5EF4-FFF2-40B4-BE49-F238E27FC236}">
                  <a16:creationId xmlns:a16="http://schemas.microsoft.com/office/drawing/2014/main" id="{C86B656A-772C-4907-82B3-5E87B0700FAF}"/>
                </a:ext>
              </a:extLst>
            </p:cNvPr>
            <p:cNvSpPr txBox="1"/>
            <p:nvPr/>
          </p:nvSpPr>
          <p:spPr>
            <a:xfrm>
              <a:off x="3264459" y="4817946"/>
              <a:ext cx="3659666" cy="369332"/>
            </a:xfrm>
            <a:prstGeom prst="rect">
              <a:avLst/>
            </a:prstGeom>
            <a:noFill/>
            <a:ln w="28575">
              <a:solidFill>
                <a:schemeClr val="tx2"/>
              </a:solidFill>
            </a:ln>
          </p:spPr>
          <p:txBody>
            <a:bodyPr wrap="square" rtlCol="0">
              <a:spAutoFit/>
            </a:bodyPr>
            <a:lstStyle/>
            <a:p>
              <a:r>
                <a:rPr lang="en-GB" dirty="0"/>
                <a:t> </a:t>
              </a:r>
            </a:p>
          </p:txBody>
        </p:sp>
        <p:sp>
          <p:nvSpPr>
            <p:cNvPr id="14" name="TextBox 13">
              <a:extLst>
                <a:ext uri="{FF2B5EF4-FFF2-40B4-BE49-F238E27FC236}">
                  <a16:creationId xmlns:a16="http://schemas.microsoft.com/office/drawing/2014/main" id="{6871F092-A380-46C3-8DA2-BF521A063325}"/>
                </a:ext>
              </a:extLst>
            </p:cNvPr>
            <p:cNvSpPr txBox="1"/>
            <p:nvPr/>
          </p:nvSpPr>
          <p:spPr>
            <a:xfrm>
              <a:off x="6096000" y="4215531"/>
              <a:ext cx="3071765" cy="369332"/>
            </a:xfrm>
            <a:prstGeom prst="rect">
              <a:avLst/>
            </a:prstGeom>
            <a:noFill/>
            <a:ln>
              <a:noFill/>
            </a:ln>
          </p:spPr>
          <p:txBody>
            <a:bodyPr wrap="square" rtlCol="0">
              <a:spAutoFit/>
            </a:bodyPr>
            <a:lstStyle/>
            <a:p>
              <a:r>
                <a:rPr lang="en-GB" dirty="0"/>
                <a:t>Why is that?</a:t>
              </a:r>
            </a:p>
          </p:txBody>
        </p:sp>
        <p:cxnSp>
          <p:nvCxnSpPr>
            <p:cNvPr id="17" name="Straight Arrow Connector 16">
              <a:extLst>
                <a:ext uri="{FF2B5EF4-FFF2-40B4-BE49-F238E27FC236}">
                  <a16:creationId xmlns:a16="http://schemas.microsoft.com/office/drawing/2014/main" id="{7F096DB6-F05F-43C9-824E-6A35615C4CD0}"/>
                </a:ext>
              </a:extLst>
            </p:cNvPr>
            <p:cNvCxnSpPr>
              <a:cxnSpLocks/>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D69A82C-A1D2-47B9-BABC-5A53CC53A29E}"/>
                </a:ext>
              </a:extLst>
            </p:cNvPr>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C05A1DDE-300C-4831-AE5D-954C395B9473}"/>
              </a:ext>
            </a:extLst>
          </p:cNvPr>
          <p:cNvCxnSpPr/>
          <p:nvPr/>
        </p:nvCxnSpPr>
        <p:spPr>
          <a:xfrm>
            <a:off x="6924125" y="5002612"/>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35B8951-16A8-48FB-8BCA-CE4152253F5E}"/>
              </a:ext>
            </a:extLst>
          </p:cNvPr>
          <p:cNvCxnSpPr/>
          <p:nvPr/>
        </p:nvCxnSpPr>
        <p:spPr>
          <a:xfrm>
            <a:off x="7897420" y="5526063"/>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476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6436-3F70-4351-A331-18D0260C5BB0}"/>
              </a:ext>
            </a:extLst>
          </p:cNvPr>
          <p:cNvSpPr>
            <a:spLocks noGrp="1"/>
          </p:cNvSpPr>
          <p:nvPr>
            <p:ph type="title"/>
          </p:nvPr>
        </p:nvSpPr>
        <p:spPr>
          <a:xfrm>
            <a:off x="1097280" y="286603"/>
            <a:ext cx="10058400" cy="813777"/>
          </a:xfrm>
        </p:spPr>
        <p:txBody>
          <a:bodyPr/>
          <a:lstStyle/>
          <a:p>
            <a:r>
              <a:rPr lang="en-GB" dirty="0"/>
              <a:t>Example – Jeff Bezos</a:t>
            </a:r>
          </a:p>
        </p:txBody>
      </p:sp>
      <p:sp>
        <p:nvSpPr>
          <p:cNvPr id="3" name="Content Placeholder 2">
            <a:extLst>
              <a:ext uri="{FF2B5EF4-FFF2-40B4-BE49-F238E27FC236}">
                <a16:creationId xmlns:a16="http://schemas.microsoft.com/office/drawing/2014/main" id="{CB563D71-4850-4B1A-923E-1AC1628C8E4F}"/>
              </a:ext>
            </a:extLst>
          </p:cNvPr>
          <p:cNvSpPr>
            <a:spLocks noGrp="1"/>
          </p:cNvSpPr>
          <p:nvPr>
            <p:ph idx="1"/>
          </p:nvPr>
        </p:nvSpPr>
        <p:spPr>
          <a:xfrm>
            <a:off x="232475" y="1456841"/>
            <a:ext cx="11375756" cy="4788975"/>
          </a:xfrm>
        </p:spPr>
        <p:txBody>
          <a:bodyPr>
            <a:noAutofit/>
          </a:bodyPr>
          <a:lstStyle/>
          <a:p>
            <a:pPr algn="l"/>
            <a:r>
              <a:rPr lang="en-GB" sz="1600" b="1" i="0" u="none" strike="noStrike" baseline="0" dirty="0">
                <a:solidFill>
                  <a:srgbClr val="2B602F"/>
                </a:solidFill>
                <a:latin typeface="Arial" panose="020B0604020202020204" pitchFamily="34" charset="0"/>
                <a:cs typeface="Arial" panose="020B0604020202020204" pitchFamily="34" charset="0"/>
              </a:rPr>
              <a:t>Jeff Bezos and Root Cause Analysis – From </a:t>
            </a:r>
            <a:r>
              <a:rPr lang="en-GB" sz="1600" b="1" i="0" u="none" strike="noStrike" baseline="0" dirty="0" err="1">
                <a:solidFill>
                  <a:srgbClr val="2B602F"/>
                </a:solidFill>
                <a:latin typeface="Arial" panose="020B0604020202020204" pitchFamily="34" charset="0"/>
                <a:cs typeface="Arial" panose="020B0604020202020204" pitchFamily="34" charset="0"/>
              </a:rPr>
              <a:t>Serrat</a:t>
            </a:r>
            <a:r>
              <a:rPr lang="en-GB" sz="1600" b="1" i="0" u="none" strike="noStrike" baseline="0" dirty="0">
                <a:solidFill>
                  <a:srgbClr val="2B602F"/>
                </a:solidFill>
                <a:latin typeface="Arial" panose="020B0604020202020204" pitchFamily="34" charset="0"/>
                <a:cs typeface="Arial" panose="020B0604020202020204" pitchFamily="34" charset="0"/>
              </a:rPr>
              <a:t> (2009, p3)</a:t>
            </a:r>
          </a:p>
          <a:p>
            <a:pPr algn="l"/>
            <a:r>
              <a:rPr lang="en-GB" sz="1600" b="0" u="none" strike="noStrike" baseline="0" dirty="0">
                <a:solidFill>
                  <a:srgbClr val="000000"/>
                </a:solidFill>
                <a:latin typeface="Arial" panose="020B0604020202020204" pitchFamily="34" charset="0"/>
                <a:cs typeface="Arial" panose="020B0604020202020204" pitchFamily="34" charset="0"/>
              </a:rPr>
              <a:t>During a visit the Amazon.com </a:t>
            </a:r>
            <a:r>
              <a:rPr lang="en-GB" sz="1600" b="0" u="none" strike="noStrike" baseline="0" dirty="0" err="1">
                <a:solidFill>
                  <a:srgbClr val="000000"/>
                </a:solidFill>
                <a:latin typeface="Arial" panose="020B0604020202020204" pitchFamily="34" charset="0"/>
                <a:cs typeface="Arial" panose="020B0604020202020204" pitchFamily="34" charset="0"/>
              </a:rPr>
              <a:t>Fulfillment</a:t>
            </a:r>
            <a:r>
              <a:rPr lang="en-GB" sz="1600" b="0" u="none" strike="noStrike" baseline="0" dirty="0">
                <a:solidFill>
                  <a:srgbClr val="000000"/>
                </a:solidFill>
                <a:latin typeface="Arial" panose="020B0604020202020204" pitchFamily="34" charset="0"/>
                <a:cs typeface="Arial" panose="020B0604020202020204" pitchFamily="34" charset="0"/>
              </a:rPr>
              <a:t> </a:t>
            </a:r>
            <a:r>
              <a:rPr lang="en-GB" sz="1600" b="0" u="none" strike="noStrike" baseline="0" dirty="0" err="1">
                <a:solidFill>
                  <a:srgbClr val="000000"/>
                </a:solidFill>
                <a:latin typeface="Arial" panose="020B0604020202020204" pitchFamily="34" charset="0"/>
                <a:cs typeface="Arial" panose="020B0604020202020204" pitchFamily="34" charset="0"/>
              </a:rPr>
              <a:t>Centers</a:t>
            </a:r>
            <a:r>
              <a:rPr lang="en-GB" sz="1600" b="0" u="none" strike="noStrike" baseline="0" dirty="0">
                <a:solidFill>
                  <a:srgbClr val="000000"/>
                </a:solidFill>
                <a:latin typeface="Arial" panose="020B0604020202020204" pitchFamily="34" charset="0"/>
                <a:cs typeface="Arial" panose="020B0604020202020204" pitchFamily="34" charset="0"/>
              </a:rPr>
              <a:t>, Jeff Bezos learned of a safety incident during which an associate had damaged his finger. He walked to the whiteboard and began to use the Five Whys technique.]</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did the associate damage his thumb?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his thumb got caught in the conveyor.</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did his thumb get caught in the conveyor?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he was chasing his bag, which was on a running conveyor.</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did he chase his bag?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he had placed his bag on the conveyor, which had then started unexpectedly.</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was his bag on the conveyor?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he was using the conveyor as a table.</a:t>
            </a:r>
          </a:p>
          <a:p>
            <a:pPr algn="l"/>
            <a:r>
              <a:rPr lang="en-GB" sz="1600" b="0" i="0" u="none" strike="noStrike" baseline="0" dirty="0">
                <a:solidFill>
                  <a:srgbClr val="000000"/>
                </a:solidFill>
                <a:latin typeface="Arial" panose="020B0604020202020204" pitchFamily="34" charset="0"/>
                <a:cs typeface="Arial" panose="020B0604020202020204" pitchFamily="34" charset="0"/>
              </a:rPr>
              <a:t>And so, the root cause of the associate’s damaged thumb is that he simply needed a table. There wasn’t one around and</a:t>
            </a:r>
          </a:p>
          <a:p>
            <a:pPr algn="l"/>
            <a:r>
              <a:rPr lang="en-GB" sz="1600" b="0" i="0" u="none" strike="noStrike" baseline="0" dirty="0">
                <a:solidFill>
                  <a:srgbClr val="000000"/>
                </a:solidFill>
                <a:latin typeface="Arial" panose="020B0604020202020204" pitchFamily="34" charset="0"/>
                <a:cs typeface="Arial" panose="020B0604020202020204" pitchFamily="34" charset="0"/>
              </a:rPr>
              <a:t>he had used the conveyor as a table. </a:t>
            </a:r>
          </a:p>
          <a:p>
            <a:pPr algn="l"/>
            <a:r>
              <a:rPr lang="en-GB" sz="1600" b="1" i="0" u="none" strike="noStrike" baseline="0" dirty="0">
                <a:solidFill>
                  <a:srgbClr val="000000"/>
                </a:solidFill>
                <a:latin typeface="Arial" panose="020B0604020202020204" pitchFamily="34" charset="0"/>
                <a:cs typeface="Arial" panose="020B0604020202020204" pitchFamily="34" charset="0"/>
              </a:rPr>
              <a:t>To eliminate further safety incidences, Amazon.com needs to provide tables at the</a:t>
            </a:r>
            <a:r>
              <a:rPr lang="en-GB" sz="1600" b="1" i="0" u="none" strike="noStrike" dirty="0">
                <a:solidFill>
                  <a:srgbClr val="000000"/>
                </a:solidFill>
                <a:latin typeface="Arial" panose="020B0604020202020204" pitchFamily="34" charset="0"/>
                <a:cs typeface="Arial" panose="020B0604020202020204" pitchFamily="34" charset="0"/>
              </a:rPr>
              <a:t> </a:t>
            </a:r>
            <a:r>
              <a:rPr lang="en-GB" sz="1600" b="1" i="0" u="none" strike="noStrike" baseline="0" dirty="0">
                <a:solidFill>
                  <a:srgbClr val="000000"/>
                </a:solidFill>
                <a:latin typeface="Arial" panose="020B0604020202020204" pitchFamily="34" charset="0"/>
                <a:cs typeface="Arial" panose="020B0604020202020204" pitchFamily="34" charset="0"/>
              </a:rPr>
              <a:t>appropriate stations and update safety training. It must also look into preventative maintenance standard work.</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7654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BC7BF1E-F1C9-4C1B-9A06-1783F4415081}"/>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000">
                <a:solidFill>
                  <a:srgbClr val="FFFFFF"/>
                </a:solidFill>
              </a:rPr>
              <a:t>Thinking forward –The seven so what’s? </a:t>
            </a:r>
          </a:p>
        </p:txBody>
      </p:sp>
      <p:cxnSp>
        <p:nvCxnSpPr>
          <p:cNvPr id="16" name="Straight Connector 15">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a:hlinkClick r:id="rId3"/>
            <a:extLst>
              <a:ext uri="{FF2B5EF4-FFF2-40B4-BE49-F238E27FC236}">
                <a16:creationId xmlns:a16="http://schemas.microsoft.com/office/drawing/2014/main" id="{F76004EF-D5B3-496A-92FC-3394A00A08ED}"/>
              </a:ext>
            </a:extLst>
          </p:cNvPr>
          <p:cNvPicPr>
            <a:picLocks noGrp="1" noChangeAspect="1"/>
          </p:cNvPicPr>
          <p:nvPr>
            <p:ph idx="1"/>
          </p:nvPr>
        </p:nvPicPr>
        <p:blipFill rotWithShape="1">
          <a:blip r:embed="rId4"/>
          <a:srcRect l="22483" r="14983" b="-1"/>
          <a:stretch/>
        </p:blipFill>
        <p:spPr>
          <a:xfrm>
            <a:off x="4635095" y="10"/>
            <a:ext cx="7556889" cy="6857990"/>
          </a:xfrm>
          <a:prstGeom prst="rect">
            <a:avLst/>
          </a:prstGeom>
        </p:spPr>
      </p:pic>
    </p:spTree>
    <p:extLst>
      <p:ext uri="{BB962C8B-B14F-4D97-AF65-F5344CB8AC3E}">
        <p14:creationId xmlns:p14="http://schemas.microsoft.com/office/powerpoint/2010/main" val="34066130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EC352-7D81-4E1A-BC01-B1B9FAE5A8A1}"/>
              </a:ext>
            </a:extLst>
          </p:cNvPr>
          <p:cNvSpPr>
            <a:spLocks noGrp="1"/>
          </p:cNvSpPr>
          <p:nvPr>
            <p:ph type="title"/>
          </p:nvPr>
        </p:nvSpPr>
        <p:spPr/>
        <p:txBody>
          <a:bodyPr/>
          <a:lstStyle/>
          <a:p>
            <a:r>
              <a:rPr lang="en-GB" dirty="0"/>
              <a:t>Group work – Critically approaching a problem</a:t>
            </a:r>
          </a:p>
        </p:txBody>
      </p:sp>
      <p:sp>
        <p:nvSpPr>
          <p:cNvPr id="3" name="Content Placeholder 2">
            <a:extLst>
              <a:ext uri="{FF2B5EF4-FFF2-40B4-BE49-F238E27FC236}">
                <a16:creationId xmlns:a16="http://schemas.microsoft.com/office/drawing/2014/main" id="{D4236396-6EAB-4E55-BA5E-CCF8F16543A1}"/>
              </a:ext>
            </a:extLst>
          </p:cNvPr>
          <p:cNvSpPr>
            <a:spLocks noGrp="1"/>
          </p:cNvSpPr>
          <p:nvPr>
            <p:ph idx="1"/>
          </p:nvPr>
        </p:nvSpPr>
        <p:spPr/>
        <p:txBody>
          <a:bodyPr>
            <a:normAutofit lnSpcReduction="10000"/>
          </a:bodyPr>
          <a:lstStyle/>
          <a:p>
            <a:r>
              <a:rPr lang="en-GB" b="1" dirty="0">
                <a:latin typeface="Arial" panose="020B0604020202020204" pitchFamily="34" charset="0"/>
                <a:cs typeface="Arial" panose="020B0604020202020204" pitchFamily="34" charset="0"/>
              </a:rPr>
              <a:t>Group A </a:t>
            </a:r>
            <a:r>
              <a:rPr lang="en-GB" dirty="0">
                <a:latin typeface="Arial" panose="020B0604020202020204" pitchFamily="34" charset="0"/>
                <a:cs typeface="Arial" panose="020B0604020202020204" pitchFamily="34" charset="0"/>
              </a:rPr>
              <a:t>– Your toy company has received a torrent of negative customer reviews on Amazon. The majority of the complaints appear to be focused goods being damaged in the post. </a:t>
            </a:r>
          </a:p>
          <a:p>
            <a:r>
              <a:rPr lang="en-GB" b="1" dirty="0">
                <a:latin typeface="Arial" panose="020B0604020202020204" pitchFamily="34" charset="0"/>
                <a:cs typeface="Arial" panose="020B0604020202020204" pitchFamily="34" charset="0"/>
              </a:rPr>
              <a:t>Group B </a:t>
            </a:r>
            <a:r>
              <a:rPr lang="en-GB" dirty="0">
                <a:latin typeface="Arial" panose="020B0604020202020204" pitchFamily="34" charset="0"/>
                <a:cs typeface="Arial" panose="020B0604020202020204" pitchFamily="34" charset="0"/>
              </a:rPr>
              <a:t>– Your car company of 1600 employees has a significant lack of diversity, 92% of the workforce are men and 81% are white. </a:t>
            </a:r>
          </a:p>
          <a:p>
            <a:r>
              <a:rPr lang="en-GB" b="1" dirty="0">
                <a:latin typeface="Arial" panose="020B0604020202020204" pitchFamily="34" charset="0"/>
                <a:cs typeface="Arial" panose="020B0604020202020204" pitchFamily="34" charset="0"/>
              </a:rPr>
              <a:t>Group C </a:t>
            </a:r>
            <a:r>
              <a:rPr lang="en-GB" dirty="0">
                <a:latin typeface="Arial" panose="020B0604020202020204" pitchFamily="34" charset="0"/>
                <a:cs typeface="Arial" panose="020B0604020202020204" pitchFamily="34" charset="0"/>
              </a:rPr>
              <a:t>– Your fresh salad company has suffered a major loss (40%) of production due to being left in the field for too long and becoming subject to poor weather. </a:t>
            </a:r>
          </a:p>
          <a:p>
            <a:r>
              <a:rPr lang="en-GB" b="1" dirty="0">
                <a:latin typeface="Arial" panose="020B0604020202020204" pitchFamily="34" charset="0"/>
                <a:cs typeface="Arial" panose="020B0604020202020204" pitchFamily="34" charset="0"/>
              </a:rPr>
              <a:t>Group D </a:t>
            </a:r>
            <a:r>
              <a:rPr lang="en-GB" dirty="0">
                <a:latin typeface="Arial" panose="020B0604020202020204" pitchFamily="34" charset="0"/>
                <a:cs typeface="Arial" panose="020B0604020202020204" pitchFamily="34" charset="0"/>
              </a:rPr>
              <a:t>– Your fizzy drink company has experienced a massive increase in costs and profits have been squeezed to a 10% margin, your carbonated gas is provided by a single European factory. </a:t>
            </a:r>
          </a:p>
        </p:txBody>
      </p:sp>
    </p:spTree>
    <p:extLst>
      <p:ext uri="{BB962C8B-B14F-4D97-AF65-F5344CB8AC3E}">
        <p14:creationId xmlns:p14="http://schemas.microsoft.com/office/powerpoint/2010/main" val="510443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9AC2D-15D6-463C-A805-BC06F8280F34}"/>
              </a:ext>
            </a:extLst>
          </p:cNvPr>
          <p:cNvSpPr>
            <a:spLocks noGrp="1"/>
          </p:cNvSpPr>
          <p:nvPr>
            <p:ph type="title"/>
          </p:nvPr>
        </p:nvSpPr>
        <p:spPr/>
        <p:txBody>
          <a:bodyPr/>
          <a:lstStyle/>
          <a:p>
            <a:r>
              <a:rPr lang="en-GB" dirty="0"/>
              <a:t>Group work – Present your discussions</a:t>
            </a:r>
          </a:p>
        </p:txBody>
      </p:sp>
      <p:grpSp>
        <p:nvGrpSpPr>
          <p:cNvPr id="10" name="Group 9">
            <a:extLst>
              <a:ext uri="{FF2B5EF4-FFF2-40B4-BE49-F238E27FC236}">
                <a16:creationId xmlns:a16="http://schemas.microsoft.com/office/drawing/2014/main" id="{5F87B59F-6ABE-4FA1-AE41-F8544EAB9E7D}"/>
              </a:ext>
            </a:extLst>
          </p:cNvPr>
          <p:cNvGrpSpPr/>
          <p:nvPr/>
        </p:nvGrpSpPr>
        <p:grpSpPr>
          <a:xfrm>
            <a:off x="2218173" y="2148429"/>
            <a:ext cx="8196688" cy="1779974"/>
            <a:chOff x="2218173" y="2148429"/>
            <a:chExt cx="7106791" cy="1779974"/>
          </a:xfrm>
        </p:grpSpPr>
        <p:sp>
          <p:nvSpPr>
            <p:cNvPr id="6" name="Freeform: Shape 5">
              <a:extLst>
                <a:ext uri="{FF2B5EF4-FFF2-40B4-BE49-F238E27FC236}">
                  <a16:creationId xmlns:a16="http://schemas.microsoft.com/office/drawing/2014/main" id="{EF8B7D96-27E9-4F46-B890-D33F8C2EAC34}"/>
                </a:ext>
              </a:extLst>
            </p:cNvPr>
            <p:cNvSpPr/>
            <p:nvPr/>
          </p:nvSpPr>
          <p:spPr>
            <a:xfrm>
              <a:off x="3108160" y="2148429"/>
              <a:ext cx="6216804" cy="1779974"/>
            </a:xfrm>
            <a:custGeom>
              <a:avLst/>
              <a:gdLst>
                <a:gd name="connsiteX0" fmla="*/ 0 w 6216804"/>
                <a:gd name="connsiteY0" fmla="*/ 0 h 1779972"/>
                <a:gd name="connsiteX1" fmla="*/ 5326818 w 6216804"/>
                <a:gd name="connsiteY1" fmla="*/ 0 h 1779972"/>
                <a:gd name="connsiteX2" fmla="*/ 6216804 w 6216804"/>
                <a:gd name="connsiteY2" fmla="*/ 889986 h 1779972"/>
                <a:gd name="connsiteX3" fmla="*/ 5326818 w 6216804"/>
                <a:gd name="connsiteY3" fmla="*/ 1779972 h 1779972"/>
                <a:gd name="connsiteX4" fmla="*/ 0 w 6216804"/>
                <a:gd name="connsiteY4" fmla="*/ 1779972 h 1779972"/>
                <a:gd name="connsiteX5" fmla="*/ 0 w 6216804"/>
                <a:gd name="connsiteY5" fmla="*/ 0 h 17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6804" h="1779972">
                  <a:moveTo>
                    <a:pt x="6216804" y="1779971"/>
                  </a:moveTo>
                  <a:lnTo>
                    <a:pt x="889986" y="1779971"/>
                  </a:lnTo>
                  <a:lnTo>
                    <a:pt x="0" y="889986"/>
                  </a:lnTo>
                  <a:lnTo>
                    <a:pt x="889986" y="1"/>
                  </a:lnTo>
                  <a:lnTo>
                    <a:pt x="6216804" y="1"/>
                  </a:lnTo>
                  <a:lnTo>
                    <a:pt x="6216804" y="177997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9912" tIns="110491" rIns="206248" bIns="110491"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Each group will now present their five whys? and seven so-what? discussions for the issues faced</a:t>
              </a:r>
              <a:endParaRPr lang="en-GB" sz="2900" kern="1200" dirty="0"/>
            </a:p>
          </p:txBody>
        </p:sp>
        <p:sp>
          <p:nvSpPr>
            <p:cNvPr id="7" name="Oval 6" descr="Presentation with checklist outline">
              <a:extLst>
                <a:ext uri="{FF2B5EF4-FFF2-40B4-BE49-F238E27FC236}">
                  <a16:creationId xmlns:a16="http://schemas.microsoft.com/office/drawing/2014/main" id="{FBA15184-CBEA-48F6-9479-A83DC8B6F5CF}"/>
                </a:ext>
              </a:extLst>
            </p:cNvPr>
            <p:cNvSpPr/>
            <p:nvPr/>
          </p:nvSpPr>
          <p:spPr>
            <a:xfrm>
              <a:off x="2218173" y="2148430"/>
              <a:ext cx="1779972" cy="1779972"/>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1" name="Group 10">
            <a:extLst>
              <a:ext uri="{FF2B5EF4-FFF2-40B4-BE49-F238E27FC236}">
                <a16:creationId xmlns:a16="http://schemas.microsoft.com/office/drawing/2014/main" id="{D5273B04-C382-4FC4-A4F2-0AD75FE74E45}"/>
              </a:ext>
            </a:extLst>
          </p:cNvPr>
          <p:cNvGrpSpPr/>
          <p:nvPr/>
        </p:nvGrpSpPr>
        <p:grpSpPr>
          <a:xfrm>
            <a:off x="2218173" y="4459737"/>
            <a:ext cx="8196688" cy="1779973"/>
            <a:chOff x="2218173" y="4459737"/>
            <a:chExt cx="7106791" cy="1779973"/>
          </a:xfrm>
        </p:grpSpPr>
        <p:sp>
          <p:nvSpPr>
            <p:cNvPr id="8" name="Freeform: Shape 7">
              <a:extLst>
                <a:ext uri="{FF2B5EF4-FFF2-40B4-BE49-F238E27FC236}">
                  <a16:creationId xmlns:a16="http://schemas.microsoft.com/office/drawing/2014/main" id="{046EA41F-121F-4EB0-A7F3-C5A9C1DF9ADC}"/>
                </a:ext>
              </a:extLst>
            </p:cNvPr>
            <p:cNvSpPr/>
            <p:nvPr/>
          </p:nvSpPr>
          <p:spPr>
            <a:xfrm>
              <a:off x="3108160" y="4459737"/>
              <a:ext cx="6216804" cy="1779973"/>
            </a:xfrm>
            <a:custGeom>
              <a:avLst/>
              <a:gdLst>
                <a:gd name="connsiteX0" fmla="*/ 0 w 6216804"/>
                <a:gd name="connsiteY0" fmla="*/ 0 h 1779972"/>
                <a:gd name="connsiteX1" fmla="*/ 5326818 w 6216804"/>
                <a:gd name="connsiteY1" fmla="*/ 0 h 1779972"/>
                <a:gd name="connsiteX2" fmla="*/ 6216804 w 6216804"/>
                <a:gd name="connsiteY2" fmla="*/ 889986 h 1779972"/>
                <a:gd name="connsiteX3" fmla="*/ 5326818 w 6216804"/>
                <a:gd name="connsiteY3" fmla="*/ 1779972 h 1779972"/>
                <a:gd name="connsiteX4" fmla="*/ 0 w 6216804"/>
                <a:gd name="connsiteY4" fmla="*/ 1779972 h 1779972"/>
                <a:gd name="connsiteX5" fmla="*/ 0 w 6216804"/>
                <a:gd name="connsiteY5" fmla="*/ 0 h 17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6804" h="1779972">
                  <a:moveTo>
                    <a:pt x="6216804" y="1779971"/>
                  </a:moveTo>
                  <a:lnTo>
                    <a:pt x="889986" y="1779971"/>
                  </a:lnTo>
                  <a:lnTo>
                    <a:pt x="0" y="889986"/>
                  </a:lnTo>
                  <a:lnTo>
                    <a:pt x="889986" y="1"/>
                  </a:lnTo>
                  <a:lnTo>
                    <a:pt x="6216804" y="1"/>
                  </a:lnTo>
                  <a:lnTo>
                    <a:pt x="6216804" y="177997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9912" tIns="110491" rIns="206248"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Provide peer review and further ideas. </a:t>
              </a:r>
              <a:endParaRPr lang="en-GB" sz="2900" kern="1200" dirty="0"/>
            </a:p>
          </p:txBody>
        </p:sp>
        <p:sp>
          <p:nvSpPr>
            <p:cNvPr id="9" name="Oval 8" descr="Meeting with solid fill">
              <a:extLst>
                <a:ext uri="{FF2B5EF4-FFF2-40B4-BE49-F238E27FC236}">
                  <a16:creationId xmlns:a16="http://schemas.microsoft.com/office/drawing/2014/main" id="{9E12E18F-C3B9-471D-80A6-916065FDFCAD}"/>
                </a:ext>
              </a:extLst>
            </p:cNvPr>
            <p:cNvSpPr/>
            <p:nvPr/>
          </p:nvSpPr>
          <p:spPr>
            <a:xfrm>
              <a:off x="2218173" y="4459738"/>
              <a:ext cx="1779972" cy="1779972"/>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112569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E99EF-62E3-4F93-A5FA-422F43696B2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25A59DB-C41B-4902-AB0C-910653E5FC47}"/>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Critical Thinking in the workplace must: </a:t>
            </a:r>
          </a:p>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Examine the causes issues</a:t>
            </a:r>
          </a:p>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Examine the consequences of actions</a:t>
            </a:r>
          </a:p>
        </p:txBody>
      </p:sp>
    </p:spTree>
    <p:extLst>
      <p:ext uri="{BB962C8B-B14F-4D97-AF65-F5344CB8AC3E}">
        <p14:creationId xmlns:p14="http://schemas.microsoft.com/office/powerpoint/2010/main" val="2827558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59F7A-553C-4098-9B61-0AB1A4372A7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D70722A-8182-4861-BFAA-FE3F0E3B1E90}"/>
              </a:ext>
            </a:extLst>
          </p:cNvPr>
          <p:cNvSpPr>
            <a:spLocks noGrp="1"/>
          </p:cNvSpPr>
          <p:nvPr>
            <p:ph idx="1"/>
          </p:nvPr>
        </p:nvSpPr>
        <p:spPr/>
        <p:txBody>
          <a:bodyPr/>
          <a:lstStyle/>
          <a:p>
            <a:r>
              <a:rPr lang="en-GB" sz="1800" b="0" i="0" u="none" strike="noStrike" baseline="0" dirty="0" err="1">
                <a:solidFill>
                  <a:srgbClr val="67686C"/>
                </a:solidFill>
                <a:latin typeface="TimesNewRomanPSMT"/>
              </a:rPr>
              <a:t>Serrat</a:t>
            </a:r>
            <a:r>
              <a:rPr lang="en-GB" sz="1800" b="0" i="0" u="none" strike="noStrike" baseline="0" dirty="0">
                <a:solidFill>
                  <a:srgbClr val="67686C"/>
                </a:solidFill>
                <a:latin typeface="TimesNewRomanPSMT"/>
              </a:rPr>
              <a:t>, O., (2009) </a:t>
            </a:r>
            <a:r>
              <a:rPr lang="en-GB" sz="1800" b="0" i="1" u="none" strike="noStrike" baseline="0" dirty="0">
                <a:solidFill>
                  <a:srgbClr val="67686C"/>
                </a:solidFill>
                <a:latin typeface="TimesNewRomanPSMT"/>
              </a:rPr>
              <a:t>The Five Whys Technique</a:t>
            </a:r>
            <a:r>
              <a:rPr lang="en-GB" sz="1800" b="0" i="0" u="none" strike="noStrike" baseline="0" dirty="0">
                <a:solidFill>
                  <a:srgbClr val="67686C"/>
                </a:solidFill>
                <a:latin typeface="TimesNewRomanPSMT"/>
              </a:rPr>
              <a:t>, Knowledge </a:t>
            </a:r>
            <a:r>
              <a:rPr lang="en-GB" sz="1800" b="0" i="0" u="none" strike="noStrike" baseline="0" dirty="0" err="1">
                <a:solidFill>
                  <a:srgbClr val="67686C"/>
                </a:solidFill>
                <a:latin typeface="TimesNewRomanPSMT"/>
              </a:rPr>
              <a:t>Soluitions</a:t>
            </a:r>
            <a:r>
              <a:rPr lang="en-GB" sz="1800" b="0" i="0" u="none" strike="noStrike" baseline="0" dirty="0">
                <a:solidFill>
                  <a:srgbClr val="67686C"/>
                </a:solidFill>
                <a:latin typeface="TimesNewRomanPSMT"/>
              </a:rPr>
              <a:t>, Asian Development Bank: </a:t>
            </a:r>
            <a:r>
              <a:rPr lang="en-GB" sz="1800" b="0" i="0" u="none" strike="noStrike" baseline="0" dirty="0" err="1">
                <a:solidFill>
                  <a:srgbClr val="67686C"/>
                </a:solidFill>
                <a:latin typeface="TimesNewRomanPSMT"/>
              </a:rPr>
              <a:t>Manile</a:t>
            </a:r>
            <a:endParaRPr lang="en-GB" dirty="0"/>
          </a:p>
        </p:txBody>
      </p:sp>
    </p:spTree>
    <p:extLst>
      <p:ext uri="{BB962C8B-B14F-4D97-AF65-F5344CB8AC3E}">
        <p14:creationId xmlns:p14="http://schemas.microsoft.com/office/powerpoint/2010/main" val="294583637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3" ma:contentTypeDescription="Create a new document." ma:contentTypeScope="" ma:versionID="5eea8a51cebacf20e98de4df68fa4bbf">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12eb1b209f19316cc326004d2d743abd"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EE2A6C73-C696-4073-B482-BF900B417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f9cd839b-d2f7-4d79-867e-33235b171cd7"/>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schemas.microsoft.com/office/2006/metadata/properties"/>
    <ds:schemaRef ds:uri="http://purl.org/dc/elements/1.1/"/>
    <ds:schemaRef ds:uri="ebe861c4-9752-476b-95bf-faec8d80e16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84</TotalTime>
  <Words>1335</Words>
  <Application>Microsoft Office PowerPoint</Application>
  <PresentationFormat>Widescreen</PresentationFormat>
  <Paragraphs>83</Paragraphs>
  <Slides>10</Slides>
  <Notes>6</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10</vt:i4>
      </vt:variant>
    </vt:vector>
  </HeadingPairs>
  <TitlesOfParts>
    <vt:vector size="24" baseType="lpstr">
      <vt:lpstr>-apple-system</vt:lpstr>
      <vt:lpstr>Arial</vt:lpstr>
      <vt:lpstr>Calibri</vt:lpstr>
      <vt:lpstr>DdmndbAdvTT5ada87cc+fb</vt:lpstr>
      <vt:lpstr>Georgia Pro Cond Light</vt:lpstr>
      <vt:lpstr>GhschlAdvGTIMES-R</vt:lpstr>
      <vt:lpstr>HxhvhrAdvTT3713a231+20</vt:lpstr>
      <vt:lpstr>KsxpmgAdvTTeeee58d9.B</vt:lpstr>
      <vt:lpstr>Speak Pro</vt:lpstr>
      <vt:lpstr>TimesNewRomanPSMT</vt:lpstr>
      <vt:lpstr>VffkrpAdvTT5ada87cc</vt:lpstr>
      <vt:lpstr>Wingdings</vt:lpstr>
      <vt:lpstr>YsynwpAdvPSSym</vt:lpstr>
      <vt:lpstr>RetrospectVTI</vt:lpstr>
      <vt:lpstr>Critical Thinking </vt:lpstr>
      <vt:lpstr>In this session..</vt:lpstr>
      <vt:lpstr>The importance of workplace critical thinking </vt:lpstr>
      <vt:lpstr>Thinking backward – The Five whys</vt:lpstr>
      <vt:lpstr>Example – Jeff Bezos</vt:lpstr>
      <vt:lpstr>Thinking forward –The seven so what’s? </vt:lpstr>
      <vt:lpstr>Group work – Critically approaching a problem</vt:lpstr>
      <vt:lpstr>Group work – Present your discussions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Rebecca Stewart</dc:creator>
  <cp:lastModifiedBy>Rebecca Stewart</cp:lastModifiedBy>
  <cp:revision>3</cp:revision>
  <dcterms:created xsi:type="dcterms:W3CDTF">2022-09-28T19:58:03Z</dcterms:created>
  <dcterms:modified xsi:type="dcterms:W3CDTF">2022-10-01T07:53:12Z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