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45" r:id="rId1"/>
  </p:sldMasterIdLst>
  <p:sldIdLst>
    <p:sldId id="257" r:id="rId2"/>
    <p:sldId id="259" r:id="rId3"/>
    <p:sldId id="263" r:id="rId4"/>
    <p:sldId id="264" r:id="rId5"/>
    <p:sldId id="265" r:id="rId6"/>
    <p:sldId id="266" r:id="rId7"/>
    <p:sldId id="267" r:id="rId8"/>
    <p:sldId id="268" r:id="rId9"/>
    <p:sldId id="270" r:id="rId10"/>
    <p:sldId id="269" r:id="rId11"/>
    <p:sldId id="271" r:id="rId12"/>
    <p:sldId id="272" r:id="rId13"/>
    <p:sldId id="273" r:id="rId14"/>
    <p:sldId id="274" r:id="rId15"/>
    <p:sldId id="275" r:id="rId16"/>
    <p:sldId id="276" r:id="rId17"/>
    <p:sldId id="260" r:id="rId18"/>
    <p:sldId id="261" r:id="rId19"/>
    <p:sldId id="26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81" d="100"/>
          <a:sy n="81" d="100"/>
        </p:scale>
        <p:origin x="90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667301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3883874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1105060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3352373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DDBE46-7A9E-4A68-807F-ADBD880E7241}" type="datetimeFigureOut">
              <a:rPr lang="en-AE" smtClean="0"/>
              <a:t>30/10/2025</a:t>
            </a:fld>
            <a:endParaRPr lang="en-AE"/>
          </a:p>
        </p:txBody>
      </p:sp>
      <p:sp>
        <p:nvSpPr>
          <p:cNvPr id="8" name="Footer Placeholder 7"/>
          <p:cNvSpPr>
            <a:spLocks noGrp="1"/>
          </p:cNvSpPr>
          <p:nvPr>
            <p:ph type="ftr" sz="quarter" idx="11"/>
          </p:nvPr>
        </p:nvSpPr>
        <p:spPr/>
        <p:txBody>
          <a:bodyPr/>
          <a:lstStyle/>
          <a:p>
            <a:endParaRPr lang="en-A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306528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DDBE46-7A9E-4A68-807F-ADBD880E7241}" type="datetimeFigureOut">
              <a:rPr lang="en-AE" smtClean="0"/>
              <a:t>30/10/2025</a:t>
            </a:fld>
            <a:endParaRPr lang="en-AE"/>
          </a:p>
        </p:txBody>
      </p:sp>
      <p:sp>
        <p:nvSpPr>
          <p:cNvPr id="4" name="Footer Placeholder 3"/>
          <p:cNvSpPr>
            <a:spLocks noGrp="1"/>
          </p:cNvSpPr>
          <p:nvPr>
            <p:ph type="ftr" sz="quarter" idx="11"/>
          </p:nvPr>
        </p:nvSpPr>
        <p:spPr/>
        <p:txBody>
          <a:bodyPr/>
          <a:lstStyle/>
          <a:p>
            <a:endParaRPr lang="en-AE"/>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4201927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DDBE46-7A9E-4A68-807F-ADBD880E7241}" type="datetimeFigureOut">
              <a:rPr lang="en-AE" smtClean="0"/>
              <a:t>30/10/2025</a:t>
            </a:fld>
            <a:endParaRPr lang="en-AE"/>
          </a:p>
        </p:txBody>
      </p:sp>
      <p:sp>
        <p:nvSpPr>
          <p:cNvPr id="3" name="Footer Placeholder 2"/>
          <p:cNvSpPr>
            <a:spLocks noGrp="1"/>
          </p:cNvSpPr>
          <p:nvPr>
            <p:ph type="ftr" sz="quarter" idx="11"/>
          </p:nvPr>
        </p:nvSpPr>
        <p:spPr/>
        <p:txBody>
          <a:bodyPr/>
          <a:lstStyle/>
          <a:p>
            <a:endParaRPr lang="en-AE"/>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813141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1606850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606263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613008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5409F85-E8D9-40EE-9C61-4D0DD6F6FEAC}" type="slidenum">
              <a:rPr lang="en-AE" smtClean="0"/>
              <a:t>‹#›</a:t>
            </a:fld>
            <a:endParaRPr lang="en-AE"/>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43350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1712957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5409F85-E8D9-40EE-9C61-4D0DD6F6FEAC}" type="slidenum">
              <a:rPr lang="en-AE" smtClean="0"/>
              <a:t>‹#›</a:t>
            </a:fld>
            <a:endParaRPr lang="en-AE"/>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930972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4DDBE46-7A9E-4A68-807F-ADBD880E7241}" type="datetimeFigureOut">
              <a:rPr lang="en-AE" smtClean="0"/>
              <a:t>30/10/2025</a:t>
            </a:fld>
            <a:endParaRPr lang="en-AE"/>
          </a:p>
        </p:txBody>
      </p:sp>
      <p:sp>
        <p:nvSpPr>
          <p:cNvPr id="6" name="Footer Placeholder 5"/>
          <p:cNvSpPr>
            <a:spLocks noGrp="1"/>
          </p:cNvSpPr>
          <p:nvPr>
            <p:ph type="ftr" sz="quarter" idx="11"/>
          </p:nvPr>
        </p:nvSpPr>
        <p:spPr/>
        <p:txBody>
          <a:bodyPr/>
          <a:lstStyle/>
          <a:p>
            <a:endParaRPr lang="en-A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1640494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2219601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DDBE46-7A9E-4A68-807F-ADBD880E7241}" type="datetimeFigureOut">
              <a:rPr lang="en-AE" smtClean="0"/>
              <a:t>30/10/2025</a:t>
            </a:fld>
            <a:endParaRPr lang="en-AE"/>
          </a:p>
        </p:txBody>
      </p:sp>
      <p:sp>
        <p:nvSpPr>
          <p:cNvPr id="5" name="Footer Placeholder 4"/>
          <p:cNvSpPr>
            <a:spLocks noGrp="1"/>
          </p:cNvSpPr>
          <p:nvPr>
            <p:ph type="ftr" sz="quarter" idx="11"/>
          </p:nvPr>
        </p:nvSpPr>
        <p:spPr/>
        <p:txBody>
          <a:bodyPr/>
          <a:lstStyle/>
          <a:p>
            <a:endParaRPr lang="en-A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5409F85-E8D9-40EE-9C61-4D0DD6F6FEAC}" type="slidenum">
              <a:rPr lang="en-AE" smtClean="0"/>
              <a:t>‹#›</a:t>
            </a:fld>
            <a:endParaRPr lang="en-AE"/>
          </a:p>
        </p:txBody>
      </p:sp>
    </p:spTree>
    <p:extLst>
      <p:ext uri="{BB962C8B-B14F-4D97-AF65-F5344CB8AC3E}">
        <p14:creationId xmlns:p14="http://schemas.microsoft.com/office/powerpoint/2010/main" val="4044520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4DDBE46-7A9E-4A68-807F-ADBD880E7241}" type="datetimeFigureOut">
              <a:rPr lang="en-AE" smtClean="0"/>
              <a:t>30/10/2025</a:t>
            </a:fld>
            <a:endParaRPr lang="en-AE"/>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AE"/>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5409F85-E8D9-40EE-9C61-4D0DD6F6FEAC}" type="slidenum">
              <a:rPr lang="en-AE" smtClean="0"/>
              <a:t>‹#›</a:t>
            </a:fld>
            <a:endParaRPr lang="en-AE"/>
          </a:p>
        </p:txBody>
      </p:sp>
    </p:spTree>
    <p:extLst>
      <p:ext uri="{BB962C8B-B14F-4D97-AF65-F5344CB8AC3E}">
        <p14:creationId xmlns:p14="http://schemas.microsoft.com/office/powerpoint/2010/main" val="2228538754"/>
      </p:ext>
    </p:extLst>
  </p:cSld>
  <p:clrMap bg1="lt1" tx1="dk1" bg2="lt2" tx2="dk2" accent1="accent1" accent2="accent2" accent3="accent3" accent4="accent4" accent5="accent5" accent6="accent6" hlink="hlink" folHlink="folHlink"/>
  <p:sldLayoutIdLst>
    <p:sldLayoutId id="2147484446" r:id="rId1"/>
    <p:sldLayoutId id="2147484447" r:id="rId2"/>
    <p:sldLayoutId id="2147484448" r:id="rId3"/>
    <p:sldLayoutId id="2147484449" r:id="rId4"/>
    <p:sldLayoutId id="2147484450" r:id="rId5"/>
    <p:sldLayoutId id="2147484451" r:id="rId6"/>
    <p:sldLayoutId id="2147484452" r:id="rId7"/>
    <p:sldLayoutId id="2147484453" r:id="rId8"/>
    <p:sldLayoutId id="2147484454" r:id="rId9"/>
    <p:sldLayoutId id="2147484455" r:id="rId10"/>
    <p:sldLayoutId id="2147484456" r:id="rId11"/>
    <p:sldLayoutId id="2147484457" r:id="rId12"/>
    <p:sldLayoutId id="2147484458" r:id="rId13"/>
    <p:sldLayoutId id="2147484459" r:id="rId14"/>
    <p:sldLayoutId id="2147484460" r:id="rId15"/>
    <p:sldLayoutId id="214748446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 Target="slide17.xml"/><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 Target="slide1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pmc.ncbi.nlm.nih.gov/articles/PMC7714623/" TargetMode="External"/><Relationship Id="rId2" Type="http://schemas.openxmlformats.org/officeDocument/2006/relationships/hyperlink" Target="https://pmc.ncbi.nlm.nih.gov/articles/PMC10728683/"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E5E0A-71B4-4FC3-82AB-D91EAA518EDF}"/>
              </a:ext>
            </a:extLst>
          </p:cNvPr>
          <p:cNvSpPr>
            <a:spLocks noGrp="1"/>
          </p:cNvSpPr>
          <p:nvPr>
            <p:ph type="title"/>
          </p:nvPr>
        </p:nvSpPr>
        <p:spPr>
          <a:xfrm>
            <a:off x="2589212" y="1801915"/>
            <a:ext cx="8915399" cy="3117040"/>
          </a:xfrm>
        </p:spPr>
        <p:txBody>
          <a:bodyPr>
            <a:normAutofit fontScale="90000"/>
          </a:bodyPr>
          <a:lstStyle/>
          <a:p>
            <a:r>
              <a:rPr lang="en-US" sz="2000" b="1" dirty="0">
                <a:latin typeface="Times New Roman" panose="02020603050405020304" pitchFamily="18" charset="0"/>
                <a:cs typeface="Times New Roman" panose="02020603050405020304" pitchFamily="18" charset="0"/>
              </a:rPr>
              <a:t>Name</a:t>
            </a:r>
            <a:r>
              <a:rPr lang="en-US" sz="2000" dirty="0">
                <a:latin typeface="Times New Roman" panose="02020603050405020304" pitchFamily="18" charset="0"/>
                <a:cs typeface="Times New Roman" panose="02020603050405020304" pitchFamily="18" charset="0"/>
              </a:rPr>
              <a:t> :- </a:t>
            </a:r>
            <a:r>
              <a:rPr lang="en-US" sz="2000" dirty="0" err="1">
                <a:latin typeface="Times New Roman" panose="02020603050405020304" pitchFamily="18" charset="0"/>
                <a:cs typeface="Times New Roman" panose="02020603050405020304" pitchFamily="18" charset="0"/>
              </a:rPr>
              <a:t>Shivam</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Sanjivkumar</a:t>
            </a:r>
            <a:r>
              <a:rPr lang="en-US" sz="2000" dirty="0">
                <a:latin typeface="Times New Roman" panose="02020603050405020304" pitchFamily="18" charset="0"/>
                <a:cs typeface="Times New Roman" panose="02020603050405020304" pitchFamily="18" charset="0"/>
              </a:rPr>
              <a:t> Patel</a:t>
            </a:r>
            <a:br>
              <a:rPr lang="en-US" sz="2000" dirty="0">
                <a:latin typeface="Times New Roman" panose="02020603050405020304" pitchFamily="18" charset="0"/>
                <a:cs typeface="Times New Roman" panose="02020603050405020304" pitchFamily="18" charset="0"/>
              </a:rPr>
            </a:br>
            <a:br>
              <a:rPr lang="en-US" sz="2000" dirty="0">
                <a:latin typeface="Times New Roman" panose="02020603050405020304" pitchFamily="18" charset="0"/>
                <a:cs typeface="Times New Roman" panose="02020603050405020304" pitchFamily="18" charset="0"/>
              </a:rPr>
            </a:br>
            <a:r>
              <a:rPr lang="en-AE" sz="2000" b="1" dirty="0">
                <a:latin typeface="Times New Roman" panose="02020603050405020304" pitchFamily="18" charset="0"/>
                <a:cs typeface="Times New Roman" panose="02020603050405020304" pitchFamily="18" charset="0"/>
              </a:rPr>
              <a:t>Programme:</a:t>
            </a:r>
            <a:r>
              <a:rPr lang="en-AE" sz="2000" dirty="0">
                <a:latin typeface="Times New Roman" panose="02020603050405020304" pitchFamily="18" charset="0"/>
                <a:cs typeface="Times New Roman" panose="02020603050405020304" pitchFamily="18" charset="0"/>
              </a:rPr>
              <a:t> MSc Data and Artificial Intelligence </a:t>
            </a:r>
            <a:br>
              <a:rPr lang="en-AE" sz="2000" dirty="0">
                <a:latin typeface="Times New Roman" panose="02020603050405020304" pitchFamily="18" charset="0"/>
                <a:cs typeface="Times New Roman" panose="02020603050405020304" pitchFamily="18" charset="0"/>
              </a:rPr>
            </a:br>
            <a:r>
              <a:rPr lang="en-AE" sz="2000" dirty="0">
                <a:latin typeface="Times New Roman" panose="02020603050405020304" pitchFamily="18" charset="0"/>
                <a:cs typeface="Times New Roman" panose="02020603050405020304" pitchFamily="18" charset="0"/>
              </a:rPr>
              <a:t> </a:t>
            </a:r>
            <a:br>
              <a:rPr lang="en-AE" sz="2000" dirty="0">
                <a:latin typeface="Times New Roman" panose="02020603050405020304" pitchFamily="18" charset="0"/>
                <a:cs typeface="Times New Roman" panose="02020603050405020304" pitchFamily="18" charset="0"/>
              </a:rPr>
            </a:br>
            <a:r>
              <a:rPr lang="en-AE" sz="2000" b="1" dirty="0">
                <a:latin typeface="Times New Roman" panose="02020603050405020304" pitchFamily="18" charset="0"/>
                <a:cs typeface="Times New Roman" panose="02020603050405020304" pitchFamily="18" charset="0"/>
              </a:rPr>
              <a:t>Module :</a:t>
            </a:r>
            <a:r>
              <a:rPr lang="en-AE" sz="2000" dirty="0">
                <a:latin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cs typeface="Times New Roman" panose="02020603050405020304" pitchFamily="18" charset="0"/>
              </a:rPr>
              <a:t>ACCA7015</a:t>
            </a:r>
            <a:r>
              <a:rPr lang="en-AE" sz="2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Data Mining &amp; Visualisation</a:t>
            </a:r>
            <a:br>
              <a:rPr lang="en-AE" sz="2000" dirty="0">
                <a:latin typeface="Times New Roman" panose="02020603050405020304" pitchFamily="18" charset="0"/>
                <a:cs typeface="Times New Roman" panose="02020603050405020304" pitchFamily="18" charset="0"/>
              </a:rPr>
            </a:br>
            <a:br>
              <a:rPr lang="en-AE" sz="2000"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Assignment Title</a:t>
            </a:r>
            <a:r>
              <a:rPr lang="en-US" sz="2000" dirty="0">
                <a:latin typeface="Times New Roman" panose="02020603050405020304" pitchFamily="18" charset="0"/>
                <a:cs typeface="Times New Roman" panose="02020603050405020304" pitchFamily="18" charset="0"/>
              </a:rPr>
              <a:t>: </a:t>
            </a:r>
            <a:r>
              <a:rPr lang="en-GB" sz="2000" b="1" dirty="0">
                <a:latin typeface="Times New Roman" panose="02020603050405020304" pitchFamily="18" charset="0"/>
                <a:cs typeface="Times New Roman" panose="02020603050405020304" pitchFamily="18" charset="0"/>
              </a:rPr>
              <a:t>Exploratory Data Analysis (EDA)</a:t>
            </a:r>
            <a:br>
              <a:rPr lang="en-GB" sz="2000" b="1" dirty="0">
                <a:latin typeface="Times New Roman" panose="02020603050405020304" pitchFamily="18" charset="0"/>
                <a:cs typeface="Times New Roman" panose="02020603050405020304" pitchFamily="18" charset="0"/>
              </a:rPr>
            </a:br>
            <a:br>
              <a:rPr lang="en-GB" sz="2000" b="1" dirty="0">
                <a:latin typeface="Times New Roman" panose="02020603050405020304" pitchFamily="18" charset="0"/>
                <a:cs typeface="Times New Roman" panose="02020603050405020304" pitchFamily="18" charset="0"/>
              </a:rPr>
            </a:br>
            <a:r>
              <a:rPr lang="en-AE" sz="2000" b="1" dirty="0">
                <a:latin typeface="Times New Roman" panose="02020603050405020304" pitchFamily="18" charset="0"/>
                <a:cs typeface="Times New Roman" panose="02020603050405020304" pitchFamily="18" charset="0"/>
              </a:rPr>
              <a:t>Student ID:</a:t>
            </a:r>
            <a:r>
              <a:rPr lang="en-AE" sz="2000" dirty="0">
                <a:latin typeface="Times New Roman" panose="02020603050405020304" pitchFamily="18" charset="0"/>
                <a:cs typeface="Times New Roman" panose="02020603050405020304" pitchFamily="18" charset="0"/>
              </a:rPr>
              <a:t> 2435900 </a:t>
            </a:r>
            <a:br>
              <a:rPr lang="en-AE" sz="2000" dirty="0">
                <a:latin typeface="Times New Roman" panose="02020603050405020304" pitchFamily="18" charset="0"/>
                <a:cs typeface="Times New Roman" panose="02020603050405020304" pitchFamily="18" charset="0"/>
              </a:rPr>
            </a:br>
            <a:br>
              <a:rPr lang="en-AE" sz="2000" dirty="0">
                <a:latin typeface="Times New Roman" panose="02020603050405020304" pitchFamily="18" charset="0"/>
                <a:cs typeface="Times New Roman" panose="02020603050405020304" pitchFamily="18" charset="0"/>
              </a:rPr>
            </a:br>
            <a:r>
              <a:rPr lang="en-AE" sz="2000" b="1" dirty="0">
                <a:latin typeface="Times New Roman" panose="02020603050405020304" pitchFamily="18" charset="0"/>
                <a:cs typeface="Times New Roman" panose="02020603050405020304" pitchFamily="18" charset="0"/>
              </a:rPr>
              <a:t>Lecturer: </a:t>
            </a:r>
            <a:r>
              <a:rPr lang="en-US" sz="2000" dirty="0" err="1">
                <a:latin typeface="Times New Roman" panose="02020603050405020304" pitchFamily="18" charset="0"/>
                <a:cs typeface="Times New Roman" panose="02020603050405020304" pitchFamily="18" charset="0"/>
              </a:rPr>
              <a:t>Nouh</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Elmitwally</a:t>
            </a:r>
            <a:br>
              <a:rPr lang="en-AE" sz="2000" dirty="0">
                <a:latin typeface="Times New Roman" panose="02020603050405020304" pitchFamily="18" charset="0"/>
                <a:cs typeface="Times New Roman" panose="02020603050405020304" pitchFamily="18" charset="0"/>
              </a:rPr>
            </a:br>
            <a:endParaRPr lang="en-A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9655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60ECE-A8F7-48B6-ABF8-173EEF700EF8}"/>
              </a:ext>
            </a:extLst>
          </p:cNvPr>
          <p:cNvSpPr>
            <a:spLocks noGrp="1"/>
          </p:cNvSpPr>
          <p:nvPr>
            <p:ph type="title"/>
          </p:nvPr>
        </p:nvSpPr>
        <p:spPr/>
        <p:txBody>
          <a:bodyPr/>
          <a:lstStyle/>
          <a:p>
            <a:r>
              <a:rPr lang="en-AE" b="1" dirty="0">
                <a:latin typeface="Times New Roman" panose="02020603050405020304" pitchFamily="18" charset="0"/>
                <a:cs typeface="Times New Roman" panose="02020603050405020304" pitchFamily="18" charset="0"/>
              </a:rPr>
              <a:t>Introduction</a:t>
            </a: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721E6E7-8662-4318-8FE7-3754274A2C60}"/>
              </a:ext>
            </a:extLst>
          </p:cNvPr>
          <p:cNvSpPr>
            <a:spLocks noGrp="1"/>
          </p:cNvSpPr>
          <p:nvPr>
            <p:ph idx="1"/>
          </p:nvPr>
        </p:nvSpPr>
        <p:spPr/>
        <p:txBody>
          <a:bodyPr/>
          <a:lstStyle/>
          <a:p>
            <a:pPr algn="just">
              <a:buFont typeface="+mj-lt"/>
              <a:buAutoNum type="arabicPeriod"/>
            </a:pPr>
            <a:r>
              <a:rPr lang="en-AE" sz="2000" b="1" dirty="0">
                <a:latin typeface="Times New Roman" panose="02020603050405020304" pitchFamily="18" charset="0"/>
                <a:cs typeface="Times New Roman" panose="02020603050405020304" pitchFamily="18" charset="0"/>
              </a:rPr>
              <a:t>What is Exploratory Data Analysis (EDA)?</a:t>
            </a:r>
          </a:p>
          <a:p>
            <a:pPr algn="just"/>
            <a:r>
              <a:rPr lang="en-US" dirty="0">
                <a:latin typeface="Times New Roman" panose="02020603050405020304" pitchFamily="18" charset="0"/>
                <a:cs typeface="Times New Roman" panose="02020603050405020304" pitchFamily="18" charset="0"/>
              </a:rPr>
              <a:t>Exploratory Data Analysis (EDA) in Python is a critical step inside the statistics technology method that includes the use of statistical and visible strategies to summarize datasets to be able to identify patterns, anomalies, and relationships. It employs libraries such as Pandas, NumPy, Matplotlib, and Seaborn as a way to help the modelling procedure and take a look at assumptions.</a:t>
            </a:r>
            <a:r>
              <a:rPr lang="en-US" dirty="0">
                <a:latin typeface="Times New Roman" panose="02020603050405020304" pitchFamily="18" charset="0"/>
                <a:cs typeface="Times New Roman" panose="02020603050405020304" pitchFamily="18" charset="0"/>
                <a:hlinkClick r:id="rId2" action="ppaction://hlinksldjump"/>
              </a:rPr>
              <a:t>[1]</a:t>
            </a:r>
            <a:endParaRPr lang="en-US" dirty="0">
              <a:latin typeface="Times New Roman" panose="02020603050405020304" pitchFamily="18" charset="0"/>
              <a:cs typeface="Times New Roman" panose="02020603050405020304" pitchFamily="18" charset="0"/>
            </a:endParaRPr>
          </a:p>
          <a:p>
            <a:pPr algn="just"/>
            <a:r>
              <a:rPr lang="en-AE" dirty="0">
                <a:latin typeface="Times New Roman" panose="02020603050405020304" pitchFamily="18" charset="0"/>
                <a:cs typeface="Times New Roman" panose="02020603050405020304" pitchFamily="18" charset="0"/>
              </a:rPr>
              <a:t>·  Exploratory Data Analysis (EDA) on this dataset allows for assessing important pricing trends, the availability/distribution of rentals, and how location operates in terms of rentals. These sorts of analyses will allow hosts to assess pricing strategies, investors to make decisions, and municipalities to examine performance in the short-term rental market </a:t>
            </a:r>
            <a:r>
              <a:rPr lang="en-AE" u="sng" dirty="0">
                <a:latin typeface="Times New Roman" panose="02020603050405020304" pitchFamily="18" charset="0"/>
                <a:cs typeface="Times New Roman" panose="02020603050405020304" pitchFamily="18" charset="0"/>
                <a:hlinkClick r:id="rId2" action="ppaction://hlinksldjump"/>
              </a:rPr>
              <a:t>[2]</a:t>
            </a:r>
            <a:r>
              <a:rPr lang="en-AE" dirty="0">
                <a:latin typeface="Times New Roman" panose="02020603050405020304" pitchFamily="18" charset="0"/>
                <a:cs typeface="Times New Roman" panose="02020603050405020304" pitchFamily="18" charset="0"/>
                <a:hlinkClick r:id="rId2" action="ppaction://hlinksldjump"/>
              </a:rPr>
              <a:t>.</a:t>
            </a:r>
            <a:endParaRPr lang="en-AE"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93153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DB53-B6DF-4D15-81BA-47B83896E306}"/>
              </a:ext>
            </a:extLst>
          </p:cNvPr>
          <p:cNvSpPr>
            <a:spLocks noGrp="1"/>
          </p:cNvSpPr>
          <p:nvPr>
            <p:ph type="title"/>
          </p:nvPr>
        </p:nvSpPr>
        <p:spPr/>
        <p:txBody>
          <a:bodyPr/>
          <a:lstStyle/>
          <a:p>
            <a:r>
              <a:rPr lang="en-AE" b="1" dirty="0">
                <a:latin typeface="Times New Roman" panose="02020603050405020304" pitchFamily="18" charset="0"/>
                <a:cs typeface="Times New Roman" panose="02020603050405020304" pitchFamily="18" charset="0"/>
              </a:rPr>
              <a:t>Data Overview</a:t>
            </a: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31B765E-13DF-45B6-B623-8AFF4A00F19B}"/>
              </a:ext>
            </a:extLst>
          </p:cNvPr>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The database AB_NYC_2019 (48895,16) provides an overall view of Airbnb activity within New York City with approximately 48,895 records distributed within the five boroughs of New York City: Manhattan, Brooklyn, Queens, Bronx, and Staten Island.</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It includes 16 attribute consisting of identity, call, </a:t>
            </a:r>
            <a:r>
              <a:rPr lang="en-US" dirty="0" err="1">
                <a:latin typeface="Times New Roman" panose="02020603050405020304" pitchFamily="18" charset="0"/>
                <a:cs typeface="Times New Roman" panose="02020603050405020304" pitchFamily="18" charset="0"/>
              </a:rPr>
              <a:t>host_id</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neighbourhood_group</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room_type</a:t>
            </a:r>
            <a:r>
              <a:rPr lang="en-US" dirty="0">
                <a:latin typeface="Times New Roman" panose="02020603050405020304" pitchFamily="18" charset="0"/>
                <a:cs typeface="Times New Roman" panose="02020603050405020304" pitchFamily="18" charset="0"/>
              </a:rPr>
              <a:t>, rate, </a:t>
            </a:r>
            <a:r>
              <a:rPr lang="en-US" dirty="0" err="1">
                <a:latin typeface="Times New Roman" panose="02020603050405020304" pitchFamily="18" charset="0"/>
                <a:cs typeface="Times New Roman" panose="02020603050405020304" pitchFamily="18" charset="0"/>
              </a:rPr>
              <a:t>minimum_nights</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number_of_reviews</a:t>
            </a:r>
            <a:r>
              <a:rPr lang="en-US" dirty="0">
                <a:latin typeface="Times New Roman" panose="02020603050405020304" pitchFamily="18" charset="0"/>
                <a:cs typeface="Times New Roman" panose="02020603050405020304" pitchFamily="18" charset="0"/>
              </a:rPr>
              <a:t>, and availability_365. These features combined contain information about host profiles, property characteristics, geography, and overall market trends. </a:t>
            </a:r>
            <a:r>
              <a:rPr lang="en-US" dirty="0">
                <a:latin typeface="Times New Roman" panose="02020603050405020304" pitchFamily="18" charset="0"/>
                <a:cs typeface="Times New Roman" panose="02020603050405020304" pitchFamily="18" charset="0"/>
                <a:hlinkClick r:id="rId2" action="ppaction://hlinksldjump"/>
              </a:rPr>
              <a:t>[2]</a:t>
            </a:r>
            <a:endParaRPr lang="en-AE"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88244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A2DD8-E1DE-4373-8644-ACE226E3D4BE}"/>
              </a:ext>
            </a:extLst>
          </p:cNvPr>
          <p:cNvSpPr>
            <a:spLocks noGrp="1"/>
          </p:cNvSpPr>
          <p:nvPr>
            <p:ph type="title"/>
          </p:nvPr>
        </p:nvSpPr>
        <p:spPr>
          <a:xfrm>
            <a:off x="2158738" y="446088"/>
            <a:ext cx="3935673" cy="976312"/>
          </a:xfrm>
        </p:spPr>
        <p:txBody>
          <a:bodyPr/>
          <a:lstStyle/>
          <a:p>
            <a:r>
              <a:rPr lang="en-US" b="1" dirty="0">
                <a:latin typeface="Times New Roman" panose="02020603050405020304" pitchFamily="18" charset="0"/>
                <a:cs typeface="Times New Roman" panose="02020603050405020304" pitchFamily="18" charset="0"/>
              </a:rPr>
              <a:t>Data Cleaning</a:t>
            </a:r>
            <a:endParaRPr lang="en-AE"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FD19EBB9-8F7B-4872-9250-7A2C2DA6013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65021" y="446087"/>
            <a:ext cx="2631845" cy="5414962"/>
          </a:xfrm>
        </p:spPr>
      </p:pic>
      <p:sp>
        <p:nvSpPr>
          <p:cNvPr id="4" name="Text Placeholder 3">
            <a:extLst>
              <a:ext uri="{FF2B5EF4-FFF2-40B4-BE49-F238E27FC236}">
                <a16:creationId xmlns:a16="http://schemas.microsoft.com/office/drawing/2014/main" id="{906511A7-8F51-4824-B89D-A0C9BB37E378}"/>
              </a:ext>
            </a:extLst>
          </p:cNvPr>
          <p:cNvSpPr>
            <a:spLocks noGrp="1"/>
          </p:cNvSpPr>
          <p:nvPr>
            <p:ph type="body" sz="half" idx="2"/>
          </p:nvPr>
        </p:nvSpPr>
        <p:spPr>
          <a:xfrm>
            <a:off x="2158738" y="1598612"/>
            <a:ext cx="3935673" cy="4887029"/>
          </a:xfrm>
        </p:spPr>
        <p:txBody>
          <a:bodyPr>
            <a:normAutofit fontScale="92500" lnSpcReduction="10000"/>
          </a:bodyPr>
          <a:lstStyle/>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The analysis of the data showed that the following columns had missing entries:</a:t>
            </a:r>
          </a:p>
          <a:p>
            <a:pPr algn="just"/>
            <a:r>
              <a:rPr lang="en-AE" dirty="0">
                <a:latin typeface="Times New Roman" panose="02020603050405020304" pitchFamily="18" charset="0"/>
                <a:cs typeface="Times New Roman" panose="02020603050405020304" pitchFamily="18" charset="0"/>
              </a:rPr>
              <a:t>	</a:t>
            </a:r>
            <a:r>
              <a:rPr lang="en-AE" b="1" dirty="0">
                <a:latin typeface="Times New Roman" panose="02020603050405020304" pitchFamily="18" charset="0"/>
                <a:cs typeface="Times New Roman" panose="02020603050405020304" pitchFamily="18" charset="0"/>
              </a:rPr>
              <a:t>-   name (16 missing)</a:t>
            </a:r>
          </a:p>
          <a:p>
            <a:pPr algn="just"/>
            <a:r>
              <a:rPr lang="en-AE" b="1" dirty="0">
                <a:latin typeface="Times New Roman" panose="02020603050405020304" pitchFamily="18" charset="0"/>
                <a:cs typeface="Times New Roman" panose="02020603050405020304" pitchFamily="18" charset="0"/>
              </a:rPr>
              <a:t>	-   </a:t>
            </a:r>
            <a:r>
              <a:rPr lang="en-AE" b="1" dirty="0" err="1">
                <a:latin typeface="Times New Roman" panose="02020603050405020304" pitchFamily="18" charset="0"/>
                <a:cs typeface="Times New Roman" panose="02020603050405020304" pitchFamily="18" charset="0"/>
              </a:rPr>
              <a:t>hostid</a:t>
            </a:r>
            <a:r>
              <a:rPr lang="en-AE" b="1" dirty="0">
                <a:latin typeface="Times New Roman" panose="02020603050405020304" pitchFamily="18" charset="0"/>
                <a:cs typeface="Times New Roman" panose="02020603050405020304" pitchFamily="18" charset="0"/>
              </a:rPr>
              <a:t> (21 missing)</a:t>
            </a:r>
          </a:p>
          <a:p>
            <a:pPr algn="just"/>
            <a:r>
              <a:rPr lang="en-AE" b="1" dirty="0">
                <a:latin typeface="Times New Roman" panose="02020603050405020304" pitchFamily="18" charset="0"/>
                <a:cs typeface="Times New Roman" panose="02020603050405020304" pitchFamily="18" charset="0"/>
              </a:rPr>
              <a:t>	-  </a:t>
            </a:r>
            <a:r>
              <a:rPr lang="en-AE" b="1" dirty="0" err="1">
                <a:latin typeface="Times New Roman" panose="02020603050405020304" pitchFamily="18" charset="0"/>
                <a:cs typeface="Times New Roman" panose="02020603050405020304" pitchFamily="18" charset="0"/>
              </a:rPr>
              <a:t>reviewspermonth</a:t>
            </a:r>
            <a:r>
              <a:rPr lang="en-AE" b="1" dirty="0">
                <a:latin typeface="Times New Roman" panose="02020603050405020304" pitchFamily="18" charset="0"/>
                <a:cs typeface="Times New Roman" panose="02020603050405020304" pitchFamily="18" charset="0"/>
              </a:rPr>
              <a:t> (10,052 missing)</a:t>
            </a:r>
          </a:p>
          <a:p>
            <a:pPr algn="just"/>
            <a:r>
              <a:rPr lang="en-AE" b="1" dirty="0">
                <a:latin typeface="Times New Roman" panose="02020603050405020304" pitchFamily="18" charset="0"/>
                <a:cs typeface="Times New Roman" panose="02020603050405020304" pitchFamily="18" charset="0"/>
              </a:rPr>
              <a:t>	-  </a:t>
            </a:r>
            <a:r>
              <a:rPr lang="en-AE" b="1" dirty="0" err="1">
                <a:latin typeface="Times New Roman" panose="02020603050405020304" pitchFamily="18" charset="0"/>
                <a:cs typeface="Times New Roman" panose="02020603050405020304" pitchFamily="18" charset="0"/>
              </a:rPr>
              <a:t>lastreview</a:t>
            </a:r>
            <a:r>
              <a:rPr lang="en-AE" b="1" dirty="0">
                <a:latin typeface="Times New Roman" panose="02020603050405020304" pitchFamily="18" charset="0"/>
                <a:cs typeface="Times New Roman" panose="02020603050405020304" pitchFamily="18" charset="0"/>
              </a:rPr>
              <a:t> (10,052 missing)</a:t>
            </a:r>
          </a:p>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Some duplicate set of records were also identified and eliminated in order to eliminate bias</a:t>
            </a:r>
            <a:r>
              <a:rPr lang="en-AE" dirty="0">
                <a:latin typeface="Times New Roman" panose="02020603050405020304" pitchFamily="18" charset="0"/>
                <a:cs typeface="Times New Roman" panose="02020603050405020304" pitchFamily="18" charset="0"/>
                <a:hlinkClick r:id="rId3" action="ppaction://hlinksldjump"/>
              </a:rPr>
              <a:t>[3].</a:t>
            </a:r>
            <a:endParaRPr lang="en-AE"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Other columns like id, hostname and </a:t>
            </a:r>
            <a:r>
              <a:rPr lang="en-AE" dirty="0" err="1">
                <a:latin typeface="Times New Roman" panose="02020603050405020304" pitchFamily="18" charset="0"/>
                <a:cs typeface="Times New Roman" panose="02020603050405020304" pitchFamily="18" charset="0"/>
              </a:rPr>
              <a:t>lastreview</a:t>
            </a:r>
            <a:r>
              <a:rPr lang="en-AE" dirty="0">
                <a:latin typeface="Times New Roman" panose="02020603050405020304" pitchFamily="18" charset="0"/>
                <a:cs typeface="Times New Roman" panose="02020603050405020304" pitchFamily="18" charset="0"/>
              </a:rPr>
              <a:t> were dropped since they were considered as unnecessary to the objectives of the analysis or they would need a more sophisticated processing than what were handled in the present scope</a:t>
            </a:r>
            <a:r>
              <a:rPr lang="en-AE" dirty="0">
                <a:latin typeface="Times New Roman" panose="02020603050405020304" pitchFamily="18" charset="0"/>
                <a:cs typeface="Times New Roman" panose="02020603050405020304" pitchFamily="18" charset="0"/>
                <a:hlinkClick r:id="rId3" action="ppaction://hlinksldjump"/>
              </a:rPr>
              <a:t>[4].</a:t>
            </a:r>
            <a:endParaRPr lang="en-AE"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In the </a:t>
            </a:r>
            <a:r>
              <a:rPr lang="en-AE" dirty="0" err="1">
                <a:latin typeface="Times New Roman" panose="02020603050405020304" pitchFamily="18" charset="0"/>
                <a:cs typeface="Times New Roman" panose="02020603050405020304" pitchFamily="18" charset="0"/>
              </a:rPr>
              <a:t>reviewsper</a:t>
            </a:r>
            <a:r>
              <a:rPr lang="en-AE" dirty="0">
                <a:latin typeface="Times New Roman" panose="02020603050405020304" pitchFamily="18" charset="0"/>
                <a:cs typeface="Times New Roman" panose="02020603050405020304" pitchFamily="18" charset="0"/>
              </a:rPr>
              <a:t> month column, all the </a:t>
            </a:r>
            <a:r>
              <a:rPr lang="en-AE" dirty="0" err="1">
                <a:latin typeface="Times New Roman" panose="02020603050405020304" pitchFamily="18" charset="0"/>
                <a:cs typeface="Times New Roman" panose="02020603050405020304" pitchFamily="18" charset="0"/>
              </a:rPr>
              <a:t>missings</a:t>
            </a:r>
            <a:r>
              <a:rPr lang="en-AE" dirty="0">
                <a:latin typeface="Times New Roman" panose="02020603050405020304" pitchFamily="18" charset="0"/>
                <a:cs typeface="Times New Roman" panose="02020603050405020304" pitchFamily="18" charset="0"/>
              </a:rPr>
              <a:t> were filled with zero-on the logic that, no record of reviews means no review was made that month; a plausible domain based assumption.</a:t>
            </a:r>
          </a:p>
          <a:p>
            <a:pPr marL="285750" indent="-285750" algn="just">
              <a:buFont typeface="Arial" panose="020B0604020202020204" pitchFamily="34" charset="0"/>
              <a:buChar char="•"/>
            </a:pPr>
            <a:r>
              <a:rPr lang="en-AE" dirty="0">
                <a:latin typeface="Times New Roman" panose="02020603050405020304" pitchFamily="18" charset="0"/>
                <a:cs typeface="Times New Roman" panose="02020603050405020304" pitchFamily="18" charset="0"/>
              </a:rPr>
              <a:t>The last validation ensured that the missing values were taken care of and the dataset was clean to be used in the exploratory analysis </a:t>
            </a:r>
            <a:r>
              <a:rPr lang="en-AE" dirty="0">
                <a:latin typeface="Times New Roman" panose="02020603050405020304" pitchFamily="18" charset="0"/>
                <a:cs typeface="Times New Roman" panose="02020603050405020304" pitchFamily="18" charset="0"/>
                <a:hlinkClick r:id="rId3" action="ppaction://hlinksldjump"/>
              </a:rPr>
              <a:t>[5].</a:t>
            </a:r>
            <a:endParaRPr lang="en-AE" dirty="0">
              <a:latin typeface="Times New Roman" panose="02020603050405020304" pitchFamily="18" charset="0"/>
              <a:cs typeface="Times New Roman" panose="02020603050405020304" pitchFamily="18" charset="0"/>
            </a:endParaRPr>
          </a:p>
          <a:p>
            <a:pPr algn="just"/>
            <a:endParaRPr lang="en-AE" sz="8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053257C5-BF7D-44E0-AB90-F6A84CD3EB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12820" y="446086"/>
            <a:ext cx="2411627" cy="5414961"/>
          </a:xfrm>
          <a:prstGeom prst="rect">
            <a:avLst/>
          </a:prstGeom>
        </p:spPr>
      </p:pic>
    </p:spTree>
    <p:extLst>
      <p:ext uri="{BB962C8B-B14F-4D97-AF65-F5344CB8AC3E}">
        <p14:creationId xmlns:p14="http://schemas.microsoft.com/office/powerpoint/2010/main" val="591689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682B8-0688-43DA-8C62-053A5E8F8F31}"/>
              </a:ext>
            </a:extLst>
          </p:cNvPr>
          <p:cNvSpPr>
            <a:spLocks noGrp="1"/>
          </p:cNvSpPr>
          <p:nvPr>
            <p:ph type="title"/>
          </p:nvPr>
        </p:nvSpPr>
        <p:spPr/>
        <p:txBody>
          <a:bodyPr/>
          <a:lstStyle/>
          <a:p>
            <a:r>
              <a:rPr lang="en-AE" dirty="0">
                <a:latin typeface="Times New Roman" panose="02020603050405020304" pitchFamily="18" charset="0"/>
                <a:cs typeface="Times New Roman" panose="02020603050405020304" pitchFamily="18" charset="0"/>
              </a:rPr>
              <a:t>Univariant analysis</a:t>
            </a:r>
            <a:br>
              <a:rPr lang="en-AE" dirty="0">
                <a:latin typeface="Times New Roman" panose="02020603050405020304" pitchFamily="18" charset="0"/>
                <a:cs typeface="Times New Roman" panose="02020603050405020304" pitchFamily="18" charset="0"/>
              </a:rPr>
            </a:b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1638530-CB2B-451D-87A1-FBF568BA15A5}"/>
              </a:ext>
            </a:extLst>
          </p:cNvPr>
          <p:cNvSpPr>
            <a:spLocks noGrp="1"/>
          </p:cNvSpPr>
          <p:nvPr>
            <p:ph idx="1"/>
          </p:nvPr>
        </p:nvSpPr>
        <p:spPr/>
        <p:txBody>
          <a:bodyPr>
            <a:normAutofit/>
          </a:bodyPr>
          <a:lstStyle/>
          <a:p>
            <a:pPr>
              <a:buFont typeface="+mj-lt"/>
              <a:buAutoNum type="arabicPeriod"/>
            </a:pPr>
            <a:r>
              <a:rPr lang="en-AE" b="1" dirty="0">
                <a:latin typeface="Times New Roman" panose="02020603050405020304" pitchFamily="18" charset="0"/>
                <a:cs typeface="Times New Roman" panose="02020603050405020304" pitchFamily="18" charset="0"/>
              </a:rPr>
              <a:t>What is Univariant analysis?</a:t>
            </a:r>
          </a:p>
          <a:p>
            <a:pPr algn="just"/>
            <a:r>
              <a:rPr lang="en-AE" dirty="0">
                <a:latin typeface="Times New Roman" panose="02020603050405020304" pitchFamily="18" charset="0"/>
                <a:cs typeface="Times New Roman" panose="02020603050405020304" pitchFamily="18" charset="0"/>
              </a:rPr>
              <a:t>The Python term Univariate analysis can be described as the study and an overview of the distribution and properties of one variable, wherein it is mainly applied in Exploratory Data Analysis (EDA). It can be used in both numerical (e.g. price, age) and categorical (e.g. room type, borough) variables.</a:t>
            </a:r>
          </a:p>
          <a:p>
            <a:pPr algn="just"/>
            <a:r>
              <a:rPr lang="en-AE" dirty="0">
                <a:latin typeface="Times New Roman" panose="02020603050405020304" pitchFamily="18" charset="0"/>
                <a:cs typeface="Times New Roman" panose="02020603050405020304" pitchFamily="18" charset="0"/>
              </a:rPr>
              <a:t>The methods include obtaining descriptive statistics (mean, median, mode, standard deviation, IQR) and creating histograms, boxplots, and density plots to better understand central tendency, variability and shape of distribution.</a:t>
            </a:r>
          </a:p>
          <a:p>
            <a:pPr algn="just"/>
            <a:r>
              <a:rPr lang="en-AE" dirty="0">
                <a:latin typeface="Times New Roman" panose="02020603050405020304" pitchFamily="18" charset="0"/>
                <a:cs typeface="Times New Roman" panose="02020603050405020304" pitchFamily="18" charset="0"/>
              </a:rPr>
              <a:t>Univariate analysis assists with determining the trends of data, outliers and anomalies and is used in data cleaning, decisions in data transformation and verification of model assumptions. It is the basis of more difficult multivariate analysis and prediction modelling. </a:t>
            </a:r>
            <a:r>
              <a:rPr lang="en-AE" dirty="0">
                <a:latin typeface="Times New Roman" panose="02020603050405020304" pitchFamily="18" charset="0"/>
                <a:cs typeface="Times New Roman" panose="02020603050405020304" pitchFamily="18" charset="0"/>
                <a:hlinkClick r:id="rId2" action="ppaction://hlinksldjump"/>
              </a:rPr>
              <a:t>[6]</a:t>
            </a:r>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1928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E0C26-BB0C-4377-862B-BC7F2AEB20EF}"/>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Univariate</a:t>
            </a:r>
            <a:r>
              <a:rPr lang="en-AE" dirty="0">
                <a:latin typeface="Times New Roman" panose="02020603050405020304" pitchFamily="18" charset="0"/>
                <a:cs typeface="Times New Roman" panose="02020603050405020304" pitchFamily="18" charset="0"/>
              </a:rPr>
              <a:t>: Price Distribution and Skewness</a:t>
            </a:r>
            <a:br>
              <a:rPr lang="en-AE" dirty="0">
                <a:latin typeface="Times New Roman" panose="02020603050405020304" pitchFamily="18" charset="0"/>
                <a:cs typeface="Times New Roman" panose="02020603050405020304" pitchFamily="18" charset="0"/>
              </a:rPr>
            </a:b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9195F55-6217-4CDF-AAF3-B0643DB5764C}"/>
              </a:ext>
            </a:extLst>
          </p:cNvPr>
          <p:cNvSpPr>
            <a:spLocks noGrp="1"/>
          </p:cNvSpPr>
          <p:nvPr>
            <p:ph sz="half" idx="1"/>
          </p:nvPr>
        </p:nvSpPr>
        <p:spPr/>
        <p:txBody>
          <a:bodyPr>
            <a:normAutofit fontScale="92500" lnSpcReduction="20000"/>
          </a:bodyPr>
          <a:lstStyle/>
          <a:p>
            <a:pPr algn="just"/>
            <a:r>
              <a:rPr lang="en-AE" dirty="0">
                <a:latin typeface="Times New Roman" panose="02020603050405020304" pitchFamily="18" charset="0"/>
                <a:cs typeface="Times New Roman" panose="02020603050405020304" pitchFamily="18" charset="0"/>
              </a:rPr>
              <a:t>I was viewing the histogram and it is basically a representation of the frequency of various Airbnb price point frequencies. The bulk of the listings are down at the end, and there is a long tail of the high priced outliers.</a:t>
            </a:r>
          </a:p>
          <a:p>
            <a:pPr algn="just"/>
            <a:r>
              <a:rPr lang="en-AE" dirty="0">
                <a:latin typeface="Times New Roman" panose="02020603050405020304" pitchFamily="18" charset="0"/>
                <a:cs typeface="Times New Roman" panose="02020603050405020304" pitchFamily="18" charset="0"/>
              </a:rPr>
              <a:t>That results in a right-skewed distribution, i.e. the mean is significantly larger than the median due to these few expensive entries.</a:t>
            </a:r>
          </a:p>
          <a:p>
            <a:pPr algn="just"/>
            <a:r>
              <a:rPr lang="en-AE" dirty="0">
                <a:latin typeface="Times New Roman" panose="02020603050405020304" pitchFamily="18" charset="0"/>
                <a:cs typeface="Times New Roman" panose="02020603050405020304" pitchFamily="18" charset="0"/>
              </a:rPr>
              <a:t>Due to that skew our statistical models may become distorted. The most common </a:t>
            </a:r>
            <a:r>
              <a:rPr lang="en-AE" dirty="0" err="1">
                <a:latin typeface="Times New Roman" panose="02020603050405020304" pitchFamily="18" charset="0"/>
                <a:cs typeface="Times New Roman" panose="02020603050405020304" pitchFamily="18" charset="0"/>
              </a:rPr>
              <a:t>preprocessing</a:t>
            </a:r>
            <a:r>
              <a:rPr lang="en-AE" dirty="0">
                <a:latin typeface="Times New Roman" panose="02020603050405020304" pitchFamily="18" charset="0"/>
                <a:cs typeface="Times New Roman" panose="02020603050405020304" pitchFamily="18" charset="0"/>
              </a:rPr>
              <a:t> trick that is often used to ensure that the values do not run away with its data is to do a log transformation to normalize the data. </a:t>
            </a:r>
            <a:r>
              <a:rPr lang="en-AE" dirty="0">
                <a:latin typeface="Times New Roman" panose="02020603050405020304" pitchFamily="18" charset="0"/>
                <a:cs typeface="Times New Roman" panose="02020603050405020304" pitchFamily="18" charset="0"/>
                <a:hlinkClick r:id="rId2" action="ppaction://hlinksldjump"/>
              </a:rPr>
              <a:t>[7]</a:t>
            </a:r>
            <a:endParaRPr lang="en-AE" dirty="0">
              <a:latin typeface="Times New Roman" panose="02020603050405020304" pitchFamily="18" charset="0"/>
              <a:cs typeface="Times New Roman" panose="02020603050405020304" pitchFamily="18" charset="0"/>
            </a:endParaRPr>
          </a:p>
          <a:p>
            <a:pPr marL="0" indent="0">
              <a:buNone/>
            </a:pPr>
            <a:endParaRPr lang="en-AE" dirty="0"/>
          </a:p>
        </p:txBody>
      </p:sp>
      <p:pic>
        <p:nvPicPr>
          <p:cNvPr id="5" name="Content Placeholder 4">
            <a:extLst>
              <a:ext uri="{FF2B5EF4-FFF2-40B4-BE49-F238E27FC236}">
                <a16:creationId xmlns:a16="http://schemas.microsoft.com/office/drawing/2014/main" id="{6150F735-839D-47E1-B1FD-BD4E045431B7}"/>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191375" y="2133600"/>
            <a:ext cx="4313238" cy="3777622"/>
          </a:xfrm>
          <a:prstGeom prst="rect">
            <a:avLst/>
          </a:prstGeom>
        </p:spPr>
      </p:pic>
    </p:spTree>
    <p:extLst>
      <p:ext uri="{BB962C8B-B14F-4D97-AF65-F5344CB8AC3E}">
        <p14:creationId xmlns:p14="http://schemas.microsoft.com/office/powerpoint/2010/main" val="539308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3F4DF-5319-4BF0-83DA-A793650A91A3}"/>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Univariate :</a:t>
            </a:r>
            <a:r>
              <a:rPr lang="en-AE" dirty="0">
                <a:latin typeface="Times New Roman" panose="02020603050405020304" pitchFamily="18" charset="0"/>
                <a:cs typeface="Times New Roman" panose="02020603050405020304" pitchFamily="18" charset="0"/>
              </a:rPr>
              <a:t>Box Plot of Price – Outlier Detection</a:t>
            </a:r>
          </a:p>
        </p:txBody>
      </p:sp>
      <p:sp>
        <p:nvSpPr>
          <p:cNvPr id="3" name="Content Placeholder 2">
            <a:extLst>
              <a:ext uri="{FF2B5EF4-FFF2-40B4-BE49-F238E27FC236}">
                <a16:creationId xmlns:a16="http://schemas.microsoft.com/office/drawing/2014/main" id="{6265279D-FD59-4919-AC09-10ECB10472A5}"/>
              </a:ext>
            </a:extLst>
          </p:cNvPr>
          <p:cNvSpPr>
            <a:spLocks noGrp="1"/>
          </p:cNvSpPr>
          <p:nvPr>
            <p:ph sz="half" idx="1"/>
          </p:nvPr>
        </p:nvSpPr>
        <p:spPr>
          <a:xfrm>
            <a:off x="2589212" y="2133600"/>
            <a:ext cx="4313864" cy="4100290"/>
          </a:xfrm>
        </p:spPr>
        <p:txBody>
          <a:bodyPr>
            <a:normAutofit fontScale="85000" lnSpcReduction="20000"/>
          </a:bodyPr>
          <a:lstStyle/>
          <a:p>
            <a:pPr algn="just"/>
            <a:r>
              <a:rPr lang="en-AE" sz="1900" dirty="0">
                <a:latin typeface="Times New Roman" panose="02020603050405020304" pitchFamily="18" charset="0"/>
                <a:cs typeface="Times New Roman" panose="02020603050405020304" pitchFamily="18" charset="0"/>
              </a:rPr>
              <a:t>In the case of the boxplot of price, it is evident that the data has a central tendency and distribution and is characterized by a multitude of outliers. The majority of the listings are concentrated in a narrow price range, and some are extending to the higher price segment.</a:t>
            </a:r>
          </a:p>
          <a:p>
            <a:pPr algn="just"/>
            <a:r>
              <a:rPr lang="en-AE" sz="1900" dirty="0">
                <a:latin typeface="Times New Roman" panose="02020603050405020304" pitchFamily="18" charset="0"/>
                <a:cs typeface="Times New Roman" panose="02020603050405020304" pitchFamily="18" charset="0"/>
              </a:rPr>
              <a:t>Skewness in the plot is high, thus </a:t>
            </a:r>
            <a:r>
              <a:rPr lang="en-AE" sz="1900" dirty="0" err="1">
                <a:latin typeface="Times New Roman" panose="02020603050405020304" pitchFamily="18" charset="0"/>
                <a:cs typeface="Times New Roman" panose="02020603050405020304" pitchFamily="18" charset="0"/>
              </a:rPr>
              <a:t>signaling</a:t>
            </a:r>
            <a:r>
              <a:rPr lang="en-AE" sz="1900" dirty="0">
                <a:latin typeface="Times New Roman" panose="02020603050405020304" pitchFamily="18" charset="0"/>
                <a:cs typeface="Times New Roman" panose="02020603050405020304" pitchFamily="18" charset="0"/>
              </a:rPr>
              <a:t> me to begin cleaning or transforming the data, perhaps, by normalizing or eliminating outliers to enhance the quality and readability of the subsequent analyses.</a:t>
            </a:r>
          </a:p>
          <a:p>
            <a:pPr algn="just"/>
            <a:r>
              <a:rPr lang="en-AE" sz="1900" dirty="0">
                <a:latin typeface="Times New Roman" panose="02020603050405020304" pitchFamily="18" charset="0"/>
                <a:cs typeface="Times New Roman" panose="02020603050405020304" pitchFamily="18" charset="0"/>
              </a:rPr>
              <a:t>The idea of working with non-normal and skewed variables provided by box plots to conduct an exploratory data analysis would give me good reasons to consider a sound and robust model to be developed on this data, which is resistant to the impact of outliers.</a:t>
            </a:r>
            <a:r>
              <a:rPr lang="en-AE" sz="1900" dirty="0">
                <a:latin typeface="Times New Roman" panose="02020603050405020304" pitchFamily="18" charset="0"/>
                <a:cs typeface="Times New Roman" panose="02020603050405020304" pitchFamily="18" charset="0"/>
                <a:hlinkClick r:id="rId2" action="ppaction://hlinksldjump"/>
              </a:rPr>
              <a:t>[7]</a:t>
            </a:r>
            <a:endParaRPr lang="en-AE" sz="1900"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A3422225-9B98-411E-8607-41BC1C5953A0}"/>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191375" y="2045616"/>
            <a:ext cx="4313238" cy="3959258"/>
          </a:xfrm>
          <a:prstGeom prst="rect">
            <a:avLst/>
          </a:prstGeom>
        </p:spPr>
      </p:pic>
    </p:spTree>
    <p:extLst>
      <p:ext uri="{BB962C8B-B14F-4D97-AF65-F5344CB8AC3E}">
        <p14:creationId xmlns:p14="http://schemas.microsoft.com/office/powerpoint/2010/main" val="2834322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35AB0-F929-4139-A3BA-0A7D4E178D07}"/>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Univariate :</a:t>
            </a:r>
            <a:r>
              <a:rPr lang="en-AE" dirty="0">
                <a:latin typeface="Times New Roman" panose="02020603050405020304" pitchFamily="18" charset="0"/>
                <a:cs typeface="Times New Roman" panose="02020603050405020304" pitchFamily="18" charset="0"/>
              </a:rPr>
              <a:t>Box Plot of Price – Outlier Detection</a:t>
            </a:r>
          </a:p>
        </p:txBody>
      </p:sp>
      <p:sp>
        <p:nvSpPr>
          <p:cNvPr id="3" name="Content Placeholder 2">
            <a:extLst>
              <a:ext uri="{FF2B5EF4-FFF2-40B4-BE49-F238E27FC236}">
                <a16:creationId xmlns:a16="http://schemas.microsoft.com/office/drawing/2014/main" id="{47D188FC-8C49-4496-99EF-DCCF67F53229}"/>
              </a:ext>
            </a:extLst>
          </p:cNvPr>
          <p:cNvSpPr>
            <a:spLocks noGrp="1"/>
          </p:cNvSpPr>
          <p:nvPr>
            <p:ph sz="half" idx="1"/>
          </p:nvPr>
        </p:nvSpPr>
        <p:spPr/>
        <p:txBody>
          <a:bodyPr>
            <a:normAutofit fontScale="92500" lnSpcReduction="20000"/>
          </a:bodyPr>
          <a:lstStyle/>
          <a:p>
            <a:pPr algn="just"/>
            <a:r>
              <a:rPr lang="en-AE" dirty="0">
                <a:latin typeface="Times New Roman" panose="02020603050405020304" pitchFamily="18" charset="0"/>
                <a:cs typeface="Times New Roman" panose="02020603050405020304" pitchFamily="18" charset="0"/>
              </a:rPr>
              <a:t>The original price data showed very high skewness which was resolved via logarithmic transformation and exhibited a more normalized distribution around log(price)  5. </a:t>
            </a:r>
          </a:p>
          <a:p>
            <a:pPr algn="just"/>
            <a:r>
              <a:rPr lang="en-AE" dirty="0">
                <a:latin typeface="Times New Roman" panose="02020603050405020304" pitchFamily="18" charset="0"/>
                <a:cs typeface="Times New Roman" panose="02020603050405020304" pitchFamily="18" charset="0"/>
              </a:rPr>
              <a:t>The histogram and overlapping KDE look continuous and unimodal, have a higher degree of symmetry, and reduced the effect of outliers. </a:t>
            </a:r>
          </a:p>
          <a:p>
            <a:pPr algn="just"/>
            <a:r>
              <a:rPr lang="en-AE" dirty="0">
                <a:latin typeface="Times New Roman" panose="02020603050405020304" pitchFamily="18" charset="0"/>
                <a:cs typeface="Times New Roman" panose="02020603050405020304" pitchFamily="18" charset="0"/>
              </a:rPr>
              <a:t>This transformation is significant fortifying the compliance of statistical assumptions in downstream </a:t>
            </a:r>
            <a:r>
              <a:rPr lang="en-AE" dirty="0" err="1">
                <a:latin typeface="Times New Roman" panose="02020603050405020304" pitchFamily="18" charset="0"/>
                <a:cs typeface="Times New Roman" panose="02020603050405020304" pitchFamily="18" charset="0"/>
              </a:rPr>
              <a:t>modeling</a:t>
            </a:r>
            <a:r>
              <a:rPr lang="en-AE" dirty="0">
                <a:latin typeface="Times New Roman" panose="02020603050405020304" pitchFamily="18" charset="0"/>
                <a:cs typeface="Times New Roman" panose="02020603050405020304" pitchFamily="18" charset="0"/>
              </a:rPr>
              <a:t>, and is more robust in generating a result by alleviating the distorting effect of extreme values, which is especially important in the situation of more sophisticated analytic contexts </a:t>
            </a:r>
            <a:r>
              <a:rPr lang="en-AE" dirty="0">
                <a:latin typeface="Times New Roman" panose="02020603050405020304" pitchFamily="18" charset="0"/>
                <a:cs typeface="Times New Roman" panose="02020603050405020304" pitchFamily="18" charset="0"/>
                <a:hlinkClick r:id="rId2" action="ppaction://hlinksldjump"/>
              </a:rPr>
              <a:t>[8]</a:t>
            </a:r>
            <a:r>
              <a:rPr lang="en-AE" dirty="0">
                <a:latin typeface="Times New Roman" panose="02020603050405020304" pitchFamily="18" charset="0"/>
                <a:cs typeface="Times New Roman" panose="02020603050405020304" pitchFamily="18" charset="0"/>
              </a:rPr>
              <a:t>.</a:t>
            </a:r>
          </a:p>
        </p:txBody>
      </p:sp>
      <p:pic>
        <p:nvPicPr>
          <p:cNvPr id="5" name="Content Placeholder 4">
            <a:extLst>
              <a:ext uri="{FF2B5EF4-FFF2-40B4-BE49-F238E27FC236}">
                <a16:creationId xmlns:a16="http://schemas.microsoft.com/office/drawing/2014/main" id="{E67014F1-CB1B-488C-916B-450648920C60}"/>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191375" y="2133600"/>
            <a:ext cx="4313238" cy="3777621"/>
          </a:xfrm>
          <a:prstGeom prst="rect">
            <a:avLst/>
          </a:prstGeom>
        </p:spPr>
      </p:pic>
    </p:spTree>
    <p:extLst>
      <p:ext uri="{BB962C8B-B14F-4D97-AF65-F5344CB8AC3E}">
        <p14:creationId xmlns:p14="http://schemas.microsoft.com/office/powerpoint/2010/main" val="330050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A6C7E-42BF-4A5C-AAE0-3481DFD2A47C}"/>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Multi-univariate</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88529D-63ED-43C9-A873-A2BE4FF132CC}"/>
              </a:ext>
            </a:extLst>
          </p:cNvPr>
          <p:cNvSpPr>
            <a:spLocks noGrp="1"/>
          </p:cNvSpPr>
          <p:nvPr>
            <p:ph idx="1"/>
          </p:nvPr>
        </p:nvSpPr>
        <p:spPr/>
        <p:txBody>
          <a:bodyPr/>
          <a:lstStyle/>
          <a:p>
            <a:pPr algn="just">
              <a:buFont typeface="+mj-lt"/>
              <a:buAutoNum type="arabicPeriod"/>
            </a:pPr>
            <a:r>
              <a:rPr lang="en-AE" b="1" dirty="0">
                <a:latin typeface="Times New Roman" panose="02020603050405020304" pitchFamily="18" charset="0"/>
                <a:cs typeface="Times New Roman" panose="02020603050405020304" pitchFamily="18" charset="0"/>
              </a:rPr>
              <a:t>What is Multivariate Analysis in Python for EDA?</a:t>
            </a:r>
          </a:p>
          <a:p>
            <a:pPr lvl="0" algn="just"/>
            <a:r>
              <a:rPr lang="en-AE" dirty="0">
                <a:latin typeface="Times New Roman" panose="02020603050405020304" pitchFamily="18" charset="0"/>
                <a:cs typeface="Times New Roman" panose="02020603050405020304" pitchFamily="18" charset="0"/>
              </a:rPr>
              <a:t>Multivariate analysis is one of the most important components of Exploratory Data Analysis (EDA), through which it is possible to observe multiple variables at once to find intricate patterns and associations. In Python, that is commonly implemented the usage of libraries which include pandas, seaborn, and matplotlib.</a:t>
            </a:r>
          </a:p>
          <a:p>
            <a:pPr lvl="0" algn="just"/>
            <a:r>
              <a:rPr lang="en-AE" dirty="0">
                <a:latin typeface="Times New Roman" panose="02020603050405020304" pitchFamily="18" charset="0"/>
                <a:cs typeface="Times New Roman" panose="02020603050405020304" pitchFamily="18" charset="0"/>
              </a:rPr>
              <a:t>Correlational matrices, scatterplot matrices, and PCA are some of the methods that analysts use to determine the relationships between the different variables. This gives them a better understanding of the data. </a:t>
            </a:r>
            <a:r>
              <a:rPr lang="en-AE" dirty="0">
                <a:latin typeface="Times New Roman" panose="02020603050405020304" pitchFamily="18" charset="0"/>
                <a:cs typeface="Times New Roman" panose="02020603050405020304" pitchFamily="18" charset="0"/>
                <a:hlinkClick r:id="rId2" action="ppaction://hlinksldjump"/>
              </a:rPr>
              <a:t>[9]</a:t>
            </a:r>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012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1C483-9BD3-4D8F-8E45-96E779917B3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Multivariate Correlation Analysis</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934DD6C-6C2D-4B24-820E-364C54A04191}"/>
              </a:ext>
            </a:extLst>
          </p:cNvPr>
          <p:cNvSpPr>
            <a:spLocks noGrp="1"/>
          </p:cNvSpPr>
          <p:nvPr>
            <p:ph sz="half" idx="1"/>
          </p:nvPr>
        </p:nvSpPr>
        <p:spPr/>
        <p:txBody>
          <a:bodyPr>
            <a:normAutofit fontScale="85000" lnSpcReduction="20000"/>
          </a:bodyPr>
          <a:lstStyle/>
          <a:p>
            <a:pPr algn="just"/>
            <a:r>
              <a:rPr lang="en-AE" dirty="0">
                <a:latin typeface="Times New Roman" panose="02020603050405020304" pitchFamily="18" charset="0"/>
                <a:cs typeface="Times New Roman" panose="02020603050405020304" pitchFamily="18" charset="0"/>
              </a:rPr>
              <a:t>The heatmap shows the Pearson correlation values between the most important numerical features in the dataset, which will help you to understand their linear relationships.</a:t>
            </a:r>
          </a:p>
          <a:p>
            <a:pPr algn="just"/>
            <a:r>
              <a:rPr lang="en-AE" dirty="0">
                <a:latin typeface="Times New Roman" panose="02020603050405020304" pitchFamily="18" charset="0"/>
                <a:cs typeface="Times New Roman" panose="02020603050405020304" pitchFamily="18" charset="0"/>
              </a:rPr>
              <a:t>However, there is a very strong positive correlation (0.59) between </a:t>
            </a:r>
            <a:r>
              <a:rPr lang="en-AE" dirty="0" err="1">
                <a:latin typeface="Times New Roman" panose="02020603050405020304" pitchFamily="18" charset="0"/>
                <a:cs typeface="Times New Roman" panose="02020603050405020304" pitchFamily="18" charset="0"/>
              </a:rPr>
              <a:t>number_of_reviews</a:t>
            </a:r>
            <a:r>
              <a:rPr lang="en-AE" dirty="0">
                <a:latin typeface="Times New Roman" panose="02020603050405020304" pitchFamily="18" charset="0"/>
                <a:cs typeface="Times New Roman" panose="02020603050405020304" pitchFamily="18" charset="0"/>
              </a:rPr>
              <a:t> and </a:t>
            </a:r>
            <a:r>
              <a:rPr lang="en-AE" dirty="0" err="1">
                <a:latin typeface="Times New Roman" panose="02020603050405020304" pitchFamily="18" charset="0"/>
                <a:cs typeface="Times New Roman" panose="02020603050405020304" pitchFamily="18" charset="0"/>
              </a:rPr>
              <a:t>reviews_per_month</a:t>
            </a:r>
            <a:r>
              <a:rPr lang="en-AE" dirty="0">
                <a:latin typeface="Times New Roman" panose="02020603050405020304" pitchFamily="18" charset="0"/>
                <a:cs typeface="Times New Roman" panose="02020603050405020304" pitchFamily="18" charset="0"/>
              </a:rPr>
              <a:t>, which means that these features may be providing similar or overlapping information.</a:t>
            </a:r>
          </a:p>
          <a:p>
            <a:pPr algn="just"/>
            <a:r>
              <a:rPr lang="en-AE" dirty="0">
                <a:latin typeface="Times New Roman" panose="02020603050405020304" pitchFamily="18" charset="0"/>
                <a:cs typeface="Times New Roman" panose="02020603050405020304" pitchFamily="18" charset="0"/>
              </a:rPr>
              <a:t>On the other hand, weak or nearly zero correlation, as seen with </a:t>
            </a:r>
            <a:r>
              <a:rPr lang="en-AE" dirty="0" err="1">
                <a:latin typeface="Times New Roman" panose="02020603050405020304" pitchFamily="18" charset="0"/>
                <a:cs typeface="Times New Roman" panose="02020603050405020304" pitchFamily="18" charset="0"/>
              </a:rPr>
              <a:t>host_id</a:t>
            </a:r>
            <a:r>
              <a:rPr lang="en-AE" dirty="0">
                <a:latin typeface="Times New Roman" panose="02020603050405020304" pitchFamily="18" charset="0"/>
                <a:cs typeface="Times New Roman" panose="02020603050405020304" pitchFamily="18" charset="0"/>
              </a:rPr>
              <a:t> variable and the other variables, indicated independence; </a:t>
            </a:r>
            <a:r>
              <a:rPr lang="en-AE" dirty="0" err="1">
                <a:latin typeface="Times New Roman" panose="02020603050405020304" pitchFamily="18" charset="0"/>
                <a:cs typeface="Times New Roman" panose="02020603050405020304" pitchFamily="18" charset="0"/>
              </a:rPr>
              <a:t>host_id</a:t>
            </a:r>
            <a:r>
              <a:rPr lang="en-AE" dirty="0">
                <a:latin typeface="Times New Roman" panose="02020603050405020304" pitchFamily="18" charset="0"/>
                <a:cs typeface="Times New Roman" panose="02020603050405020304" pitchFamily="18" charset="0"/>
              </a:rPr>
              <a:t> does not strongly influence other variables (or relationships) in the data set. </a:t>
            </a:r>
          </a:p>
          <a:p>
            <a:pPr algn="just"/>
            <a:r>
              <a:rPr lang="en-AE" dirty="0">
                <a:latin typeface="Times New Roman" panose="02020603050405020304" pitchFamily="18" charset="0"/>
                <a:cs typeface="Times New Roman" panose="02020603050405020304" pitchFamily="18" charset="0"/>
              </a:rPr>
              <a:t>This shows we could rule out </a:t>
            </a:r>
            <a:r>
              <a:rPr lang="en-AE" dirty="0" err="1">
                <a:latin typeface="Times New Roman" panose="02020603050405020304" pitchFamily="18" charset="0"/>
                <a:cs typeface="Times New Roman" panose="02020603050405020304" pitchFamily="18" charset="0"/>
              </a:rPr>
              <a:t>host_id</a:t>
            </a:r>
            <a:r>
              <a:rPr lang="en-AE" dirty="0">
                <a:latin typeface="Times New Roman" panose="02020603050405020304" pitchFamily="18" charset="0"/>
                <a:cs typeface="Times New Roman" panose="02020603050405020304" pitchFamily="18" charset="0"/>
              </a:rPr>
              <a:t> when constructing the predictive version because it probably does now not comprise valuable information. </a:t>
            </a:r>
            <a:r>
              <a:rPr lang="en-AE" dirty="0">
                <a:latin typeface="Times New Roman" panose="02020603050405020304" pitchFamily="18" charset="0"/>
                <a:cs typeface="Times New Roman" panose="02020603050405020304" pitchFamily="18" charset="0"/>
                <a:hlinkClick r:id="rId2" action="ppaction://hlinksldjump"/>
              </a:rPr>
              <a:t>[10]</a:t>
            </a:r>
            <a:endParaRPr lang="en-AE" dirty="0">
              <a:latin typeface="Times New Roman" panose="02020603050405020304" pitchFamily="18" charset="0"/>
              <a:cs typeface="Times New Roman" panose="02020603050405020304" pitchFamily="18" charset="0"/>
            </a:endParaRPr>
          </a:p>
          <a:p>
            <a:endParaRPr lang="en-AE" dirty="0"/>
          </a:p>
        </p:txBody>
      </p:sp>
      <p:pic>
        <p:nvPicPr>
          <p:cNvPr id="5" name="Content Placeholder 4">
            <a:extLst>
              <a:ext uri="{FF2B5EF4-FFF2-40B4-BE49-F238E27FC236}">
                <a16:creationId xmlns:a16="http://schemas.microsoft.com/office/drawing/2014/main" id="{307DF8F2-81F9-4ACB-9848-DCCF7FD08EE4}"/>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312425" y="2125662"/>
            <a:ext cx="4192186" cy="4108227"/>
          </a:xfrm>
          <a:prstGeom prst="rect">
            <a:avLst/>
          </a:prstGeom>
        </p:spPr>
      </p:pic>
    </p:spTree>
    <p:extLst>
      <p:ext uri="{BB962C8B-B14F-4D97-AF65-F5344CB8AC3E}">
        <p14:creationId xmlns:p14="http://schemas.microsoft.com/office/powerpoint/2010/main" val="2482271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6F60-68D0-465A-AD1A-7E802DDE7E48}"/>
              </a:ext>
            </a:extLst>
          </p:cNvPr>
          <p:cNvSpPr>
            <a:spLocks noGrp="1"/>
          </p:cNvSpPr>
          <p:nvPr>
            <p:ph type="title"/>
          </p:nvPr>
        </p:nvSpPr>
        <p:spPr/>
        <p:txBody>
          <a:bodyPr>
            <a:normAutofit fontScale="90000"/>
          </a:bodyPr>
          <a:lstStyle/>
          <a:p>
            <a:r>
              <a:rPr lang="en-AE" b="1" dirty="0">
                <a:latin typeface="Times New Roman" panose="02020603050405020304" pitchFamily="18" charset="0"/>
                <a:cs typeface="Times New Roman" panose="02020603050405020304" pitchFamily="18" charset="0"/>
              </a:rPr>
              <a:t>Multivariate Analysis – Pairwise Relationships</a:t>
            </a:r>
            <a:br>
              <a:rPr lang="en-AE" b="1" dirty="0">
                <a:latin typeface="Times New Roman" panose="02020603050405020304" pitchFamily="18" charset="0"/>
                <a:cs typeface="Times New Roman" panose="02020603050405020304" pitchFamily="18" charset="0"/>
              </a:rPr>
            </a:b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8BE75B-403E-45D4-A163-06DDADE1D056}"/>
              </a:ext>
            </a:extLst>
          </p:cNvPr>
          <p:cNvSpPr>
            <a:spLocks noGrp="1"/>
          </p:cNvSpPr>
          <p:nvPr>
            <p:ph sz="half" idx="1"/>
          </p:nvPr>
        </p:nvSpPr>
        <p:spPr>
          <a:xfrm>
            <a:off x="2589212" y="2133599"/>
            <a:ext cx="4313864" cy="4257774"/>
          </a:xfrm>
        </p:spPr>
        <p:txBody>
          <a:bodyPr>
            <a:normAutofit fontScale="55000" lnSpcReduction="20000"/>
          </a:bodyPr>
          <a:lstStyle/>
          <a:p>
            <a:pPr lvl="0" algn="just"/>
            <a:r>
              <a:rPr lang="en-AE" sz="2200" dirty="0">
                <a:latin typeface="Times New Roman" panose="02020603050405020304" pitchFamily="18" charset="0"/>
                <a:cs typeface="Times New Roman" panose="02020603050405020304" pitchFamily="18" charset="0"/>
              </a:rPr>
              <a:t>The pair plot is a visual representation of the interactions of three variables, which are the geographical coordinates (latitude and longitude), customer engagement (number of reviews), and price category derived.</a:t>
            </a:r>
          </a:p>
          <a:p>
            <a:pPr lvl="0" algn="just"/>
            <a:r>
              <a:rPr lang="en-AE" sz="2200" dirty="0">
                <a:latin typeface="Times New Roman" panose="02020603050405020304" pitchFamily="18" charset="0"/>
                <a:cs typeface="Times New Roman" panose="02020603050405020304" pitchFamily="18" charset="0"/>
              </a:rPr>
              <a:t>The plot denotes that there are some listings that are pulling together spatially, that is, geolocation is the main influencing factor for Airbnb pricing and that is a conclusion that is consistent with economic theories of space that relate location to property value (</a:t>
            </a:r>
            <a:r>
              <a:rPr lang="en-AE" sz="2200" dirty="0" err="1">
                <a:latin typeface="Times New Roman" panose="02020603050405020304" pitchFamily="18" charset="0"/>
                <a:cs typeface="Times New Roman" panose="02020603050405020304" pitchFamily="18" charset="0"/>
              </a:rPr>
              <a:t>Glaeser</a:t>
            </a:r>
            <a:r>
              <a:rPr lang="en-AE" sz="2200" dirty="0">
                <a:latin typeface="Times New Roman" panose="02020603050405020304" pitchFamily="18" charset="0"/>
                <a:cs typeface="Times New Roman" panose="02020603050405020304" pitchFamily="18" charset="0"/>
              </a:rPr>
              <a:t> et al., 2001). </a:t>
            </a:r>
            <a:r>
              <a:rPr lang="en-AE" sz="2200" dirty="0">
                <a:latin typeface="Times New Roman" panose="02020603050405020304" pitchFamily="18" charset="0"/>
                <a:cs typeface="Times New Roman" panose="02020603050405020304" pitchFamily="18" charset="0"/>
                <a:hlinkClick r:id="rId2" action="ppaction://hlinksldjump"/>
              </a:rPr>
              <a:t>[11]</a:t>
            </a:r>
            <a:endParaRPr lang="en-AE" sz="2200" dirty="0">
              <a:latin typeface="Times New Roman" panose="02020603050405020304" pitchFamily="18" charset="0"/>
              <a:cs typeface="Times New Roman" panose="02020603050405020304" pitchFamily="18" charset="0"/>
            </a:endParaRPr>
          </a:p>
          <a:p>
            <a:pPr lvl="0" algn="just"/>
            <a:r>
              <a:rPr lang="en-AE" sz="2200" dirty="0">
                <a:latin typeface="Times New Roman" panose="02020603050405020304" pitchFamily="18" charset="0"/>
                <a:cs typeface="Times New Roman" panose="02020603050405020304" pitchFamily="18" charset="0"/>
              </a:rPr>
              <a:t>The premium category, for instance, among others, has been singled out as an area that is highly desirable and very close to urban and amenities—price drivers—since it has a geographical concentration. </a:t>
            </a:r>
          </a:p>
          <a:p>
            <a:pPr lvl="0" algn="just"/>
            <a:r>
              <a:rPr lang="en-AE" sz="2200" dirty="0">
                <a:latin typeface="Times New Roman" panose="02020603050405020304" pitchFamily="18" charset="0"/>
                <a:cs typeface="Times New Roman" panose="02020603050405020304" pitchFamily="18" charset="0"/>
              </a:rPr>
              <a:t>On the other hand, review counts have the opposite relationship to prices and the distribution varies significantly across price levels: budget listings receive the most reviews and hence, indicating greater demand elasticity and affordability to the price-sensitive customers, while premium categories have fewer but probably higher-quality engagements.</a:t>
            </a:r>
          </a:p>
          <a:p>
            <a:pPr algn="just"/>
            <a:r>
              <a:rPr lang="en-AE" sz="2200" dirty="0">
                <a:latin typeface="Times New Roman" panose="02020603050405020304" pitchFamily="18" charset="0"/>
                <a:cs typeface="Times New Roman" panose="02020603050405020304" pitchFamily="18" charset="0"/>
              </a:rPr>
              <a:t>The differences in patron conduct no longer most effective help characteristic selection however additionally play an important function in predictive </a:t>
            </a:r>
            <a:r>
              <a:rPr lang="en-AE" sz="2200" dirty="0" err="1">
                <a:latin typeface="Times New Roman" panose="02020603050405020304" pitchFamily="18" charset="0"/>
                <a:cs typeface="Times New Roman" panose="02020603050405020304" pitchFamily="18" charset="0"/>
              </a:rPr>
              <a:t>modeling</a:t>
            </a:r>
            <a:r>
              <a:rPr lang="en-AE" sz="2200" dirty="0">
                <a:latin typeface="Times New Roman" panose="02020603050405020304" pitchFamily="18" charset="0"/>
                <a:cs typeface="Times New Roman" panose="02020603050405020304" pitchFamily="18" charset="0"/>
              </a:rPr>
              <a:t>—pointing to variables which include geographic coordinates and overview extent being essential predictors of charge segmentation. </a:t>
            </a:r>
            <a:r>
              <a:rPr lang="en-AE" sz="2200" dirty="0">
                <a:latin typeface="Times New Roman" panose="02020603050405020304" pitchFamily="18" charset="0"/>
                <a:cs typeface="Times New Roman" panose="02020603050405020304" pitchFamily="18" charset="0"/>
                <a:hlinkClick r:id="rId2" action="ppaction://hlinksldjump"/>
              </a:rPr>
              <a:t>[12]</a:t>
            </a:r>
            <a:endParaRPr lang="en-AE" sz="2200" dirty="0">
              <a:latin typeface="Times New Roman" panose="02020603050405020304" pitchFamily="18" charset="0"/>
              <a:cs typeface="Times New Roman" panose="02020603050405020304" pitchFamily="18" charset="0"/>
            </a:endParaRPr>
          </a:p>
          <a:p>
            <a:pPr algn="just"/>
            <a:endParaRPr lang="en-AE" dirty="0">
              <a:latin typeface="Times New Roman" panose="02020603050405020304" pitchFamily="18" charset="0"/>
              <a:cs typeface="Times New Roman" panose="02020603050405020304" pitchFamily="18" charset="0"/>
            </a:endParaRPr>
          </a:p>
          <a:p>
            <a:endParaRPr lang="en-AE" dirty="0"/>
          </a:p>
        </p:txBody>
      </p:sp>
      <p:pic>
        <p:nvPicPr>
          <p:cNvPr id="5" name="Content Placeholder 4">
            <a:extLst>
              <a:ext uri="{FF2B5EF4-FFF2-40B4-BE49-F238E27FC236}">
                <a16:creationId xmlns:a16="http://schemas.microsoft.com/office/drawing/2014/main" id="{F3B701EB-A760-42CD-A055-26B0275254F7}"/>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191375" y="2158743"/>
            <a:ext cx="4313238" cy="4157216"/>
          </a:xfrm>
          <a:prstGeom prst="rect">
            <a:avLst/>
          </a:prstGeom>
        </p:spPr>
      </p:pic>
    </p:spTree>
    <p:extLst>
      <p:ext uri="{BB962C8B-B14F-4D97-AF65-F5344CB8AC3E}">
        <p14:creationId xmlns:p14="http://schemas.microsoft.com/office/powerpoint/2010/main" val="656120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748BE-EFEC-402F-9553-6EF78BA10CB3}"/>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Data Grouping</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3AA4D5-4DC5-4FFA-859F-C896E34F7727}"/>
              </a:ext>
            </a:extLst>
          </p:cNvPr>
          <p:cNvSpPr>
            <a:spLocks noGrp="1"/>
          </p:cNvSpPr>
          <p:nvPr>
            <p:ph idx="1"/>
          </p:nvPr>
        </p:nvSpPr>
        <p:spPr/>
        <p:txBody>
          <a:bodyPr/>
          <a:lstStyle/>
          <a:p>
            <a:pPr>
              <a:buFont typeface="+mj-lt"/>
              <a:buAutoNum type="arabicPeriod"/>
            </a:pPr>
            <a:r>
              <a:rPr lang="en-US" b="1" dirty="0">
                <a:latin typeface="Times New Roman" panose="02020603050405020304" pitchFamily="18" charset="0"/>
                <a:cs typeface="Times New Roman" panose="02020603050405020304" pitchFamily="18" charset="0"/>
              </a:rPr>
              <a:t>What is Data grouping?</a:t>
            </a:r>
          </a:p>
          <a:p>
            <a:r>
              <a:rPr lang="en-US" dirty="0">
                <a:latin typeface="Times New Roman" panose="02020603050405020304" pitchFamily="18" charset="0"/>
                <a:cs typeface="Times New Roman" panose="02020603050405020304" pitchFamily="18" charset="0"/>
              </a:rPr>
              <a:t>The concept of data grouping in Python all revolves around the process of grouping your data into smaller and manageable units depending on some attributes. One of the common methods of doing so is through libraries such as pandas that allow it to be incredibly easy to analyze and summarize such segmented datasets. </a:t>
            </a:r>
            <a:endParaRPr lang="en-AE"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Basically, the information grouping consists of your information and classifying it into sections based on the values present in one (or more) of your columns, usually using the </a:t>
            </a:r>
            <a:r>
              <a:rPr lang="en-US" dirty="0" err="1">
                <a:latin typeface="Times New Roman" panose="02020603050405020304" pitchFamily="18" charset="0"/>
                <a:cs typeface="Times New Roman" panose="02020603050405020304" pitchFamily="18" charset="0"/>
              </a:rPr>
              <a:t>groupby</a:t>
            </a:r>
            <a:r>
              <a:rPr lang="en-US" dirty="0">
                <a:latin typeface="Times New Roman" panose="02020603050405020304" pitchFamily="18" charset="0"/>
                <a:cs typeface="Times New Roman" panose="02020603050405020304" pitchFamily="18" charset="0"/>
              </a:rPr>
              <a:t> function in pandas.</a:t>
            </a:r>
            <a:r>
              <a:rPr lang="en-US" u="sng" dirty="0">
                <a:latin typeface="Times New Roman" panose="02020603050405020304" pitchFamily="18" charset="0"/>
                <a:cs typeface="Times New Roman" panose="02020603050405020304" pitchFamily="18" charset="0"/>
                <a:hlinkClick r:id="rId2" action="ppaction://hlinksldjump"/>
              </a:rPr>
              <a:t>[2]</a:t>
            </a:r>
            <a:endParaRPr lang="en-AE" dirty="0">
              <a:latin typeface="Times New Roman" panose="02020603050405020304" pitchFamily="18" charset="0"/>
              <a:cs typeface="Times New Roman" panose="02020603050405020304" pitchFamily="18" charset="0"/>
            </a:endParaRPr>
          </a:p>
          <a:p>
            <a:pPr>
              <a:buFont typeface="+mj-lt"/>
              <a:buAutoNum type="arabicPeriod"/>
            </a:pPr>
            <a:endParaRPr lang="en-AE" b="1" dirty="0">
              <a:latin typeface="Times New Roman" panose="02020603050405020304" pitchFamily="18" charset="0"/>
              <a:cs typeface="Times New Roman" panose="02020603050405020304" pitchFamily="18" charset="0"/>
            </a:endParaRPr>
          </a:p>
          <a:p>
            <a:endParaRPr lang="en-A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4029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2B5E1-C84C-4BA5-A9D4-465B3D345041}"/>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the distribution of room types across New York City listings.</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511FCC-6393-49D7-B1BC-5D2E0116E2DF}"/>
              </a:ext>
            </a:extLst>
          </p:cNvPr>
          <p:cNvSpPr>
            <a:spLocks noGrp="1"/>
          </p:cNvSpPr>
          <p:nvPr>
            <p:ph sz="half" idx="1"/>
          </p:nvPr>
        </p:nvSpPr>
        <p:spPr/>
        <p:txBody>
          <a:bodyPr>
            <a:normAutofit fontScale="92500" lnSpcReduction="20000"/>
          </a:bodyPr>
          <a:lstStyle/>
          <a:p>
            <a:pPr lvl="0" algn="just"/>
            <a:r>
              <a:rPr lang="en-US" dirty="0">
                <a:latin typeface="Times New Roman" panose="02020603050405020304" pitchFamily="18" charset="0"/>
                <a:cs typeface="Times New Roman" panose="02020603050405020304" pitchFamily="18" charset="0"/>
              </a:rPr>
              <a:t>The box plot shows the log-transformed distribution of Airbnb prices in New York City's five boroughs, Manhattan, Brooklyn, Queens, the Bronx, and Staten Island.</a:t>
            </a:r>
            <a:endParaRPr lang="en-AE"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Manhattan has the highest median price and broadest distribution; therefore, it is a high-end, premium locale with different property options. Brooklyn comes in with quite high prices and a tighter interquartile range (IQR), which suggests that the price structure is more consistent.</a:t>
            </a:r>
            <a:endParaRPr lang="en-AE"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Alternatively, Queens, the Bronx, and Staten Island show lower median values and less variability indicating more price stability and affordability of Airbnb rentals in those boroughs</a:t>
            </a:r>
            <a:r>
              <a:rPr lang="en-US" dirty="0">
                <a:latin typeface="Times New Roman" panose="02020603050405020304" pitchFamily="18" charset="0"/>
                <a:cs typeface="Times New Roman" panose="02020603050405020304" pitchFamily="18" charset="0"/>
                <a:hlinkClick r:id="rId2" action="ppaction://hlinksldjump"/>
              </a:rPr>
              <a:t>.</a:t>
            </a:r>
            <a:r>
              <a:rPr lang="en-US" u="sng" dirty="0">
                <a:latin typeface="Times New Roman" panose="02020603050405020304" pitchFamily="18" charset="0"/>
                <a:cs typeface="Times New Roman" panose="02020603050405020304" pitchFamily="18" charset="0"/>
                <a:hlinkClick r:id="rId2" action="ppaction://hlinksldjump"/>
              </a:rPr>
              <a:t>[13]</a:t>
            </a:r>
            <a:endParaRPr lang="en-AE"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C1235137-CFCD-40CD-BCD4-B1C40CE87790}"/>
              </a:ext>
            </a:extLst>
          </p:cNvPr>
          <p:cNvPicPr>
            <a:picLocks noGrp="1"/>
          </p:cNvPicPr>
          <p:nvPr>
            <p:ph sz="half" idx="2"/>
          </p:nvPr>
        </p:nvPicPr>
        <p:blipFill>
          <a:blip r:embed="rId3"/>
          <a:stretch>
            <a:fillRect/>
          </a:stretch>
        </p:blipFill>
        <p:spPr>
          <a:xfrm>
            <a:off x="7191375" y="2133600"/>
            <a:ext cx="4313238" cy="3777621"/>
          </a:xfrm>
          <a:prstGeom prst="rect">
            <a:avLst/>
          </a:prstGeom>
        </p:spPr>
      </p:pic>
    </p:spTree>
    <p:extLst>
      <p:ext uri="{BB962C8B-B14F-4D97-AF65-F5344CB8AC3E}">
        <p14:creationId xmlns:p14="http://schemas.microsoft.com/office/powerpoint/2010/main" val="1755124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CD962-37F3-4131-829A-B800EE8FCD5B}"/>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Box-plot </a:t>
            </a:r>
            <a:r>
              <a:rPr lang="en-US" b="1" i="1" dirty="0">
                <a:latin typeface="Times New Roman" panose="02020603050405020304" pitchFamily="18" charset="0"/>
                <a:cs typeface="Times New Roman" panose="02020603050405020304" pitchFamily="18" charset="0"/>
              </a:rPr>
              <a:t>Price Variation by Room Type</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C717294-772E-4339-B798-D55C1E3844D2}"/>
              </a:ext>
            </a:extLst>
          </p:cNvPr>
          <p:cNvSpPr>
            <a:spLocks noGrp="1"/>
          </p:cNvSpPr>
          <p:nvPr>
            <p:ph sz="half" idx="1"/>
          </p:nvPr>
        </p:nvSpPr>
        <p:spPr/>
        <p:txBody>
          <a:bodyPr>
            <a:normAutofit fontScale="92500"/>
          </a:bodyPr>
          <a:lstStyle/>
          <a:p>
            <a:pPr lvl="0" algn="just"/>
            <a:r>
              <a:rPr lang="en-AE" sz="1600" dirty="0">
                <a:latin typeface="Times New Roman" panose="02020603050405020304" pitchFamily="18" charset="0"/>
                <a:cs typeface="Times New Roman" panose="02020603050405020304" pitchFamily="18" charset="0"/>
              </a:rPr>
              <a:t>The log-transformed distribution of Airbnb prices across private room, entire home/apartment, and shared room is shown in the above box plot.</a:t>
            </a:r>
          </a:p>
          <a:p>
            <a:pPr lvl="0" algn="just"/>
            <a:r>
              <a:rPr lang="en-AE" sz="1600" dirty="0">
                <a:latin typeface="Times New Roman" panose="02020603050405020304" pitchFamily="18" charset="0"/>
                <a:cs typeface="Times New Roman" panose="02020603050405020304" pitchFamily="18" charset="0"/>
              </a:rPr>
              <a:t>The median price of Entire home/apartment listings is much higher than that of Private or Shared rooms due to the added privacy and amenities.</a:t>
            </a:r>
          </a:p>
          <a:p>
            <a:pPr lvl="0" algn="just"/>
            <a:r>
              <a:rPr lang="en-AE" sz="1600" dirty="0">
                <a:latin typeface="Times New Roman" panose="02020603050405020304" pitchFamily="18" charset="0"/>
                <a:cs typeface="Times New Roman" panose="02020603050405020304" pitchFamily="18" charset="0"/>
              </a:rPr>
              <a:t>The IQR suggests that there is a high variability in the prices of entire apartments. This indicates that the market segments for apartments are heterogeneous. More outliers are present for Private rooms and Entire apartments which means that they are priced differently driven by location, host reputation and property quality</a:t>
            </a:r>
            <a:r>
              <a:rPr lang="en-AE" sz="1600" dirty="0">
                <a:latin typeface="Times New Roman" panose="02020603050405020304" pitchFamily="18" charset="0"/>
                <a:cs typeface="Times New Roman" panose="02020603050405020304" pitchFamily="18" charset="0"/>
                <a:hlinkClick r:id="rId2" action="ppaction://hlinksldjump"/>
              </a:rPr>
              <a:t>.[14]</a:t>
            </a:r>
            <a:endParaRPr lang="en-AE" sz="1600" dirty="0">
              <a:latin typeface="Times New Roman" panose="02020603050405020304" pitchFamily="18" charset="0"/>
              <a:cs typeface="Times New Roman" panose="02020603050405020304" pitchFamily="18" charset="0"/>
            </a:endParaRPr>
          </a:p>
          <a:p>
            <a:pPr algn="just"/>
            <a:endParaRPr lang="en-AE" sz="1600" dirty="0">
              <a:latin typeface="Times New Roman" panose="02020603050405020304" pitchFamily="18" charset="0"/>
              <a:cs typeface="Times New Roman" panose="02020603050405020304" pitchFamily="18" charset="0"/>
            </a:endParaRPr>
          </a:p>
        </p:txBody>
      </p:sp>
      <p:pic>
        <p:nvPicPr>
          <p:cNvPr id="5" name="Content Placeholder 4">
            <a:extLst>
              <a:ext uri="{FF2B5EF4-FFF2-40B4-BE49-F238E27FC236}">
                <a16:creationId xmlns:a16="http://schemas.microsoft.com/office/drawing/2014/main" id="{8EFEB22E-5F9D-4E19-B791-7EF8EBBEF74A}"/>
              </a:ext>
            </a:extLst>
          </p:cNvPr>
          <p:cNvPicPr>
            <a:picLocks noGrp="1"/>
          </p:cNvPicPr>
          <p:nvPr>
            <p:ph sz="half" idx="2"/>
          </p:nvPr>
        </p:nvPicPr>
        <p:blipFill>
          <a:blip r:embed="rId3"/>
          <a:stretch>
            <a:fillRect/>
          </a:stretch>
        </p:blipFill>
        <p:spPr>
          <a:xfrm>
            <a:off x="7191375" y="2133600"/>
            <a:ext cx="4313238" cy="3777622"/>
          </a:xfrm>
          <a:prstGeom prst="rect">
            <a:avLst/>
          </a:prstGeom>
        </p:spPr>
      </p:pic>
    </p:spTree>
    <p:extLst>
      <p:ext uri="{BB962C8B-B14F-4D97-AF65-F5344CB8AC3E}">
        <p14:creationId xmlns:p14="http://schemas.microsoft.com/office/powerpoint/2010/main" val="369279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4AAAA-405B-4782-909C-AE74FE18AD07}"/>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Visual Insight Development</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8C6E7FB-240C-455A-8131-F272564AEF53}"/>
              </a:ext>
            </a:extLst>
          </p:cNvPr>
          <p:cNvSpPr>
            <a:spLocks noGrp="1"/>
          </p:cNvSpPr>
          <p:nvPr>
            <p:ph sz="half" idx="1"/>
          </p:nvPr>
        </p:nvSpPr>
        <p:spPr/>
        <p:txBody>
          <a:bodyPr>
            <a:normAutofit fontScale="92500" lnSpcReduction="20000"/>
          </a:bodyPr>
          <a:lstStyle/>
          <a:p>
            <a:pPr lvl="0" algn="just"/>
            <a:r>
              <a:rPr lang="en-US" sz="1900" dirty="0">
                <a:latin typeface="Times New Roman" panose="02020603050405020304" pitchFamily="18" charset="0"/>
                <a:cs typeface="Times New Roman" panose="02020603050405020304" pitchFamily="18" charset="0"/>
              </a:rPr>
              <a:t>A visual exploration took place to determine the correlation between availability and price.</a:t>
            </a:r>
            <a:endParaRPr lang="en-AE" sz="1900" dirty="0">
              <a:latin typeface="Times New Roman" panose="02020603050405020304" pitchFamily="18" charset="0"/>
              <a:cs typeface="Times New Roman" panose="02020603050405020304" pitchFamily="18" charset="0"/>
            </a:endParaRPr>
          </a:p>
          <a:p>
            <a:pPr lvl="0" algn="just"/>
            <a:r>
              <a:rPr lang="en-US" sz="1900" dirty="0">
                <a:latin typeface="Times New Roman" panose="02020603050405020304" pitchFamily="18" charset="0"/>
                <a:cs typeface="Times New Roman" panose="02020603050405020304" pitchFamily="18" charset="0"/>
              </a:rPr>
              <a:t>The histogram shows how the number of days per year an Airbnb listing is available in NYC is distributed.</a:t>
            </a:r>
            <a:endParaRPr lang="en-AE" sz="1900" dirty="0">
              <a:latin typeface="Times New Roman" panose="02020603050405020304" pitchFamily="18" charset="0"/>
              <a:cs typeface="Times New Roman" panose="02020603050405020304" pitchFamily="18" charset="0"/>
            </a:endParaRPr>
          </a:p>
          <a:p>
            <a:pPr lvl="0" algn="just"/>
            <a:r>
              <a:rPr lang="en-US" sz="1900" dirty="0">
                <a:latin typeface="Times New Roman" panose="02020603050405020304" pitchFamily="18" charset="0"/>
                <a:cs typeface="Times New Roman" panose="02020603050405020304" pitchFamily="18" charset="0"/>
              </a:rPr>
              <a:t> A strong peak at zero indicates that there are a lot of listings with limited availability. This either indicates inactive hosts or highly seasonal listings.</a:t>
            </a:r>
            <a:endParaRPr lang="en-AE" sz="1900" dirty="0">
              <a:latin typeface="Times New Roman" panose="02020603050405020304" pitchFamily="18" charset="0"/>
              <a:cs typeface="Times New Roman" panose="02020603050405020304" pitchFamily="18" charset="0"/>
            </a:endParaRPr>
          </a:p>
          <a:p>
            <a:pPr lvl="0" algn="just"/>
            <a:r>
              <a:rPr lang="en-US" sz="1900" dirty="0">
                <a:latin typeface="Times New Roman" panose="02020603050405020304" pitchFamily="18" charset="0"/>
                <a:cs typeface="Times New Roman" panose="02020603050405020304" pitchFamily="18" charset="0"/>
              </a:rPr>
              <a:t> Over the mid-range you get a relatively flat frequency before secondary rising near 365 days thought to be full time rentals</a:t>
            </a:r>
            <a:r>
              <a:rPr lang="en-US" sz="1900" dirty="0">
                <a:latin typeface="Times New Roman" panose="02020603050405020304" pitchFamily="18" charset="0"/>
                <a:cs typeface="Times New Roman" panose="02020603050405020304" pitchFamily="18" charset="0"/>
                <a:hlinkClick r:id="rId2" action="ppaction://hlinksldjump"/>
              </a:rPr>
              <a:t>.[15]</a:t>
            </a:r>
            <a:endParaRPr lang="en-AE" sz="1900" dirty="0">
              <a:latin typeface="Times New Roman" panose="02020603050405020304" pitchFamily="18" charset="0"/>
              <a:cs typeface="Times New Roman" panose="02020603050405020304" pitchFamily="18" charset="0"/>
            </a:endParaRPr>
          </a:p>
          <a:p>
            <a:endParaRPr lang="en-AE" dirty="0"/>
          </a:p>
        </p:txBody>
      </p:sp>
      <p:pic>
        <p:nvPicPr>
          <p:cNvPr id="5" name="Content Placeholder 4">
            <a:extLst>
              <a:ext uri="{FF2B5EF4-FFF2-40B4-BE49-F238E27FC236}">
                <a16:creationId xmlns:a16="http://schemas.microsoft.com/office/drawing/2014/main" id="{BA55A4F4-6632-4C73-95EC-59C72B3983EC}"/>
              </a:ext>
            </a:extLst>
          </p:cNvPr>
          <p:cNvPicPr>
            <a:picLocks noGrp="1"/>
          </p:cNvPicPr>
          <p:nvPr>
            <p:ph sz="half" idx="2"/>
          </p:nvPr>
        </p:nvPicPr>
        <p:blipFill>
          <a:blip r:embed="rId3"/>
          <a:stretch>
            <a:fillRect/>
          </a:stretch>
        </p:blipFill>
        <p:spPr>
          <a:xfrm>
            <a:off x="7191375" y="2133599"/>
            <a:ext cx="4313238" cy="3777622"/>
          </a:xfrm>
          <a:prstGeom prst="rect">
            <a:avLst/>
          </a:prstGeom>
        </p:spPr>
      </p:pic>
    </p:spTree>
    <p:extLst>
      <p:ext uri="{BB962C8B-B14F-4D97-AF65-F5344CB8AC3E}">
        <p14:creationId xmlns:p14="http://schemas.microsoft.com/office/powerpoint/2010/main" val="4216779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46C13-1FFD-4508-BCFB-89AF1C3D8F0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a:t>
            </a:r>
            <a:endParaRPr lang="en-AE"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BF4AE5-BC5F-4CD5-930A-EA14001D0676}"/>
              </a:ext>
            </a:extLst>
          </p:cNvPr>
          <p:cNvSpPr>
            <a:spLocks noGrp="1"/>
          </p:cNvSpPr>
          <p:nvPr>
            <p:ph idx="1"/>
          </p:nvPr>
        </p:nvSpPr>
        <p:spPr/>
        <p:txBody>
          <a:bodyPr>
            <a:normAutofit/>
          </a:bodyPr>
          <a:lstStyle/>
          <a:p>
            <a:pPr algn="just"/>
            <a:r>
              <a:rPr lang="en-AE" dirty="0">
                <a:latin typeface="Times New Roman" panose="02020603050405020304" pitchFamily="18" charset="0"/>
                <a:cs typeface="Times New Roman" panose="02020603050405020304" pitchFamily="18" charset="0"/>
              </a:rPr>
              <a:t>Data cleaning brought about a significant increase in accuracy through the treatment of improper values and the deletion of duplicate records. The log transformation also contributed to the clarity of the data by lessening skewness and outliers.</a:t>
            </a:r>
          </a:p>
          <a:p>
            <a:pPr algn="just"/>
            <a:r>
              <a:rPr lang="en-AE" dirty="0">
                <a:latin typeface="Times New Roman" panose="02020603050405020304" pitchFamily="18" charset="0"/>
                <a:cs typeface="Times New Roman" panose="02020603050405020304" pitchFamily="18" charset="0"/>
              </a:rPr>
              <a:t> Univariate analysis can be seen to be involving the heavy wordiness in the price data which led to the application of log transformation in order to attain a high level of accuracy in the </a:t>
            </a:r>
            <a:r>
              <a:rPr lang="en-AE" dirty="0" err="1">
                <a:latin typeface="Times New Roman" panose="02020603050405020304" pitchFamily="18" charset="0"/>
                <a:cs typeface="Times New Roman" panose="02020603050405020304" pitchFamily="18" charset="0"/>
              </a:rPr>
              <a:t>modeling</a:t>
            </a:r>
            <a:r>
              <a:rPr lang="en-AE" dirty="0">
                <a:latin typeface="Times New Roman" panose="02020603050405020304" pitchFamily="18" charset="0"/>
                <a:cs typeface="Times New Roman" panose="02020603050405020304" pitchFamily="18" charset="0"/>
              </a:rPr>
              <a:t> process.</a:t>
            </a:r>
          </a:p>
          <a:p>
            <a:pPr algn="just"/>
            <a:r>
              <a:rPr lang="en-AE" dirty="0">
                <a:latin typeface="Times New Roman" panose="02020603050405020304" pitchFamily="18" charset="0"/>
                <a:cs typeface="Times New Roman" panose="02020603050405020304" pitchFamily="18" charset="0"/>
              </a:rPr>
              <a:t> On the other hand, the multivariate methods that included correlation matrices and pair plots revealed the existence of some significant connections between the location, review activity, and pricing </a:t>
            </a:r>
            <a:r>
              <a:rPr lang="en-AE" dirty="0" err="1">
                <a:latin typeface="Times New Roman" panose="02020603050405020304" pitchFamily="18" charset="0"/>
                <a:cs typeface="Times New Roman" panose="02020603050405020304" pitchFamily="18" charset="0"/>
              </a:rPr>
              <a:t>behavior</a:t>
            </a:r>
            <a:r>
              <a:rPr lang="en-AE" dirty="0">
                <a:latin typeface="Times New Roman" panose="02020603050405020304" pitchFamily="18" charset="0"/>
                <a:cs typeface="Times New Roman" panose="02020603050405020304" pitchFamily="18" charset="0"/>
              </a:rPr>
              <a:t>. </a:t>
            </a:r>
          </a:p>
          <a:p>
            <a:pPr algn="just"/>
            <a:r>
              <a:rPr lang="en-AE" dirty="0">
                <a:latin typeface="Times New Roman" panose="02020603050405020304" pitchFamily="18" charset="0"/>
                <a:cs typeface="Times New Roman" panose="02020603050405020304" pitchFamily="18" charset="0"/>
              </a:rPr>
              <a:t>According to the analysis, there are strong geographical and pricing patterns that can not only help set competitive rates for the hosts but also assist Airbnb in improving its understanding of the market, developing policies and planning. </a:t>
            </a:r>
          </a:p>
          <a:p>
            <a:endParaRPr lang="en-AE" dirty="0"/>
          </a:p>
        </p:txBody>
      </p:sp>
    </p:spTree>
    <p:extLst>
      <p:ext uri="{BB962C8B-B14F-4D97-AF65-F5344CB8AC3E}">
        <p14:creationId xmlns:p14="http://schemas.microsoft.com/office/powerpoint/2010/main" val="4177022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E9AE-6E04-40FE-B76A-63EA6487B77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br>
              <a:rPr lang="en-AE" b="1" dirty="0">
                <a:latin typeface="Times New Roman" panose="02020603050405020304" pitchFamily="18" charset="0"/>
                <a:cs typeface="Times New Roman" panose="02020603050405020304" pitchFamily="18" charset="0"/>
              </a:rPr>
            </a:br>
            <a:endParaRPr lang="en-A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EC58476-2047-4207-803A-0EC5C10F492C}"/>
              </a:ext>
            </a:extLst>
          </p:cNvPr>
          <p:cNvSpPr>
            <a:spLocks noGrp="1"/>
          </p:cNvSpPr>
          <p:nvPr>
            <p:ph idx="1"/>
          </p:nvPr>
        </p:nvSpPr>
        <p:spPr/>
        <p:txBody>
          <a:bodyPr/>
          <a:lstStyle/>
          <a:p>
            <a:pPr marL="0" indent="0" algn="just">
              <a:buNone/>
            </a:pPr>
            <a:r>
              <a:rPr lang="en-AE" dirty="0">
                <a:latin typeface="Times New Roman" panose="02020603050405020304" pitchFamily="18" charset="0"/>
                <a:cs typeface="Times New Roman" panose="02020603050405020304" pitchFamily="18" charset="0"/>
              </a:rPr>
              <a:t>[1] </a:t>
            </a:r>
            <a:r>
              <a:rPr lang="en-AE" dirty="0" err="1">
                <a:latin typeface="Times New Roman" panose="02020603050405020304" pitchFamily="18" charset="0"/>
                <a:cs typeface="Times New Roman" panose="02020603050405020304" pitchFamily="18" charset="0"/>
              </a:rPr>
              <a:t>Camizuli</a:t>
            </a:r>
            <a:r>
              <a:rPr lang="en-AE" dirty="0">
                <a:latin typeface="Times New Roman" panose="02020603050405020304" pitchFamily="18" charset="0"/>
                <a:cs typeface="Times New Roman" panose="02020603050405020304" pitchFamily="18" charset="0"/>
              </a:rPr>
              <a:t>, E. and Carranza, E.J., 2018. Exploratory data analysis (EDA). </a:t>
            </a:r>
            <a:r>
              <a:rPr lang="en-AE" i="1" dirty="0">
                <a:latin typeface="Times New Roman" panose="02020603050405020304" pitchFamily="18" charset="0"/>
                <a:cs typeface="Times New Roman" panose="02020603050405020304" pitchFamily="18" charset="0"/>
              </a:rPr>
              <a:t>The </a:t>
            </a:r>
            <a:r>
              <a:rPr lang="en-AE" i="1" dirty="0" err="1">
                <a:latin typeface="Times New Roman" panose="02020603050405020304" pitchFamily="18" charset="0"/>
                <a:cs typeface="Times New Roman" panose="02020603050405020304" pitchFamily="18" charset="0"/>
              </a:rPr>
              <a:t>encyclopedia</a:t>
            </a:r>
            <a:r>
              <a:rPr lang="en-AE" i="1" dirty="0">
                <a:latin typeface="Times New Roman" panose="02020603050405020304" pitchFamily="18" charset="0"/>
                <a:cs typeface="Times New Roman" panose="02020603050405020304" pitchFamily="18" charset="0"/>
              </a:rPr>
              <a:t> of archaeological sciences</a:t>
            </a:r>
            <a:r>
              <a:rPr lang="en-AE" dirty="0">
                <a:latin typeface="Times New Roman" panose="02020603050405020304" pitchFamily="18" charset="0"/>
                <a:cs typeface="Times New Roman" panose="02020603050405020304" pitchFamily="18" charset="0"/>
              </a:rPr>
              <a:t>, pp.1-7.</a:t>
            </a:r>
          </a:p>
          <a:p>
            <a:pPr marL="0" indent="0" algn="just">
              <a:buNone/>
            </a:pPr>
            <a:r>
              <a:rPr lang="en-AE" dirty="0">
                <a:latin typeface="Times New Roman" panose="02020603050405020304" pitchFamily="18" charset="0"/>
                <a:cs typeface="Times New Roman" panose="02020603050405020304" pitchFamily="18" charset="0"/>
              </a:rPr>
              <a:t>[2] Li, Y., &amp; </a:t>
            </a:r>
            <a:r>
              <a:rPr lang="en-AE" dirty="0" err="1">
                <a:latin typeface="Times New Roman" panose="02020603050405020304" pitchFamily="18" charset="0"/>
                <a:cs typeface="Times New Roman" panose="02020603050405020304" pitchFamily="18" charset="0"/>
              </a:rPr>
              <a:t>Xie</a:t>
            </a:r>
            <a:r>
              <a:rPr lang="en-AE" dirty="0">
                <a:latin typeface="Times New Roman" panose="02020603050405020304" pitchFamily="18" charset="0"/>
                <a:cs typeface="Times New Roman" panose="02020603050405020304" pitchFamily="18" charset="0"/>
              </a:rPr>
              <a:t>, S. (2020). Rent price dynamics of Airbnb in New York. </a:t>
            </a:r>
            <a:r>
              <a:rPr lang="en-AE" i="1" dirty="0">
                <a:latin typeface="Times New Roman" panose="02020603050405020304" pitchFamily="18" charset="0"/>
                <a:cs typeface="Times New Roman" panose="02020603050405020304" pitchFamily="18" charset="0"/>
              </a:rPr>
              <a:t>5th International Conference on Economics Development, Business &amp; Management (EDBM 2020).</a:t>
            </a:r>
          </a:p>
          <a:p>
            <a:pPr marL="0" indent="0" algn="just">
              <a:buNone/>
            </a:pPr>
            <a:r>
              <a:rPr lang="en-US" dirty="0">
                <a:latin typeface="Times New Roman" panose="02020603050405020304" pitchFamily="18" charset="0"/>
                <a:cs typeface="Times New Roman" panose="02020603050405020304" pitchFamily="18" charset="0"/>
              </a:rPr>
              <a:t>[3] </a:t>
            </a:r>
            <a:r>
              <a:rPr lang="en-AE" dirty="0">
                <a:latin typeface="Times New Roman" panose="02020603050405020304" pitchFamily="18" charset="0"/>
                <a:cs typeface="Times New Roman" panose="02020603050405020304" pitchFamily="18" charset="0"/>
              </a:rPr>
              <a:t>Kang, H., et al. (2013). </a:t>
            </a:r>
            <a:r>
              <a:rPr lang="en-AE" i="1" dirty="0">
                <a:latin typeface="Times New Roman" panose="02020603050405020304" pitchFamily="18" charset="0"/>
                <a:cs typeface="Times New Roman" panose="02020603050405020304" pitchFamily="18" charset="0"/>
              </a:rPr>
              <a:t>The prevention and handling of the missing data</a:t>
            </a:r>
            <a:r>
              <a:rPr lang="en-AE" dirty="0">
                <a:latin typeface="Times New Roman" panose="02020603050405020304" pitchFamily="18" charset="0"/>
                <a:cs typeface="Times New Roman" panose="02020603050405020304" pitchFamily="18" charset="0"/>
              </a:rPr>
              <a:t>. </a:t>
            </a:r>
            <a:r>
              <a:rPr lang="en-AE" b="1" dirty="0">
                <a:latin typeface="Times New Roman" panose="02020603050405020304" pitchFamily="18" charset="0"/>
                <a:cs typeface="Times New Roman" panose="02020603050405020304" pitchFamily="18" charset="0"/>
              </a:rPr>
              <a:t>PMC</a:t>
            </a:r>
            <a:r>
              <a:rPr lang="en-AE" dirty="0">
                <a:latin typeface="Times New Roman" panose="02020603050405020304" pitchFamily="18" charset="0"/>
                <a:cs typeface="Times New Roman" panose="02020603050405020304" pitchFamily="18" charset="0"/>
              </a:rPr>
              <a:t>.</a:t>
            </a:r>
          </a:p>
          <a:p>
            <a:pPr marL="0" indent="0" algn="just">
              <a:buNone/>
            </a:pPr>
            <a:r>
              <a:rPr lang="en-AE" dirty="0">
                <a:latin typeface="Times New Roman" panose="02020603050405020304" pitchFamily="18" charset="0"/>
                <a:cs typeface="Times New Roman" panose="02020603050405020304" pitchFamily="18" charset="0"/>
              </a:rPr>
              <a:t>[4] Lee, K. J., et al. (2021). </a:t>
            </a:r>
            <a:r>
              <a:rPr lang="en-AE" i="1" dirty="0">
                <a:latin typeface="Times New Roman" panose="02020603050405020304" pitchFamily="18" charset="0"/>
                <a:cs typeface="Times New Roman" panose="02020603050405020304" pitchFamily="18" charset="0"/>
              </a:rPr>
              <a:t>Framework for the treatment and reporting of missing data</a:t>
            </a:r>
            <a:r>
              <a:rPr lang="en-AE" dirty="0">
                <a:latin typeface="Times New Roman" panose="02020603050405020304" pitchFamily="18" charset="0"/>
                <a:cs typeface="Times New Roman" panose="02020603050405020304" pitchFamily="18" charset="0"/>
              </a:rPr>
              <a:t>. </a:t>
            </a:r>
            <a:r>
              <a:rPr lang="en-AE" b="1" dirty="0">
                <a:latin typeface="Times New Roman" panose="02020603050405020304" pitchFamily="18" charset="0"/>
                <a:cs typeface="Times New Roman" panose="02020603050405020304" pitchFamily="18" charset="0"/>
              </a:rPr>
              <a:t>ScienceDirect / Observational Studies</a:t>
            </a:r>
            <a:r>
              <a:rPr lang="en-AE" dirty="0">
                <a:latin typeface="Times New Roman" panose="02020603050405020304" pitchFamily="18" charset="0"/>
                <a:cs typeface="Times New Roman" panose="02020603050405020304" pitchFamily="18" charset="0"/>
              </a:rPr>
              <a:t>.</a:t>
            </a:r>
          </a:p>
          <a:p>
            <a:pPr marL="0" indent="0" algn="just">
              <a:buNone/>
            </a:pPr>
            <a:r>
              <a:rPr lang="en-AE" dirty="0">
                <a:latin typeface="Times New Roman" panose="02020603050405020304" pitchFamily="18" charset="0"/>
                <a:cs typeface="Times New Roman" panose="02020603050405020304" pitchFamily="18" charset="0"/>
              </a:rPr>
              <a:t>[5] Emmanuel, T., et al. (2021). </a:t>
            </a:r>
            <a:r>
              <a:rPr lang="en-AE" i="1" dirty="0">
                <a:latin typeface="Times New Roman" panose="02020603050405020304" pitchFamily="18" charset="0"/>
                <a:cs typeface="Times New Roman" panose="02020603050405020304" pitchFamily="18" charset="0"/>
              </a:rPr>
              <a:t>A survey on missing data in machine learning</a:t>
            </a:r>
            <a:r>
              <a:rPr lang="en-AE" dirty="0">
                <a:latin typeface="Times New Roman" panose="02020603050405020304" pitchFamily="18" charset="0"/>
                <a:cs typeface="Times New Roman" panose="02020603050405020304" pitchFamily="18" charset="0"/>
              </a:rPr>
              <a:t>. </a:t>
            </a:r>
            <a:r>
              <a:rPr lang="en-AE" b="1" dirty="0">
                <a:latin typeface="Times New Roman" panose="02020603050405020304" pitchFamily="18" charset="0"/>
                <a:cs typeface="Times New Roman" panose="02020603050405020304" pitchFamily="18" charset="0"/>
              </a:rPr>
              <a:t>Journal of Big Data</a:t>
            </a:r>
            <a:r>
              <a:rPr lang="en-AE" dirty="0">
                <a:latin typeface="Times New Roman" panose="02020603050405020304" pitchFamily="18" charset="0"/>
                <a:cs typeface="Times New Roman" panose="02020603050405020304" pitchFamily="18" charset="0"/>
              </a:rPr>
              <a:t>.</a:t>
            </a:r>
          </a:p>
          <a:p>
            <a:endParaRPr lang="en-AE" dirty="0"/>
          </a:p>
        </p:txBody>
      </p:sp>
    </p:spTree>
    <p:extLst>
      <p:ext uri="{BB962C8B-B14F-4D97-AF65-F5344CB8AC3E}">
        <p14:creationId xmlns:p14="http://schemas.microsoft.com/office/powerpoint/2010/main" val="2537393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744736-497A-49D5-BC62-D02A6031CA46}"/>
              </a:ext>
            </a:extLst>
          </p:cNvPr>
          <p:cNvSpPr>
            <a:spLocks noGrp="1"/>
          </p:cNvSpPr>
          <p:nvPr>
            <p:ph idx="1"/>
          </p:nvPr>
        </p:nvSpPr>
        <p:spPr>
          <a:xfrm>
            <a:off x="2589212" y="600635"/>
            <a:ext cx="8915400" cy="5310587"/>
          </a:xfrm>
        </p:spPr>
        <p:txBody>
          <a:bodyPr>
            <a:normAutofit/>
          </a:bodyPr>
          <a:lstStyle/>
          <a:p>
            <a:pPr marL="0" indent="0" algn="just">
              <a:buNone/>
            </a:pPr>
            <a:r>
              <a:rPr lang="en-AE" dirty="0">
                <a:latin typeface="Times New Roman" panose="02020603050405020304" pitchFamily="18" charset="0"/>
                <a:cs typeface="Times New Roman" panose="02020603050405020304" pitchFamily="18" charset="0"/>
              </a:rPr>
              <a:t>[6] Mining, W.I.D., 2006. Data mining: Concepts and techniques. </a:t>
            </a:r>
            <a:r>
              <a:rPr lang="en-AE" i="1" dirty="0">
                <a:latin typeface="Times New Roman" panose="02020603050405020304" pitchFamily="18" charset="0"/>
                <a:cs typeface="Times New Roman" panose="02020603050405020304" pitchFamily="18" charset="0"/>
              </a:rPr>
              <a:t>Morgan </a:t>
            </a:r>
            <a:r>
              <a:rPr lang="en-AE" i="1" dirty="0" err="1">
                <a:latin typeface="Times New Roman" panose="02020603050405020304" pitchFamily="18" charset="0"/>
                <a:cs typeface="Times New Roman" panose="02020603050405020304" pitchFamily="18" charset="0"/>
              </a:rPr>
              <a:t>Kaufinann</a:t>
            </a:r>
            <a:r>
              <a:rPr lang="en-AE" dirty="0">
                <a:latin typeface="Times New Roman" panose="02020603050405020304" pitchFamily="18" charset="0"/>
                <a:cs typeface="Times New Roman" panose="02020603050405020304" pitchFamily="18" charset="0"/>
              </a:rPr>
              <a:t>, </a:t>
            </a:r>
            <a:r>
              <a:rPr lang="en-AE" i="1" dirty="0">
                <a:latin typeface="Times New Roman" panose="02020603050405020304" pitchFamily="18" charset="0"/>
                <a:cs typeface="Times New Roman" panose="02020603050405020304" pitchFamily="18" charset="0"/>
              </a:rPr>
              <a:t>10</a:t>
            </a:r>
            <a:r>
              <a:rPr lang="en-AE" dirty="0">
                <a:latin typeface="Times New Roman" panose="02020603050405020304" pitchFamily="18" charset="0"/>
                <a:cs typeface="Times New Roman" panose="02020603050405020304" pitchFamily="18" charset="0"/>
              </a:rPr>
              <a:t>(559-569), p.4.</a:t>
            </a:r>
          </a:p>
          <a:p>
            <a:pPr marL="0" indent="0" algn="just">
              <a:buNone/>
            </a:pPr>
            <a:r>
              <a:rPr lang="en-AE" dirty="0">
                <a:latin typeface="Times New Roman" panose="02020603050405020304" pitchFamily="18" charset="0"/>
                <a:cs typeface="Times New Roman" panose="02020603050405020304" pitchFamily="18" charset="0"/>
              </a:rPr>
              <a:t>[7] S. Han and I.-Y. Kwak, “Mastering data visualization with Python: practical tips for researchers,” Korean Journal of Applied Statistics, vol. 36, no. 6, pp. 715-744, Dec. 2023. </a:t>
            </a:r>
            <a:r>
              <a:rPr lang="en-AE" u="sng" dirty="0">
                <a:latin typeface="Times New Roman" panose="02020603050405020304" pitchFamily="18" charset="0"/>
                <a:cs typeface="Times New Roman" panose="02020603050405020304" pitchFamily="18" charset="0"/>
                <a:hlinkClick r:id="rId2"/>
              </a:rPr>
              <a:t>https://pmc.ncbi.nlm.nih.gov/articles/PMC10728683/</a:t>
            </a:r>
            <a:r>
              <a:rPr lang="en-AE" dirty="0">
                <a:latin typeface="Times New Roman" panose="02020603050405020304" pitchFamily="18" charset="0"/>
                <a:cs typeface="Times New Roman" panose="02020603050405020304" pitchFamily="18" charset="0"/>
              </a:rPr>
              <a:t> </a:t>
            </a:r>
          </a:p>
          <a:p>
            <a:pPr marL="0" indent="0" algn="just">
              <a:buNone/>
            </a:pPr>
            <a:r>
              <a:rPr lang="en-US" dirty="0">
                <a:latin typeface="Times New Roman" panose="02020603050405020304" pitchFamily="18" charset="0"/>
                <a:cs typeface="Times New Roman" panose="02020603050405020304" pitchFamily="18" charset="0"/>
              </a:rPr>
              <a:t>[8] </a:t>
            </a:r>
            <a:r>
              <a:rPr lang="en-AE" dirty="0">
                <a:latin typeface="Times New Roman" panose="02020603050405020304" pitchFamily="18" charset="0"/>
                <a:cs typeface="Times New Roman" panose="02020603050405020304" pitchFamily="18" charset="0"/>
              </a:rPr>
              <a:t>D. K. Lee, “Data transformation: A focus on the interpretation,” </a:t>
            </a:r>
            <a:r>
              <a:rPr lang="en-AE" i="1" dirty="0">
                <a:latin typeface="Times New Roman" panose="02020603050405020304" pitchFamily="18" charset="0"/>
                <a:cs typeface="Times New Roman" panose="02020603050405020304" pitchFamily="18" charset="0"/>
              </a:rPr>
              <a:t>Korean Journal of </a:t>
            </a:r>
            <a:r>
              <a:rPr lang="en-AE" i="1" dirty="0" err="1">
                <a:latin typeface="Times New Roman" panose="02020603050405020304" pitchFamily="18" charset="0"/>
                <a:cs typeface="Times New Roman" panose="02020603050405020304" pitchFamily="18" charset="0"/>
              </a:rPr>
              <a:t>Anesthesiology</a:t>
            </a:r>
            <a:r>
              <a:rPr lang="en-AE" dirty="0">
                <a:latin typeface="Times New Roman" panose="02020603050405020304" pitchFamily="18" charset="0"/>
                <a:cs typeface="Times New Roman" panose="02020603050405020304" pitchFamily="18" charset="0"/>
              </a:rPr>
              <a:t>, vol. 73, no. 6, pp. 439–447, 2020. </a:t>
            </a:r>
            <a:r>
              <a:rPr lang="en-AE" u="sng" dirty="0">
                <a:latin typeface="Times New Roman" panose="02020603050405020304" pitchFamily="18" charset="0"/>
                <a:cs typeface="Times New Roman" panose="02020603050405020304" pitchFamily="18" charset="0"/>
                <a:hlinkClick r:id="rId3"/>
              </a:rPr>
              <a:t>https://pmc.ncbi.nlm.nih.gov/articles/PMC7714623/</a:t>
            </a:r>
            <a:endParaRPr lang="en-AE" dirty="0">
              <a:latin typeface="Times New Roman" panose="02020603050405020304" pitchFamily="18" charset="0"/>
              <a:cs typeface="Times New Roman" panose="02020603050405020304" pitchFamily="18" charset="0"/>
            </a:endParaRPr>
          </a:p>
          <a:p>
            <a:pPr marL="0" indent="0" algn="just">
              <a:buNone/>
            </a:pPr>
            <a:r>
              <a:rPr lang="en-AE" dirty="0">
                <a:latin typeface="Times New Roman" panose="02020603050405020304" pitchFamily="18" charset="0"/>
                <a:cs typeface="Times New Roman" panose="02020603050405020304" pitchFamily="18" charset="0"/>
              </a:rPr>
              <a:t>[9] J. </a:t>
            </a:r>
            <a:r>
              <a:rPr lang="en-AE" dirty="0" err="1">
                <a:latin typeface="Times New Roman" panose="02020603050405020304" pitchFamily="18" charset="0"/>
                <a:cs typeface="Times New Roman" panose="02020603050405020304" pitchFamily="18" charset="0"/>
              </a:rPr>
              <a:t>VanderPlas</a:t>
            </a:r>
            <a:r>
              <a:rPr lang="en-AE" dirty="0">
                <a:latin typeface="Times New Roman" panose="02020603050405020304" pitchFamily="18" charset="0"/>
                <a:cs typeface="Times New Roman" panose="02020603050405020304" pitchFamily="18" charset="0"/>
              </a:rPr>
              <a:t>, </a:t>
            </a:r>
            <a:r>
              <a:rPr lang="en-AE" i="1" dirty="0">
                <a:latin typeface="Times New Roman" panose="02020603050405020304" pitchFamily="18" charset="0"/>
                <a:cs typeface="Times New Roman" panose="02020603050405020304" pitchFamily="18" charset="0"/>
              </a:rPr>
              <a:t>Python Data Science Handbook: Essential Tools for Working with Data</a:t>
            </a:r>
            <a:r>
              <a:rPr lang="en-AE" dirty="0">
                <a:latin typeface="Times New Roman" panose="02020603050405020304" pitchFamily="18" charset="0"/>
                <a:cs typeface="Times New Roman" panose="02020603050405020304" pitchFamily="18" charset="0"/>
              </a:rPr>
              <a:t>, 1st ed. Sebastopol, CA, USA: O'Reilly Media, 2016.</a:t>
            </a:r>
          </a:p>
          <a:p>
            <a:pPr marL="0" indent="0" algn="just">
              <a:buNone/>
            </a:pPr>
            <a:r>
              <a:rPr lang="en-AE" dirty="0">
                <a:latin typeface="Times New Roman" panose="02020603050405020304" pitchFamily="18" charset="0"/>
                <a:cs typeface="Times New Roman" panose="02020603050405020304" pitchFamily="18" charset="0"/>
              </a:rPr>
              <a:t>[10] Zou, H., &amp; Hastie, T. (2005). Regularization and variable selection via the elastic net. </a:t>
            </a:r>
            <a:r>
              <a:rPr lang="en-AE" i="1" dirty="0">
                <a:latin typeface="Times New Roman" panose="02020603050405020304" pitchFamily="18" charset="0"/>
                <a:cs typeface="Times New Roman" panose="02020603050405020304" pitchFamily="18" charset="0"/>
              </a:rPr>
              <a:t>Journal of the Royal Statistical Society: Series B (Statistical Methodology)</a:t>
            </a:r>
            <a:r>
              <a:rPr lang="en-AE" dirty="0">
                <a:latin typeface="Times New Roman" panose="02020603050405020304" pitchFamily="18" charset="0"/>
                <a:cs typeface="Times New Roman" panose="02020603050405020304" pitchFamily="18" charset="0"/>
              </a:rPr>
              <a:t>, 67(2), 301-320.</a:t>
            </a:r>
          </a:p>
          <a:p>
            <a:pPr marL="0" indent="0" algn="just">
              <a:buNone/>
            </a:pPr>
            <a:r>
              <a:rPr lang="en-US" dirty="0">
                <a:latin typeface="Times New Roman" panose="02020603050405020304" pitchFamily="18" charset="0"/>
                <a:cs typeface="Times New Roman" panose="02020603050405020304" pitchFamily="18" charset="0"/>
              </a:rPr>
              <a:t>[11]</a:t>
            </a:r>
            <a:r>
              <a:rPr lang="en-AE" dirty="0">
                <a:latin typeface="Times New Roman" panose="02020603050405020304" pitchFamily="18" charset="0"/>
                <a:cs typeface="Times New Roman" panose="02020603050405020304" pitchFamily="18" charset="0"/>
              </a:rPr>
              <a:t> E. L. </a:t>
            </a:r>
            <a:r>
              <a:rPr lang="en-AE" dirty="0" err="1">
                <a:latin typeface="Times New Roman" panose="02020603050405020304" pitchFamily="18" charset="0"/>
                <a:cs typeface="Times New Roman" panose="02020603050405020304" pitchFamily="18" charset="0"/>
              </a:rPr>
              <a:t>Glaeser</a:t>
            </a:r>
            <a:r>
              <a:rPr lang="en-AE" dirty="0">
                <a:latin typeface="Times New Roman" panose="02020603050405020304" pitchFamily="18" charset="0"/>
                <a:cs typeface="Times New Roman" panose="02020603050405020304" pitchFamily="18" charset="0"/>
              </a:rPr>
              <a:t>, J. Kolko, and A. </a:t>
            </a:r>
            <a:r>
              <a:rPr lang="en-AE" dirty="0" err="1">
                <a:latin typeface="Times New Roman" panose="02020603050405020304" pitchFamily="18" charset="0"/>
                <a:cs typeface="Times New Roman" panose="02020603050405020304" pitchFamily="18" charset="0"/>
              </a:rPr>
              <a:t>Saiz</a:t>
            </a:r>
            <a:r>
              <a:rPr lang="en-AE" dirty="0">
                <a:latin typeface="Times New Roman" panose="02020603050405020304" pitchFamily="18" charset="0"/>
                <a:cs typeface="Times New Roman" panose="02020603050405020304" pitchFamily="18" charset="0"/>
              </a:rPr>
              <a:t>, “Consumer city,” </a:t>
            </a:r>
            <a:r>
              <a:rPr lang="en-AE" i="1" dirty="0">
                <a:latin typeface="Times New Roman" panose="02020603050405020304" pitchFamily="18" charset="0"/>
                <a:cs typeface="Times New Roman" panose="02020603050405020304" pitchFamily="18" charset="0"/>
              </a:rPr>
              <a:t>Journal of Economic Geography</a:t>
            </a:r>
            <a:r>
              <a:rPr lang="en-AE" dirty="0">
                <a:latin typeface="Times New Roman" panose="02020603050405020304" pitchFamily="18" charset="0"/>
                <a:cs typeface="Times New Roman" panose="02020603050405020304" pitchFamily="18" charset="0"/>
              </a:rPr>
              <a:t>, vol. 1, no. 1, pp. 27–50, 2001.</a:t>
            </a:r>
          </a:p>
          <a:p>
            <a:pPr marL="0" indent="0" algn="just">
              <a:buNone/>
            </a:pPr>
            <a:r>
              <a:rPr lang="en-US" dirty="0">
                <a:latin typeface="Times New Roman" panose="02020603050405020304" pitchFamily="18" charset="0"/>
                <a:cs typeface="Times New Roman" panose="02020603050405020304" pitchFamily="18" charset="0"/>
              </a:rPr>
              <a:t>[12]</a:t>
            </a:r>
            <a:r>
              <a:rPr lang="en-AE" dirty="0">
                <a:latin typeface="Times New Roman" panose="02020603050405020304" pitchFamily="18" charset="0"/>
                <a:cs typeface="Times New Roman" panose="02020603050405020304" pitchFamily="18" charset="0"/>
              </a:rPr>
              <a:t> M. Waskom, “Seaborn: Statistical Data Visualization,” </a:t>
            </a:r>
            <a:r>
              <a:rPr lang="en-AE" i="1" dirty="0">
                <a:latin typeface="Times New Roman" panose="02020603050405020304" pitchFamily="18" charset="0"/>
                <a:cs typeface="Times New Roman" panose="02020603050405020304" pitchFamily="18" charset="0"/>
              </a:rPr>
              <a:t>Journal of Open Source Software</a:t>
            </a:r>
            <a:r>
              <a:rPr lang="en-AE" dirty="0">
                <a:latin typeface="Times New Roman" panose="02020603050405020304" pitchFamily="18" charset="0"/>
                <a:cs typeface="Times New Roman" panose="02020603050405020304" pitchFamily="18" charset="0"/>
              </a:rPr>
              <a:t>, vol. 6, no. 60, pp. 3021, 2021.</a:t>
            </a:r>
          </a:p>
          <a:p>
            <a:endParaRPr lang="en-AE" dirty="0"/>
          </a:p>
        </p:txBody>
      </p:sp>
    </p:spTree>
    <p:extLst>
      <p:ext uri="{BB962C8B-B14F-4D97-AF65-F5344CB8AC3E}">
        <p14:creationId xmlns:p14="http://schemas.microsoft.com/office/powerpoint/2010/main" val="25858522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92CF70-AE1D-4293-AEAF-347A76D754CC}"/>
              </a:ext>
            </a:extLst>
          </p:cNvPr>
          <p:cNvSpPr>
            <a:spLocks noGrp="1"/>
          </p:cNvSpPr>
          <p:nvPr>
            <p:ph idx="1"/>
          </p:nvPr>
        </p:nvSpPr>
        <p:spPr>
          <a:xfrm>
            <a:off x="2589212" y="645458"/>
            <a:ext cx="8915400" cy="5265763"/>
          </a:xfrm>
        </p:spPr>
        <p:txBody>
          <a:bodyPr/>
          <a:lstStyle/>
          <a:p>
            <a:pPr marL="0" indent="0" algn="just">
              <a:buNone/>
            </a:pPr>
            <a:r>
              <a:rPr lang="en-AE" dirty="0">
                <a:latin typeface="Times New Roman" panose="02020603050405020304" pitchFamily="18" charset="0"/>
                <a:cs typeface="Times New Roman" panose="02020603050405020304" pitchFamily="18" charset="0"/>
              </a:rPr>
              <a:t>[13] </a:t>
            </a:r>
            <a:r>
              <a:rPr lang="en-US" dirty="0">
                <a:latin typeface="Times New Roman" panose="02020603050405020304" pitchFamily="18" charset="0"/>
                <a:cs typeface="Times New Roman" panose="02020603050405020304" pitchFamily="18" charset="0"/>
              </a:rPr>
              <a:t>Horn, K. and </a:t>
            </a:r>
            <a:r>
              <a:rPr lang="en-US" dirty="0" err="1">
                <a:latin typeface="Times New Roman" panose="02020603050405020304" pitchFamily="18" charset="0"/>
                <a:cs typeface="Times New Roman" panose="02020603050405020304" pitchFamily="18" charset="0"/>
              </a:rPr>
              <a:t>Merante</a:t>
            </a:r>
            <a:r>
              <a:rPr lang="en-US" dirty="0">
                <a:latin typeface="Times New Roman" panose="02020603050405020304" pitchFamily="18" charset="0"/>
                <a:cs typeface="Times New Roman" panose="02020603050405020304" pitchFamily="18" charset="0"/>
              </a:rPr>
              <a:t>, M., 2017. Is home sharing driving up rents? Evidence from Airbnb in Boston. </a:t>
            </a:r>
            <a:r>
              <a:rPr lang="en-US" i="1" dirty="0">
                <a:latin typeface="Times New Roman" panose="02020603050405020304" pitchFamily="18" charset="0"/>
                <a:cs typeface="Times New Roman" panose="02020603050405020304" pitchFamily="18" charset="0"/>
              </a:rPr>
              <a:t>Journal of housing economics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38</a:t>
            </a:r>
            <a:r>
              <a:rPr lang="en-US" dirty="0">
                <a:latin typeface="Times New Roman" panose="02020603050405020304" pitchFamily="18" charset="0"/>
                <a:cs typeface="Times New Roman" panose="02020603050405020304" pitchFamily="18" charset="0"/>
              </a:rPr>
              <a:t>, pp.14-24.</a:t>
            </a:r>
          </a:p>
          <a:p>
            <a:pPr marL="0" indent="0" algn="just">
              <a:buNone/>
            </a:pPr>
            <a:r>
              <a:rPr lang="en-US" dirty="0">
                <a:latin typeface="Times New Roman" panose="02020603050405020304" pitchFamily="18" charset="0"/>
                <a:cs typeface="Times New Roman" panose="02020603050405020304" pitchFamily="18" charset="0"/>
              </a:rPr>
              <a:t>[14] Lopez-Martinez-Carrasco, A., Juarez, J.M., Campos, M. and Mora-</a:t>
            </a:r>
            <a:r>
              <a:rPr lang="en-US" dirty="0" err="1">
                <a:latin typeface="Times New Roman" panose="02020603050405020304" pitchFamily="18" charset="0"/>
                <a:cs typeface="Times New Roman" panose="02020603050405020304" pitchFamily="18" charset="0"/>
              </a:rPr>
              <a:t>Caselles</a:t>
            </a:r>
            <a:r>
              <a:rPr lang="en-US" dirty="0">
                <a:latin typeface="Times New Roman" panose="02020603050405020304" pitchFamily="18" charset="0"/>
                <a:cs typeface="Times New Roman" panose="02020603050405020304" pitchFamily="18" charset="0"/>
              </a:rPr>
              <a:t>, F., 2024. Subgroups: A python library for subgroup discovery. </a:t>
            </a:r>
            <a:r>
              <a:rPr lang="en-US" i="1" dirty="0" err="1">
                <a:latin typeface="Times New Roman" panose="02020603050405020304" pitchFamily="18" charset="0"/>
                <a:cs typeface="Times New Roman" panose="02020603050405020304" pitchFamily="18" charset="0"/>
              </a:rPr>
              <a:t>SoftwareX</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28</a:t>
            </a:r>
            <a:r>
              <a:rPr lang="en-US" dirty="0">
                <a:latin typeface="Times New Roman" panose="02020603050405020304" pitchFamily="18" charset="0"/>
                <a:cs typeface="Times New Roman" panose="02020603050405020304" pitchFamily="18" charset="0"/>
              </a:rPr>
              <a:t>, p.101895.</a:t>
            </a:r>
          </a:p>
          <a:p>
            <a:pPr marL="0" indent="0" algn="just">
              <a:buNone/>
            </a:pPr>
            <a:r>
              <a:rPr lang="en-US" dirty="0">
                <a:latin typeface="Times New Roman" panose="02020603050405020304" pitchFamily="18" charset="0"/>
                <a:cs typeface="Times New Roman" panose="02020603050405020304" pitchFamily="18" charset="0"/>
              </a:rPr>
              <a:t>[15] Ware, C. (2012). </a:t>
            </a:r>
            <a:r>
              <a:rPr lang="en-US" i="1" dirty="0">
                <a:latin typeface="Times New Roman" panose="02020603050405020304" pitchFamily="18" charset="0"/>
                <a:cs typeface="Times New Roman" panose="02020603050405020304" pitchFamily="18" charset="0"/>
              </a:rPr>
              <a:t>Information Visualization: Perception for Design</a:t>
            </a:r>
            <a:r>
              <a:rPr lang="en-US" dirty="0">
                <a:latin typeface="Times New Roman" panose="02020603050405020304" pitchFamily="18" charset="0"/>
                <a:cs typeface="Times New Roman" panose="02020603050405020304" pitchFamily="18" charset="0"/>
              </a:rPr>
              <a:t>. Morgan Kaufmann. </a:t>
            </a:r>
            <a:endParaRPr lang="en-AE" dirty="0">
              <a:latin typeface="Times New Roman" panose="02020603050405020304" pitchFamily="18" charset="0"/>
              <a:cs typeface="Times New Roman" panose="02020603050405020304" pitchFamily="18" charset="0"/>
            </a:endParaRPr>
          </a:p>
          <a:p>
            <a:endParaRPr lang="en-AE" dirty="0"/>
          </a:p>
        </p:txBody>
      </p:sp>
    </p:spTree>
    <p:extLst>
      <p:ext uri="{BB962C8B-B14F-4D97-AF65-F5344CB8AC3E}">
        <p14:creationId xmlns:p14="http://schemas.microsoft.com/office/powerpoint/2010/main" val="337125539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48</TotalTime>
  <Words>2609</Words>
  <Application>Microsoft Office PowerPoint</Application>
  <PresentationFormat>Widescreen</PresentationFormat>
  <Paragraphs>89</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Century Gothic</vt:lpstr>
      <vt:lpstr>Times New Roman</vt:lpstr>
      <vt:lpstr>Wingdings 3</vt:lpstr>
      <vt:lpstr>Wisp</vt:lpstr>
      <vt:lpstr>Name :- Shivam Sanjivkumar Patel  Programme: MSc Data and Artificial Intelligence    Module : ACCA7015– Data Mining &amp; Visualisation  Assignment Title: Exploratory Data Analysis (EDA)  Student ID: 2435900   Lecturer: Nouh Elmitwally </vt:lpstr>
      <vt:lpstr>Introduction</vt:lpstr>
      <vt:lpstr>Data Overview</vt:lpstr>
      <vt:lpstr>Data Cleaning</vt:lpstr>
      <vt:lpstr>Univariant analysis </vt:lpstr>
      <vt:lpstr>Univariate: Price Distribution and Skewness </vt:lpstr>
      <vt:lpstr>Univariate :Box Plot of Price – Outlier Detection</vt:lpstr>
      <vt:lpstr>Univariate :Box Plot of Price – Outlier Detection</vt:lpstr>
      <vt:lpstr>Multi-univariate</vt:lpstr>
      <vt:lpstr>Multivariate Correlation Analysis</vt:lpstr>
      <vt:lpstr>Multivariate Analysis – Pairwise Relationships </vt:lpstr>
      <vt:lpstr>Data Grouping</vt:lpstr>
      <vt:lpstr>the distribution of room types across New York City listings.</vt:lpstr>
      <vt:lpstr>Box-plot Price Variation by Room Type</vt:lpstr>
      <vt:lpstr>Visual Insight Development</vt:lpstr>
      <vt:lpstr>Conclusion: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Shivam Sanjivkumar Patel  Programme: MSc Data and Artificial Intelligence    Module : ACCA7015– Application of Machine Learning   Assignment Title: Exploratory Data Analysis (EDA)  Student ID: 2435900   Lecturer: Nouh Elmitwally</dc:title>
  <dc:creator>admin</dc:creator>
  <cp:lastModifiedBy>admin</cp:lastModifiedBy>
  <cp:revision>6</cp:revision>
  <dcterms:created xsi:type="dcterms:W3CDTF">2025-10-30T22:38:05Z</dcterms:created>
  <dcterms:modified xsi:type="dcterms:W3CDTF">2025-10-30T23:26:55Z</dcterms:modified>
</cp:coreProperties>
</file>