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5"/>
  </p:notesMasterIdLst>
  <p:handoutMasterIdLst>
    <p:handoutMasterId r:id="rId86"/>
  </p:handoutMasterIdLst>
  <p:sldIdLst>
    <p:sldId id="513" r:id="rId2"/>
    <p:sldId id="568" r:id="rId3"/>
    <p:sldId id="774" r:id="rId4"/>
    <p:sldId id="670" r:id="rId5"/>
    <p:sldId id="775" r:id="rId6"/>
    <p:sldId id="776" r:id="rId7"/>
    <p:sldId id="545" r:id="rId8"/>
    <p:sldId id="576" r:id="rId9"/>
    <p:sldId id="577" r:id="rId10"/>
    <p:sldId id="614" r:id="rId11"/>
    <p:sldId id="615" r:id="rId12"/>
    <p:sldId id="616" r:id="rId13"/>
    <p:sldId id="617" r:id="rId14"/>
    <p:sldId id="618" r:id="rId15"/>
    <p:sldId id="619" r:id="rId16"/>
    <p:sldId id="620" r:id="rId17"/>
    <p:sldId id="621" r:id="rId18"/>
    <p:sldId id="622" r:id="rId19"/>
    <p:sldId id="623" r:id="rId20"/>
    <p:sldId id="624" r:id="rId21"/>
    <p:sldId id="625" r:id="rId22"/>
    <p:sldId id="626" r:id="rId23"/>
    <p:sldId id="627" r:id="rId24"/>
    <p:sldId id="628" r:id="rId25"/>
    <p:sldId id="629" r:id="rId26"/>
    <p:sldId id="630" r:id="rId27"/>
    <p:sldId id="631" r:id="rId28"/>
    <p:sldId id="632" r:id="rId29"/>
    <p:sldId id="633" r:id="rId30"/>
    <p:sldId id="634" r:id="rId31"/>
    <p:sldId id="635" r:id="rId32"/>
    <p:sldId id="636" r:id="rId33"/>
    <p:sldId id="637" r:id="rId34"/>
    <p:sldId id="638" r:id="rId35"/>
    <p:sldId id="639" r:id="rId36"/>
    <p:sldId id="640" r:id="rId37"/>
    <p:sldId id="579" r:id="rId38"/>
    <p:sldId id="642" r:id="rId39"/>
    <p:sldId id="644" r:id="rId40"/>
    <p:sldId id="645" r:id="rId41"/>
    <p:sldId id="646" r:id="rId42"/>
    <p:sldId id="647" r:id="rId43"/>
    <p:sldId id="648" r:id="rId44"/>
    <p:sldId id="649" r:id="rId45"/>
    <p:sldId id="650" r:id="rId46"/>
    <p:sldId id="651" r:id="rId47"/>
    <p:sldId id="652" r:id="rId48"/>
    <p:sldId id="653" r:id="rId49"/>
    <p:sldId id="654" r:id="rId50"/>
    <p:sldId id="655" r:id="rId51"/>
    <p:sldId id="656" r:id="rId52"/>
    <p:sldId id="657" r:id="rId53"/>
    <p:sldId id="658" r:id="rId54"/>
    <p:sldId id="659" r:id="rId55"/>
    <p:sldId id="660" r:id="rId56"/>
    <p:sldId id="661" r:id="rId57"/>
    <p:sldId id="662" r:id="rId58"/>
    <p:sldId id="663" r:id="rId59"/>
    <p:sldId id="664" r:id="rId60"/>
    <p:sldId id="665" r:id="rId61"/>
    <p:sldId id="584" r:id="rId62"/>
    <p:sldId id="585" r:id="rId63"/>
    <p:sldId id="586" r:id="rId64"/>
    <p:sldId id="587" r:id="rId65"/>
    <p:sldId id="588" r:id="rId66"/>
    <p:sldId id="589" r:id="rId67"/>
    <p:sldId id="590" r:id="rId68"/>
    <p:sldId id="591" r:id="rId69"/>
    <p:sldId id="592" r:id="rId70"/>
    <p:sldId id="593" r:id="rId71"/>
    <p:sldId id="594" r:id="rId72"/>
    <p:sldId id="595" r:id="rId73"/>
    <p:sldId id="596" r:id="rId74"/>
    <p:sldId id="597" r:id="rId75"/>
    <p:sldId id="598" r:id="rId76"/>
    <p:sldId id="599" r:id="rId77"/>
    <p:sldId id="600" r:id="rId78"/>
    <p:sldId id="601" r:id="rId79"/>
    <p:sldId id="602" r:id="rId80"/>
    <p:sldId id="603" r:id="rId81"/>
    <p:sldId id="604" r:id="rId82"/>
    <p:sldId id="605" r:id="rId83"/>
    <p:sldId id="557" r:id="rId84"/>
  </p:sldIdLst>
  <p:sldSz cx="9144000" cy="6858000" type="screen4x3"/>
  <p:notesSz cx="6815138" cy="9942513"/>
  <p:defaultTextStyle>
    <a:defPPr>
      <a:defRPr lang="en-GB"/>
    </a:defPPr>
    <a:lvl1pPr algn="l" rtl="0" eaLnBrk="0" fontAlgn="base" hangingPunct="0">
      <a:spcBef>
        <a:spcPct val="0"/>
      </a:spcBef>
      <a:spcAft>
        <a:spcPct val="0"/>
      </a:spcAft>
      <a:defRPr kern="1200">
        <a:solidFill>
          <a:schemeClr val="tx1"/>
        </a:solidFill>
        <a:latin typeface="Arial" charset="0"/>
        <a:ea typeface="MS PGothic" charset="0"/>
        <a:cs typeface="MS PGothic" charset="0"/>
      </a:defRPr>
    </a:lvl1pPr>
    <a:lvl2pPr marL="457200" algn="l" rtl="0" eaLnBrk="0" fontAlgn="base" hangingPunct="0">
      <a:spcBef>
        <a:spcPct val="0"/>
      </a:spcBef>
      <a:spcAft>
        <a:spcPct val="0"/>
      </a:spcAft>
      <a:defRPr kern="1200">
        <a:solidFill>
          <a:schemeClr val="tx1"/>
        </a:solidFill>
        <a:latin typeface="Arial" charset="0"/>
        <a:ea typeface="MS PGothic" charset="0"/>
        <a:cs typeface="MS PGothic" charset="0"/>
      </a:defRPr>
    </a:lvl2pPr>
    <a:lvl3pPr marL="914400" algn="l" rtl="0" eaLnBrk="0" fontAlgn="base" hangingPunct="0">
      <a:spcBef>
        <a:spcPct val="0"/>
      </a:spcBef>
      <a:spcAft>
        <a:spcPct val="0"/>
      </a:spcAft>
      <a:defRPr kern="1200">
        <a:solidFill>
          <a:schemeClr val="tx1"/>
        </a:solidFill>
        <a:latin typeface="Arial" charset="0"/>
        <a:ea typeface="MS PGothic" charset="0"/>
        <a:cs typeface="MS PGothic" charset="0"/>
      </a:defRPr>
    </a:lvl3pPr>
    <a:lvl4pPr marL="1371600" algn="l" rtl="0" eaLnBrk="0" fontAlgn="base" hangingPunct="0">
      <a:spcBef>
        <a:spcPct val="0"/>
      </a:spcBef>
      <a:spcAft>
        <a:spcPct val="0"/>
      </a:spcAft>
      <a:defRPr kern="1200">
        <a:solidFill>
          <a:schemeClr val="tx1"/>
        </a:solidFill>
        <a:latin typeface="Arial" charset="0"/>
        <a:ea typeface="MS PGothic" charset="0"/>
        <a:cs typeface="MS PGothic" charset="0"/>
      </a:defRPr>
    </a:lvl4pPr>
    <a:lvl5pPr marL="1828800" algn="l" rtl="0" eaLnBrk="0" fontAlgn="base" hangingPunct="0">
      <a:spcBef>
        <a:spcPct val="0"/>
      </a:spcBef>
      <a:spcAft>
        <a:spcPct val="0"/>
      </a:spcAft>
      <a:defRPr kern="1200">
        <a:solidFill>
          <a:schemeClr val="tx1"/>
        </a:solidFill>
        <a:latin typeface="Arial" charset="0"/>
        <a:ea typeface="MS PGothic" charset="0"/>
        <a:cs typeface="MS PGothic" charset="0"/>
      </a:defRPr>
    </a:lvl5pPr>
    <a:lvl6pPr marL="2286000" algn="l" defTabSz="457200" rtl="0" eaLnBrk="1" latinLnBrk="0" hangingPunct="1">
      <a:defRPr kern="1200">
        <a:solidFill>
          <a:schemeClr val="tx1"/>
        </a:solidFill>
        <a:latin typeface="Arial" charset="0"/>
        <a:ea typeface="MS PGothic" charset="0"/>
        <a:cs typeface="MS PGothic" charset="0"/>
      </a:defRPr>
    </a:lvl6pPr>
    <a:lvl7pPr marL="2743200" algn="l" defTabSz="457200" rtl="0" eaLnBrk="1" latinLnBrk="0" hangingPunct="1">
      <a:defRPr kern="1200">
        <a:solidFill>
          <a:schemeClr val="tx1"/>
        </a:solidFill>
        <a:latin typeface="Arial" charset="0"/>
        <a:ea typeface="MS PGothic" charset="0"/>
        <a:cs typeface="MS PGothic" charset="0"/>
      </a:defRPr>
    </a:lvl7pPr>
    <a:lvl8pPr marL="3200400" algn="l" defTabSz="457200" rtl="0" eaLnBrk="1" latinLnBrk="0" hangingPunct="1">
      <a:defRPr kern="1200">
        <a:solidFill>
          <a:schemeClr val="tx1"/>
        </a:solidFill>
        <a:latin typeface="Arial" charset="0"/>
        <a:ea typeface="MS PGothic" charset="0"/>
        <a:cs typeface="MS PGothic" charset="0"/>
      </a:defRPr>
    </a:lvl8pPr>
    <a:lvl9pPr marL="3657600" algn="l" defTabSz="457200" rtl="0" eaLnBrk="1" latinLnBrk="0" hangingPunct="1">
      <a:defRPr kern="1200">
        <a:solidFill>
          <a:schemeClr val="tx1"/>
        </a:solidFill>
        <a:latin typeface="Arial" charset="0"/>
        <a:ea typeface="MS PGothic" charset="0"/>
        <a:cs typeface="MS PGothic"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1">
          <p15:clr>
            <a:srgbClr val="A4A3A4"/>
          </p15:clr>
        </p15:guide>
        <p15:guide id="2" pos="214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69952"/>
    <a:srgbClr val="E4AE92"/>
    <a:srgbClr val="5A1314"/>
    <a:srgbClr val="009999"/>
    <a:srgbClr val="FFE115"/>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5359" autoAdjust="0"/>
  </p:normalViewPr>
  <p:slideViewPr>
    <p:cSldViewPr>
      <p:cViewPr varScale="1">
        <p:scale>
          <a:sx n="111" d="100"/>
          <a:sy n="111" d="100"/>
        </p:scale>
        <p:origin x="161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2" d="100"/>
        <a:sy n="102" d="100"/>
      </p:scale>
      <p:origin x="0" y="0"/>
    </p:cViewPr>
  </p:sorterViewPr>
  <p:notesViewPr>
    <p:cSldViewPr snapToGrid="0" snapToObjects="1">
      <p:cViewPr varScale="1">
        <p:scale>
          <a:sx n="36" d="100"/>
          <a:sy n="36" d="100"/>
        </p:scale>
        <p:origin x="-3176" y="-104"/>
      </p:cViewPr>
      <p:guideLst>
        <p:guide orient="horz" pos="3131"/>
        <p:guide pos="214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ableStyles" Target="tableStyle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29527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35843" name="Rectangle 3"/>
          <p:cNvSpPr>
            <a:spLocks noGrp="1" noChangeArrowheads="1"/>
          </p:cNvSpPr>
          <p:nvPr>
            <p:ph type="dt" sz="quarter" idx="1"/>
          </p:nvPr>
        </p:nvSpPr>
        <p:spPr bwMode="auto">
          <a:xfrm>
            <a:off x="3860800" y="0"/>
            <a:ext cx="29527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35844" name="Rectangle 4"/>
          <p:cNvSpPr>
            <a:spLocks noGrp="1" noChangeArrowheads="1"/>
          </p:cNvSpPr>
          <p:nvPr>
            <p:ph type="ftr" sz="quarter" idx="2"/>
          </p:nvPr>
        </p:nvSpPr>
        <p:spPr bwMode="auto">
          <a:xfrm>
            <a:off x="0" y="9444038"/>
            <a:ext cx="29527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35845" name="Rectangle 5"/>
          <p:cNvSpPr>
            <a:spLocks noGrp="1" noChangeArrowheads="1"/>
          </p:cNvSpPr>
          <p:nvPr>
            <p:ph type="sldNum" sz="quarter" idx="3"/>
          </p:nvPr>
        </p:nvSpPr>
        <p:spPr bwMode="auto">
          <a:xfrm>
            <a:off x="3860800" y="9444038"/>
            <a:ext cx="29527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C93DCA50-31B8-724E-B33C-D601D0384DBD}" type="slidenum">
              <a:rPr lang="en-GB"/>
              <a:pPr/>
              <a:t>‹#›</a:t>
            </a:fld>
            <a:endParaRPr lang="en-GB"/>
          </a:p>
        </p:txBody>
      </p:sp>
    </p:spTree>
    <p:extLst>
      <p:ext uri="{BB962C8B-B14F-4D97-AF65-F5344CB8AC3E}">
        <p14:creationId xmlns:p14="http://schemas.microsoft.com/office/powerpoint/2010/main" val="7398232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275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60800" y="0"/>
            <a:ext cx="2952750" cy="496888"/>
          </a:xfrm>
          <a:prstGeom prst="rect">
            <a:avLst/>
          </a:prstGeom>
        </p:spPr>
        <p:txBody>
          <a:bodyPr vert="horz" lIns="91440" tIns="45720" rIns="91440" bIns="45720" rtlCol="0"/>
          <a:lstStyle>
            <a:lvl1pPr algn="r">
              <a:defRPr sz="1200"/>
            </a:lvl1pPr>
          </a:lstStyle>
          <a:p>
            <a:fld id="{55B2DAE4-2E08-2844-A447-6A16BC455EF0}" type="datetimeFigureOut">
              <a:rPr lang="en-US" smtClean="0"/>
              <a:t>11/5/2020</a:t>
            </a:fld>
            <a:endParaRPr lang="en-US"/>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1038" y="4722813"/>
            <a:ext cx="5453062" cy="447357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44038"/>
            <a:ext cx="2952750" cy="4968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60800" y="9444038"/>
            <a:ext cx="2952750" cy="496887"/>
          </a:xfrm>
          <a:prstGeom prst="rect">
            <a:avLst/>
          </a:prstGeom>
        </p:spPr>
        <p:txBody>
          <a:bodyPr vert="horz" lIns="91440" tIns="45720" rIns="91440" bIns="45720" rtlCol="0" anchor="b"/>
          <a:lstStyle>
            <a:lvl1pPr algn="r">
              <a:defRPr sz="1200"/>
            </a:lvl1pPr>
          </a:lstStyle>
          <a:p>
            <a:fld id="{92D949A2-78B0-B441-8502-D8C1F133ABF4}" type="slidenum">
              <a:rPr lang="en-US" smtClean="0"/>
              <a:t>‹#›</a:t>
            </a:fld>
            <a:endParaRPr lang="en-US"/>
          </a:p>
        </p:txBody>
      </p:sp>
    </p:spTree>
    <p:extLst>
      <p:ext uri="{BB962C8B-B14F-4D97-AF65-F5344CB8AC3E}">
        <p14:creationId xmlns:p14="http://schemas.microsoft.com/office/powerpoint/2010/main" val="416262028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217A6F9D-9257-7849-AE9B-1EC20C7F3CF5}" type="slidenum">
              <a:rPr lang="en-GB" altLang="x-none" sz="1200"/>
              <a:pPr/>
              <a:t>10</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043166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A5409F35-C61D-CF45-BC43-72644F223B9E}" type="slidenum">
              <a:rPr lang="en-GB" altLang="x-none" sz="1200"/>
              <a:pPr/>
              <a:t>11</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778025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794EB9AD-0240-2641-B5AB-7945C9A9F835}" type="slidenum">
              <a:rPr lang="en-GB" altLang="x-none" sz="1200"/>
              <a:pPr/>
              <a:t>12</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00943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0A90F4CC-3892-214C-96B5-56BE52B95048}" type="slidenum">
              <a:rPr lang="en-GB" altLang="x-none" sz="1200"/>
              <a:pPr/>
              <a:t>13</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214529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995A0CF6-8B50-9048-80AC-1616A412FBCE}" type="slidenum">
              <a:rPr lang="en-GB" altLang="x-none" sz="1200"/>
              <a:pPr/>
              <a:t>14</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516831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4F2DB9E9-BC38-6546-80D8-AC224C5D68EE}" type="slidenum">
              <a:rPr lang="en-GB" altLang="x-none" sz="1200"/>
              <a:pPr/>
              <a:t>15</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228335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E7FC0F08-3475-8347-826F-BEFA68A5C551}" type="slidenum">
              <a:rPr lang="en-GB" altLang="x-none" sz="1200"/>
              <a:pPr/>
              <a:t>16</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488558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2335CFE4-BF4D-1C43-91ED-27CD7878618F}" type="slidenum">
              <a:rPr lang="en-GB" altLang="x-none" sz="1200"/>
              <a:pPr/>
              <a:t>17</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3113864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3A533E97-E79A-F740-BB39-4F0FB2634764}" type="slidenum">
              <a:rPr lang="en-GB" altLang="x-none" sz="1200"/>
              <a:pPr/>
              <a:t>18</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3445674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08EEC0B9-1B37-D546-AB9A-470CB87A1C1B}" type="slidenum">
              <a:rPr lang="en-GB" altLang="x-none" sz="1200"/>
              <a:pPr/>
              <a:t>19</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8963983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C0C00DE4-64F3-B543-8CD8-F65E2C50AC94}" type="slidenum">
              <a:rPr lang="en-GB" altLang="x-none" sz="1200"/>
              <a:pPr/>
              <a:t>20</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305934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45050F72-C28A-2C4B-92BB-B53CCF1FF84F}" type="slidenum">
              <a:rPr lang="en-GB" altLang="x-none" sz="1200"/>
              <a:pPr/>
              <a:t>21</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406624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C55EB243-59F9-0D48-8415-BF016B7EF086}" type="slidenum">
              <a:rPr lang="en-GB" altLang="x-none" sz="1200"/>
              <a:pPr/>
              <a:t>22</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764886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1E22CAB6-4370-9B43-8122-C8C12A6BF268}" type="slidenum">
              <a:rPr lang="en-GB" altLang="x-none" sz="1200"/>
              <a:pPr/>
              <a:t>23</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8663972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7A24EEFE-375E-4A48-A1EB-0F9683266CEF}" type="slidenum">
              <a:rPr lang="en-GB" altLang="x-none" sz="1200"/>
              <a:pPr/>
              <a:t>24</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230850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E7CD8E94-50E2-9B4C-BE96-C37DF4FD81DD}" type="slidenum">
              <a:rPr lang="en-GB" altLang="x-none" sz="1200"/>
              <a:pPr/>
              <a:t>25</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7956332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D746B227-EE92-3846-9A8A-D9F89ABCD8F5}" type="slidenum">
              <a:rPr lang="en-GB" altLang="x-none" sz="1200"/>
              <a:pPr/>
              <a:t>26</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3282704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2841DEB8-FAB3-4D4B-857A-DD9CB0F6B5BA}" type="slidenum">
              <a:rPr lang="en-GB" altLang="x-none" sz="1200"/>
              <a:pPr/>
              <a:t>27</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9820058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2D67AE0D-D005-4B4A-8A8B-471CB6EC90DD}" type="slidenum">
              <a:rPr lang="en-GB" altLang="x-none" sz="1200"/>
              <a:pPr/>
              <a:t>28</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2511747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4C0642A3-041A-0E4A-869E-A7671EF08685}" type="slidenum">
              <a:rPr lang="en-GB" altLang="x-none" sz="1200"/>
              <a:pPr/>
              <a:t>29</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1584688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C3CBB29F-555E-CF4D-B20C-A2C0203563DE}" type="slidenum">
              <a:rPr lang="en-GB" altLang="x-none" sz="1200"/>
              <a:pPr/>
              <a:t>30</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9123219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784E7384-1AA0-9744-A003-60D6EDC8C0D5}" type="slidenum">
              <a:rPr lang="en-GB" altLang="x-none" sz="1200"/>
              <a:pPr/>
              <a:t>31</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7158541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5D8C51EE-594F-1C47-9DA4-6ADB1BD507C6}" type="slidenum">
              <a:rPr lang="en-GB" altLang="x-none" sz="1200"/>
              <a:pPr/>
              <a:t>32</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4732128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625CD838-9D34-EC4A-955E-379076AFAA04}" type="slidenum">
              <a:rPr lang="en-GB" altLang="x-none" sz="1200"/>
              <a:pPr/>
              <a:t>33</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4590170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4F306BE9-4399-5142-AFAE-F93341664E76}" type="slidenum">
              <a:rPr lang="en-GB" altLang="x-none" sz="1200"/>
              <a:pPr/>
              <a:t>34</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2858859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3D9435FC-A49A-374E-9BE6-6A0D40C0AB03}" type="slidenum">
              <a:rPr lang="en-GB" altLang="x-none" sz="1200"/>
              <a:pPr/>
              <a:t>35</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5574184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766EB219-6910-3048-9312-0E624EE6EF1D}" type="slidenum">
              <a:rPr lang="en-GB" altLang="x-none" sz="1200"/>
              <a:pPr/>
              <a:t>36</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4165374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98BFDA44-2E10-354D-9916-BBC930E789B1}" type="slidenum">
              <a:rPr lang="en-GB" altLang="x-none" sz="1200"/>
              <a:pPr/>
              <a:t>39</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1945095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E36932CE-0992-3A4F-A524-C247A1F0CAF5}" type="slidenum">
              <a:rPr lang="en-GB" altLang="x-none" sz="1200"/>
              <a:pPr/>
              <a:t>40</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6553366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D9D34C52-BB05-DD47-8327-5E1B18F29564}" type="slidenum">
              <a:rPr lang="en-GB" altLang="x-none" sz="1200"/>
              <a:pPr/>
              <a:t>41</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5323101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174CCF73-D701-5E42-BE9A-536C6CD15A23}" type="slidenum">
              <a:rPr lang="en-GB" altLang="x-none" sz="1200"/>
              <a:pPr/>
              <a:t>42</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9024050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8E50E82B-58A8-A84C-8FD3-1A98F323B3A6}" type="slidenum">
              <a:rPr lang="en-GB" altLang="x-none" sz="1200"/>
              <a:pPr/>
              <a:t>43</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7814580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4A9405D1-EC34-484A-ACDD-9813C0DAF9C8}" type="slidenum">
              <a:rPr lang="en-GB" altLang="x-none" sz="1200"/>
              <a:pPr/>
              <a:t>44</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9643080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F67F547E-EE9C-D943-B140-17E8CB33984A}" type="slidenum">
              <a:rPr lang="en-GB" altLang="x-none" sz="1200"/>
              <a:pPr/>
              <a:t>45</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5886133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4C852F8F-B86E-6C48-9669-44414059A172}" type="slidenum">
              <a:rPr lang="en-GB" altLang="x-none" sz="1200"/>
              <a:pPr/>
              <a:t>46</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7471871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CCF45BBD-BED9-FF40-AF11-FB9C62CBD4AE}" type="slidenum">
              <a:rPr lang="en-GB" altLang="x-none" sz="1200"/>
              <a:pPr/>
              <a:t>47</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0127685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EE5F458B-3180-3040-9224-91801E29BD98}" type="slidenum">
              <a:rPr lang="en-GB" altLang="x-none" sz="1200"/>
              <a:pPr/>
              <a:t>48</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6629468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A57323FF-BEA7-2548-A7D5-CF606ACDE352}" type="slidenum">
              <a:rPr lang="en-GB" altLang="x-none" sz="1200"/>
              <a:pPr/>
              <a:t>49</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4313753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D0458DA4-B151-7B44-9CB2-DA8AAC16B419}" type="slidenum">
              <a:rPr lang="en-GB" altLang="x-none" sz="1200"/>
              <a:pPr/>
              <a:t>50</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87332092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28BFCB0C-4894-F146-A6B8-B0C188F11904}" type="slidenum">
              <a:rPr lang="en-GB" altLang="x-none" sz="1200"/>
              <a:pPr/>
              <a:t>51</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75467639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28656E56-92FF-3244-A0EE-3719A40BBEEE}" type="slidenum">
              <a:rPr lang="en-GB" altLang="x-none" sz="1200"/>
              <a:pPr/>
              <a:t>52</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6367227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1A7749BF-DCDC-9A45-9447-BC1FCD7DFE36}" type="slidenum">
              <a:rPr lang="en-GB" altLang="x-none" sz="1200"/>
              <a:pPr/>
              <a:t>53</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27114799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8586236A-4478-9A4D-A9B0-B4F0449DCEC7}" type="slidenum">
              <a:rPr lang="en-GB" altLang="x-none" sz="1200"/>
              <a:pPr/>
              <a:t>54</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8379835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8F5F6201-E7A7-B44F-B660-301475311590}" type="slidenum">
              <a:rPr lang="en-GB" altLang="x-none" sz="1200"/>
              <a:pPr/>
              <a:t>55</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4700382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EC685E11-5282-064C-A143-1F41A789BD65}" type="slidenum">
              <a:rPr lang="en-GB" altLang="x-none" sz="1200"/>
              <a:pPr/>
              <a:t>56</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30222380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85971C82-1325-EC4A-A284-1CDCF9D47EF0}" type="slidenum">
              <a:rPr lang="en-GB" altLang="x-none" sz="1200"/>
              <a:pPr/>
              <a:t>57</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37843525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4BE19B83-79E8-B04D-8B0D-FC8DAE0C1EB9}" type="slidenum">
              <a:rPr lang="en-GB" altLang="x-none" sz="1200"/>
              <a:pPr/>
              <a:t>58</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59001010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17F06F54-5413-3A47-A8BA-8CCD17BEDDD1}" type="slidenum">
              <a:rPr lang="en-GB" altLang="x-none" sz="1200"/>
              <a:pPr/>
              <a:t>59</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72366658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fld id="{1FAB5ADA-20A7-0146-9A26-2F1135CF785C}" type="slidenum">
              <a:rPr lang="en-GB" altLang="x-none" sz="1200"/>
              <a:pPr/>
              <a:t>60</a:t>
            </a:fld>
            <a:endParaRPr lang="en-GB" altLang="x-none" sz="1200"/>
          </a:p>
        </p:txBody>
      </p:sp>
      <p:sp>
        <p:nvSpPr>
          <p:cNvPr id="1378306"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78307" name="Rectangle 1027"/>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897363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A95FD2D-C559-7048-8408-35E5469F862F}" type="slidenum">
              <a:rPr lang="en-GB"/>
              <a:pPr/>
              <a:t>‹#›</a:t>
            </a:fld>
            <a:endParaRPr lang="en-GB"/>
          </a:p>
        </p:txBody>
      </p:sp>
    </p:spTree>
    <p:extLst>
      <p:ext uri="{BB962C8B-B14F-4D97-AF65-F5344CB8AC3E}">
        <p14:creationId xmlns:p14="http://schemas.microsoft.com/office/powerpoint/2010/main" val="821334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CBC1325-FFF1-4748-AD30-58D5F6E6A22F}" type="slidenum">
              <a:rPr lang="en-GB"/>
              <a:pPr/>
              <a:t>‹#›</a:t>
            </a:fld>
            <a:endParaRPr lang="en-GB"/>
          </a:p>
        </p:txBody>
      </p:sp>
    </p:spTree>
    <p:extLst>
      <p:ext uri="{BB962C8B-B14F-4D97-AF65-F5344CB8AC3E}">
        <p14:creationId xmlns:p14="http://schemas.microsoft.com/office/powerpoint/2010/main" val="992069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1A58FA1B-52B8-9047-BBE6-504DC1DB174A}" type="slidenum">
              <a:rPr lang="en-GB"/>
              <a:pPr/>
              <a:t>‹#›</a:t>
            </a:fld>
            <a:endParaRPr lang="en-GB"/>
          </a:p>
        </p:txBody>
      </p:sp>
    </p:spTree>
    <p:extLst>
      <p:ext uri="{BB962C8B-B14F-4D97-AF65-F5344CB8AC3E}">
        <p14:creationId xmlns:p14="http://schemas.microsoft.com/office/powerpoint/2010/main" val="370109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BF9E2FAF-2D37-1E4A-9ADD-DC9CF1AF6D2C}" type="slidenum">
              <a:rPr lang="en-GB"/>
              <a:pPr/>
              <a:t>‹#›</a:t>
            </a:fld>
            <a:endParaRPr lang="en-GB"/>
          </a:p>
        </p:txBody>
      </p:sp>
    </p:spTree>
    <p:extLst>
      <p:ext uri="{BB962C8B-B14F-4D97-AF65-F5344CB8AC3E}">
        <p14:creationId xmlns:p14="http://schemas.microsoft.com/office/powerpoint/2010/main" val="2736753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5D56B761-5C69-E04E-8481-4363F79EF55C}" type="slidenum">
              <a:rPr lang="en-GB"/>
              <a:pPr/>
              <a:t>‹#›</a:t>
            </a:fld>
            <a:endParaRPr lang="en-GB"/>
          </a:p>
        </p:txBody>
      </p:sp>
    </p:spTree>
    <p:extLst>
      <p:ext uri="{BB962C8B-B14F-4D97-AF65-F5344CB8AC3E}">
        <p14:creationId xmlns:p14="http://schemas.microsoft.com/office/powerpoint/2010/main" val="1550564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87D22C5F-124E-2E4C-86F6-B663750630ED}" type="slidenum">
              <a:rPr lang="en-GB"/>
              <a:pPr/>
              <a:t>‹#›</a:t>
            </a:fld>
            <a:endParaRPr lang="en-GB"/>
          </a:p>
        </p:txBody>
      </p:sp>
    </p:spTree>
    <p:extLst>
      <p:ext uri="{BB962C8B-B14F-4D97-AF65-F5344CB8AC3E}">
        <p14:creationId xmlns:p14="http://schemas.microsoft.com/office/powerpoint/2010/main" val="3523797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6CB0538F-A86B-0B40-8F25-4FAEB16977F7}" type="slidenum">
              <a:rPr lang="en-GB"/>
              <a:pPr/>
              <a:t>‹#›</a:t>
            </a:fld>
            <a:endParaRPr lang="en-GB"/>
          </a:p>
        </p:txBody>
      </p:sp>
    </p:spTree>
    <p:extLst>
      <p:ext uri="{BB962C8B-B14F-4D97-AF65-F5344CB8AC3E}">
        <p14:creationId xmlns:p14="http://schemas.microsoft.com/office/powerpoint/2010/main" val="2491398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D98E3E8D-1E44-C646-8CD3-9760BAA7ED5A}" type="slidenum">
              <a:rPr lang="en-GB"/>
              <a:pPr/>
              <a:t>‹#›</a:t>
            </a:fld>
            <a:endParaRPr lang="en-GB"/>
          </a:p>
        </p:txBody>
      </p:sp>
    </p:spTree>
    <p:extLst>
      <p:ext uri="{BB962C8B-B14F-4D97-AF65-F5344CB8AC3E}">
        <p14:creationId xmlns:p14="http://schemas.microsoft.com/office/powerpoint/2010/main" val="1322625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138FDAF6-98D4-D64D-8060-456FD029D337}" type="slidenum">
              <a:rPr lang="en-GB"/>
              <a:pPr/>
              <a:t>‹#›</a:t>
            </a:fld>
            <a:endParaRPr lang="en-GB"/>
          </a:p>
        </p:txBody>
      </p:sp>
    </p:spTree>
    <p:extLst>
      <p:ext uri="{BB962C8B-B14F-4D97-AF65-F5344CB8AC3E}">
        <p14:creationId xmlns:p14="http://schemas.microsoft.com/office/powerpoint/2010/main" val="17851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393EE34-25FE-6C4E-9525-9E88D7B2A205}" type="slidenum">
              <a:rPr lang="en-GB"/>
              <a:pPr/>
              <a:t>‹#›</a:t>
            </a:fld>
            <a:endParaRPr lang="en-GB"/>
          </a:p>
        </p:txBody>
      </p:sp>
    </p:spTree>
    <p:extLst>
      <p:ext uri="{BB962C8B-B14F-4D97-AF65-F5344CB8AC3E}">
        <p14:creationId xmlns:p14="http://schemas.microsoft.com/office/powerpoint/2010/main" val="3258313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56C24D2A-D192-3447-B84D-53720E987EE8}" type="slidenum">
              <a:rPr lang="en-GB"/>
              <a:pPr/>
              <a:t>‹#›</a:t>
            </a:fld>
            <a:endParaRPr lang="en-GB"/>
          </a:p>
        </p:txBody>
      </p:sp>
    </p:spTree>
    <p:extLst>
      <p:ext uri="{BB962C8B-B14F-4D97-AF65-F5344CB8AC3E}">
        <p14:creationId xmlns:p14="http://schemas.microsoft.com/office/powerpoint/2010/main" val="3289040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ea typeface="+mn-ea"/>
                <a:cs typeface="+mn-cs"/>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ea typeface="+mn-ea"/>
                <a:cs typeface="+mn-cs"/>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fld id="{83C505EB-A9EE-BD44-BA5C-29EC3A67998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heatherwick.com/london-bus/"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www.heatherwick.com/london-bu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heatherwick.com/london-bu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johnsingersargent.org/In-Switzerland.html"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pic>
        <p:nvPicPr>
          <p:cNvPr id="4" name="Picture 3" descr="Screenshot 2017-01-29 12.09.5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7851" y="0"/>
            <a:ext cx="10107637" cy="6858000"/>
          </a:xfrm>
          <a:prstGeom prst="rect">
            <a:avLst/>
          </a:prstGeom>
        </p:spPr>
      </p:pic>
      <p:sp>
        <p:nvSpPr>
          <p:cNvPr id="3" name="Rectangle 2"/>
          <p:cNvSpPr/>
          <p:nvPr/>
        </p:nvSpPr>
        <p:spPr>
          <a:xfrm>
            <a:off x="2339752" y="363523"/>
            <a:ext cx="4464496" cy="2088232"/>
          </a:xfrm>
          <a:prstGeom prst="rect">
            <a:avLst/>
          </a:prstGeom>
          <a:solidFill>
            <a:schemeClr val="tx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555776" y="363523"/>
            <a:ext cx="4536504" cy="2123658"/>
          </a:xfrm>
          <a:prstGeom prst="rect">
            <a:avLst/>
          </a:prstGeom>
          <a:noFill/>
        </p:spPr>
        <p:txBody>
          <a:bodyPr wrap="square" rtlCol="0">
            <a:spAutoFit/>
          </a:bodyPr>
          <a:lstStyle/>
          <a:p>
            <a:r>
              <a:rPr lang="en-US" sz="4400" dirty="0">
                <a:solidFill>
                  <a:schemeClr val="bg1"/>
                </a:solidFill>
                <a:latin typeface="American Typewriter" charset="0"/>
                <a:ea typeface="American Typewriter" charset="0"/>
                <a:cs typeface="American Typewriter" charset="0"/>
              </a:rPr>
              <a:t>Independent Inquiry</a:t>
            </a:r>
          </a:p>
          <a:p>
            <a:r>
              <a:rPr lang="en-US" sz="4400" dirty="0">
                <a:solidFill>
                  <a:schemeClr val="bg1"/>
                </a:solidFill>
                <a:latin typeface="American Typewriter" charset="0"/>
                <a:ea typeface="American Typewriter" charset="0"/>
                <a:cs typeface="American Typewriter" charset="0"/>
              </a:rPr>
              <a:t>CONVENTIONS</a:t>
            </a:r>
          </a:p>
        </p:txBody>
      </p:sp>
      <p:sp>
        <p:nvSpPr>
          <p:cNvPr id="6" name="Rectangle 5">
            <a:extLst>
              <a:ext uri="{FF2B5EF4-FFF2-40B4-BE49-F238E27FC236}">
                <a16:creationId xmlns:a16="http://schemas.microsoft.com/office/drawing/2014/main" xmlns="" id="{07A894E2-41BA-8247-8218-95D4864364EC}"/>
              </a:ext>
            </a:extLst>
          </p:cNvPr>
          <p:cNvSpPr/>
          <p:nvPr/>
        </p:nvSpPr>
        <p:spPr>
          <a:xfrm>
            <a:off x="2267744" y="4581127"/>
            <a:ext cx="4392488" cy="1080121"/>
          </a:xfrm>
          <a:prstGeom prst="rect">
            <a:avLst/>
          </a:prstGeom>
          <a:solidFill>
            <a:schemeClr val="tx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xmlns="" id="{8D91B62A-C124-D548-A3B6-B0C8086AD657}"/>
              </a:ext>
            </a:extLst>
          </p:cNvPr>
          <p:cNvSpPr txBox="1"/>
          <p:nvPr/>
        </p:nvSpPr>
        <p:spPr>
          <a:xfrm>
            <a:off x="2973469" y="4725144"/>
            <a:ext cx="3004990" cy="461665"/>
          </a:xfrm>
          <a:prstGeom prst="rect">
            <a:avLst/>
          </a:prstGeom>
          <a:noFill/>
        </p:spPr>
        <p:txBody>
          <a:bodyPr wrap="none" rtlCol="0">
            <a:spAutoFit/>
          </a:bodyPr>
          <a:lstStyle/>
          <a:p>
            <a:pPr algn="ctr"/>
            <a:r>
              <a:rPr lang="en-US" sz="2400" b="1" dirty="0">
                <a:solidFill>
                  <a:schemeClr val="bg1"/>
                </a:solidFill>
                <a:latin typeface="American Typewriter" charset="0"/>
                <a:ea typeface="American Typewriter" charset="0"/>
                <a:cs typeface="American Typewriter" charset="0"/>
              </a:rPr>
              <a:t>Dr. J. M. </a:t>
            </a:r>
            <a:r>
              <a:rPr lang="en-US" sz="2400" b="1" smtClean="0">
                <a:solidFill>
                  <a:schemeClr val="bg1"/>
                </a:solidFill>
                <a:latin typeface="American Typewriter" charset="0"/>
                <a:ea typeface="American Typewriter" charset="0"/>
                <a:cs typeface="American Typewriter" charset="0"/>
              </a:rPr>
              <a:t>Lockheart</a:t>
            </a:r>
            <a:r>
              <a:rPr lang="en-US" sz="2400" smtClean="0">
                <a:solidFill>
                  <a:schemeClr val="bg1"/>
                </a:solidFill>
                <a:latin typeface="American Typewriter" charset="0"/>
                <a:ea typeface="American Typewriter" charset="0"/>
                <a:cs typeface="American Typewriter" charset="0"/>
              </a:rPr>
              <a:t> </a:t>
            </a:r>
            <a:endParaRPr lang="en-US" sz="2400" dirty="0">
              <a:solidFill>
                <a:schemeClr val="bg1"/>
              </a:solidFill>
              <a:latin typeface="American Typewriter" charset="0"/>
              <a:ea typeface="American Typewriter" charset="0"/>
              <a:cs typeface="American Typewriter" charset="0"/>
            </a:endParaRPr>
          </a:p>
        </p:txBody>
      </p:sp>
    </p:spTree>
    <p:extLst>
      <p:ext uri="{BB962C8B-B14F-4D97-AF65-F5344CB8AC3E}">
        <p14:creationId xmlns:p14="http://schemas.microsoft.com/office/powerpoint/2010/main" val="36486286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a:xfrm>
            <a:off x="457200" y="274638"/>
            <a:ext cx="8363272" cy="1143000"/>
          </a:xfrm>
        </p:spPr>
        <p:txBody>
          <a:bodyPr/>
          <a:lstStyle/>
          <a:p>
            <a:pPr algn="l"/>
            <a:r>
              <a:rPr lang="en-GB" altLang="x-none" sz="4400" dirty="0">
                <a:latin typeface="Arial" charset="0"/>
              </a:rPr>
              <a:t>Conventions for Writing Practice</a:t>
            </a:r>
            <a:endParaRPr lang="en-US" altLang="x-none" sz="4400" dirty="0"/>
          </a:p>
        </p:txBody>
      </p:sp>
      <p:sp>
        <p:nvSpPr>
          <p:cNvPr id="274435" name="Rectangle 3"/>
          <p:cNvSpPr>
            <a:spLocks noGrp="1" noChangeAspect="1" noChangeArrowheads="1"/>
          </p:cNvSpPr>
          <p:nvPr>
            <p:ph type="body" idx="1"/>
          </p:nvPr>
        </p:nvSpPr>
        <p:spPr>
          <a:xfrm>
            <a:off x="457200" y="1600200"/>
            <a:ext cx="8686800" cy="4525963"/>
          </a:xfrm>
        </p:spPr>
        <p:txBody>
          <a:bodyPr/>
          <a:lstStyle/>
          <a:p>
            <a:pPr>
              <a:lnSpc>
                <a:spcPct val="80000"/>
              </a:lnSpc>
              <a:buFontTx/>
              <a:buNone/>
            </a:pPr>
            <a:endParaRPr lang="en-GB" altLang="x-none" sz="2800" dirty="0">
              <a:latin typeface="Arial" charset="0"/>
            </a:endParaRPr>
          </a:p>
          <a:p>
            <a:pPr>
              <a:lnSpc>
                <a:spcPct val="80000"/>
              </a:lnSpc>
              <a:buFontTx/>
              <a:buNone/>
            </a:pPr>
            <a:endParaRPr lang="en-GB" altLang="x-none" sz="2800" dirty="0">
              <a:latin typeface="Arial" charset="0"/>
            </a:endParaRPr>
          </a:p>
          <a:p>
            <a:pPr>
              <a:lnSpc>
                <a:spcPct val="80000"/>
              </a:lnSpc>
              <a:buFontTx/>
              <a:buNone/>
            </a:pPr>
            <a:r>
              <a:rPr lang="en-GB" altLang="x-none" sz="2800" dirty="0">
                <a:latin typeface="Arial" charset="0"/>
              </a:rPr>
              <a:t>			- Reminder of a Paragraph </a:t>
            </a:r>
          </a:p>
          <a:p>
            <a:pPr>
              <a:lnSpc>
                <a:spcPct val="80000"/>
              </a:lnSpc>
              <a:buFontTx/>
              <a:buNone/>
            </a:pPr>
            <a:r>
              <a:rPr lang="en-GB" altLang="x-none" sz="2800" dirty="0">
                <a:latin typeface="Arial" charset="0"/>
              </a:rPr>
              <a:t>			- Referencing in-text </a:t>
            </a:r>
          </a:p>
          <a:p>
            <a:pPr>
              <a:lnSpc>
                <a:spcPct val="80000"/>
              </a:lnSpc>
              <a:buFontTx/>
              <a:buNone/>
            </a:pPr>
            <a:r>
              <a:rPr lang="en-GB" altLang="x-none" sz="2800" dirty="0">
                <a:latin typeface="Arial" charset="0"/>
              </a:rPr>
              <a:t>			- Compiling a bibliography</a:t>
            </a:r>
          </a:p>
          <a:p>
            <a:pPr>
              <a:lnSpc>
                <a:spcPct val="80000"/>
              </a:lnSpc>
              <a:buFontTx/>
              <a:buNone/>
            </a:pPr>
            <a:endParaRPr lang="en-US" altLang="x-none" sz="2800" dirty="0"/>
          </a:p>
        </p:txBody>
      </p:sp>
    </p:spTree>
    <p:extLst>
      <p:ext uri="{BB962C8B-B14F-4D97-AF65-F5344CB8AC3E}">
        <p14:creationId xmlns:p14="http://schemas.microsoft.com/office/powerpoint/2010/main" val="17930269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345090" name="Rectangle 2"/>
          <p:cNvSpPr>
            <a:spLocks noGrp="1" noChangeArrowheads="1"/>
          </p:cNvSpPr>
          <p:nvPr>
            <p:ph type="title"/>
          </p:nvPr>
        </p:nvSpPr>
        <p:spPr>
          <a:xfrm>
            <a:off x="827584" y="274638"/>
            <a:ext cx="7859215" cy="1143000"/>
          </a:xfrm>
        </p:spPr>
        <p:txBody>
          <a:bodyPr/>
          <a:lstStyle/>
          <a:p>
            <a:r>
              <a:rPr lang="en-US" b="1" dirty="0"/>
              <a:t>You are all detectives now</a:t>
            </a:r>
            <a:endParaRPr lang="en-GB" dirty="0"/>
          </a:p>
        </p:txBody>
      </p:sp>
      <p:sp>
        <p:nvSpPr>
          <p:cNvPr id="2" name="TextBox 1"/>
          <p:cNvSpPr txBox="1"/>
          <p:nvPr/>
        </p:nvSpPr>
        <p:spPr>
          <a:xfrm>
            <a:off x="4000500" y="-279400"/>
            <a:ext cx="184731" cy="369332"/>
          </a:xfrm>
          <a:prstGeom prst="rect">
            <a:avLst/>
          </a:prstGeom>
          <a:noFill/>
        </p:spPr>
        <p:txBody>
          <a:bodyPr wrap="none" rtlCol="0">
            <a:spAutoFit/>
          </a:bodyPr>
          <a:lstStyle/>
          <a:p>
            <a:endParaRPr lang="en-US" dirty="0"/>
          </a:p>
        </p:txBody>
      </p:sp>
      <p:sp>
        <p:nvSpPr>
          <p:cNvPr id="5" name="Rectangle 4">
            <a:extLst>
              <a:ext uri="{FF2B5EF4-FFF2-40B4-BE49-F238E27FC236}">
                <a16:creationId xmlns:a16="http://schemas.microsoft.com/office/drawing/2014/main" xmlns="" id="{140F1B61-D299-6445-B842-69A55B5528C9}"/>
              </a:ext>
            </a:extLst>
          </p:cNvPr>
          <p:cNvSpPr/>
          <p:nvPr/>
        </p:nvSpPr>
        <p:spPr>
          <a:xfrm>
            <a:off x="434803" y="1406884"/>
            <a:ext cx="3322712" cy="5232202"/>
          </a:xfrm>
          <a:prstGeom prst="rect">
            <a:avLst/>
          </a:prstGeom>
        </p:spPr>
        <p:txBody>
          <a:bodyPr wrap="square">
            <a:spAutoFit/>
          </a:bodyPr>
          <a:lstStyle/>
          <a:p>
            <a:pPr indent="-274320" eaLnBrk="1" fontAlgn="auto" hangingPunct="1">
              <a:spcAft>
                <a:spcPts val="0"/>
              </a:spcAft>
              <a:buFontTx/>
              <a:buNone/>
              <a:defRPr/>
            </a:pPr>
            <a:r>
              <a:rPr lang="en-US" sz="2000" dirty="0"/>
              <a:t>“More than just a set of skills, </a:t>
            </a:r>
            <a:r>
              <a:rPr lang="en-US" sz="2000" b="1" dirty="0"/>
              <a:t>analysis</a:t>
            </a:r>
            <a:r>
              <a:rPr lang="en-US" sz="2000" dirty="0"/>
              <a:t> is a frame of mind, an attitude toward experience. It is a form of detective work that typically pursues something puzzling, something you are seeking to understand rather than something you are already sure you have the answers to. Analysis finds questions where there seemed not to be any, and it makes connections that might not have been evident at first.” </a:t>
            </a:r>
          </a:p>
          <a:p>
            <a:pPr indent="-274320" eaLnBrk="1" fontAlgn="auto" hangingPunct="1">
              <a:spcAft>
                <a:spcPts val="0"/>
              </a:spcAft>
              <a:buFontTx/>
              <a:buNone/>
              <a:defRPr/>
            </a:pPr>
            <a:r>
              <a:rPr lang="en-US" sz="1400" dirty="0"/>
              <a:t>(</a:t>
            </a:r>
            <a:r>
              <a:rPr lang="en-US" sz="1400" dirty="0" err="1"/>
              <a:t>Rosenwasser</a:t>
            </a:r>
            <a:r>
              <a:rPr lang="en-US" sz="1400" dirty="0"/>
              <a:t> and Stephen, 2009, p. 4) </a:t>
            </a:r>
          </a:p>
        </p:txBody>
      </p:sp>
      <p:pic>
        <p:nvPicPr>
          <p:cNvPr id="7" name="Picture 6">
            <a:extLst>
              <a:ext uri="{FF2B5EF4-FFF2-40B4-BE49-F238E27FC236}">
                <a16:creationId xmlns:a16="http://schemas.microsoft.com/office/drawing/2014/main" xmlns="" id="{38344756-165B-5740-9C1D-46953A8E17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4300" y="1417638"/>
            <a:ext cx="5219700" cy="5003800"/>
          </a:xfrm>
          <a:prstGeom prst="rect">
            <a:avLst/>
          </a:prstGeom>
        </p:spPr>
      </p:pic>
    </p:spTree>
    <p:extLst>
      <p:ext uri="{BB962C8B-B14F-4D97-AF65-F5344CB8AC3E}">
        <p14:creationId xmlns:p14="http://schemas.microsoft.com/office/powerpoint/2010/main" val="9862692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345090" name="Rectangle 2"/>
          <p:cNvSpPr>
            <a:spLocks noGrp="1" noChangeArrowheads="1"/>
          </p:cNvSpPr>
          <p:nvPr>
            <p:ph type="title"/>
          </p:nvPr>
        </p:nvSpPr>
        <p:spPr/>
        <p:txBody>
          <a:bodyPr/>
          <a:lstStyle/>
          <a:p>
            <a:r>
              <a:rPr lang="en-US" b="1" dirty="0"/>
              <a:t>Positioning my practice</a:t>
            </a:r>
            <a:endParaRPr lang="en-GB" dirty="0"/>
          </a:p>
        </p:txBody>
      </p:sp>
      <p:sp>
        <p:nvSpPr>
          <p:cNvPr id="345091" name="Rectangle 3"/>
          <p:cNvSpPr>
            <a:spLocks noGrp="1" noChangeAspect="1" noChangeArrowheads="1"/>
          </p:cNvSpPr>
          <p:nvPr>
            <p:ph type="body" idx="1"/>
          </p:nvPr>
        </p:nvSpPr>
        <p:spPr/>
        <p:txBody>
          <a:bodyPr/>
          <a:lstStyle/>
          <a:p>
            <a:pPr marL="0" indent="0">
              <a:buNone/>
            </a:pPr>
            <a:r>
              <a:rPr lang="en-US" sz="1800" dirty="0"/>
              <a:t>My positioning, or theoretical stance, strongly adheres to parallel notions of epistemology and ideology that inform my interdisciplinary role and practices. Though my study is situated in design, I seek to assess the use of collaborative writing approaches, practices and tools for teams of designers and to highlight the transformation that occurs through their use, so it is important that my theoretical awareness also bridges academic literacy and pedagogy. </a:t>
            </a:r>
            <a:r>
              <a:rPr lang="en-US" sz="2000" dirty="0"/>
              <a:t>Firstly, in terms of epistemology, I position my workshops as relational (Maier &amp; </a:t>
            </a:r>
            <a:r>
              <a:rPr lang="en-US" sz="2000" dirty="0" err="1"/>
              <a:t>Fadel</a:t>
            </a:r>
            <a:r>
              <a:rPr lang="en-US" sz="2000" dirty="0"/>
              <a:t>, 2009), and empowering </a:t>
            </a:r>
            <a:r>
              <a:rPr lang="en-US" sz="2000" i="1" dirty="0"/>
              <a:t>social practices</a:t>
            </a:r>
            <a:r>
              <a:rPr lang="en-US" sz="2000" dirty="0"/>
              <a:t>, involving a dialogic approach to knowledge (</a:t>
            </a:r>
            <a:r>
              <a:rPr lang="en-US" sz="2000" dirty="0" err="1"/>
              <a:t>Lindström</a:t>
            </a:r>
            <a:r>
              <a:rPr lang="en-US" sz="2000" dirty="0"/>
              <a:t> and </a:t>
            </a:r>
            <a:r>
              <a:rPr lang="en-US" sz="2000" dirty="0" err="1"/>
              <a:t>Ståhl</a:t>
            </a:r>
            <a:r>
              <a:rPr lang="en-US" sz="2000" dirty="0"/>
              <a:t>, 2012; Bohm, 2004), and in terms of ideology, I focus on my practice as a route of positive transformation. This equates with the academic literacies’ ideology of transformation (Lillis and Scott, 2007) and with ‘literacy as social practice’ (Lillis and Scott, 2007, p.7) and writing as a socially-situated act (Swales, 1990), which in turn mirrors pedagogies of transformation (Freire, 1996; bell hooks, 1994). </a:t>
            </a:r>
            <a:endParaRPr lang="en-GB" sz="2000" dirty="0"/>
          </a:p>
        </p:txBody>
      </p:sp>
      <p:sp>
        <p:nvSpPr>
          <p:cNvPr id="2" name="TextBox 1"/>
          <p:cNvSpPr txBox="1"/>
          <p:nvPr/>
        </p:nvSpPr>
        <p:spPr>
          <a:xfrm>
            <a:off x="4000500" y="-27940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7188644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345090" name="Rectangle 2"/>
          <p:cNvSpPr>
            <a:spLocks noGrp="1" noChangeArrowheads="1"/>
          </p:cNvSpPr>
          <p:nvPr>
            <p:ph type="title"/>
          </p:nvPr>
        </p:nvSpPr>
        <p:spPr>
          <a:xfrm>
            <a:off x="827584" y="274638"/>
            <a:ext cx="7859215" cy="1143000"/>
          </a:xfrm>
        </p:spPr>
        <p:txBody>
          <a:bodyPr/>
          <a:lstStyle/>
          <a:p>
            <a:r>
              <a:rPr lang="en-US" b="1" dirty="0"/>
              <a:t>You are all detectives now</a:t>
            </a:r>
            <a:endParaRPr lang="en-GB" dirty="0"/>
          </a:p>
        </p:txBody>
      </p:sp>
      <p:sp>
        <p:nvSpPr>
          <p:cNvPr id="2" name="TextBox 1"/>
          <p:cNvSpPr txBox="1"/>
          <p:nvPr/>
        </p:nvSpPr>
        <p:spPr>
          <a:xfrm>
            <a:off x="4000500" y="-279400"/>
            <a:ext cx="184731" cy="369332"/>
          </a:xfrm>
          <a:prstGeom prst="rect">
            <a:avLst/>
          </a:prstGeom>
          <a:noFill/>
        </p:spPr>
        <p:txBody>
          <a:bodyPr wrap="none" rtlCol="0">
            <a:spAutoFit/>
          </a:bodyPr>
          <a:lstStyle/>
          <a:p>
            <a:endParaRPr lang="en-US" dirty="0"/>
          </a:p>
        </p:txBody>
      </p:sp>
      <p:sp>
        <p:nvSpPr>
          <p:cNvPr id="5" name="Rectangle 4">
            <a:extLst>
              <a:ext uri="{FF2B5EF4-FFF2-40B4-BE49-F238E27FC236}">
                <a16:creationId xmlns:a16="http://schemas.microsoft.com/office/drawing/2014/main" xmlns="" id="{140F1B61-D299-6445-B842-69A55B5528C9}"/>
              </a:ext>
            </a:extLst>
          </p:cNvPr>
          <p:cNvSpPr/>
          <p:nvPr/>
        </p:nvSpPr>
        <p:spPr>
          <a:xfrm>
            <a:off x="434803" y="1406884"/>
            <a:ext cx="3322712" cy="5539978"/>
          </a:xfrm>
          <a:prstGeom prst="rect">
            <a:avLst/>
          </a:prstGeom>
        </p:spPr>
        <p:txBody>
          <a:bodyPr wrap="square">
            <a:spAutoFit/>
          </a:bodyPr>
          <a:lstStyle/>
          <a:p>
            <a:pPr algn="ctr"/>
            <a:r>
              <a:rPr lang="en-US" sz="4000" dirty="0">
                <a:latin typeface="Adobe Caslon Pro" panose="0205050205050A020403" pitchFamily="18" charset="77"/>
              </a:rPr>
              <a:t>Ask yourself: </a:t>
            </a:r>
          </a:p>
          <a:p>
            <a:endParaRPr lang="en-US" sz="2800" dirty="0">
              <a:latin typeface="Adobe Caslon Pro" panose="0205050205050A020403" pitchFamily="18" charset="77"/>
            </a:endParaRPr>
          </a:p>
          <a:p>
            <a:r>
              <a:rPr lang="en-US" sz="2800" dirty="0">
                <a:latin typeface="Adobe Caslon Pro" panose="0205050205050A020403" pitchFamily="18" charset="77"/>
              </a:rPr>
              <a:t>What repeats?</a:t>
            </a:r>
          </a:p>
          <a:p>
            <a:r>
              <a:rPr lang="en-US" sz="2800" dirty="0">
                <a:latin typeface="Adobe Caslon Pro" panose="0205050205050A020403" pitchFamily="18" charset="77"/>
              </a:rPr>
              <a:t>What goes with what?</a:t>
            </a:r>
          </a:p>
          <a:p>
            <a:r>
              <a:rPr lang="en-US" sz="2800" dirty="0">
                <a:latin typeface="Adobe Caslon Pro" panose="0205050205050A020403" pitchFamily="18" charset="77"/>
              </a:rPr>
              <a:t>What is opposed to what?</a:t>
            </a:r>
          </a:p>
          <a:p>
            <a:r>
              <a:rPr lang="en-US" sz="2800" dirty="0">
                <a:latin typeface="Adobe Caslon Pro" panose="0205050205050A020403" pitchFamily="18" charset="77"/>
              </a:rPr>
              <a:t>What doesn’t fit? </a:t>
            </a:r>
          </a:p>
          <a:p>
            <a:r>
              <a:rPr lang="en-US" sz="2800" dirty="0">
                <a:latin typeface="Adobe Caslon Pro" panose="0205050205050A020403" pitchFamily="18" charset="77"/>
              </a:rPr>
              <a:t>And for any of these, so what?</a:t>
            </a:r>
          </a:p>
          <a:p>
            <a:pPr indent="-274320" eaLnBrk="1" fontAlgn="auto" hangingPunct="1">
              <a:spcAft>
                <a:spcPts val="0"/>
              </a:spcAft>
              <a:defRPr/>
            </a:pPr>
            <a:endParaRPr lang="en-US" sz="2000" dirty="0">
              <a:latin typeface="Adobe Caslon Pro" panose="0205050205050A020403" pitchFamily="18" charset="77"/>
            </a:endParaRPr>
          </a:p>
          <a:p>
            <a:pPr indent="-274320" eaLnBrk="1" fontAlgn="auto" hangingPunct="1">
              <a:spcAft>
                <a:spcPts val="0"/>
              </a:spcAft>
              <a:defRPr/>
            </a:pPr>
            <a:r>
              <a:rPr lang="en-US" sz="1400" dirty="0"/>
              <a:t>(</a:t>
            </a:r>
            <a:r>
              <a:rPr lang="en-US" sz="1400" dirty="0" err="1"/>
              <a:t>Rosenwasser</a:t>
            </a:r>
            <a:r>
              <a:rPr lang="en-US" sz="1400" dirty="0"/>
              <a:t> and Stephen, 2009, p. 37) </a:t>
            </a:r>
            <a:r>
              <a:rPr lang="en-US" sz="1400" i="1" dirty="0">
                <a:latin typeface="Adobe Caslon Pro" panose="0205050205050A020403" pitchFamily="18" charset="77"/>
              </a:rPr>
              <a:t>Writing Analytically</a:t>
            </a:r>
          </a:p>
          <a:p>
            <a:pPr indent="-274320" eaLnBrk="1" fontAlgn="auto" hangingPunct="1">
              <a:spcAft>
                <a:spcPts val="0"/>
              </a:spcAft>
              <a:buFontTx/>
              <a:buNone/>
              <a:defRPr/>
            </a:pPr>
            <a:endParaRPr lang="en-US" sz="1400" dirty="0"/>
          </a:p>
        </p:txBody>
      </p:sp>
      <p:pic>
        <p:nvPicPr>
          <p:cNvPr id="7" name="Picture 6">
            <a:extLst>
              <a:ext uri="{FF2B5EF4-FFF2-40B4-BE49-F238E27FC236}">
                <a16:creationId xmlns:a16="http://schemas.microsoft.com/office/drawing/2014/main" xmlns="" id="{38344756-165B-5740-9C1D-46953A8E17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4300" y="1417638"/>
            <a:ext cx="5219700" cy="5003800"/>
          </a:xfrm>
          <a:prstGeom prst="rect">
            <a:avLst/>
          </a:prstGeom>
        </p:spPr>
      </p:pic>
    </p:spTree>
    <p:extLst>
      <p:ext uri="{BB962C8B-B14F-4D97-AF65-F5344CB8AC3E}">
        <p14:creationId xmlns:p14="http://schemas.microsoft.com/office/powerpoint/2010/main" val="38579921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 name="TextBox 1"/>
          <p:cNvSpPr txBox="1"/>
          <p:nvPr/>
        </p:nvSpPr>
        <p:spPr>
          <a:xfrm>
            <a:off x="4000500" y="-279400"/>
            <a:ext cx="184731" cy="369332"/>
          </a:xfrm>
          <a:prstGeom prst="rect">
            <a:avLst/>
          </a:prstGeom>
          <a:noFill/>
        </p:spPr>
        <p:txBody>
          <a:bodyPr wrap="none" rtlCol="0">
            <a:spAutoFit/>
          </a:bodyPr>
          <a:lstStyle/>
          <a:p>
            <a:endParaRPr lang="en-US" dirty="0"/>
          </a:p>
        </p:txBody>
      </p:sp>
      <p:pic>
        <p:nvPicPr>
          <p:cNvPr id="8" name="Picture 7" descr="Diagram, venn diagram&#10;&#10;Description automatically generated">
            <a:extLst>
              <a:ext uri="{FF2B5EF4-FFF2-40B4-BE49-F238E27FC236}">
                <a16:creationId xmlns:a16="http://schemas.microsoft.com/office/drawing/2014/main" xmlns="" id="{BC4DB6B3-545A-544C-9CE8-BEBE500CA616}"/>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386096" y="0"/>
            <a:ext cx="6794416" cy="6858000"/>
          </a:xfrm>
          <a:prstGeom prst="rect">
            <a:avLst/>
          </a:prstGeom>
        </p:spPr>
      </p:pic>
      <p:sp>
        <p:nvSpPr>
          <p:cNvPr id="345090" name="Rectangle 2"/>
          <p:cNvSpPr>
            <a:spLocks noGrp="1" noChangeArrowheads="1"/>
          </p:cNvSpPr>
          <p:nvPr>
            <p:ph type="title"/>
          </p:nvPr>
        </p:nvSpPr>
        <p:spPr>
          <a:xfrm rot="16200000">
            <a:off x="-509128" y="2677480"/>
            <a:ext cx="3384376" cy="1143000"/>
          </a:xfrm>
        </p:spPr>
        <p:txBody>
          <a:bodyPr/>
          <a:lstStyle/>
          <a:p>
            <a:pPr algn="l"/>
            <a:r>
              <a:rPr lang="en-US" b="1" dirty="0"/>
              <a:t>Questions? </a:t>
            </a:r>
            <a:endParaRPr lang="en-GB" dirty="0"/>
          </a:p>
        </p:txBody>
      </p:sp>
      <p:sp>
        <p:nvSpPr>
          <p:cNvPr id="9" name="TextBox 8">
            <a:extLst>
              <a:ext uri="{FF2B5EF4-FFF2-40B4-BE49-F238E27FC236}">
                <a16:creationId xmlns:a16="http://schemas.microsoft.com/office/drawing/2014/main" xmlns="" id="{A33CFD4A-68BB-F14E-88CA-6BA3B6FE3FC3}"/>
              </a:ext>
            </a:extLst>
          </p:cNvPr>
          <p:cNvSpPr txBox="1"/>
          <p:nvPr/>
        </p:nvSpPr>
        <p:spPr>
          <a:xfrm>
            <a:off x="153848" y="6381328"/>
            <a:ext cx="2232248" cy="369332"/>
          </a:xfrm>
          <a:prstGeom prst="rect">
            <a:avLst/>
          </a:prstGeom>
          <a:noFill/>
        </p:spPr>
        <p:txBody>
          <a:bodyPr wrap="square" rtlCol="0">
            <a:spAutoFit/>
          </a:bodyPr>
          <a:lstStyle/>
          <a:p>
            <a:r>
              <a:rPr lang="en-US" dirty="0"/>
              <a:t>David Shrigley</a:t>
            </a:r>
          </a:p>
        </p:txBody>
      </p:sp>
    </p:spTree>
    <p:extLst>
      <p:ext uri="{BB962C8B-B14F-4D97-AF65-F5344CB8AC3E}">
        <p14:creationId xmlns:p14="http://schemas.microsoft.com/office/powerpoint/2010/main" val="27412945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5" name="TextBox 4"/>
          <p:cNvSpPr txBox="1"/>
          <p:nvPr/>
        </p:nvSpPr>
        <p:spPr>
          <a:xfrm>
            <a:off x="2123728" y="188640"/>
            <a:ext cx="4608512" cy="1754326"/>
          </a:xfrm>
          <a:prstGeom prst="rect">
            <a:avLst/>
          </a:prstGeom>
          <a:noFill/>
        </p:spPr>
        <p:txBody>
          <a:bodyPr wrap="square" rtlCol="0">
            <a:spAutoFit/>
          </a:bodyPr>
          <a:lstStyle/>
          <a:p>
            <a:pPr algn="ctr"/>
            <a:r>
              <a:rPr lang="en-US" sz="5400" b="1" dirty="0"/>
              <a:t>What is a reference?</a:t>
            </a:r>
          </a:p>
        </p:txBody>
      </p:sp>
      <p:pic>
        <p:nvPicPr>
          <p:cNvPr id="7" name="Picture 6">
            <a:extLst>
              <a:ext uri="{FF2B5EF4-FFF2-40B4-BE49-F238E27FC236}">
                <a16:creationId xmlns:a16="http://schemas.microsoft.com/office/drawing/2014/main" xmlns="" id="{4C36CA52-727F-DA4F-8620-4AA680CA20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127530"/>
            <a:ext cx="9144000" cy="4757854"/>
          </a:xfrm>
          <a:prstGeom prst="rect">
            <a:avLst/>
          </a:prstGeom>
        </p:spPr>
      </p:pic>
    </p:spTree>
    <p:extLst>
      <p:ext uri="{BB962C8B-B14F-4D97-AF65-F5344CB8AC3E}">
        <p14:creationId xmlns:p14="http://schemas.microsoft.com/office/powerpoint/2010/main" val="4565088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28034" name="Rectangle 2"/>
          <p:cNvSpPr>
            <a:spLocks noGrp="1" noChangeArrowheads="1"/>
          </p:cNvSpPr>
          <p:nvPr>
            <p:ph type="title"/>
          </p:nvPr>
        </p:nvSpPr>
        <p:spPr/>
        <p:txBody>
          <a:bodyPr/>
          <a:lstStyle/>
          <a:p>
            <a:r>
              <a:rPr lang="en-GB" altLang="x-none" sz="4400">
                <a:latin typeface="Arial" charset="0"/>
              </a:rPr>
              <a:t>In-text referencing</a:t>
            </a:r>
            <a:endParaRPr lang="en-US" altLang="x-none" sz="4400"/>
          </a:p>
        </p:txBody>
      </p:sp>
      <p:sp>
        <p:nvSpPr>
          <p:cNvPr id="428035" name="Rectangle 3"/>
          <p:cNvSpPr>
            <a:spLocks noGrp="1" noChangeAspect="1" noChangeArrowheads="1"/>
          </p:cNvSpPr>
          <p:nvPr>
            <p:ph type="body" idx="1"/>
          </p:nvPr>
        </p:nvSpPr>
        <p:spPr>
          <a:xfrm>
            <a:off x="685800" y="1981200"/>
            <a:ext cx="8077200" cy="4114800"/>
          </a:xfrm>
        </p:spPr>
        <p:txBody>
          <a:bodyPr/>
          <a:lstStyle/>
          <a:p>
            <a:pPr>
              <a:buFontTx/>
              <a:buNone/>
            </a:pPr>
            <a:r>
              <a:rPr lang="en-US" altLang="x-none" sz="2000" dirty="0">
                <a:latin typeface="Arial" charset="0"/>
              </a:rPr>
              <a:t>In his opening to </a:t>
            </a:r>
            <a:r>
              <a:rPr lang="en-US" altLang="x-none" sz="2000" i="1" dirty="0">
                <a:latin typeface="Arial" charset="0"/>
              </a:rPr>
              <a:t>The Social Contract</a:t>
            </a:r>
            <a:r>
              <a:rPr lang="en-US" altLang="x-none" sz="2000" dirty="0">
                <a:latin typeface="Arial" charset="0"/>
              </a:rPr>
              <a:t>,</a:t>
            </a:r>
            <a:r>
              <a:rPr lang="en-US" altLang="x-none" sz="2000" i="1" dirty="0">
                <a:latin typeface="Arial" charset="0"/>
              </a:rPr>
              <a:t> </a:t>
            </a:r>
            <a:r>
              <a:rPr lang="en-US" altLang="x-none" sz="2000" dirty="0">
                <a:latin typeface="Arial" charset="0"/>
              </a:rPr>
              <a:t>Rousseau famously </a:t>
            </a:r>
          </a:p>
          <a:p>
            <a:pPr>
              <a:buFontTx/>
              <a:buNone/>
            </a:pPr>
            <a:r>
              <a:rPr lang="en-US" altLang="x-none" sz="2000" dirty="0">
                <a:latin typeface="Arial" charset="0"/>
              </a:rPr>
              <a:t>states </a:t>
            </a:r>
            <a:r>
              <a:rPr lang="en-US" altLang="x-none" sz="2000" i="1" dirty="0">
                <a:latin typeface="Arial" charset="0"/>
              </a:rPr>
              <a:t>“</a:t>
            </a:r>
            <a:r>
              <a:rPr lang="en-US" altLang="x-none" sz="2000" dirty="0">
                <a:latin typeface="Arial" charset="0"/>
              </a:rPr>
              <a:t>Man is born free, and everywhere he is in chains</a:t>
            </a:r>
            <a:r>
              <a:rPr lang="en-US" altLang="x-none" sz="2000" i="1" dirty="0">
                <a:latin typeface="Arial" charset="0"/>
              </a:rPr>
              <a:t>” </a:t>
            </a:r>
            <a:r>
              <a:rPr lang="en-US" altLang="x-none" sz="2000" dirty="0">
                <a:latin typeface="Arial" charset="0"/>
              </a:rPr>
              <a:t>(Rousseau</a:t>
            </a:r>
            <a:r>
              <a:rPr lang="en-US" altLang="x-none" sz="2000" i="1" dirty="0">
                <a:latin typeface="Arial" charset="0"/>
              </a:rPr>
              <a:t>, </a:t>
            </a:r>
          </a:p>
          <a:p>
            <a:pPr>
              <a:buFontTx/>
              <a:buNone/>
            </a:pPr>
            <a:r>
              <a:rPr lang="en-US" altLang="x-none" sz="2000" dirty="0">
                <a:latin typeface="Arial" charset="0"/>
              </a:rPr>
              <a:t>2002, p.29).</a:t>
            </a:r>
          </a:p>
          <a:p>
            <a:pPr>
              <a:buFontTx/>
              <a:buNone/>
            </a:pPr>
            <a:endParaRPr lang="en-US" altLang="x-none" sz="2000" dirty="0">
              <a:latin typeface="Arial" charset="0"/>
            </a:endParaRPr>
          </a:p>
          <a:p>
            <a:pPr>
              <a:buFontTx/>
              <a:buNone/>
            </a:pPr>
            <a:r>
              <a:rPr lang="en-US" altLang="x-none" sz="2000" dirty="0">
                <a:latin typeface="Arial" charset="0"/>
              </a:rPr>
              <a:t>According to Rousseau (2002, p.29), “Man is born free, and</a:t>
            </a:r>
          </a:p>
          <a:p>
            <a:pPr>
              <a:buFontTx/>
              <a:buNone/>
            </a:pPr>
            <a:r>
              <a:rPr lang="en-US" altLang="x-none" sz="2000" dirty="0">
                <a:latin typeface="Arial" charset="0"/>
              </a:rPr>
              <a:t>everywhere he is in chains”.</a:t>
            </a:r>
            <a:r>
              <a:rPr lang="en-US" altLang="x-none" sz="2000" i="1" dirty="0">
                <a:latin typeface="Arial" charset="0"/>
              </a:rPr>
              <a:t> </a:t>
            </a:r>
          </a:p>
          <a:p>
            <a:pPr>
              <a:buFontTx/>
              <a:buNone/>
            </a:pPr>
            <a:endParaRPr lang="en-GB" altLang="x-none" sz="2000" i="1" dirty="0">
              <a:latin typeface="Arial" charset="0"/>
            </a:endParaRPr>
          </a:p>
          <a:p>
            <a:pPr>
              <a:buFontTx/>
              <a:buNone/>
            </a:pPr>
            <a:r>
              <a:rPr lang="en-GB" altLang="x-none" sz="2000" dirty="0">
                <a:solidFill>
                  <a:schemeClr val="hlink"/>
                </a:solidFill>
                <a:latin typeface="Arial" charset="0"/>
              </a:rPr>
              <a:t>The name, year and page provide a link to the bibliography, and</a:t>
            </a:r>
          </a:p>
          <a:p>
            <a:pPr>
              <a:buFontTx/>
              <a:buNone/>
            </a:pPr>
            <a:r>
              <a:rPr lang="en-GB" altLang="x-none" sz="2000" dirty="0">
                <a:solidFill>
                  <a:schemeClr val="hlink"/>
                </a:solidFill>
                <a:latin typeface="Arial" charset="0"/>
              </a:rPr>
              <a:t>then on to the place you found it, providing an unbroken link</a:t>
            </a:r>
          </a:p>
          <a:p>
            <a:pPr>
              <a:buFontTx/>
              <a:buNone/>
            </a:pPr>
            <a:r>
              <a:rPr lang="en-GB" altLang="x-none" sz="2000" dirty="0">
                <a:solidFill>
                  <a:schemeClr val="hlink"/>
                </a:solidFill>
                <a:latin typeface="Arial" charset="0"/>
              </a:rPr>
              <a:t>between your quotation and the original source.</a:t>
            </a:r>
          </a:p>
          <a:p>
            <a:pPr>
              <a:buFontTx/>
              <a:buNone/>
            </a:pPr>
            <a:r>
              <a:rPr lang="en-GB" altLang="x-none" sz="2000" dirty="0">
                <a:solidFill>
                  <a:schemeClr val="hlink"/>
                </a:solidFill>
                <a:latin typeface="Arial" charset="0"/>
              </a:rPr>
              <a:t>Anything which is not yours is clearly marked, and can be checked.</a:t>
            </a:r>
            <a:r>
              <a:rPr lang="en-GB" altLang="x-none" sz="2000" dirty="0">
                <a:solidFill>
                  <a:schemeClr val="hlink"/>
                </a:solidFill>
              </a:rPr>
              <a:t>    </a:t>
            </a:r>
          </a:p>
        </p:txBody>
      </p:sp>
    </p:spTree>
    <p:extLst>
      <p:ext uri="{BB962C8B-B14F-4D97-AF65-F5344CB8AC3E}">
        <p14:creationId xmlns:p14="http://schemas.microsoft.com/office/powerpoint/2010/main" val="3511330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31106" name="Rectangle 2"/>
          <p:cNvSpPr>
            <a:spLocks noGrp="1" noChangeArrowheads="1"/>
          </p:cNvSpPr>
          <p:nvPr>
            <p:ph type="title"/>
          </p:nvPr>
        </p:nvSpPr>
        <p:spPr/>
        <p:txBody>
          <a:bodyPr/>
          <a:lstStyle/>
          <a:p>
            <a:r>
              <a:rPr lang="en-GB" altLang="x-none" sz="4400">
                <a:latin typeface="Arial" charset="0"/>
              </a:rPr>
              <a:t>In-text referencing</a:t>
            </a:r>
            <a:endParaRPr lang="en-US" altLang="x-none" sz="4400"/>
          </a:p>
        </p:txBody>
      </p:sp>
      <p:sp>
        <p:nvSpPr>
          <p:cNvPr id="431107" name="Rectangle 3"/>
          <p:cNvSpPr>
            <a:spLocks noGrp="1" noChangeAspect="1" noChangeArrowheads="1"/>
          </p:cNvSpPr>
          <p:nvPr>
            <p:ph type="body" idx="1"/>
          </p:nvPr>
        </p:nvSpPr>
        <p:spPr>
          <a:xfrm>
            <a:off x="685800" y="1981200"/>
            <a:ext cx="7924800" cy="4114800"/>
          </a:xfrm>
        </p:spPr>
        <p:txBody>
          <a:bodyPr/>
          <a:lstStyle/>
          <a:p>
            <a:pPr>
              <a:buFontTx/>
              <a:buNone/>
            </a:pPr>
            <a:r>
              <a:rPr lang="en-GB" altLang="x-none" sz="2000" dirty="0">
                <a:latin typeface="Arial" charset="0"/>
              </a:rPr>
              <a:t>In </a:t>
            </a:r>
            <a:r>
              <a:rPr lang="en-GB" altLang="x-none" sz="2000" i="1" dirty="0">
                <a:latin typeface="Arial" charset="0"/>
              </a:rPr>
              <a:t>The Social Contract</a:t>
            </a:r>
            <a:r>
              <a:rPr lang="en-GB" altLang="x-none" sz="2000" dirty="0">
                <a:latin typeface="Arial" charset="0"/>
              </a:rPr>
              <a:t>, Rousseau argues that </a:t>
            </a:r>
            <a:r>
              <a:rPr lang="en-US" altLang="x-none" sz="2000" dirty="0">
                <a:latin typeface="Arial" charset="0"/>
              </a:rPr>
              <a:t>modern society has</a:t>
            </a:r>
          </a:p>
          <a:p>
            <a:pPr>
              <a:buFontTx/>
              <a:buNone/>
            </a:pPr>
            <a:r>
              <a:rPr lang="en-US" altLang="x-none" sz="2000" dirty="0">
                <a:latin typeface="Arial" charset="0"/>
              </a:rPr>
              <a:t>enslaved people and taken them from their natural state </a:t>
            </a:r>
            <a:r>
              <a:rPr lang="en-US" altLang="x-none" sz="1800" dirty="0">
                <a:latin typeface="Arial" charset="0"/>
              </a:rPr>
              <a:t>(2002, p.29). </a:t>
            </a:r>
          </a:p>
          <a:p>
            <a:pPr>
              <a:buFontTx/>
              <a:buNone/>
            </a:pPr>
            <a:r>
              <a:rPr lang="en-GB" altLang="x-none" sz="2000" dirty="0">
                <a:solidFill>
                  <a:schemeClr val="hlink"/>
                </a:solidFill>
                <a:latin typeface="Arial" charset="0"/>
              </a:rPr>
              <a:t>Paraphrasing also needs to be referenced.</a:t>
            </a:r>
          </a:p>
          <a:p>
            <a:pPr>
              <a:buFontTx/>
              <a:buNone/>
            </a:pPr>
            <a:endParaRPr lang="en-GB" altLang="x-none" sz="2000" dirty="0">
              <a:solidFill>
                <a:schemeClr val="hlink"/>
              </a:solidFill>
            </a:endParaRPr>
          </a:p>
          <a:p>
            <a:pPr>
              <a:buFontTx/>
              <a:buNone/>
            </a:pPr>
            <a:endParaRPr lang="en-US" altLang="x-none" sz="2000" dirty="0">
              <a:solidFill>
                <a:schemeClr val="hlink"/>
              </a:solidFill>
            </a:endParaRPr>
          </a:p>
        </p:txBody>
      </p:sp>
    </p:spTree>
    <p:extLst>
      <p:ext uri="{BB962C8B-B14F-4D97-AF65-F5344CB8AC3E}">
        <p14:creationId xmlns:p14="http://schemas.microsoft.com/office/powerpoint/2010/main" val="2082102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defRPr/>
            </a:pPr>
            <a:r>
              <a:rPr lang="en-GB" dirty="0">
                <a:cs typeface="+mj-cs"/>
              </a:rPr>
              <a:t>In-text referencing </a:t>
            </a:r>
            <a:endParaRPr lang="en-US"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buNone/>
            </a:pPr>
            <a:r>
              <a:rPr lang="en-US" altLang="x-none" sz="2000" dirty="0"/>
              <a:t>In his opening to </a:t>
            </a:r>
            <a:r>
              <a:rPr lang="en-US" altLang="x-none" sz="2000" i="1" dirty="0"/>
              <a:t>The Social Contract</a:t>
            </a:r>
            <a:r>
              <a:rPr lang="en-US" altLang="x-none" sz="2000" dirty="0"/>
              <a:t>,</a:t>
            </a:r>
            <a:r>
              <a:rPr lang="en-US" altLang="x-none" sz="2000" i="1" dirty="0"/>
              <a:t> </a:t>
            </a:r>
            <a:r>
              <a:rPr lang="en-US" altLang="x-none" sz="2000" dirty="0"/>
              <a:t>Rousseau famously </a:t>
            </a:r>
          </a:p>
          <a:p>
            <a:pPr indent="0" eaLnBrk="1" hangingPunct="1">
              <a:buNone/>
            </a:pPr>
            <a:r>
              <a:rPr lang="en-US" altLang="x-none" sz="2000" dirty="0"/>
              <a:t>states </a:t>
            </a:r>
            <a:r>
              <a:rPr lang="ja-JP" altLang="en-US" sz="2000" i="1" dirty="0"/>
              <a:t>‘</a:t>
            </a:r>
            <a:r>
              <a:rPr lang="en-US" altLang="ja-JP" sz="2000" dirty="0"/>
              <a:t>Man is born free, and everywhere he is in chains</a:t>
            </a:r>
            <a:r>
              <a:rPr lang="ja-JP" altLang="en-US" sz="2000" i="1" dirty="0"/>
              <a:t>’</a:t>
            </a:r>
            <a:r>
              <a:rPr lang="en-US" altLang="ja-JP" sz="2000" i="1" dirty="0"/>
              <a:t> </a:t>
            </a:r>
            <a:r>
              <a:rPr lang="en-US" altLang="ja-JP" sz="2000" dirty="0"/>
              <a:t>(Rousseau</a:t>
            </a:r>
            <a:r>
              <a:rPr lang="en-US" altLang="ja-JP" sz="2000" i="1" dirty="0"/>
              <a:t>,</a:t>
            </a:r>
            <a:r>
              <a:rPr lang="en-US" altLang="ja-JP" sz="2000" dirty="0"/>
              <a:t> 2002, p.29)</a:t>
            </a:r>
          </a:p>
          <a:p>
            <a:pPr indent="0" eaLnBrk="1" hangingPunct="1">
              <a:buNone/>
            </a:pPr>
            <a:r>
              <a:rPr lang="en-GB" altLang="x-none" sz="2000" dirty="0">
                <a:solidFill>
                  <a:schemeClr val="hlink"/>
                </a:solidFill>
              </a:rPr>
              <a:t>		     (Family name</a:t>
            </a:r>
            <a:endParaRPr lang="en-US" altLang="x-none" sz="2000" dirty="0"/>
          </a:p>
          <a:p>
            <a:pPr indent="0" eaLnBrk="1" hangingPunct="1">
              <a:buNone/>
            </a:pPr>
            <a:r>
              <a:rPr lang="en-US" altLang="x-none" sz="2000" dirty="0"/>
              <a:t>According to Rousseau (2002, p.29), </a:t>
            </a:r>
            <a:r>
              <a:rPr lang="ja-JP" altLang="en-US" sz="2000" dirty="0"/>
              <a:t>‘</a:t>
            </a:r>
            <a:r>
              <a:rPr lang="en-US" altLang="ja-JP" sz="2000" dirty="0"/>
              <a:t>Man is born free, and </a:t>
            </a:r>
            <a:r>
              <a:rPr lang="en-US" altLang="x-none" sz="2000" dirty="0"/>
              <a:t>everywhere he is in chains</a:t>
            </a:r>
            <a:r>
              <a:rPr lang="ja-JP" altLang="en-US" sz="2000" dirty="0"/>
              <a:t>’</a:t>
            </a:r>
            <a:r>
              <a:rPr lang="en-US" altLang="ja-JP" sz="2000" i="1" dirty="0"/>
              <a:t> </a:t>
            </a:r>
          </a:p>
          <a:p>
            <a:pPr indent="0" eaLnBrk="1" hangingPunct="1">
              <a:buNone/>
            </a:pPr>
            <a:endParaRPr lang="en-GB" altLang="x-none" sz="2000" i="1" dirty="0"/>
          </a:p>
          <a:p>
            <a:pPr indent="0" eaLnBrk="1" hangingPunct="1">
              <a:buNone/>
            </a:pPr>
            <a:r>
              <a:rPr lang="en-GB" altLang="x-none" sz="2000" dirty="0">
                <a:solidFill>
                  <a:schemeClr val="hlink"/>
                </a:solidFill>
              </a:rPr>
              <a:t>	</a:t>
            </a:r>
            <a:endParaRPr lang="en-GB" altLang="x-none" sz="2000" dirty="0"/>
          </a:p>
        </p:txBody>
      </p:sp>
    </p:spTree>
    <p:extLst>
      <p:ext uri="{BB962C8B-B14F-4D97-AF65-F5344CB8AC3E}">
        <p14:creationId xmlns:p14="http://schemas.microsoft.com/office/powerpoint/2010/main" val="15990155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defRPr/>
            </a:pPr>
            <a:r>
              <a:rPr lang="en-GB" dirty="0">
                <a:cs typeface="+mj-cs"/>
              </a:rPr>
              <a:t>In-text referencing </a:t>
            </a:r>
            <a:endParaRPr lang="en-US"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buNone/>
            </a:pPr>
            <a:r>
              <a:rPr lang="en-US" altLang="x-none" sz="2000" dirty="0"/>
              <a:t>In his opening to </a:t>
            </a:r>
            <a:r>
              <a:rPr lang="en-US" altLang="x-none" sz="2000" i="1" dirty="0"/>
              <a:t>The Social Contract</a:t>
            </a:r>
            <a:r>
              <a:rPr lang="en-US" altLang="x-none" sz="2000" dirty="0"/>
              <a:t>,</a:t>
            </a:r>
            <a:r>
              <a:rPr lang="en-US" altLang="x-none" sz="2000" i="1" dirty="0"/>
              <a:t> </a:t>
            </a:r>
            <a:r>
              <a:rPr lang="en-US" altLang="x-none" sz="2000" dirty="0"/>
              <a:t>Rousseau famously </a:t>
            </a:r>
          </a:p>
          <a:p>
            <a:pPr indent="0" eaLnBrk="1" hangingPunct="1">
              <a:buNone/>
            </a:pPr>
            <a:r>
              <a:rPr lang="en-US" altLang="x-none" sz="2000" dirty="0"/>
              <a:t>states </a:t>
            </a:r>
            <a:r>
              <a:rPr lang="ja-JP" altLang="en-US" sz="2000" i="1" dirty="0"/>
              <a:t>‘</a:t>
            </a:r>
            <a:r>
              <a:rPr lang="en-US" altLang="ja-JP" sz="2000" dirty="0"/>
              <a:t>Man is born free, and everywhere he is in chains</a:t>
            </a:r>
            <a:r>
              <a:rPr lang="ja-JP" altLang="en-US" sz="2000" i="1" dirty="0"/>
              <a:t>’</a:t>
            </a:r>
            <a:r>
              <a:rPr lang="en-US" altLang="ja-JP" sz="2000" i="1" dirty="0"/>
              <a:t> </a:t>
            </a:r>
            <a:r>
              <a:rPr lang="en-US" altLang="ja-JP" sz="2000" dirty="0"/>
              <a:t>(Rousseau</a:t>
            </a:r>
            <a:r>
              <a:rPr lang="en-US" altLang="ja-JP" sz="2000" i="1" dirty="0"/>
              <a:t>,</a:t>
            </a:r>
            <a:r>
              <a:rPr lang="en-US" altLang="ja-JP" sz="2000" dirty="0"/>
              <a:t> 2002, p.29)</a:t>
            </a:r>
          </a:p>
          <a:p>
            <a:pPr indent="0" eaLnBrk="1" hangingPunct="1">
              <a:buNone/>
            </a:pPr>
            <a:r>
              <a:rPr lang="en-GB" altLang="x-none" sz="2000" dirty="0">
                <a:solidFill>
                  <a:schemeClr val="hlink"/>
                </a:solidFill>
              </a:rPr>
              <a:t>		     (Family name,</a:t>
            </a:r>
            <a:endParaRPr lang="en-US" altLang="x-none" sz="2000" dirty="0"/>
          </a:p>
          <a:p>
            <a:pPr indent="0" eaLnBrk="1" hangingPunct="1">
              <a:buNone/>
            </a:pPr>
            <a:r>
              <a:rPr lang="en-US" altLang="x-none" sz="2000" dirty="0"/>
              <a:t>According to Rousseau (2002, p.29), </a:t>
            </a:r>
            <a:r>
              <a:rPr lang="ja-JP" altLang="en-US" sz="2000" dirty="0"/>
              <a:t>‘</a:t>
            </a:r>
            <a:r>
              <a:rPr lang="en-US" altLang="ja-JP" sz="2000" dirty="0"/>
              <a:t>Man is born free, and </a:t>
            </a:r>
            <a:r>
              <a:rPr lang="en-US" altLang="x-none" sz="2000" dirty="0"/>
              <a:t>everywhere he is in chains</a:t>
            </a:r>
            <a:r>
              <a:rPr lang="ja-JP" altLang="en-US" sz="2000" dirty="0"/>
              <a:t>’</a:t>
            </a:r>
            <a:r>
              <a:rPr lang="en-US" altLang="ja-JP" sz="2000" i="1" dirty="0"/>
              <a:t> </a:t>
            </a:r>
          </a:p>
          <a:p>
            <a:pPr indent="0" eaLnBrk="1" hangingPunct="1">
              <a:buNone/>
            </a:pPr>
            <a:endParaRPr lang="en-GB" altLang="x-none" sz="2000" i="1" dirty="0"/>
          </a:p>
          <a:p>
            <a:pPr indent="0" eaLnBrk="1" hangingPunct="1">
              <a:buNone/>
            </a:pPr>
            <a:r>
              <a:rPr lang="en-GB" altLang="x-none" sz="2000" dirty="0">
                <a:solidFill>
                  <a:schemeClr val="hlink"/>
                </a:solidFill>
              </a:rPr>
              <a:t>	</a:t>
            </a:r>
            <a:endParaRPr lang="en-GB" altLang="x-none" sz="2000" dirty="0"/>
          </a:p>
        </p:txBody>
      </p:sp>
    </p:spTree>
    <p:extLst>
      <p:ext uri="{BB962C8B-B14F-4D97-AF65-F5344CB8AC3E}">
        <p14:creationId xmlns:p14="http://schemas.microsoft.com/office/powerpoint/2010/main" val="4470563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defRPr/>
            </a:pPr>
            <a:r>
              <a:rPr lang="en-GB" dirty="0">
                <a:cs typeface="+mj-cs"/>
              </a:rPr>
              <a:t>In-text referencing </a:t>
            </a:r>
            <a:endParaRPr lang="en-US"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buNone/>
            </a:pPr>
            <a:r>
              <a:rPr lang="en-US" altLang="x-none" sz="2000" dirty="0"/>
              <a:t>In his opening to </a:t>
            </a:r>
            <a:r>
              <a:rPr lang="en-US" altLang="x-none" sz="2000" i="1" dirty="0"/>
              <a:t>The Social Contract</a:t>
            </a:r>
            <a:r>
              <a:rPr lang="en-US" altLang="x-none" sz="2000" dirty="0"/>
              <a:t>,</a:t>
            </a:r>
            <a:r>
              <a:rPr lang="en-US" altLang="x-none" sz="2000" i="1" dirty="0"/>
              <a:t> </a:t>
            </a:r>
            <a:r>
              <a:rPr lang="en-US" altLang="x-none" sz="2000" dirty="0"/>
              <a:t>Rousseau famously </a:t>
            </a:r>
          </a:p>
          <a:p>
            <a:pPr indent="0" eaLnBrk="1" hangingPunct="1">
              <a:buNone/>
            </a:pPr>
            <a:r>
              <a:rPr lang="en-US" altLang="x-none" sz="2000" dirty="0"/>
              <a:t>states </a:t>
            </a:r>
            <a:r>
              <a:rPr lang="ja-JP" altLang="en-US" sz="2000" i="1" dirty="0"/>
              <a:t>‘</a:t>
            </a:r>
            <a:r>
              <a:rPr lang="en-US" altLang="ja-JP" sz="2000" dirty="0"/>
              <a:t>Man is born free, and everywhere he is in chains</a:t>
            </a:r>
            <a:r>
              <a:rPr lang="ja-JP" altLang="en-US" sz="2000" i="1" dirty="0"/>
              <a:t>’</a:t>
            </a:r>
            <a:r>
              <a:rPr lang="en-US" altLang="ja-JP" sz="2000" i="1" dirty="0"/>
              <a:t> </a:t>
            </a:r>
            <a:r>
              <a:rPr lang="en-US" altLang="ja-JP" sz="2000" dirty="0"/>
              <a:t>(Rousseau</a:t>
            </a:r>
            <a:r>
              <a:rPr lang="en-US" altLang="ja-JP" sz="2000" i="1" dirty="0"/>
              <a:t>,</a:t>
            </a:r>
            <a:r>
              <a:rPr lang="en-US" altLang="ja-JP" sz="2000" dirty="0"/>
              <a:t> 2002, p.29)</a:t>
            </a:r>
          </a:p>
          <a:p>
            <a:pPr indent="0" eaLnBrk="1" hangingPunct="1">
              <a:buNone/>
            </a:pPr>
            <a:r>
              <a:rPr lang="en-GB" altLang="x-none" sz="2000" dirty="0">
                <a:solidFill>
                  <a:schemeClr val="hlink"/>
                </a:solidFill>
              </a:rPr>
              <a:t>		     (Family name, date</a:t>
            </a:r>
            <a:endParaRPr lang="en-US" altLang="x-none" sz="2000" dirty="0"/>
          </a:p>
          <a:p>
            <a:pPr indent="0" eaLnBrk="1" hangingPunct="1">
              <a:buNone/>
            </a:pPr>
            <a:r>
              <a:rPr lang="en-US" altLang="x-none" sz="2000" dirty="0"/>
              <a:t>According to Rousseau (2002, p.29), </a:t>
            </a:r>
            <a:r>
              <a:rPr lang="ja-JP" altLang="en-US" sz="2000" dirty="0"/>
              <a:t>‘</a:t>
            </a:r>
            <a:r>
              <a:rPr lang="en-US" altLang="ja-JP" sz="2000" dirty="0"/>
              <a:t>Man is born free, and </a:t>
            </a:r>
            <a:r>
              <a:rPr lang="en-US" altLang="x-none" sz="2000" dirty="0"/>
              <a:t>everywhere he is in chains</a:t>
            </a:r>
            <a:r>
              <a:rPr lang="ja-JP" altLang="en-US" sz="2000" dirty="0"/>
              <a:t>’</a:t>
            </a:r>
            <a:endParaRPr lang="en-GB" altLang="x-none" sz="2000" i="1" dirty="0"/>
          </a:p>
          <a:p>
            <a:pPr indent="0" eaLnBrk="1" hangingPunct="1">
              <a:buNone/>
            </a:pPr>
            <a:r>
              <a:rPr lang="en-GB" altLang="x-none" sz="2000" dirty="0">
                <a:solidFill>
                  <a:schemeClr val="hlink"/>
                </a:solidFill>
              </a:rPr>
              <a:t>	</a:t>
            </a:r>
            <a:endParaRPr lang="en-GB" altLang="x-none" sz="2000" dirty="0"/>
          </a:p>
        </p:txBody>
      </p:sp>
    </p:spTree>
    <p:extLst>
      <p:ext uri="{BB962C8B-B14F-4D97-AF65-F5344CB8AC3E}">
        <p14:creationId xmlns:p14="http://schemas.microsoft.com/office/powerpoint/2010/main" val="10335631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defRPr/>
            </a:pPr>
            <a:r>
              <a:rPr lang="en-GB" dirty="0">
                <a:cs typeface="+mj-cs"/>
              </a:rPr>
              <a:t>In-text referencing </a:t>
            </a:r>
            <a:endParaRPr lang="en-US"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buNone/>
            </a:pPr>
            <a:r>
              <a:rPr lang="en-US" altLang="x-none" sz="2000" dirty="0"/>
              <a:t>In his opening to </a:t>
            </a:r>
            <a:r>
              <a:rPr lang="en-US" altLang="x-none" sz="2000" i="1" dirty="0"/>
              <a:t>The Social Contract</a:t>
            </a:r>
            <a:r>
              <a:rPr lang="en-US" altLang="x-none" sz="2000" dirty="0"/>
              <a:t>,</a:t>
            </a:r>
            <a:r>
              <a:rPr lang="en-US" altLang="x-none" sz="2000" i="1" dirty="0"/>
              <a:t> </a:t>
            </a:r>
            <a:r>
              <a:rPr lang="en-US" altLang="x-none" sz="2000" dirty="0"/>
              <a:t>Rousseau famously </a:t>
            </a:r>
          </a:p>
          <a:p>
            <a:pPr indent="0" eaLnBrk="1" hangingPunct="1">
              <a:buNone/>
            </a:pPr>
            <a:r>
              <a:rPr lang="en-US" altLang="x-none" sz="2000" dirty="0"/>
              <a:t>states </a:t>
            </a:r>
            <a:r>
              <a:rPr lang="ja-JP" altLang="en-US" sz="2000" i="1" dirty="0"/>
              <a:t>‘</a:t>
            </a:r>
            <a:r>
              <a:rPr lang="en-US" altLang="ja-JP" sz="2000" dirty="0"/>
              <a:t>Man is born free, and everywhere he is in chains</a:t>
            </a:r>
            <a:r>
              <a:rPr lang="ja-JP" altLang="en-US" sz="2000" i="1" dirty="0"/>
              <a:t>’</a:t>
            </a:r>
            <a:r>
              <a:rPr lang="en-US" altLang="ja-JP" sz="2000" i="1" dirty="0"/>
              <a:t> </a:t>
            </a:r>
            <a:r>
              <a:rPr lang="en-US" altLang="ja-JP" sz="2000" dirty="0"/>
              <a:t>(Rousseau</a:t>
            </a:r>
            <a:r>
              <a:rPr lang="en-US" altLang="ja-JP" sz="2000" i="1" dirty="0"/>
              <a:t>,</a:t>
            </a:r>
            <a:r>
              <a:rPr lang="en-US" altLang="ja-JP" sz="2000" dirty="0"/>
              <a:t> 2002, p.29)</a:t>
            </a:r>
          </a:p>
          <a:p>
            <a:pPr indent="0" eaLnBrk="1" hangingPunct="1">
              <a:buNone/>
            </a:pPr>
            <a:r>
              <a:rPr lang="en-GB" altLang="x-none" sz="2000" dirty="0">
                <a:solidFill>
                  <a:schemeClr val="hlink"/>
                </a:solidFill>
              </a:rPr>
              <a:t>		     (Family name, </a:t>
            </a:r>
            <a:r>
              <a:rPr lang="en-GB" altLang="x-none" sz="2000" dirty="0" err="1">
                <a:solidFill>
                  <a:schemeClr val="hlink"/>
                </a:solidFill>
              </a:rPr>
              <a:t>date:page</a:t>
            </a:r>
            <a:r>
              <a:rPr lang="en-GB" altLang="x-none" sz="2000" dirty="0">
                <a:solidFill>
                  <a:schemeClr val="hlink"/>
                </a:solidFill>
              </a:rPr>
              <a:t> number</a:t>
            </a:r>
            <a:endParaRPr lang="en-US" altLang="x-none" sz="2000" dirty="0"/>
          </a:p>
          <a:p>
            <a:pPr indent="0" eaLnBrk="1" hangingPunct="1">
              <a:buNone/>
            </a:pPr>
            <a:r>
              <a:rPr lang="en-US" altLang="x-none" sz="2000" dirty="0"/>
              <a:t>According to Rousseau (2002, p.29), </a:t>
            </a:r>
            <a:r>
              <a:rPr lang="ja-JP" altLang="en-US" sz="2000" dirty="0"/>
              <a:t>‘</a:t>
            </a:r>
            <a:r>
              <a:rPr lang="en-US" altLang="ja-JP" sz="2000" dirty="0"/>
              <a:t>Man is born free, and </a:t>
            </a:r>
            <a:r>
              <a:rPr lang="en-US" altLang="x-none" sz="2000" dirty="0"/>
              <a:t>everywhere he is in chains</a:t>
            </a:r>
            <a:r>
              <a:rPr lang="ja-JP" altLang="en-US" sz="2000" dirty="0"/>
              <a:t>’</a:t>
            </a:r>
            <a:r>
              <a:rPr lang="en-US" altLang="ja-JP" sz="2000" i="1" dirty="0"/>
              <a:t> </a:t>
            </a:r>
          </a:p>
          <a:p>
            <a:pPr indent="0" eaLnBrk="1" hangingPunct="1">
              <a:buNone/>
            </a:pPr>
            <a:endParaRPr lang="en-GB" altLang="x-none" sz="2000" i="1" dirty="0"/>
          </a:p>
          <a:p>
            <a:pPr indent="0" eaLnBrk="1" hangingPunct="1">
              <a:buNone/>
            </a:pPr>
            <a:r>
              <a:rPr lang="en-GB" altLang="x-none" sz="2000" dirty="0">
                <a:solidFill>
                  <a:schemeClr val="hlink"/>
                </a:solidFill>
              </a:rPr>
              <a:t>	</a:t>
            </a:r>
            <a:endParaRPr lang="en-GB" altLang="x-none" sz="2000" dirty="0"/>
          </a:p>
        </p:txBody>
      </p:sp>
    </p:spTree>
    <p:extLst>
      <p:ext uri="{BB962C8B-B14F-4D97-AF65-F5344CB8AC3E}">
        <p14:creationId xmlns:p14="http://schemas.microsoft.com/office/powerpoint/2010/main" val="536092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defRPr/>
            </a:pPr>
            <a:r>
              <a:rPr lang="en-GB" dirty="0">
                <a:cs typeface="+mj-cs"/>
              </a:rPr>
              <a:t>In-text referencing </a:t>
            </a:r>
            <a:endParaRPr lang="en-US"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buNone/>
            </a:pPr>
            <a:r>
              <a:rPr lang="en-US" altLang="x-none" sz="2000" dirty="0"/>
              <a:t>In his opening to </a:t>
            </a:r>
            <a:r>
              <a:rPr lang="en-US" altLang="x-none" sz="2000" i="1" dirty="0"/>
              <a:t>The Social Contract</a:t>
            </a:r>
            <a:r>
              <a:rPr lang="en-US" altLang="x-none" sz="2000" dirty="0"/>
              <a:t>,</a:t>
            </a:r>
            <a:r>
              <a:rPr lang="en-US" altLang="x-none" sz="2000" i="1" dirty="0"/>
              <a:t> </a:t>
            </a:r>
            <a:r>
              <a:rPr lang="en-US" altLang="x-none" sz="2000" dirty="0"/>
              <a:t>Rousseau famously </a:t>
            </a:r>
          </a:p>
          <a:p>
            <a:pPr indent="0" eaLnBrk="1" hangingPunct="1">
              <a:buNone/>
            </a:pPr>
            <a:r>
              <a:rPr lang="en-US" altLang="x-none" sz="2000" dirty="0"/>
              <a:t>states </a:t>
            </a:r>
            <a:r>
              <a:rPr lang="ja-JP" altLang="en-US" sz="2000" i="1" dirty="0"/>
              <a:t>‘</a:t>
            </a:r>
            <a:r>
              <a:rPr lang="en-US" altLang="ja-JP" sz="2000" dirty="0"/>
              <a:t>Man is born free, and everywhere he is in chains</a:t>
            </a:r>
            <a:r>
              <a:rPr lang="ja-JP" altLang="en-US" sz="2000" i="1" dirty="0"/>
              <a:t>’</a:t>
            </a:r>
            <a:r>
              <a:rPr lang="en-US" altLang="ja-JP" sz="2000" i="1" dirty="0"/>
              <a:t> </a:t>
            </a:r>
            <a:r>
              <a:rPr lang="en-US" altLang="ja-JP" sz="2000" dirty="0"/>
              <a:t>(Rousseau</a:t>
            </a:r>
            <a:r>
              <a:rPr lang="en-US" altLang="ja-JP" sz="2000" i="1" dirty="0"/>
              <a:t>,</a:t>
            </a:r>
            <a:r>
              <a:rPr lang="en-US" altLang="ja-JP" sz="2000" dirty="0"/>
              <a:t> 2002, p.29)</a:t>
            </a:r>
          </a:p>
          <a:p>
            <a:pPr indent="0" eaLnBrk="1" hangingPunct="1">
              <a:buNone/>
            </a:pPr>
            <a:r>
              <a:rPr lang="en-GB" altLang="x-none" sz="2000" dirty="0">
                <a:solidFill>
                  <a:schemeClr val="hlink"/>
                </a:solidFill>
              </a:rPr>
              <a:t>		     (Family name, </a:t>
            </a:r>
            <a:r>
              <a:rPr lang="en-GB" altLang="x-none" sz="2000" dirty="0" err="1">
                <a:solidFill>
                  <a:schemeClr val="hlink"/>
                </a:solidFill>
              </a:rPr>
              <a:t>date:page</a:t>
            </a:r>
            <a:r>
              <a:rPr lang="en-GB" altLang="x-none" sz="2000" dirty="0">
                <a:solidFill>
                  <a:schemeClr val="hlink"/>
                </a:solidFill>
              </a:rPr>
              <a:t> number)</a:t>
            </a:r>
            <a:endParaRPr lang="en-US" altLang="x-none" sz="2000" dirty="0"/>
          </a:p>
          <a:p>
            <a:pPr indent="0" eaLnBrk="1" hangingPunct="1">
              <a:buNone/>
            </a:pPr>
            <a:r>
              <a:rPr lang="en-US" altLang="x-none" sz="2000" dirty="0"/>
              <a:t>According to Rousseau (2002, p.29), </a:t>
            </a:r>
            <a:r>
              <a:rPr lang="ja-JP" altLang="en-US" sz="2000" dirty="0"/>
              <a:t>‘</a:t>
            </a:r>
            <a:r>
              <a:rPr lang="en-US" altLang="ja-JP" sz="2000" dirty="0"/>
              <a:t>Man is born free, and </a:t>
            </a:r>
            <a:r>
              <a:rPr lang="en-US" altLang="x-none" sz="2000" dirty="0"/>
              <a:t>everywhere he is in chains</a:t>
            </a:r>
            <a:r>
              <a:rPr lang="ja-JP" altLang="en-US" sz="2000" dirty="0"/>
              <a:t>’</a:t>
            </a:r>
            <a:endParaRPr lang="en-US" altLang="ja-JP" sz="2000" i="1" dirty="0"/>
          </a:p>
        </p:txBody>
      </p:sp>
    </p:spTree>
    <p:extLst>
      <p:ext uri="{BB962C8B-B14F-4D97-AF65-F5344CB8AC3E}">
        <p14:creationId xmlns:p14="http://schemas.microsoft.com/office/powerpoint/2010/main" val="7611072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defRPr/>
            </a:pPr>
            <a:r>
              <a:rPr lang="en-GB" dirty="0">
                <a:cs typeface="+mj-cs"/>
              </a:rPr>
              <a:t>In-text referencing </a:t>
            </a:r>
            <a:endParaRPr lang="en-US"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buNone/>
            </a:pPr>
            <a:r>
              <a:rPr lang="en-US" altLang="x-none" sz="2000" dirty="0"/>
              <a:t>In his opening to </a:t>
            </a:r>
            <a:r>
              <a:rPr lang="en-US" altLang="x-none" sz="2000" i="1" dirty="0"/>
              <a:t>The Social Contract</a:t>
            </a:r>
            <a:r>
              <a:rPr lang="en-US" altLang="x-none" sz="2000" dirty="0"/>
              <a:t>,</a:t>
            </a:r>
            <a:r>
              <a:rPr lang="en-US" altLang="x-none" sz="2000" i="1" dirty="0"/>
              <a:t> </a:t>
            </a:r>
            <a:r>
              <a:rPr lang="en-US" altLang="x-none" sz="2000" dirty="0"/>
              <a:t>Rousseau famously </a:t>
            </a:r>
          </a:p>
          <a:p>
            <a:pPr indent="0" eaLnBrk="1" hangingPunct="1">
              <a:buNone/>
            </a:pPr>
            <a:r>
              <a:rPr lang="en-US" altLang="x-none" sz="2000" dirty="0"/>
              <a:t>states </a:t>
            </a:r>
            <a:r>
              <a:rPr lang="ja-JP" altLang="en-US" sz="2000" i="1" dirty="0"/>
              <a:t>‘</a:t>
            </a:r>
            <a:r>
              <a:rPr lang="en-US" altLang="ja-JP" sz="2000" dirty="0"/>
              <a:t>Man is born free, and everywhere he is in chains</a:t>
            </a:r>
            <a:r>
              <a:rPr lang="ja-JP" altLang="en-US" sz="2000" i="1" dirty="0"/>
              <a:t>’</a:t>
            </a:r>
            <a:r>
              <a:rPr lang="en-US" altLang="ja-JP" sz="2000" i="1" dirty="0"/>
              <a:t> </a:t>
            </a:r>
            <a:r>
              <a:rPr lang="en-US" altLang="ja-JP" sz="2000" dirty="0"/>
              <a:t>(Rousseau</a:t>
            </a:r>
            <a:r>
              <a:rPr lang="en-US" altLang="ja-JP" sz="2000" i="1" dirty="0"/>
              <a:t>,</a:t>
            </a:r>
            <a:r>
              <a:rPr lang="en-US" altLang="ja-JP" sz="2000" dirty="0"/>
              <a:t> 2002, p.29)</a:t>
            </a:r>
          </a:p>
          <a:p>
            <a:pPr indent="0" eaLnBrk="1" hangingPunct="1">
              <a:buNone/>
            </a:pPr>
            <a:r>
              <a:rPr lang="en-GB" altLang="x-none" sz="2000" dirty="0">
                <a:solidFill>
                  <a:schemeClr val="hlink"/>
                </a:solidFill>
              </a:rPr>
              <a:t>		    </a:t>
            </a:r>
          </a:p>
          <a:p>
            <a:pPr indent="0" eaLnBrk="1" hangingPunct="1">
              <a:buNone/>
            </a:pPr>
            <a:r>
              <a:rPr lang="en-US" altLang="x-none" sz="2000" dirty="0"/>
              <a:t>According to Rousseau (2002, p.29), </a:t>
            </a:r>
            <a:r>
              <a:rPr lang="ja-JP" altLang="en-US" sz="2000" dirty="0"/>
              <a:t>‘</a:t>
            </a:r>
            <a:r>
              <a:rPr lang="en-US" altLang="ja-JP" sz="2000" dirty="0"/>
              <a:t>Man is born free, and </a:t>
            </a:r>
            <a:r>
              <a:rPr lang="en-US" altLang="x-none" sz="2000" dirty="0"/>
              <a:t>everywhere he is in chains</a:t>
            </a:r>
            <a:r>
              <a:rPr lang="ja-JP" altLang="en-US" sz="2000" dirty="0"/>
              <a:t>’</a:t>
            </a:r>
            <a:r>
              <a:rPr lang="en-US" altLang="ja-JP" sz="2000" i="1" dirty="0"/>
              <a:t> </a:t>
            </a:r>
          </a:p>
          <a:p>
            <a:pPr indent="0" eaLnBrk="1" hangingPunct="1">
              <a:buNone/>
            </a:pPr>
            <a:r>
              <a:rPr lang="en-US" altLang="x-none" sz="2000" i="1" dirty="0"/>
              <a:t>			</a:t>
            </a:r>
            <a:r>
              <a:rPr lang="en-GB" altLang="x-none" sz="2000" dirty="0">
                <a:solidFill>
                  <a:schemeClr val="hlink"/>
                </a:solidFill>
              </a:rPr>
              <a:t>Name (</a:t>
            </a:r>
            <a:r>
              <a:rPr lang="en-GB" altLang="x-none" sz="2000" dirty="0" err="1">
                <a:solidFill>
                  <a:schemeClr val="hlink"/>
                </a:solidFill>
              </a:rPr>
              <a:t>date:page</a:t>
            </a:r>
            <a:r>
              <a:rPr lang="en-GB" altLang="x-none" sz="2000" dirty="0">
                <a:solidFill>
                  <a:schemeClr val="hlink"/>
                </a:solidFill>
              </a:rPr>
              <a:t> number)</a:t>
            </a:r>
          </a:p>
          <a:p>
            <a:pPr indent="0" eaLnBrk="1" hangingPunct="1">
              <a:buNone/>
            </a:pPr>
            <a:r>
              <a:rPr lang="en-GB" altLang="x-none" sz="2000" dirty="0">
                <a:solidFill>
                  <a:schemeClr val="hlink"/>
                </a:solidFill>
              </a:rPr>
              <a:t>	</a:t>
            </a:r>
            <a:endParaRPr lang="en-US" altLang="x-none" sz="2000" i="1" dirty="0"/>
          </a:p>
          <a:p>
            <a:pPr indent="0" eaLnBrk="1" hangingPunct="1">
              <a:buNone/>
            </a:pPr>
            <a:endParaRPr lang="en-GB" altLang="x-none" sz="2000" i="1" dirty="0"/>
          </a:p>
          <a:p>
            <a:pPr indent="0" eaLnBrk="1" hangingPunct="1">
              <a:buNone/>
            </a:pPr>
            <a:r>
              <a:rPr lang="en-GB" altLang="x-none" sz="2000" dirty="0">
                <a:solidFill>
                  <a:schemeClr val="hlink"/>
                </a:solidFill>
              </a:rPr>
              <a:t>	</a:t>
            </a:r>
            <a:endParaRPr lang="en-GB" altLang="x-none" sz="2000" dirty="0"/>
          </a:p>
        </p:txBody>
      </p:sp>
    </p:spTree>
    <p:extLst>
      <p:ext uri="{BB962C8B-B14F-4D97-AF65-F5344CB8AC3E}">
        <p14:creationId xmlns:p14="http://schemas.microsoft.com/office/powerpoint/2010/main" val="6098066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defRPr/>
            </a:pPr>
            <a:r>
              <a:rPr lang="en-GB" dirty="0">
                <a:cs typeface="+mj-cs"/>
              </a:rPr>
              <a:t>In-text referencing </a:t>
            </a:r>
            <a:endParaRPr lang="en-US"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buNone/>
            </a:pPr>
            <a:r>
              <a:rPr lang="en-US" altLang="x-none" sz="2000" dirty="0"/>
              <a:t>In his opening to </a:t>
            </a:r>
            <a:r>
              <a:rPr lang="en-US" altLang="x-none" sz="2000" i="1" dirty="0"/>
              <a:t>The Social Contract</a:t>
            </a:r>
            <a:r>
              <a:rPr lang="en-US" altLang="x-none" sz="2000" dirty="0"/>
              <a:t>,</a:t>
            </a:r>
            <a:r>
              <a:rPr lang="en-US" altLang="x-none" sz="2000" i="1" dirty="0"/>
              <a:t> </a:t>
            </a:r>
            <a:r>
              <a:rPr lang="en-US" altLang="x-none" sz="2000" dirty="0"/>
              <a:t>Rousseau famously </a:t>
            </a:r>
          </a:p>
          <a:p>
            <a:pPr indent="0" eaLnBrk="1" hangingPunct="1">
              <a:buNone/>
            </a:pPr>
            <a:r>
              <a:rPr lang="en-US" altLang="x-none" sz="2000" dirty="0"/>
              <a:t>states </a:t>
            </a:r>
            <a:r>
              <a:rPr lang="ja-JP" altLang="en-US" sz="2000" i="1" dirty="0"/>
              <a:t>‘</a:t>
            </a:r>
            <a:r>
              <a:rPr lang="en-US" altLang="ja-JP" sz="2000" dirty="0"/>
              <a:t>Man is born free, and everywhere he is in chains</a:t>
            </a:r>
            <a:r>
              <a:rPr lang="ja-JP" altLang="en-US" sz="2000" i="1" dirty="0"/>
              <a:t>’</a:t>
            </a:r>
            <a:r>
              <a:rPr lang="en-US" altLang="ja-JP" sz="2000" i="1" dirty="0"/>
              <a:t> </a:t>
            </a:r>
            <a:r>
              <a:rPr lang="en-US" altLang="ja-JP" sz="2000" dirty="0"/>
              <a:t>(Rousseau</a:t>
            </a:r>
            <a:r>
              <a:rPr lang="en-US" altLang="ja-JP" sz="2000" i="1" dirty="0"/>
              <a:t>,</a:t>
            </a:r>
            <a:r>
              <a:rPr lang="en-US" altLang="ja-JP" sz="2000" dirty="0"/>
              <a:t> 2002, p.29)</a:t>
            </a:r>
          </a:p>
          <a:p>
            <a:pPr indent="0" eaLnBrk="1" hangingPunct="1">
              <a:buNone/>
            </a:pPr>
            <a:r>
              <a:rPr lang="en-GB" altLang="x-none" sz="2000" dirty="0">
                <a:solidFill>
                  <a:schemeClr val="hlink"/>
                </a:solidFill>
              </a:rPr>
              <a:t>		    </a:t>
            </a:r>
          </a:p>
          <a:p>
            <a:pPr indent="0" eaLnBrk="1" hangingPunct="1">
              <a:buNone/>
            </a:pPr>
            <a:r>
              <a:rPr lang="en-US" altLang="x-none" sz="2000" dirty="0"/>
              <a:t>According to Rousseau (2002, p.29), </a:t>
            </a:r>
            <a:r>
              <a:rPr lang="ja-JP" altLang="en-US" sz="2000" dirty="0"/>
              <a:t>‘</a:t>
            </a:r>
            <a:r>
              <a:rPr lang="en-US" altLang="ja-JP" sz="2000" dirty="0"/>
              <a:t>Man is born free, and </a:t>
            </a:r>
            <a:r>
              <a:rPr lang="en-US" altLang="x-none" sz="2000" dirty="0"/>
              <a:t>everywhere he is in chains</a:t>
            </a:r>
            <a:r>
              <a:rPr lang="ja-JP" altLang="en-US" sz="2000" dirty="0"/>
              <a:t>’</a:t>
            </a:r>
            <a:r>
              <a:rPr lang="en-US" altLang="ja-JP" sz="2000" i="1" dirty="0"/>
              <a:t> </a:t>
            </a:r>
          </a:p>
          <a:p>
            <a:pPr indent="0" eaLnBrk="1" hangingPunct="1">
              <a:buNone/>
            </a:pPr>
            <a:r>
              <a:rPr lang="en-US" altLang="x-none" sz="2000" i="1" dirty="0"/>
              <a:t>			</a:t>
            </a:r>
            <a:r>
              <a:rPr lang="en-GB" altLang="x-none" sz="2000" dirty="0">
                <a:solidFill>
                  <a:schemeClr val="hlink"/>
                </a:solidFill>
              </a:rPr>
              <a:t>Name (</a:t>
            </a:r>
            <a:r>
              <a:rPr lang="en-GB" altLang="x-none" sz="2000" dirty="0" err="1">
                <a:solidFill>
                  <a:schemeClr val="hlink"/>
                </a:solidFill>
              </a:rPr>
              <a:t>date:page</a:t>
            </a:r>
            <a:r>
              <a:rPr lang="en-GB" altLang="x-none" sz="2000" dirty="0">
                <a:solidFill>
                  <a:schemeClr val="hlink"/>
                </a:solidFill>
              </a:rPr>
              <a:t> number)</a:t>
            </a:r>
          </a:p>
          <a:p>
            <a:pPr indent="0" eaLnBrk="1" hangingPunct="1">
              <a:buNone/>
            </a:pPr>
            <a:r>
              <a:rPr lang="en-GB" altLang="x-none" sz="2000" dirty="0">
                <a:solidFill>
                  <a:schemeClr val="hlink"/>
                </a:solidFill>
              </a:rPr>
              <a:t>	When you have a name followed by a quote, put the reference after the name</a:t>
            </a:r>
            <a:endParaRPr lang="en-US" altLang="x-none" sz="2000" dirty="0"/>
          </a:p>
        </p:txBody>
      </p:sp>
    </p:spTree>
    <p:extLst>
      <p:ext uri="{BB962C8B-B14F-4D97-AF65-F5344CB8AC3E}">
        <p14:creationId xmlns:p14="http://schemas.microsoft.com/office/powerpoint/2010/main" val="8801306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defRPr/>
            </a:pPr>
            <a:r>
              <a:rPr lang="en-GB" dirty="0">
                <a:cs typeface="+mj-cs"/>
              </a:rPr>
              <a:t>In-text referencing </a:t>
            </a:r>
            <a:endParaRPr lang="en-US"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buNone/>
            </a:pPr>
            <a:r>
              <a:rPr lang="en-US" altLang="x-none" sz="2000" dirty="0"/>
              <a:t>In his opening to </a:t>
            </a:r>
            <a:r>
              <a:rPr lang="en-US" altLang="x-none" sz="2000" i="1" dirty="0"/>
              <a:t>The Social Contract</a:t>
            </a:r>
            <a:r>
              <a:rPr lang="en-US" altLang="x-none" sz="2000" dirty="0"/>
              <a:t>,</a:t>
            </a:r>
            <a:r>
              <a:rPr lang="en-US" altLang="x-none" sz="2000" i="1" dirty="0"/>
              <a:t> </a:t>
            </a:r>
            <a:r>
              <a:rPr lang="en-US" altLang="x-none" sz="2000" dirty="0"/>
              <a:t>Rousseau famously </a:t>
            </a:r>
          </a:p>
          <a:p>
            <a:pPr indent="0" eaLnBrk="1" hangingPunct="1">
              <a:buNone/>
            </a:pPr>
            <a:r>
              <a:rPr lang="en-US" altLang="x-none" sz="2000" dirty="0"/>
              <a:t>states </a:t>
            </a:r>
            <a:r>
              <a:rPr lang="ja-JP" altLang="en-US" sz="2000" i="1" dirty="0"/>
              <a:t>‘</a:t>
            </a:r>
            <a:r>
              <a:rPr lang="en-US" altLang="ja-JP" sz="2000" dirty="0"/>
              <a:t>Man is born free, and everywhere he is in chains</a:t>
            </a:r>
            <a:r>
              <a:rPr lang="ja-JP" altLang="en-US" sz="2000" i="1" dirty="0"/>
              <a:t>’</a:t>
            </a:r>
            <a:r>
              <a:rPr lang="en-US" altLang="ja-JP" sz="2000" i="1" dirty="0"/>
              <a:t> </a:t>
            </a:r>
            <a:r>
              <a:rPr lang="en-US" altLang="ja-JP" sz="2000" dirty="0"/>
              <a:t>(Rousseau</a:t>
            </a:r>
            <a:r>
              <a:rPr lang="en-US" altLang="ja-JP" sz="2000" i="1" dirty="0"/>
              <a:t>,</a:t>
            </a:r>
            <a:r>
              <a:rPr lang="en-US" altLang="ja-JP" sz="2000" dirty="0"/>
              <a:t> 2002, p.29)</a:t>
            </a:r>
          </a:p>
          <a:p>
            <a:pPr indent="0" eaLnBrk="1" hangingPunct="1">
              <a:buNone/>
            </a:pPr>
            <a:endParaRPr lang="en-GB" altLang="x-none" sz="2000" dirty="0">
              <a:solidFill>
                <a:schemeClr val="hlink"/>
              </a:solidFill>
            </a:endParaRPr>
          </a:p>
          <a:p>
            <a:pPr indent="0" eaLnBrk="1" hangingPunct="1">
              <a:buNone/>
            </a:pPr>
            <a:r>
              <a:rPr lang="en-US" altLang="x-none" sz="2000" dirty="0"/>
              <a:t>According to Rousseau (2002, p.29), </a:t>
            </a:r>
            <a:r>
              <a:rPr lang="ja-JP" altLang="en-US" sz="2000" dirty="0"/>
              <a:t>‘</a:t>
            </a:r>
            <a:r>
              <a:rPr lang="en-US" altLang="ja-JP" sz="2000" dirty="0"/>
              <a:t>Man is born free, and </a:t>
            </a:r>
            <a:r>
              <a:rPr lang="en-US" altLang="x-none" sz="2000" dirty="0"/>
              <a:t>everywhere he is in chains</a:t>
            </a:r>
            <a:r>
              <a:rPr lang="ja-JP" altLang="en-US" sz="2000" dirty="0"/>
              <a:t>’</a:t>
            </a:r>
            <a:r>
              <a:rPr lang="en-US" altLang="ja-JP" sz="2000" i="1" dirty="0"/>
              <a:t> </a:t>
            </a:r>
          </a:p>
          <a:p>
            <a:pPr indent="0" eaLnBrk="1" hangingPunct="1">
              <a:buNone/>
            </a:pPr>
            <a:endParaRPr lang="en-GB" altLang="x-none" sz="2000" i="1" dirty="0"/>
          </a:p>
          <a:p>
            <a:pPr indent="0" eaLnBrk="1" hangingPunct="1">
              <a:buNone/>
            </a:pPr>
            <a:r>
              <a:rPr lang="en-GB" altLang="x-none" sz="2000" dirty="0">
                <a:solidFill>
                  <a:schemeClr val="hlink"/>
                </a:solidFill>
              </a:rPr>
              <a:t>	The name, year and page provide a link to the bibliography, and then on to the place you found it, providing an unbroken link between your quotation and the original source.</a:t>
            </a:r>
          </a:p>
          <a:p>
            <a:pPr indent="0" eaLnBrk="1" hangingPunct="1">
              <a:buNone/>
            </a:pPr>
            <a:r>
              <a:rPr lang="en-GB" altLang="x-none" sz="2000" dirty="0">
                <a:solidFill>
                  <a:schemeClr val="hlink"/>
                </a:solidFill>
              </a:rPr>
              <a:t>	Anything which is not yours is clearly marked, and can be checked. </a:t>
            </a:r>
            <a:endParaRPr lang="en-GB" altLang="x-none" sz="2000" dirty="0"/>
          </a:p>
        </p:txBody>
      </p:sp>
    </p:spTree>
    <p:extLst>
      <p:ext uri="{BB962C8B-B14F-4D97-AF65-F5344CB8AC3E}">
        <p14:creationId xmlns:p14="http://schemas.microsoft.com/office/powerpoint/2010/main" val="13651470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defRPr/>
            </a:pPr>
            <a:r>
              <a:rPr lang="en-GB" dirty="0">
                <a:cs typeface="+mj-cs"/>
              </a:rPr>
              <a:t>In-text referencing </a:t>
            </a:r>
            <a:endParaRPr lang="en-US"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marL="0" indent="0" eaLnBrk="1" hangingPunct="1">
              <a:buNone/>
              <a:defRPr/>
            </a:pPr>
            <a:r>
              <a:rPr lang="en-GB" sz="2000" dirty="0">
                <a:cs typeface="+mn-cs"/>
              </a:rPr>
              <a:t>In </a:t>
            </a:r>
            <a:r>
              <a:rPr lang="en-GB" sz="2000" i="1" dirty="0">
                <a:cs typeface="+mn-cs"/>
              </a:rPr>
              <a:t>The Social Contract</a:t>
            </a:r>
            <a:r>
              <a:rPr lang="en-GB" sz="2000" dirty="0">
                <a:cs typeface="+mn-cs"/>
              </a:rPr>
              <a:t>, Rousseau argues that </a:t>
            </a:r>
            <a:r>
              <a:rPr lang="en-US" sz="2000" dirty="0">
                <a:cs typeface="+mn-cs"/>
              </a:rPr>
              <a:t>modern society has enslaved people and taken them from their natural state (Rousseau, 2002, p.29). </a:t>
            </a:r>
          </a:p>
          <a:p>
            <a:pPr marL="0" indent="0" eaLnBrk="1" hangingPunct="1">
              <a:buNone/>
              <a:defRPr/>
            </a:pPr>
            <a:endParaRPr lang="en-GB" sz="2000" dirty="0">
              <a:solidFill>
                <a:schemeClr val="hlink"/>
              </a:solidFill>
              <a:cs typeface="+mn-cs"/>
            </a:endParaRPr>
          </a:p>
          <a:p>
            <a:pPr marL="0" indent="0" eaLnBrk="1" hangingPunct="1">
              <a:buNone/>
              <a:defRPr/>
            </a:pPr>
            <a:r>
              <a:rPr lang="en-GB" sz="2000" dirty="0">
                <a:solidFill>
                  <a:schemeClr val="hlink"/>
                </a:solidFill>
                <a:cs typeface="+mn-cs"/>
              </a:rPr>
              <a:t>Paraphrasing </a:t>
            </a:r>
            <a:r>
              <a:rPr lang="en-GB" sz="2000" dirty="0">
                <a:solidFill>
                  <a:srgbClr val="009999"/>
                </a:solidFill>
                <a:cs typeface="+mn-cs"/>
              </a:rPr>
              <a:t>also needs to </a:t>
            </a:r>
            <a:r>
              <a:rPr lang="en-GB" sz="2000" dirty="0">
                <a:solidFill>
                  <a:schemeClr val="hlink"/>
                </a:solidFill>
                <a:cs typeface="+mn-cs"/>
              </a:rPr>
              <a:t>be referenced.</a:t>
            </a:r>
          </a:p>
        </p:txBody>
      </p:sp>
    </p:spTree>
    <p:extLst>
      <p:ext uri="{BB962C8B-B14F-4D97-AF65-F5344CB8AC3E}">
        <p14:creationId xmlns:p14="http://schemas.microsoft.com/office/powerpoint/2010/main" val="550224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defRPr/>
            </a:pPr>
            <a:r>
              <a:rPr lang="en-GB" dirty="0">
                <a:cs typeface="+mj-cs"/>
              </a:rPr>
              <a:t>Referencing QUIZ</a:t>
            </a:r>
            <a:endParaRPr lang="en-US"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marL="0" indent="0" eaLnBrk="1" hangingPunct="1">
              <a:buNone/>
            </a:pPr>
            <a:r>
              <a:rPr lang="en-GB" altLang="x-none" sz="2000" dirty="0"/>
              <a:t>Imagine a student has highlighted the following extract in a textbook:</a:t>
            </a:r>
          </a:p>
          <a:p>
            <a:pPr marL="0" indent="0" eaLnBrk="1" hangingPunct="1">
              <a:buNone/>
            </a:pPr>
            <a:r>
              <a:rPr lang="en-GB" altLang="x-none" sz="2000" dirty="0"/>
              <a:t> </a:t>
            </a:r>
          </a:p>
          <a:p>
            <a:pPr marL="0" indent="0" eaLnBrk="1" hangingPunct="1">
              <a:buNone/>
            </a:pPr>
            <a:r>
              <a:rPr lang="en-GB" altLang="x-none" sz="20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2000" dirty="0"/>
          </a:p>
          <a:p>
            <a:pPr marL="0" indent="0" eaLnBrk="1" hangingPunct="1">
              <a:buNone/>
            </a:pPr>
            <a:r>
              <a:rPr lang="en-GB" altLang="x-none" sz="2000" dirty="0"/>
              <a:t>Papp, D.S. (1994) </a:t>
            </a:r>
            <a:r>
              <a:rPr lang="en-GB" altLang="x-none" sz="2000" i="1" dirty="0"/>
              <a:t>Contemporary International Relations: frameworks for understanding</a:t>
            </a:r>
            <a:r>
              <a:rPr lang="en-GB" altLang="x-none" sz="2000" dirty="0"/>
              <a:t>. New York: Macmillan.</a:t>
            </a:r>
          </a:p>
        </p:txBody>
      </p:sp>
    </p:spTree>
    <p:extLst>
      <p:ext uri="{BB962C8B-B14F-4D97-AF65-F5344CB8AC3E}">
        <p14:creationId xmlns:p14="http://schemas.microsoft.com/office/powerpoint/2010/main" val="1743954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58371" name="TextBox 1"/>
          <p:cNvSpPr txBox="1">
            <a:spLocks noChangeArrowheads="1"/>
          </p:cNvSpPr>
          <p:nvPr/>
        </p:nvSpPr>
        <p:spPr bwMode="auto">
          <a:xfrm>
            <a:off x="250825" y="3076575"/>
            <a:ext cx="4465638" cy="3694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1.</a:t>
            </a:r>
            <a:r>
              <a:rPr lang="en-GB" altLang="x-none" sz="1800">
                <a:latin typeface="Arial" charset="0"/>
              </a:rPr>
              <a:t> However, by this time things were changing in Russia. The new leader, Gorbachev, argued that all countries in the world had interests in common, which were not connected with class. This was very different from the traditional Soviet view (Papp, 1994: 290).</a:t>
            </a:r>
          </a:p>
          <a:p>
            <a:r>
              <a:rPr lang="en-GB" altLang="x-none" sz="1800">
                <a:latin typeface="Arial" charset="0"/>
              </a:rPr>
              <a:t> </a:t>
            </a:r>
          </a:p>
          <a:p>
            <a:r>
              <a:rPr lang="en-GB" altLang="x-none" sz="1800">
                <a:latin typeface="Arial" charset="0"/>
              </a:rPr>
              <a:t> </a:t>
            </a:r>
          </a:p>
          <a:p>
            <a:r>
              <a:rPr lang="en-GB" altLang="x-none" sz="1800">
                <a:latin typeface="Arial" charset="0"/>
              </a:rPr>
              <a:t> </a:t>
            </a:r>
          </a:p>
          <a:p>
            <a:endParaRPr lang="en-US" altLang="x-none" sz="1800">
              <a:latin typeface="Arial" charset="0"/>
            </a:endParaRPr>
          </a:p>
        </p:txBody>
      </p:sp>
      <p:sp>
        <p:nvSpPr>
          <p:cNvPr id="58372"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a:t>Direct quote     </a:t>
            </a:r>
            <a:r>
              <a:rPr lang="en-GB" altLang="x-none" sz="1600"/>
              <a:t>   </a:t>
            </a:r>
            <a:r>
              <a:rPr lang="en-GB" altLang="x-none" sz="1600" b="1"/>
              <a:t>Paraphrase</a:t>
            </a:r>
            <a:r>
              <a:rPr lang="en-GB" altLang="x-none" sz="1600"/>
              <a:t>        </a:t>
            </a:r>
            <a:r>
              <a:rPr lang="en-GB" altLang="x-none" sz="1600" b="1"/>
              <a:t>Plagiarism</a:t>
            </a:r>
          </a:p>
          <a:p>
            <a:r>
              <a:rPr lang="en-GB" altLang="x-none" sz="1600" b="1"/>
              <a:t>          X?                  </a:t>
            </a:r>
          </a:p>
          <a:p>
            <a:endParaRPr lang="en-GB" altLang="x-none" sz="1600" b="1"/>
          </a:p>
          <a:p>
            <a:endParaRPr lang="en-GB" altLang="x-none" sz="1600" b="1"/>
          </a:p>
          <a:p>
            <a:endParaRPr lang="en-GB" altLang="x-none" sz="1600"/>
          </a:p>
        </p:txBody>
      </p:sp>
    </p:spTree>
    <p:extLst>
      <p:ext uri="{BB962C8B-B14F-4D97-AF65-F5344CB8AC3E}">
        <p14:creationId xmlns:p14="http://schemas.microsoft.com/office/powerpoint/2010/main" val="196216248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60419" name="TextBox 1"/>
          <p:cNvSpPr txBox="1">
            <a:spLocks noChangeArrowheads="1"/>
          </p:cNvSpPr>
          <p:nvPr/>
        </p:nvSpPr>
        <p:spPr bwMode="auto">
          <a:xfrm>
            <a:off x="250825" y="3076575"/>
            <a:ext cx="4465638" cy="3694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1.</a:t>
            </a:r>
            <a:r>
              <a:rPr lang="en-GB" altLang="x-none" sz="1800">
                <a:latin typeface="Arial" charset="0"/>
              </a:rPr>
              <a:t> However, by this time things were changing in Russia. The new leader, Gorbachev, argued that all countries in the world had interests in common, which were not connected with class. This was very different from the traditional Soviet view (Papp, 1994: 290).</a:t>
            </a:r>
          </a:p>
          <a:p>
            <a:r>
              <a:rPr lang="en-GB" altLang="x-none" sz="1800">
                <a:latin typeface="Arial" charset="0"/>
              </a:rPr>
              <a:t> </a:t>
            </a:r>
          </a:p>
          <a:p>
            <a:r>
              <a:rPr lang="en-GB" altLang="x-none" sz="1800">
                <a:latin typeface="Arial" charset="0"/>
              </a:rPr>
              <a:t> </a:t>
            </a:r>
          </a:p>
          <a:p>
            <a:r>
              <a:rPr lang="en-GB" altLang="x-none" sz="1800">
                <a:latin typeface="Arial" charset="0"/>
              </a:rPr>
              <a:t> </a:t>
            </a:r>
          </a:p>
          <a:p>
            <a:endParaRPr lang="en-US" altLang="x-none" sz="1800">
              <a:latin typeface="Arial" charset="0"/>
            </a:endParaRPr>
          </a:p>
        </p:txBody>
      </p:sp>
      <p:sp>
        <p:nvSpPr>
          <p:cNvPr id="60420"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a:t>Direct quote     </a:t>
            </a:r>
            <a:r>
              <a:rPr lang="en-GB" altLang="x-none" sz="1600"/>
              <a:t>   </a:t>
            </a:r>
            <a:r>
              <a:rPr lang="en-GB" altLang="x-none" sz="1600" b="1"/>
              <a:t>Paraphrase</a:t>
            </a:r>
            <a:r>
              <a:rPr lang="en-GB" altLang="x-none" sz="1600"/>
              <a:t>        </a:t>
            </a:r>
            <a:r>
              <a:rPr lang="en-GB" altLang="x-none" sz="1600" b="1"/>
              <a:t>Plagiarism</a:t>
            </a:r>
          </a:p>
          <a:p>
            <a:r>
              <a:rPr lang="en-GB" altLang="x-none" sz="1600" b="1"/>
              <a:t>                                     X? </a:t>
            </a:r>
          </a:p>
          <a:p>
            <a:endParaRPr lang="en-GB" altLang="x-none" sz="1600" b="1"/>
          </a:p>
          <a:p>
            <a:endParaRPr lang="en-GB" altLang="x-none" sz="1600" b="1"/>
          </a:p>
          <a:p>
            <a:endParaRPr lang="en-GB" altLang="x-none" sz="1600"/>
          </a:p>
        </p:txBody>
      </p:sp>
    </p:spTree>
    <p:extLst>
      <p:ext uri="{BB962C8B-B14F-4D97-AF65-F5344CB8AC3E}">
        <p14:creationId xmlns:p14="http://schemas.microsoft.com/office/powerpoint/2010/main" val="156389950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62467" name="TextBox 1"/>
          <p:cNvSpPr txBox="1">
            <a:spLocks noChangeArrowheads="1"/>
          </p:cNvSpPr>
          <p:nvPr/>
        </p:nvSpPr>
        <p:spPr bwMode="auto">
          <a:xfrm>
            <a:off x="250825" y="3076575"/>
            <a:ext cx="4465638" cy="3694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dirty="0">
                <a:latin typeface="Arial" charset="0"/>
              </a:rPr>
              <a:t>Incorporated text</a:t>
            </a:r>
          </a:p>
          <a:p>
            <a:endParaRPr lang="en-GB" altLang="x-none" sz="1800" dirty="0">
              <a:latin typeface="Arial" charset="0"/>
            </a:endParaRPr>
          </a:p>
          <a:p>
            <a:r>
              <a:rPr lang="en-GB" altLang="x-none" sz="1800" b="1" dirty="0">
                <a:latin typeface="Arial" charset="0"/>
              </a:rPr>
              <a:t>1.</a:t>
            </a:r>
            <a:r>
              <a:rPr lang="en-GB" altLang="x-none" sz="1800" dirty="0">
                <a:latin typeface="Arial" charset="0"/>
              </a:rPr>
              <a:t> However, by this time things were changing in Russia. The new leader, Gorbachev, argued that all countries in the world had interests in common, which were not connected with class. This was very different from the traditional Soviet view (Papp, 1994, p.290).</a:t>
            </a:r>
          </a:p>
          <a:p>
            <a:r>
              <a:rPr lang="en-GB" altLang="x-none" sz="1800" dirty="0">
                <a:latin typeface="Arial" charset="0"/>
              </a:rPr>
              <a:t> </a:t>
            </a:r>
          </a:p>
          <a:p>
            <a:r>
              <a:rPr lang="en-GB" altLang="x-none" sz="1800" dirty="0">
                <a:latin typeface="Arial" charset="0"/>
              </a:rPr>
              <a:t> </a:t>
            </a:r>
          </a:p>
          <a:p>
            <a:r>
              <a:rPr lang="en-GB" altLang="x-none" sz="1800" dirty="0">
                <a:latin typeface="Arial" charset="0"/>
              </a:rPr>
              <a:t> </a:t>
            </a:r>
          </a:p>
          <a:p>
            <a:endParaRPr lang="en-US" altLang="x-none" sz="1800" dirty="0">
              <a:latin typeface="Arial" charset="0"/>
            </a:endParaRPr>
          </a:p>
        </p:txBody>
      </p:sp>
      <p:sp>
        <p:nvSpPr>
          <p:cNvPr id="62468"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a:t>Direct quote     </a:t>
            </a:r>
            <a:r>
              <a:rPr lang="en-GB" altLang="x-none" sz="1600"/>
              <a:t>   </a:t>
            </a:r>
            <a:r>
              <a:rPr lang="en-GB" altLang="x-none" sz="1600" b="1"/>
              <a:t>Paraphrase</a:t>
            </a:r>
            <a:r>
              <a:rPr lang="en-GB" altLang="x-none" sz="1600"/>
              <a:t>        </a:t>
            </a:r>
            <a:r>
              <a:rPr lang="en-GB" altLang="x-none" sz="1600" b="1"/>
              <a:t>Plagiarism</a:t>
            </a:r>
          </a:p>
          <a:p>
            <a:r>
              <a:rPr lang="en-GB" altLang="x-none" sz="1600" b="1"/>
              <a:t>                                    	          X? </a:t>
            </a:r>
          </a:p>
          <a:p>
            <a:endParaRPr lang="en-GB" altLang="x-none" sz="1600" b="1"/>
          </a:p>
          <a:p>
            <a:endParaRPr lang="en-GB" altLang="x-none" sz="1600" b="1"/>
          </a:p>
          <a:p>
            <a:endParaRPr lang="en-GB" altLang="x-none" sz="1600"/>
          </a:p>
        </p:txBody>
      </p:sp>
    </p:spTree>
    <p:extLst>
      <p:ext uri="{BB962C8B-B14F-4D97-AF65-F5344CB8AC3E}">
        <p14:creationId xmlns:p14="http://schemas.microsoft.com/office/powerpoint/2010/main" val="164474173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64515" name="TextBox 1"/>
          <p:cNvSpPr txBox="1">
            <a:spLocks noChangeArrowheads="1"/>
          </p:cNvSpPr>
          <p:nvPr/>
        </p:nvSpPr>
        <p:spPr bwMode="auto">
          <a:xfrm>
            <a:off x="250825" y="3076575"/>
            <a:ext cx="4465638" cy="3694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1.</a:t>
            </a:r>
            <a:r>
              <a:rPr lang="en-GB" altLang="x-none" sz="1800">
                <a:latin typeface="Arial" charset="0"/>
              </a:rPr>
              <a:t> However, by this time things were changing in Russia. The new leader, Gorbachev, argued that all countries in the world had interests in common, which were not connected with class. This was very different from the traditional Soviet view (Papp, 1994: 290).</a:t>
            </a:r>
          </a:p>
          <a:p>
            <a:r>
              <a:rPr lang="en-GB" altLang="x-none" sz="1800">
                <a:latin typeface="Arial" charset="0"/>
              </a:rPr>
              <a:t> </a:t>
            </a:r>
          </a:p>
          <a:p>
            <a:r>
              <a:rPr lang="en-GB" altLang="x-none" sz="1800">
                <a:latin typeface="Arial" charset="0"/>
              </a:rPr>
              <a:t> </a:t>
            </a:r>
          </a:p>
          <a:p>
            <a:r>
              <a:rPr lang="en-GB" altLang="x-none" sz="1800">
                <a:latin typeface="Arial" charset="0"/>
              </a:rPr>
              <a:t> </a:t>
            </a:r>
          </a:p>
          <a:p>
            <a:endParaRPr lang="en-US" altLang="x-none" sz="1800">
              <a:latin typeface="Arial" charset="0"/>
            </a:endParaRPr>
          </a:p>
        </p:txBody>
      </p:sp>
      <p:sp>
        <p:nvSpPr>
          <p:cNvPr id="64516"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a:t>Direct quote     </a:t>
            </a:r>
            <a:r>
              <a:rPr lang="en-GB" altLang="x-none" sz="1600"/>
              <a:t>   </a:t>
            </a:r>
            <a:r>
              <a:rPr lang="en-GB" altLang="x-none" sz="1600" b="1"/>
              <a:t>Paraphrase</a:t>
            </a:r>
            <a:r>
              <a:rPr lang="en-GB" altLang="x-none" sz="1600"/>
              <a:t>        </a:t>
            </a:r>
            <a:r>
              <a:rPr lang="en-GB" altLang="x-none" sz="1600" b="1"/>
              <a:t>Plagiarism</a:t>
            </a:r>
          </a:p>
          <a:p>
            <a:r>
              <a:rPr lang="en-GB" altLang="x-none" sz="1600" b="1"/>
              <a:t>                                    	           </a:t>
            </a:r>
          </a:p>
          <a:p>
            <a:endParaRPr lang="en-GB" altLang="x-none" sz="1600" b="1"/>
          </a:p>
          <a:p>
            <a:endParaRPr lang="en-GB" altLang="x-none" sz="1600" b="1"/>
          </a:p>
          <a:p>
            <a:endParaRPr lang="en-GB" altLang="x-none" sz="1600"/>
          </a:p>
        </p:txBody>
      </p:sp>
    </p:spTree>
    <p:extLst>
      <p:ext uri="{BB962C8B-B14F-4D97-AF65-F5344CB8AC3E}">
        <p14:creationId xmlns:p14="http://schemas.microsoft.com/office/powerpoint/2010/main" val="6083113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66563" name="TextBox 1"/>
          <p:cNvSpPr txBox="1">
            <a:spLocks noChangeArrowheads="1"/>
          </p:cNvSpPr>
          <p:nvPr/>
        </p:nvSpPr>
        <p:spPr bwMode="auto">
          <a:xfrm>
            <a:off x="250825" y="3076575"/>
            <a:ext cx="4465638" cy="3694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dirty="0">
                <a:latin typeface="Arial" charset="0"/>
              </a:rPr>
              <a:t>Incorporated text</a:t>
            </a:r>
          </a:p>
          <a:p>
            <a:endParaRPr lang="en-GB" altLang="x-none" sz="1800" dirty="0">
              <a:latin typeface="Arial" charset="0"/>
            </a:endParaRPr>
          </a:p>
          <a:p>
            <a:r>
              <a:rPr lang="en-GB" altLang="x-none" sz="1800" b="1" dirty="0">
                <a:latin typeface="Arial" charset="0"/>
              </a:rPr>
              <a:t>1.</a:t>
            </a:r>
            <a:r>
              <a:rPr lang="en-GB" altLang="x-none" sz="1800" dirty="0">
                <a:latin typeface="Arial" charset="0"/>
              </a:rPr>
              <a:t> However, by this time things were changing in Russia. The new leader, Gorbachev, </a:t>
            </a:r>
            <a:r>
              <a:rPr lang="en-GB" altLang="x-none" sz="1800" u="sng" dirty="0">
                <a:latin typeface="Arial" charset="0"/>
              </a:rPr>
              <a:t>argued that all countries </a:t>
            </a:r>
            <a:r>
              <a:rPr lang="en-GB" altLang="x-none" sz="1800" u="sng" dirty="0">
                <a:solidFill>
                  <a:srgbClr val="009999"/>
                </a:solidFill>
                <a:latin typeface="Arial" charset="0"/>
              </a:rPr>
              <a:t>in</a:t>
            </a:r>
            <a:r>
              <a:rPr lang="en-GB" altLang="x-none" sz="1800" u="sng" dirty="0">
                <a:solidFill>
                  <a:srgbClr val="FFE115"/>
                </a:solidFill>
                <a:latin typeface="Arial" charset="0"/>
              </a:rPr>
              <a:t> </a:t>
            </a:r>
            <a:r>
              <a:rPr lang="en-GB" altLang="x-none" sz="1800" u="sng" dirty="0">
                <a:latin typeface="Arial" charset="0"/>
              </a:rPr>
              <a:t>the world had </a:t>
            </a:r>
            <a:r>
              <a:rPr lang="en-GB" altLang="x-none" sz="1800" u="sng" dirty="0">
                <a:solidFill>
                  <a:srgbClr val="009999"/>
                </a:solidFill>
                <a:latin typeface="Arial" charset="0"/>
              </a:rPr>
              <a:t>interests </a:t>
            </a:r>
            <a:r>
              <a:rPr lang="en-GB" altLang="x-none" sz="1800" u="sng" dirty="0">
                <a:latin typeface="Arial" charset="0"/>
              </a:rPr>
              <a:t>in common, which were not connected with class. </a:t>
            </a:r>
            <a:r>
              <a:rPr lang="en-GB" altLang="x-none" sz="1800" dirty="0">
                <a:latin typeface="Arial" charset="0"/>
              </a:rPr>
              <a:t>This was very different from the traditional Soviet view (Papp, 1994: 290).</a:t>
            </a:r>
          </a:p>
          <a:p>
            <a:r>
              <a:rPr lang="en-GB" altLang="x-none" sz="1800" dirty="0">
                <a:latin typeface="Arial" charset="0"/>
              </a:rPr>
              <a:t> </a:t>
            </a:r>
          </a:p>
          <a:p>
            <a:r>
              <a:rPr lang="en-GB" altLang="x-none" sz="1800" dirty="0">
                <a:latin typeface="Arial" charset="0"/>
              </a:rPr>
              <a:t> </a:t>
            </a:r>
          </a:p>
          <a:p>
            <a:r>
              <a:rPr lang="en-GB" altLang="x-none" sz="1800" dirty="0">
                <a:latin typeface="Arial" charset="0"/>
              </a:rPr>
              <a:t> </a:t>
            </a:r>
          </a:p>
          <a:p>
            <a:endParaRPr lang="en-US" altLang="x-none" sz="1800" dirty="0">
              <a:latin typeface="Arial" charset="0"/>
            </a:endParaRPr>
          </a:p>
        </p:txBody>
      </p:sp>
      <p:sp>
        <p:nvSpPr>
          <p:cNvPr id="66564" name="Rectangle 2"/>
          <p:cNvSpPr>
            <a:spLocks noChangeArrowheads="1"/>
          </p:cNvSpPr>
          <p:nvPr/>
        </p:nvSpPr>
        <p:spPr bwMode="auto">
          <a:xfrm>
            <a:off x="4914900" y="3013075"/>
            <a:ext cx="4065588" cy="1570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solidFill>
                  <a:srgbClr val="009999"/>
                </a:solidFill>
              </a:rPr>
              <a:t>                                     X</a:t>
            </a:r>
          </a:p>
          <a:p>
            <a:r>
              <a:rPr lang="en-GB" altLang="x-none" sz="1600" b="1" dirty="0">
                <a:solidFill>
                  <a:srgbClr val="009999"/>
                </a:solidFill>
              </a:rPr>
              <a:t>	       (but very close!)</a:t>
            </a:r>
          </a:p>
          <a:p>
            <a:endParaRPr lang="en-GB" altLang="x-none" sz="1600" b="1" dirty="0">
              <a:solidFill>
                <a:srgbClr val="FFFFFF"/>
              </a:solidFill>
            </a:endParaRPr>
          </a:p>
          <a:p>
            <a:endParaRPr lang="en-GB" altLang="x-none" sz="1600" b="1" dirty="0">
              <a:solidFill>
                <a:srgbClr val="FFFFFF"/>
              </a:solidFill>
            </a:endParaRPr>
          </a:p>
          <a:p>
            <a:endParaRPr lang="en-GB" altLang="x-none" sz="1600" dirty="0">
              <a:solidFill>
                <a:srgbClr val="FFFFFF"/>
              </a:solidFill>
            </a:endParaRPr>
          </a:p>
        </p:txBody>
      </p:sp>
    </p:spTree>
    <p:extLst>
      <p:ext uri="{BB962C8B-B14F-4D97-AF65-F5344CB8AC3E}">
        <p14:creationId xmlns:p14="http://schemas.microsoft.com/office/powerpoint/2010/main" val="2441758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68611" name="TextBox 1"/>
          <p:cNvSpPr txBox="1">
            <a:spLocks noChangeArrowheads="1"/>
          </p:cNvSpPr>
          <p:nvPr/>
        </p:nvSpPr>
        <p:spPr bwMode="auto">
          <a:xfrm>
            <a:off x="250825" y="3076575"/>
            <a:ext cx="4465638" cy="42481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2.</a:t>
            </a:r>
            <a:r>
              <a:rPr lang="en-GB" altLang="x-none" sz="1800">
                <a:latin typeface="Arial" charset="0"/>
              </a:rPr>
              <a:t> However, by this time things were changing in Russia. Gorbachev declared that the countries of the world shared mutual interests and faced mutual threats that went beyond class conflict. This was a revolutionary perspective for a Soviet leader, because a Marxist-Leninist class conflict was the ultimate driving force behind history. The West reacted to this new way of talking…  </a:t>
            </a:r>
          </a:p>
          <a:p>
            <a:r>
              <a:rPr lang="en-GB" altLang="x-none" sz="1800">
                <a:latin typeface="Arial" charset="0"/>
              </a:rPr>
              <a:t> </a:t>
            </a:r>
          </a:p>
          <a:p>
            <a:r>
              <a:rPr lang="en-GB" altLang="x-none" sz="1800">
                <a:latin typeface="Arial" charset="0"/>
              </a:rPr>
              <a:t> </a:t>
            </a:r>
          </a:p>
          <a:p>
            <a:endParaRPr lang="en-US" altLang="x-none" sz="1800">
              <a:latin typeface="Arial" charset="0"/>
            </a:endParaRPr>
          </a:p>
        </p:txBody>
      </p:sp>
      <p:sp>
        <p:nvSpPr>
          <p:cNvPr id="68612"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a:t>Direct quote     </a:t>
            </a:r>
            <a:r>
              <a:rPr lang="en-GB" altLang="x-none" sz="1600"/>
              <a:t>   </a:t>
            </a:r>
            <a:r>
              <a:rPr lang="en-GB" altLang="x-none" sz="1600" b="1"/>
              <a:t>Paraphrase</a:t>
            </a:r>
            <a:r>
              <a:rPr lang="en-GB" altLang="x-none" sz="1600"/>
              <a:t>        </a:t>
            </a:r>
            <a:r>
              <a:rPr lang="en-GB" altLang="x-none" sz="1600" b="1"/>
              <a:t>Plagiarism</a:t>
            </a:r>
          </a:p>
          <a:p>
            <a:r>
              <a:rPr lang="en-GB" altLang="x-none" sz="1600" b="1"/>
              <a:t>                                     </a:t>
            </a:r>
          </a:p>
          <a:p>
            <a:r>
              <a:rPr lang="en-GB" altLang="x-none" sz="1600" b="1"/>
              <a:t>	</a:t>
            </a:r>
          </a:p>
          <a:p>
            <a:endParaRPr lang="en-GB" altLang="x-none" sz="1600" b="1"/>
          </a:p>
          <a:p>
            <a:endParaRPr lang="en-GB" altLang="x-none" sz="1600"/>
          </a:p>
        </p:txBody>
      </p:sp>
    </p:spTree>
    <p:extLst>
      <p:ext uri="{BB962C8B-B14F-4D97-AF65-F5344CB8AC3E}">
        <p14:creationId xmlns:p14="http://schemas.microsoft.com/office/powerpoint/2010/main" val="144381587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70659" name="TextBox 1"/>
          <p:cNvSpPr txBox="1">
            <a:spLocks noChangeArrowheads="1"/>
          </p:cNvSpPr>
          <p:nvPr/>
        </p:nvSpPr>
        <p:spPr bwMode="auto">
          <a:xfrm>
            <a:off x="250825" y="3076575"/>
            <a:ext cx="4465638" cy="42481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dirty="0">
                <a:latin typeface="Arial" charset="0"/>
              </a:rPr>
              <a:t>Incorporated text</a:t>
            </a:r>
          </a:p>
          <a:p>
            <a:endParaRPr lang="en-GB" altLang="x-none" sz="1800" dirty="0">
              <a:latin typeface="Arial" charset="0"/>
            </a:endParaRPr>
          </a:p>
          <a:p>
            <a:r>
              <a:rPr lang="en-GB" altLang="x-none" sz="1800" b="1" dirty="0">
                <a:latin typeface="Arial" charset="0"/>
              </a:rPr>
              <a:t>2.</a:t>
            </a:r>
            <a:r>
              <a:rPr lang="en-GB" altLang="x-none" sz="1800" dirty="0">
                <a:latin typeface="Arial" charset="0"/>
              </a:rPr>
              <a:t> However, by this time things were changing in Russia. </a:t>
            </a:r>
            <a:r>
              <a:rPr lang="en-GB" altLang="x-none" sz="1800" dirty="0">
                <a:solidFill>
                  <a:srgbClr val="009999"/>
                </a:solidFill>
                <a:latin typeface="Arial" charset="0"/>
              </a:rPr>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r>
              <a:rPr lang="en-GB" altLang="x-none" sz="1800" dirty="0">
                <a:latin typeface="Arial" charset="0"/>
              </a:rPr>
              <a:t>The West reacted to this new way of talking…  </a:t>
            </a:r>
          </a:p>
          <a:p>
            <a:r>
              <a:rPr lang="en-GB" altLang="x-none" sz="1800" dirty="0">
                <a:latin typeface="Arial" charset="0"/>
              </a:rPr>
              <a:t> </a:t>
            </a:r>
          </a:p>
          <a:p>
            <a:r>
              <a:rPr lang="en-GB" altLang="x-none" sz="1800" dirty="0">
                <a:latin typeface="Arial" charset="0"/>
              </a:rPr>
              <a:t> </a:t>
            </a:r>
          </a:p>
          <a:p>
            <a:endParaRPr lang="en-US" altLang="x-none" sz="1800" dirty="0">
              <a:latin typeface="Arial" charset="0"/>
            </a:endParaRPr>
          </a:p>
        </p:txBody>
      </p:sp>
      <p:sp>
        <p:nvSpPr>
          <p:cNvPr id="70660"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t>                                     	            </a:t>
            </a:r>
            <a:r>
              <a:rPr lang="en-GB" altLang="x-none" sz="1600" b="1" dirty="0">
                <a:solidFill>
                  <a:srgbClr val="009999"/>
                </a:solidFill>
              </a:rPr>
              <a:t>X</a:t>
            </a:r>
          </a:p>
          <a:p>
            <a:r>
              <a:rPr lang="en-GB" altLang="x-none" sz="1600" b="1" dirty="0"/>
              <a:t>	</a:t>
            </a:r>
          </a:p>
          <a:p>
            <a:endParaRPr lang="en-GB" altLang="x-none" sz="1600" b="1" dirty="0"/>
          </a:p>
          <a:p>
            <a:endParaRPr lang="en-GB" altLang="x-none" sz="1600" dirty="0"/>
          </a:p>
        </p:txBody>
      </p:sp>
    </p:spTree>
    <p:extLst>
      <p:ext uri="{BB962C8B-B14F-4D97-AF65-F5344CB8AC3E}">
        <p14:creationId xmlns:p14="http://schemas.microsoft.com/office/powerpoint/2010/main" val="6203582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72707" name="TextBox 1"/>
          <p:cNvSpPr txBox="1">
            <a:spLocks noChangeArrowheads="1"/>
          </p:cNvSpPr>
          <p:nvPr/>
        </p:nvSpPr>
        <p:spPr bwMode="auto">
          <a:xfrm>
            <a:off x="250825" y="3076575"/>
            <a:ext cx="4465638" cy="3416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3.</a:t>
            </a:r>
            <a:r>
              <a:rPr lang="en-GB" altLang="x-none" sz="1800">
                <a:latin typeface="Arial" charset="0"/>
              </a:rPr>
              <a:t> However, by now things were changing in Russia, where the new leader was talking about how the different countries of the world faced similar problems. Such beliefs represented a complete break with   standard Soviet philosophy. The West reacted to the   new mood in the USSR by…  </a:t>
            </a:r>
          </a:p>
          <a:p>
            <a:r>
              <a:rPr lang="en-GB" altLang="x-none" sz="1800">
                <a:latin typeface="Arial" charset="0"/>
              </a:rPr>
              <a:t> </a:t>
            </a:r>
          </a:p>
          <a:p>
            <a:endParaRPr lang="en-US" altLang="x-none" sz="1800">
              <a:latin typeface="Arial" charset="0"/>
            </a:endParaRPr>
          </a:p>
        </p:txBody>
      </p:sp>
      <p:sp>
        <p:nvSpPr>
          <p:cNvPr id="72708"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a:t>Direct quote     </a:t>
            </a:r>
            <a:r>
              <a:rPr lang="en-GB" altLang="x-none" sz="1600"/>
              <a:t>   </a:t>
            </a:r>
            <a:r>
              <a:rPr lang="en-GB" altLang="x-none" sz="1600" b="1"/>
              <a:t>Paraphrase</a:t>
            </a:r>
            <a:r>
              <a:rPr lang="en-GB" altLang="x-none" sz="1600"/>
              <a:t>        </a:t>
            </a:r>
            <a:r>
              <a:rPr lang="en-GB" altLang="x-none" sz="1600" b="1"/>
              <a:t>Plagiarism</a:t>
            </a:r>
          </a:p>
          <a:p>
            <a:r>
              <a:rPr lang="en-GB" altLang="x-none" sz="1600" b="1"/>
              <a:t>                                     	            </a:t>
            </a:r>
          </a:p>
          <a:p>
            <a:r>
              <a:rPr lang="en-GB" altLang="x-none" sz="1600" b="1"/>
              <a:t>	</a:t>
            </a:r>
          </a:p>
          <a:p>
            <a:endParaRPr lang="en-GB" altLang="x-none" sz="1600" b="1"/>
          </a:p>
          <a:p>
            <a:endParaRPr lang="en-GB" altLang="x-none" sz="1600"/>
          </a:p>
        </p:txBody>
      </p:sp>
    </p:spTree>
    <p:extLst>
      <p:ext uri="{BB962C8B-B14F-4D97-AF65-F5344CB8AC3E}">
        <p14:creationId xmlns:p14="http://schemas.microsoft.com/office/powerpoint/2010/main" val="35641779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74755" name="TextBox 1"/>
          <p:cNvSpPr txBox="1">
            <a:spLocks noChangeArrowheads="1"/>
          </p:cNvSpPr>
          <p:nvPr/>
        </p:nvSpPr>
        <p:spPr bwMode="auto">
          <a:xfrm>
            <a:off x="250825" y="3076575"/>
            <a:ext cx="4465638" cy="3416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3.</a:t>
            </a:r>
            <a:r>
              <a:rPr lang="en-GB" altLang="x-none" sz="1800">
                <a:latin typeface="Arial" charset="0"/>
              </a:rPr>
              <a:t> However, by now things were changing in Russia, where the new leader was talking about how the different countries of the world faced similar problems. Such beliefs represented a complete break with   standard Soviet philosophy. The West reacted to the   new mood in the USSR by…  </a:t>
            </a:r>
          </a:p>
          <a:p>
            <a:r>
              <a:rPr lang="en-GB" altLang="x-none" sz="1800">
                <a:latin typeface="Arial" charset="0"/>
              </a:rPr>
              <a:t> </a:t>
            </a:r>
          </a:p>
          <a:p>
            <a:endParaRPr lang="en-US" altLang="x-none" sz="1800">
              <a:latin typeface="Arial" charset="0"/>
            </a:endParaRPr>
          </a:p>
        </p:txBody>
      </p:sp>
      <p:sp>
        <p:nvSpPr>
          <p:cNvPr id="74756"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solidFill>
                  <a:srgbClr val="FFFFFF"/>
                </a:solidFill>
              </a:rPr>
              <a:t>                                    X 	</a:t>
            </a:r>
            <a:r>
              <a:rPr lang="en-GB" altLang="x-none" sz="1600" b="1" dirty="0">
                <a:solidFill>
                  <a:srgbClr val="009999"/>
                </a:solidFill>
              </a:rPr>
              <a:t>            X</a:t>
            </a:r>
          </a:p>
          <a:p>
            <a:r>
              <a:rPr lang="en-GB" altLang="x-none" sz="1600" b="1" dirty="0">
                <a:solidFill>
                  <a:srgbClr val="FFE115"/>
                </a:solidFill>
              </a:rPr>
              <a:t>	</a:t>
            </a:r>
            <a:endParaRPr lang="en-GB" altLang="x-none" sz="1600" b="1" dirty="0">
              <a:solidFill>
                <a:srgbClr val="FFFFFF"/>
              </a:solidFill>
            </a:endParaRPr>
          </a:p>
          <a:p>
            <a:endParaRPr lang="en-GB" altLang="x-none" sz="1600" b="1" dirty="0">
              <a:solidFill>
                <a:srgbClr val="FFFFFF"/>
              </a:solidFill>
            </a:endParaRPr>
          </a:p>
          <a:p>
            <a:endParaRPr lang="en-GB" altLang="x-none" sz="1600" dirty="0">
              <a:solidFill>
                <a:srgbClr val="FFFFFF"/>
              </a:solidFill>
            </a:endParaRPr>
          </a:p>
        </p:txBody>
      </p:sp>
    </p:spTree>
    <p:extLst>
      <p:ext uri="{BB962C8B-B14F-4D97-AF65-F5344CB8AC3E}">
        <p14:creationId xmlns:p14="http://schemas.microsoft.com/office/powerpoint/2010/main" val="116114922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76803" name="TextBox 1"/>
          <p:cNvSpPr txBox="1">
            <a:spLocks noChangeArrowheads="1"/>
          </p:cNvSpPr>
          <p:nvPr/>
        </p:nvSpPr>
        <p:spPr bwMode="auto">
          <a:xfrm>
            <a:off x="250825" y="3076575"/>
            <a:ext cx="4465638" cy="3416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4.</a:t>
            </a:r>
            <a:r>
              <a:rPr lang="en-GB" altLang="x-none" sz="1800">
                <a:latin typeface="Arial" charset="0"/>
              </a:rPr>
              <a:t> However, by now things were changing in Russia. Established Soviet dogma was being abandoned by the new leader, whose views concerned the common interests of different countries in the world, both East and West. This clearly represented a revolutionary perspective for a leader of the USSR. The West reacted to such changes by...  </a:t>
            </a:r>
          </a:p>
          <a:p>
            <a:endParaRPr lang="en-US" altLang="x-none" sz="1800">
              <a:latin typeface="Arial" charset="0"/>
            </a:endParaRPr>
          </a:p>
        </p:txBody>
      </p:sp>
      <p:sp>
        <p:nvSpPr>
          <p:cNvPr id="76804"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t>                                    	           </a:t>
            </a:r>
          </a:p>
          <a:p>
            <a:r>
              <a:rPr lang="en-GB" altLang="x-none" sz="1600" b="1" dirty="0"/>
              <a:t>	</a:t>
            </a:r>
          </a:p>
          <a:p>
            <a:endParaRPr lang="en-GB" altLang="x-none" sz="1600" b="1" dirty="0"/>
          </a:p>
          <a:p>
            <a:endParaRPr lang="en-GB" altLang="x-none" sz="1600" dirty="0"/>
          </a:p>
        </p:txBody>
      </p:sp>
    </p:spTree>
    <p:extLst>
      <p:ext uri="{BB962C8B-B14F-4D97-AF65-F5344CB8AC3E}">
        <p14:creationId xmlns:p14="http://schemas.microsoft.com/office/powerpoint/2010/main" val="3334291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78851" name="TextBox 1"/>
          <p:cNvSpPr txBox="1">
            <a:spLocks noChangeArrowheads="1"/>
          </p:cNvSpPr>
          <p:nvPr/>
        </p:nvSpPr>
        <p:spPr bwMode="auto">
          <a:xfrm>
            <a:off x="250825" y="3076575"/>
            <a:ext cx="4465638" cy="3416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4.</a:t>
            </a:r>
            <a:r>
              <a:rPr lang="en-GB" altLang="x-none" sz="1800">
                <a:latin typeface="Arial" charset="0"/>
              </a:rPr>
              <a:t> However, by now things were changing in Russia. Established Soviet dogma was being abandoned by the new leader, whose views concerned the common interests of different countries in the world, both East and West. This clearly represented a revolutionary perspective for a leader of the USSR. The West reacted to such changes by...  </a:t>
            </a:r>
          </a:p>
          <a:p>
            <a:endParaRPr lang="en-US" altLang="x-none" sz="1800">
              <a:latin typeface="Arial" charset="0"/>
            </a:endParaRPr>
          </a:p>
        </p:txBody>
      </p:sp>
      <p:sp>
        <p:nvSpPr>
          <p:cNvPr id="78852"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solidFill>
                  <a:srgbClr val="FFFFFF"/>
                </a:solidFill>
              </a:rPr>
              <a:t>                                    	          </a:t>
            </a:r>
            <a:r>
              <a:rPr lang="en-GB" altLang="x-none" sz="1600" b="1" dirty="0">
                <a:solidFill>
                  <a:srgbClr val="FFE115"/>
                </a:solidFill>
              </a:rPr>
              <a:t> </a:t>
            </a:r>
            <a:r>
              <a:rPr lang="en-GB" altLang="x-none" sz="1600" b="1" dirty="0">
                <a:solidFill>
                  <a:srgbClr val="009999"/>
                </a:solidFill>
              </a:rPr>
              <a:t>X</a:t>
            </a:r>
          </a:p>
          <a:p>
            <a:r>
              <a:rPr lang="en-GB" altLang="x-none" sz="1600" b="1" dirty="0">
                <a:solidFill>
                  <a:srgbClr val="FFE115"/>
                </a:solidFill>
              </a:rPr>
              <a:t>	</a:t>
            </a:r>
            <a:endParaRPr lang="en-GB" altLang="x-none" sz="1600" b="1" dirty="0">
              <a:solidFill>
                <a:srgbClr val="FFFFFF"/>
              </a:solidFill>
            </a:endParaRPr>
          </a:p>
          <a:p>
            <a:endParaRPr lang="en-GB" altLang="x-none" sz="1600" b="1" dirty="0">
              <a:solidFill>
                <a:srgbClr val="FFFFFF"/>
              </a:solidFill>
            </a:endParaRPr>
          </a:p>
          <a:p>
            <a:endParaRPr lang="en-GB" altLang="x-none" sz="1600" dirty="0">
              <a:solidFill>
                <a:srgbClr val="FFFFFF"/>
              </a:solidFill>
            </a:endParaRPr>
          </a:p>
        </p:txBody>
      </p:sp>
    </p:spTree>
    <p:extLst>
      <p:ext uri="{BB962C8B-B14F-4D97-AF65-F5344CB8AC3E}">
        <p14:creationId xmlns:p14="http://schemas.microsoft.com/office/powerpoint/2010/main" val="129925186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80899" name="TextBox 1"/>
          <p:cNvSpPr txBox="1">
            <a:spLocks noChangeArrowheads="1"/>
          </p:cNvSpPr>
          <p:nvPr/>
        </p:nvSpPr>
        <p:spPr bwMode="auto">
          <a:xfrm>
            <a:off x="250825" y="2670175"/>
            <a:ext cx="4465638" cy="4002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r>
              <a:rPr lang="en-GB" altLang="x-none" sz="1800" b="1">
                <a:latin typeface="Arial" charset="0"/>
              </a:rPr>
              <a:t>5.</a:t>
            </a:r>
            <a:r>
              <a:rPr lang="en-GB" altLang="x-none" sz="1800">
                <a:latin typeface="Arial" charset="0"/>
              </a:rPr>
              <a:t> However, by now things were changing in Russia. The new leader was expressing views which were very different from traditional Soviet ideology. As one theorist puts it:</a:t>
            </a:r>
          </a:p>
          <a:p>
            <a:r>
              <a:rPr lang="en-GB" altLang="x-none" sz="1800">
                <a:latin typeface="Arial" charset="0"/>
              </a:rPr>
              <a:t>	</a:t>
            </a:r>
            <a:r>
              <a:rPr lang="en-GB" altLang="x-none" sz="1600">
                <a:latin typeface="Arial" charset="0"/>
              </a:rPr>
              <a:t>Gorbachev declared that the</a:t>
            </a:r>
          </a:p>
          <a:p>
            <a:r>
              <a:rPr lang="en-GB" altLang="x-none" sz="1600">
                <a:latin typeface="Arial" charset="0"/>
              </a:rPr>
              <a:t>	countries of the world shared</a:t>
            </a:r>
          </a:p>
          <a:p>
            <a:r>
              <a:rPr lang="en-GB" altLang="x-none" sz="1600">
                <a:latin typeface="Arial" charset="0"/>
              </a:rPr>
              <a:t>	mutual interests and faced</a:t>
            </a:r>
          </a:p>
          <a:p>
            <a:r>
              <a:rPr lang="en-GB" altLang="x-none" sz="1600">
                <a:latin typeface="Arial" charset="0"/>
              </a:rPr>
              <a:t>	mutual threats that went beyond</a:t>
            </a:r>
          </a:p>
          <a:p>
            <a:r>
              <a:rPr lang="en-GB" altLang="x-none" sz="1600">
                <a:latin typeface="Arial" charset="0"/>
              </a:rPr>
              <a:t>	class conflict. This was a</a:t>
            </a:r>
          </a:p>
          <a:p>
            <a:r>
              <a:rPr lang="en-GB" altLang="x-none" sz="1600">
                <a:latin typeface="Arial" charset="0"/>
              </a:rPr>
              <a:t>	revolutionary perspective for a Soviet</a:t>
            </a:r>
          </a:p>
          <a:p>
            <a:r>
              <a:rPr lang="en-GB" altLang="x-none" sz="1600">
                <a:latin typeface="Arial" charset="0"/>
              </a:rPr>
              <a:t>	leader, because a Marxist-Leninist</a:t>
            </a:r>
          </a:p>
          <a:p>
            <a:r>
              <a:rPr lang="en-GB" altLang="x-none" sz="1600">
                <a:latin typeface="Arial" charset="0"/>
              </a:rPr>
              <a:t>	class conflict was the ultimate driving</a:t>
            </a:r>
          </a:p>
          <a:p>
            <a:r>
              <a:rPr lang="en-GB" altLang="x-none" sz="1600">
                <a:latin typeface="Arial" charset="0"/>
              </a:rPr>
              <a:t>	force behind history </a:t>
            </a:r>
            <a:r>
              <a:rPr lang="en-GB" altLang="x-none" sz="1400">
                <a:latin typeface="Arial" charset="0"/>
              </a:rPr>
              <a:t>(Papp, 1994: 290). </a:t>
            </a:r>
            <a:endParaRPr lang="en-US" altLang="x-none" sz="1400">
              <a:latin typeface="Arial" charset="0"/>
            </a:endParaRPr>
          </a:p>
        </p:txBody>
      </p:sp>
      <p:sp>
        <p:nvSpPr>
          <p:cNvPr id="80900"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t>                                    	           </a:t>
            </a:r>
          </a:p>
          <a:p>
            <a:r>
              <a:rPr lang="en-GB" altLang="x-none" sz="1600" b="1" dirty="0"/>
              <a:t>	</a:t>
            </a:r>
          </a:p>
          <a:p>
            <a:endParaRPr lang="en-GB" altLang="x-none" sz="1600" b="1" dirty="0"/>
          </a:p>
          <a:p>
            <a:endParaRPr lang="en-GB" altLang="x-none" sz="1600" dirty="0"/>
          </a:p>
        </p:txBody>
      </p:sp>
    </p:spTree>
    <p:extLst>
      <p:ext uri="{BB962C8B-B14F-4D97-AF65-F5344CB8AC3E}">
        <p14:creationId xmlns:p14="http://schemas.microsoft.com/office/powerpoint/2010/main" val="36157238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82947" name="TextBox 1"/>
          <p:cNvSpPr txBox="1">
            <a:spLocks noChangeArrowheads="1"/>
          </p:cNvSpPr>
          <p:nvPr/>
        </p:nvSpPr>
        <p:spPr bwMode="auto">
          <a:xfrm>
            <a:off x="250825" y="2670175"/>
            <a:ext cx="4465638" cy="4002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r>
              <a:rPr lang="en-GB" altLang="x-none" sz="1800" b="1">
                <a:latin typeface="Arial" charset="0"/>
              </a:rPr>
              <a:t>5.</a:t>
            </a:r>
            <a:r>
              <a:rPr lang="en-GB" altLang="x-none" sz="1800">
                <a:latin typeface="Arial" charset="0"/>
              </a:rPr>
              <a:t> However, by now things were changing in Russia. The new leader was expressing views which were very different from traditional Soviet ideology. As one theorist puts it:</a:t>
            </a:r>
          </a:p>
          <a:p>
            <a:r>
              <a:rPr lang="en-GB" altLang="x-none" sz="1800">
                <a:latin typeface="Arial" charset="0"/>
              </a:rPr>
              <a:t>	</a:t>
            </a:r>
            <a:r>
              <a:rPr lang="en-GB" altLang="x-none" sz="1600">
                <a:latin typeface="Arial" charset="0"/>
              </a:rPr>
              <a:t>Gorbachev declared that the</a:t>
            </a:r>
          </a:p>
          <a:p>
            <a:r>
              <a:rPr lang="en-GB" altLang="x-none" sz="1600">
                <a:latin typeface="Arial" charset="0"/>
              </a:rPr>
              <a:t>	countries of the world shared</a:t>
            </a:r>
          </a:p>
          <a:p>
            <a:r>
              <a:rPr lang="en-GB" altLang="x-none" sz="1600">
                <a:latin typeface="Arial" charset="0"/>
              </a:rPr>
              <a:t>	mutual interests and faced</a:t>
            </a:r>
          </a:p>
          <a:p>
            <a:r>
              <a:rPr lang="en-GB" altLang="x-none" sz="1600">
                <a:latin typeface="Arial" charset="0"/>
              </a:rPr>
              <a:t>	mutual threats that went beyond</a:t>
            </a:r>
          </a:p>
          <a:p>
            <a:r>
              <a:rPr lang="en-GB" altLang="x-none" sz="1600">
                <a:latin typeface="Arial" charset="0"/>
              </a:rPr>
              <a:t>	class conflict. This was a</a:t>
            </a:r>
          </a:p>
          <a:p>
            <a:r>
              <a:rPr lang="en-GB" altLang="x-none" sz="1600">
                <a:latin typeface="Arial" charset="0"/>
              </a:rPr>
              <a:t>	revolutionary perspective for a Soviet</a:t>
            </a:r>
          </a:p>
          <a:p>
            <a:r>
              <a:rPr lang="en-GB" altLang="x-none" sz="1600">
                <a:latin typeface="Arial" charset="0"/>
              </a:rPr>
              <a:t>	leader, because a Marxist-Leninist</a:t>
            </a:r>
          </a:p>
          <a:p>
            <a:r>
              <a:rPr lang="en-GB" altLang="x-none" sz="1600">
                <a:latin typeface="Arial" charset="0"/>
              </a:rPr>
              <a:t>	class conflict was the ultimate driving</a:t>
            </a:r>
          </a:p>
          <a:p>
            <a:r>
              <a:rPr lang="en-GB" altLang="x-none" sz="1600">
                <a:latin typeface="Arial" charset="0"/>
              </a:rPr>
              <a:t>	force behind history </a:t>
            </a:r>
            <a:r>
              <a:rPr lang="en-GB" altLang="x-none" sz="1400">
                <a:latin typeface="Arial" charset="0"/>
              </a:rPr>
              <a:t>(Papp, 1994: 290). </a:t>
            </a:r>
            <a:endParaRPr lang="en-US" altLang="x-none" sz="1400">
              <a:latin typeface="Arial" charset="0"/>
            </a:endParaRPr>
          </a:p>
        </p:txBody>
      </p:sp>
      <p:sp>
        <p:nvSpPr>
          <p:cNvPr id="82948" name="Rectangle 2"/>
          <p:cNvSpPr>
            <a:spLocks noChangeArrowheads="1"/>
          </p:cNvSpPr>
          <p:nvPr/>
        </p:nvSpPr>
        <p:spPr bwMode="auto">
          <a:xfrm>
            <a:off x="4914900" y="3013075"/>
            <a:ext cx="4065588" cy="1570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solidFill>
                  <a:srgbClr val="009999"/>
                </a:solidFill>
              </a:rPr>
              <a:t>           X      </a:t>
            </a:r>
          </a:p>
          <a:p>
            <a:r>
              <a:rPr lang="en-GB" altLang="x-none" sz="1600" b="1" dirty="0">
                <a:solidFill>
                  <a:srgbClr val="009999"/>
                </a:solidFill>
              </a:rPr>
              <a:t>With indentation  </a:t>
            </a:r>
            <a:r>
              <a:rPr lang="en-GB" altLang="x-none" sz="1600" b="1" dirty="0">
                <a:solidFill>
                  <a:srgbClr val="FFE115"/>
                </a:solidFill>
              </a:rPr>
              <a:t>                 </a:t>
            </a:r>
            <a:r>
              <a:rPr lang="en-GB" altLang="x-none" sz="1600" b="1" dirty="0">
                <a:solidFill>
                  <a:srgbClr val="FFFFFF"/>
                </a:solidFill>
              </a:rPr>
              <a:t>	          </a:t>
            </a:r>
            <a:r>
              <a:rPr lang="en-GB" altLang="x-none" sz="1600" b="1" dirty="0">
                <a:solidFill>
                  <a:srgbClr val="FFE115"/>
                </a:solidFill>
              </a:rPr>
              <a:t> </a:t>
            </a:r>
          </a:p>
          <a:p>
            <a:r>
              <a:rPr lang="en-GB" altLang="x-none" sz="1600" b="1" dirty="0">
                <a:solidFill>
                  <a:srgbClr val="FFE115"/>
                </a:solidFill>
              </a:rPr>
              <a:t>	</a:t>
            </a:r>
            <a:endParaRPr lang="en-GB" altLang="x-none" sz="1600" b="1" dirty="0">
              <a:solidFill>
                <a:srgbClr val="FFFFFF"/>
              </a:solidFill>
            </a:endParaRPr>
          </a:p>
          <a:p>
            <a:endParaRPr lang="en-GB" altLang="x-none" sz="1600" b="1" dirty="0">
              <a:solidFill>
                <a:srgbClr val="FFFFFF"/>
              </a:solidFill>
            </a:endParaRPr>
          </a:p>
          <a:p>
            <a:endParaRPr lang="en-GB" altLang="x-none" sz="1600" dirty="0">
              <a:solidFill>
                <a:srgbClr val="FFFFFF"/>
              </a:solidFill>
            </a:endParaRPr>
          </a:p>
        </p:txBody>
      </p:sp>
    </p:spTree>
    <p:extLst>
      <p:ext uri="{BB962C8B-B14F-4D97-AF65-F5344CB8AC3E}">
        <p14:creationId xmlns:p14="http://schemas.microsoft.com/office/powerpoint/2010/main" val="195010225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84995" name="TextBox 1"/>
          <p:cNvSpPr txBox="1">
            <a:spLocks noChangeArrowheads="1"/>
          </p:cNvSpPr>
          <p:nvPr/>
        </p:nvSpPr>
        <p:spPr bwMode="auto">
          <a:xfrm>
            <a:off x="250825" y="3076575"/>
            <a:ext cx="4465638" cy="3140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6.</a:t>
            </a:r>
            <a:r>
              <a:rPr lang="en-GB" altLang="x-none" sz="1800">
                <a:latin typeface="Arial" charset="0"/>
              </a:rPr>
              <a:t> However, by now things were changing in Russia. The new leader was expressing views that were very different from traditional Soviet ideology, in that they represented a revolutionary perspective for a leader of the USSR, in which the class struggle was the driving force. The West reacted to such changes…  </a:t>
            </a:r>
          </a:p>
          <a:p>
            <a:endParaRPr lang="en-US" altLang="x-none" sz="1800">
              <a:latin typeface="Arial" charset="0"/>
            </a:endParaRPr>
          </a:p>
        </p:txBody>
      </p:sp>
      <p:sp>
        <p:nvSpPr>
          <p:cNvPr id="84996"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t>                                     	            </a:t>
            </a:r>
          </a:p>
          <a:p>
            <a:r>
              <a:rPr lang="en-GB" altLang="x-none" sz="1600" b="1" dirty="0"/>
              <a:t>	</a:t>
            </a:r>
          </a:p>
          <a:p>
            <a:endParaRPr lang="en-GB" altLang="x-none" sz="1600" b="1" dirty="0"/>
          </a:p>
          <a:p>
            <a:endParaRPr lang="en-GB" altLang="x-none" sz="1600" dirty="0"/>
          </a:p>
        </p:txBody>
      </p:sp>
    </p:spTree>
    <p:extLst>
      <p:ext uri="{BB962C8B-B14F-4D97-AF65-F5344CB8AC3E}">
        <p14:creationId xmlns:p14="http://schemas.microsoft.com/office/powerpoint/2010/main" val="115701335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87043" name="TextBox 1"/>
          <p:cNvSpPr txBox="1">
            <a:spLocks noChangeArrowheads="1"/>
          </p:cNvSpPr>
          <p:nvPr/>
        </p:nvSpPr>
        <p:spPr bwMode="auto">
          <a:xfrm>
            <a:off x="250825" y="3076575"/>
            <a:ext cx="4465638" cy="3140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6.</a:t>
            </a:r>
            <a:r>
              <a:rPr lang="en-GB" altLang="x-none" sz="1800">
                <a:latin typeface="Arial" charset="0"/>
              </a:rPr>
              <a:t> However, by now things were changing in Russia. The new leader was expressing views that were very different from traditional Soviet ideology, in that they represented a revolutionary perspective for a leader of the USSR, in which the class struggle was the driving force. The West reacted to such changes…  </a:t>
            </a:r>
          </a:p>
          <a:p>
            <a:endParaRPr lang="en-US" altLang="x-none" sz="1800">
              <a:latin typeface="Arial" charset="0"/>
            </a:endParaRPr>
          </a:p>
        </p:txBody>
      </p:sp>
      <p:sp>
        <p:nvSpPr>
          <p:cNvPr id="87044"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solidFill>
                  <a:srgbClr val="FFFFFF"/>
                </a:solidFill>
              </a:rPr>
              <a:t>                                     	</a:t>
            </a:r>
            <a:r>
              <a:rPr lang="en-GB" altLang="x-none" sz="1600" b="1" dirty="0">
                <a:solidFill>
                  <a:srgbClr val="009999"/>
                </a:solidFill>
              </a:rPr>
              <a:t>            X</a:t>
            </a:r>
          </a:p>
          <a:p>
            <a:r>
              <a:rPr lang="en-GB" altLang="x-none" sz="1600" b="1" dirty="0">
                <a:solidFill>
                  <a:srgbClr val="FFE115"/>
                </a:solidFill>
              </a:rPr>
              <a:t>	</a:t>
            </a:r>
            <a:endParaRPr lang="en-GB" altLang="x-none" sz="1600" b="1" dirty="0">
              <a:solidFill>
                <a:srgbClr val="FFFFFF"/>
              </a:solidFill>
            </a:endParaRPr>
          </a:p>
          <a:p>
            <a:endParaRPr lang="en-GB" altLang="x-none" sz="1600" b="1" dirty="0">
              <a:solidFill>
                <a:srgbClr val="FFFFFF"/>
              </a:solidFill>
            </a:endParaRPr>
          </a:p>
          <a:p>
            <a:endParaRPr lang="en-GB" altLang="x-none" sz="1600" dirty="0">
              <a:solidFill>
                <a:srgbClr val="FFFFFF"/>
              </a:solidFill>
            </a:endParaRPr>
          </a:p>
        </p:txBody>
      </p:sp>
    </p:spTree>
    <p:extLst>
      <p:ext uri="{BB962C8B-B14F-4D97-AF65-F5344CB8AC3E}">
        <p14:creationId xmlns:p14="http://schemas.microsoft.com/office/powerpoint/2010/main" val="93902202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89091" name="TextBox 1"/>
          <p:cNvSpPr txBox="1">
            <a:spLocks noChangeArrowheads="1"/>
          </p:cNvSpPr>
          <p:nvPr/>
        </p:nvSpPr>
        <p:spPr bwMode="auto">
          <a:xfrm>
            <a:off x="250825" y="3076575"/>
            <a:ext cx="4465638" cy="3140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7.</a:t>
            </a:r>
            <a:r>
              <a:rPr lang="en-GB" altLang="x-none" sz="1800">
                <a:latin typeface="Arial" charset="0"/>
              </a:rPr>
              <a:t> However, by now things were changing in Russia. The new leader was expressing views about the need for international action that were so different from </a:t>
            </a:r>
          </a:p>
          <a:p>
            <a:r>
              <a:rPr lang="en-GB" altLang="x-none" sz="1800">
                <a:latin typeface="Arial" charset="0"/>
              </a:rPr>
              <a:t>established Soviet ideology that they represented </a:t>
            </a:r>
            <a:r>
              <a:rPr lang="en-GB" altLang="en-US" sz="1800">
                <a:latin typeface="Arial" charset="0"/>
              </a:rPr>
              <a:t>“</a:t>
            </a:r>
            <a:r>
              <a:rPr lang="en-GB" altLang="x-none" sz="1800">
                <a:latin typeface="Arial" charset="0"/>
              </a:rPr>
              <a:t>a revolutionary perspective for a Soviet leader</a:t>
            </a:r>
            <a:r>
              <a:rPr lang="en-GB" altLang="en-US" sz="1800">
                <a:latin typeface="Arial" charset="0"/>
              </a:rPr>
              <a:t>”</a:t>
            </a:r>
            <a:r>
              <a:rPr lang="en-GB" altLang="x-none" sz="1800">
                <a:latin typeface="Arial" charset="0"/>
              </a:rPr>
              <a:t> (Papp, 1994: 290). The West reacted to the new Soviet mood by… </a:t>
            </a:r>
            <a:endParaRPr lang="en-US" altLang="x-none" sz="1800">
              <a:latin typeface="Arial" charset="0"/>
            </a:endParaRPr>
          </a:p>
        </p:txBody>
      </p:sp>
      <p:sp>
        <p:nvSpPr>
          <p:cNvPr id="89092"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t>                                     	            </a:t>
            </a:r>
          </a:p>
          <a:p>
            <a:r>
              <a:rPr lang="en-GB" altLang="x-none" sz="1600" b="1" dirty="0"/>
              <a:t>	</a:t>
            </a:r>
          </a:p>
          <a:p>
            <a:endParaRPr lang="en-GB" altLang="x-none" sz="1600" b="1" dirty="0"/>
          </a:p>
          <a:p>
            <a:endParaRPr lang="en-GB" altLang="x-none" sz="1600" dirty="0"/>
          </a:p>
        </p:txBody>
      </p:sp>
    </p:spTree>
    <p:extLst>
      <p:ext uri="{BB962C8B-B14F-4D97-AF65-F5344CB8AC3E}">
        <p14:creationId xmlns:p14="http://schemas.microsoft.com/office/powerpoint/2010/main" val="96484836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1187450" y="476250"/>
            <a:ext cx="7315200" cy="2376488"/>
          </a:xfrm>
        </p:spPr>
        <p:txBody>
          <a:bodyPr/>
          <a:lstStyle/>
          <a:p>
            <a:pPr marL="0" indent="0" eaLnBrk="1" hangingPunct="1">
              <a:buNone/>
            </a:pPr>
            <a:r>
              <a:rPr lang="en-GB" altLang="x-none" sz="1600" dirty="0"/>
              <a:t>Original:  </a:t>
            </a:r>
          </a:p>
          <a:p>
            <a:pPr marL="0" indent="0" eaLnBrk="1" hangingPunct="1">
              <a:buNone/>
            </a:pPr>
            <a:r>
              <a:rPr lang="en-GB" altLang="x-none" sz="1600" dirty="0"/>
              <a:t>Gorbachev declared that the countries of the world shared mutual interests and faced mutual threats that went beyond class conflict. This was a revolutionary perspective for a Soviet leader, because a Marxist-Leninist class conflict was the ultimate driving force behind history. </a:t>
            </a:r>
          </a:p>
          <a:p>
            <a:pPr marL="0" indent="0" eaLnBrk="1" hangingPunct="1">
              <a:buNone/>
            </a:pPr>
            <a:endParaRPr lang="en-GB" altLang="x-none" sz="1600" dirty="0"/>
          </a:p>
          <a:p>
            <a:pPr marL="0" indent="0" eaLnBrk="1" hangingPunct="1">
              <a:buNone/>
            </a:pPr>
            <a:r>
              <a:rPr lang="en-GB" altLang="x-none" sz="1600" dirty="0"/>
              <a:t>Papp, D.S. (1994) </a:t>
            </a:r>
            <a:r>
              <a:rPr lang="en-GB" altLang="x-none" sz="1600" i="1" dirty="0"/>
              <a:t>Contemporary International Relations: frameworks for understanding</a:t>
            </a:r>
            <a:r>
              <a:rPr lang="en-GB" altLang="x-none" sz="1600" dirty="0"/>
              <a:t>. New York: Macmillan.</a:t>
            </a:r>
          </a:p>
        </p:txBody>
      </p:sp>
      <p:sp>
        <p:nvSpPr>
          <p:cNvPr id="91139" name="TextBox 1"/>
          <p:cNvSpPr txBox="1">
            <a:spLocks noChangeArrowheads="1"/>
          </p:cNvSpPr>
          <p:nvPr/>
        </p:nvSpPr>
        <p:spPr bwMode="auto">
          <a:xfrm>
            <a:off x="250825" y="3076575"/>
            <a:ext cx="4465638" cy="3140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b="1">
                <a:latin typeface="Arial" charset="0"/>
              </a:rPr>
              <a:t>Incorporated text</a:t>
            </a:r>
          </a:p>
          <a:p>
            <a:endParaRPr lang="en-GB" altLang="x-none" sz="1800">
              <a:latin typeface="Arial" charset="0"/>
            </a:endParaRPr>
          </a:p>
          <a:p>
            <a:r>
              <a:rPr lang="en-GB" altLang="x-none" sz="1800" b="1">
                <a:latin typeface="Arial" charset="0"/>
              </a:rPr>
              <a:t>7.</a:t>
            </a:r>
            <a:r>
              <a:rPr lang="en-GB" altLang="x-none" sz="1800">
                <a:latin typeface="Arial" charset="0"/>
              </a:rPr>
              <a:t> However, by now things were changing in Russia. The new leader was expressing views about the need for international action that were so different from </a:t>
            </a:r>
          </a:p>
          <a:p>
            <a:r>
              <a:rPr lang="en-GB" altLang="x-none" sz="1800">
                <a:latin typeface="Arial" charset="0"/>
              </a:rPr>
              <a:t>established Soviet ideology that they represented </a:t>
            </a:r>
            <a:r>
              <a:rPr lang="en-GB" altLang="en-US" sz="1800">
                <a:latin typeface="Arial" charset="0"/>
              </a:rPr>
              <a:t>“</a:t>
            </a:r>
            <a:r>
              <a:rPr lang="en-GB" altLang="x-none" sz="1800">
                <a:latin typeface="Arial" charset="0"/>
              </a:rPr>
              <a:t>a revolutionary perspective for a Soviet leader</a:t>
            </a:r>
            <a:r>
              <a:rPr lang="en-GB" altLang="en-US" sz="1800">
                <a:latin typeface="Arial" charset="0"/>
              </a:rPr>
              <a:t>”</a:t>
            </a:r>
            <a:r>
              <a:rPr lang="en-GB" altLang="x-none" sz="1800">
                <a:latin typeface="Arial" charset="0"/>
              </a:rPr>
              <a:t> (Papp, 1994: 290). The West reacted to the new Soviet mood by… </a:t>
            </a:r>
            <a:endParaRPr lang="en-US" altLang="x-none" sz="1800">
              <a:latin typeface="Arial" charset="0"/>
            </a:endParaRPr>
          </a:p>
        </p:txBody>
      </p:sp>
      <p:sp>
        <p:nvSpPr>
          <p:cNvPr id="91140" name="Rectangle 2"/>
          <p:cNvSpPr>
            <a:spLocks noChangeArrowheads="1"/>
          </p:cNvSpPr>
          <p:nvPr/>
        </p:nvSpPr>
        <p:spPr bwMode="auto">
          <a:xfrm>
            <a:off x="4914900" y="3013075"/>
            <a:ext cx="4065588" cy="132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b="1" dirty="0"/>
              <a:t>Direct quote     </a:t>
            </a:r>
            <a:r>
              <a:rPr lang="en-GB" altLang="x-none" sz="1600" dirty="0"/>
              <a:t>   </a:t>
            </a:r>
            <a:r>
              <a:rPr lang="en-GB" altLang="x-none" sz="1600" b="1" dirty="0"/>
              <a:t>Paraphrase</a:t>
            </a:r>
            <a:r>
              <a:rPr lang="en-GB" altLang="x-none" sz="1600" dirty="0"/>
              <a:t>        </a:t>
            </a:r>
            <a:r>
              <a:rPr lang="en-GB" altLang="x-none" sz="1600" b="1" dirty="0"/>
              <a:t>Plagiarism</a:t>
            </a:r>
          </a:p>
          <a:p>
            <a:r>
              <a:rPr lang="en-GB" altLang="x-none" sz="1600" b="1" dirty="0">
                <a:solidFill>
                  <a:srgbClr val="009999"/>
                </a:solidFill>
              </a:rPr>
              <a:t>          X                           X</a:t>
            </a:r>
            <a:r>
              <a:rPr lang="en-GB" altLang="x-none" sz="1600" b="1" dirty="0">
                <a:solidFill>
                  <a:srgbClr val="FFE115"/>
                </a:solidFill>
              </a:rPr>
              <a:t>	            </a:t>
            </a:r>
          </a:p>
          <a:p>
            <a:r>
              <a:rPr lang="en-GB" altLang="x-none" sz="1600" b="1" dirty="0">
                <a:solidFill>
                  <a:srgbClr val="FFE115"/>
                </a:solidFill>
              </a:rPr>
              <a:t>	</a:t>
            </a:r>
          </a:p>
          <a:p>
            <a:endParaRPr lang="en-GB" altLang="x-none" sz="1600" b="1" dirty="0">
              <a:solidFill>
                <a:srgbClr val="FFFFFF"/>
              </a:solidFill>
            </a:endParaRPr>
          </a:p>
          <a:p>
            <a:endParaRPr lang="en-GB" altLang="x-none" sz="1600" dirty="0">
              <a:solidFill>
                <a:srgbClr val="FFFFFF"/>
              </a:solidFill>
            </a:endParaRPr>
          </a:p>
        </p:txBody>
      </p:sp>
    </p:spTree>
    <p:extLst>
      <p:ext uri="{BB962C8B-B14F-4D97-AF65-F5344CB8AC3E}">
        <p14:creationId xmlns:p14="http://schemas.microsoft.com/office/powerpoint/2010/main" val="120812009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7C92FA94-A39D-0C41-BBDC-ABB62BC5BDCF}" type="slidenum">
              <a:rPr lang="en-US" altLang="x-none"/>
              <a:pPr/>
              <a:t>37</a:t>
            </a:fld>
            <a:endParaRPr lang="en-US" altLang="x-none" sz="1200"/>
          </a:p>
        </p:txBody>
      </p:sp>
      <p:sp>
        <p:nvSpPr>
          <p:cNvPr id="371714" name="Rectangle 2"/>
          <p:cNvSpPr>
            <a:spLocks noGrp="1" noChangeArrowheads="1"/>
          </p:cNvSpPr>
          <p:nvPr>
            <p:ph type="title"/>
          </p:nvPr>
        </p:nvSpPr>
        <p:spPr/>
        <p:txBody>
          <a:bodyPr/>
          <a:lstStyle/>
          <a:p>
            <a:r>
              <a:rPr lang="en-GB" altLang="x-none" sz="3600">
                <a:latin typeface="Arial" charset="0"/>
              </a:rPr>
              <a:t>How to reference: Bibliography</a:t>
            </a:r>
            <a:endParaRPr lang="en-US" altLang="x-none" sz="3600"/>
          </a:p>
        </p:txBody>
      </p:sp>
      <p:sp>
        <p:nvSpPr>
          <p:cNvPr id="371715" name="Rectangle 3"/>
          <p:cNvSpPr>
            <a:spLocks noGrp="1" noChangeAspect="1" noChangeArrowheads="1"/>
          </p:cNvSpPr>
          <p:nvPr>
            <p:ph type="body" idx="1"/>
          </p:nvPr>
        </p:nvSpPr>
        <p:spPr/>
        <p:txBody>
          <a:bodyPr/>
          <a:lstStyle/>
          <a:p>
            <a:pPr>
              <a:spcBef>
                <a:spcPts val="600"/>
              </a:spcBef>
              <a:spcAft>
                <a:spcPts val="600"/>
              </a:spcAft>
            </a:pPr>
            <a:r>
              <a:rPr lang="en-GB" altLang="x-none" sz="2000" dirty="0">
                <a:latin typeface="Arial" charset="0"/>
              </a:rPr>
              <a:t>The bibliography is the list of </a:t>
            </a:r>
            <a:r>
              <a:rPr lang="en-GB" altLang="x-none" sz="2000" b="1" i="1" dirty="0">
                <a:latin typeface="Arial" charset="0"/>
              </a:rPr>
              <a:t>all </a:t>
            </a:r>
            <a:r>
              <a:rPr lang="en-GB" altLang="x-none" sz="2000" dirty="0">
                <a:latin typeface="Arial" charset="0"/>
              </a:rPr>
              <a:t>source material you have referred to in preparation for the essay. </a:t>
            </a:r>
          </a:p>
          <a:p>
            <a:pPr>
              <a:spcBef>
                <a:spcPts val="600"/>
              </a:spcBef>
              <a:spcAft>
                <a:spcPts val="600"/>
              </a:spcAft>
            </a:pPr>
            <a:r>
              <a:rPr lang="en-GB" altLang="x-none" sz="2000" dirty="0">
                <a:latin typeface="Arial" charset="0"/>
              </a:rPr>
              <a:t>These may include books, journal articles, websites and primary sources.</a:t>
            </a:r>
          </a:p>
          <a:p>
            <a:pPr>
              <a:spcBef>
                <a:spcPts val="600"/>
              </a:spcBef>
              <a:spcAft>
                <a:spcPts val="600"/>
              </a:spcAft>
            </a:pPr>
            <a:r>
              <a:rPr lang="en-GB" altLang="x-none" sz="2000" dirty="0">
                <a:latin typeface="Arial" charset="0"/>
              </a:rPr>
              <a:t>It does </a:t>
            </a:r>
            <a:r>
              <a:rPr lang="en-GB" altLang="x-none" sz="2000" b="1" i="1" dirty="0">
                <a:latin typeface="Arial" charset="0"/>
              </a:rPr>
              <a:t>not </a:t>
            </a:r>
            <a:r>
              <a:rPr lang="en-GB" altLang="x-none" sz="2000" dirty="0">
                <a:latin typeface="Arial" charset="0"/>
              </a:rPr>
              <a:t>include lectures. Don’t quote directly from lectures; instead use the </a:t>
            </a:r>
            <a:r>
              <a:rPr lang="en-GB" altLang="x-none" sz="2000" i="1" dirty="0">
                <a:latin typeface="Arial" charset="0"/>
              </a:rPr>
              <a:t>further reading </a:t>
            </a:r>
            <a:r>
              <a:rPr lang="en-GB" altLang="x-none" sz="2000" dirty="0">
                <a:latin typeface="Arial" charset="0"/>
              </a:rPr>
              <a:t>list related to that lecture to find suitable support for your points.</a:t>
            </a:r>
          </a:p>
          <a:p>
            <a:pPr>
              <a:spcBef>
                <a:spcPts val="600"/>
              </a:spcBef>
              <a:spcAft>
                <a:spcPts val="600"/>
              </a:spcAft>
            </a:pPr>
            <a:r>
              <a:rPr lang="en-GB" altLang="x-none" sz="2000" dirty="0">
                <a:latin typeface="Arial" charset="0"/>
              </a:rPr>
              <a:t>Compile the bibliography as you go while researching the essay: get into the habit  taking down the bibliographical details of a source as soon as you open it.</a:t>
            </a:r>
          </a:p>
          <a:p>
            <a:pPr>
              <a:spcBef>
                <a:spcPts val="600"/>
              </a:spcBef>
              <a:spcAft>
                <a:spcPts val="600"/>
              </a:spcAft>
            </a:pPr>
            <a:r>
              <a:rPr lang="en-GB" altLang="x-none" sz="2000" dirty="0">
                <a:latin typeface="Arial" charset="0"/>
              </a:rPr>
              <a:t>The finished bibliography should have the sources arranged into alphabetical order. </a:t>
            </a:r>
          </a:p>
          <a:p>
            <a:pPr>
              <a:spcBef>
                <a:spcPts val="600"/>
              </a:spcBef>
              <a:spcAft>
                <a:spcPts val="600"/>
              </a:spcAft>
            </a:pPr>
            <a:endParaRPr lang="en-US" altLang="x-none" sz="2000" dirty="0"/>
          </a:p>
        </p:txBody>
      </p:sp>
    </p:spTree>
    <p:extLst>
      <p:ext uri="{BB962C8B-B14F-4D97-AF65-F5344CB8AC3E}">
        <p14:creationId xmlns:p14="http://schemas.microsoft.com/office/powerpoint/2010/main" val="98158021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95233" name="Title 1"/>
          <p:cNvSpPr>
            <a:spLocks noGrp="1"/>
          </p:cNvSpPr>
          <p:nvPr>
            <p:ph type="title"/>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eaLnBrk="1" hangingPunct="1"/>
            <a:r>
              <a:rPr lang="en-US" dirty="0">
                <a:solidFill>
                  <a:srgbClr val="009999"/>
                </a:solidFill>
              </a:rPr>
              <a:t>A design</a:t>
            </a:r>
            <a:br>
              <a:rPr lang="en-US" dirty="0">
                <a:solidFill>
                  <a:srgbClr val="009999"/>
                </a:solidFill>
              </a:rPr>
            </a:br>
            <a:endParaRPr lang="en-US" altLang="x-none" dirty="0">
              <a:solidFill>
                <a:srgbClr val="009999"/>
              </a:solidFill>
            </a:endParaRPr>
          </a:p>
        </p:txBody>
      </p:sp>
      <p:pic>
        <p:nvPicPr>
          <p:cNvPr id="5" name="Content Placeholder 4"/>
          <p:cNvPicPr>
            <a:picLocks noGrp="1" noChangeAspect="1"/>
          </p:cNvPicPr>
          <p:nvPr>
            <p:ph idx="1"/>
          </p:nvPr>
        </p:nvPicPr>
        <p:blipFill>
          <a:blip r:embed="rId2"/>
          <a:srcRect t="14706" b="14706"/>
          <a:stretch>
            <a:fillRect/>
          </a:stretch>
        </p:blipFill>
        <p:spPr/>
      </p:pic>
      <p:sp>
        <p:nvSpPr>
          <p:cNvPr id="6" name="Rectangle 2"/>
          <p:cNvSpPr>
            <a:spLocks noGrp="1" noChangeArrowheads="1"/>
          </p:cNvSpPr>
          <p:nvPr>
            <p:ph type="ftr" sz="quarter" idx="10"/>
          </p:nvPr>
        </p:nvSpPr>
        <p:spPr bwMode="auto">
          <a:xfrm>
            <a:off x="762000" y="6161683"/>
            <a:ext cx="7620000" cy="4572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algn="l" eaLnBrk="1" hangingPunct="1">
              <a:defRPr/>
            </a:pPr>
            <a:r>
              <a:rPr lang="en-GB" sz="3200">
                <a:cs typeface="+mj-cs"/>
              </a:rPr>
              <a:t>But how </a:t>
            </a:r>
            <a:r>
              <a:rPr lang="en-GB" sz="3200" dirty="0">
                <a:cs typeface="+mj-cs"/>
              </a:rPr>
              <a:t>would you </a:t>
            </a:r>
            <a:r>
              <a:rPr lang="en-GB" sz="3200">
                <a:cs typeface="+mj-cs"/>
              </a:rPr>
              <a:t>reference it? </a:t>
            </a:r>
            <a:endParaRPr lang="en-US" sz="3200" dirty="0">
              <a:cs typeface="+mj-cs"/>
            </a:endParaRPr>
          </a:p>
        </p:txBody>
      </p:sp>
    </p:spTree>
    <p:extLst>
      <p:ext uri="{BB962C8B-B14F-4D97-AF65-F5344CB8AC3E}">
        <p14:creationId xmlns:p14="http://schemas.microsoft.com/office/powerpoint/2010/main" val="105757117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algn="l" eaLnBrk="1" hangingPunct="1">
              <a:defRPr/>
            </a:pPr>
            <a:r>
              <a:rPr lang="en-GB" sz="3200" dirty="0">
                <a:cs typeface="+mj-cs"/>
              </a:rPr>
              <a:t>How would you reference this design? </a:t>
            </a:r>
            <a:endParaRPr lang="en-US" sz="3200"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lnSpc>
                <a:spcPct val="80000"/>
              </a:lnSpc>
              <a:buNone/>
            </a:pPr>
            <a:r>
              <a:rPr lang="en-GB" altLang="x-none" sz="1800" dirty="0"/>
              <a:t>The final paragraph on the website </a:t>
            </a:r>
          </a:p>
          <a:p>
            <a:pPr indent="0" eaLnBrk="1" hangingPunct="1">
              <a:lnSpc>
                <a:spcPct val="80000"/>
              </a:lnSpc>
              <a:buNone/>
            </a:pPr>
            <a:r>
              <a:rPr lang="en-GB" altLang="x-none" sz="1800" dirty="0"/>
              <a:t>(</a:t>
            </a:r>
            <a:r>
              <a:rPr lang="en-GB" altLang="x-none" sz="1800" dirty="0">
                <a:hlinkClick r:id="rId3"/>
              </a:rPr>
              <a:t>http://www.heatherwick.com/london-bus/</a:t>
            </a:r>
            <a:r>
              <a:rPr lang="en-GB" altLang="x-none" sz="1800" dirty="0"/>
              <a:t>) reads: </a:t>
            </a:r>
          </a:p>
          <a:p>
            <a:pPr indent="0" eaLnBrk="1" hangingPunct="1">
              <a:lnSpc>
                <a:spcPct val="80000"/>
              </a:lnSpc>
              <a:buNone/>
            </a:pPr>
            <a:endParaRPr lang="en-GB" altLang="x-none" sz="1800" dirty="0"/>
          </a:p>
          <a:p>
            <a:pPr indent="0" eaLnBrk="1" hangingPunct="1">
              <a:lnSpc>
                <a:spcPct val="80000"/>
              </a:lnSpc>
              <a:buNone/>
            </a:pPr>
            <a:r>
              <a:rPr lang="en-GB" altLang="en-US" sz="1800" dirty="0"/>
              <a:t>“</a:t>
            </a:r>
            <a:r>
              <a:rPr lang="en-GB" altLang="x-none" sz="1800" dirty="0"/>
              <a:t>The design of the new bus was unveiled in May 2010 and a prototype, developed and manufactured by </a:t>
            </a:r>
            <a:r>
              <a:rPr lang="en-GB" altLang="x-none" sz="1800" dirty="0" err="1"/>
              <a:t>Wrightbus</a:t>
            </a:r>
            <a:r>
              <a:rPr lang="en-GB" altLang="x-none" sz="1800" dirty="0"/>
              <a:t>, was launched in December 2011 by the Mayor of London. The first bus entered public transport in February 2012 and a further 600 buses were ordered by Transport for London in September 2012.</a:t>
            </a:r>
            <a:r>
              <a:rPr lang="en-GB" altLang="en-US" sz="1800" dirty="0"/>
              <a:t>”</a:t>
            </a:r>
            <a:endParaRPr lang="en-GB" altLang="x-none" sz="1800" dirty="0"/>
          </a:p>
        </p:txBody>
      </p:sp>
    </p:spTree>
    <p:extLst>
      <p:ext uri="{BB962C8B-B14F-4D97-AF65-F5344CB8AC3E}">
        <p14:creationId xmlns:p14="http://schemas.microsoft.com/office/powerpoint/2010/main" val="35055287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algn="l" eaLnBrk="1" hangingPunct="1">
              <a:defRPr/>
            </a:pPr>
            <a:r>
              <a:rPr lang="en-GB" sz="3200" dirty="0">
                <a:cs typeface="+mj-cs"/>
              </a:rPr>
              <a:t>How would you reference this design? </a:t>
            </a:r>
            <a:endParaRPr lang="en-US" sz="3200"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lnSpc>
                <a:spcPct val="80000"/>
              </a:lnSpc>
              <a:buNone/>
            </a:pPr>
            <a:r>
              <a:rPr lang="en-GB" altLang="x-none" sz="1800" dirty="0"/>
              <a:t>The final paragraph on the website </a:t>
            </a:r>
          </a:p>
          <a:p>
            <a:pPr indent="0" eaLnBrk="1" hangingPunct="1">
              <a:lnSpc>
                <a:spcPct val="80000"/>
              </a:lnSpc>
              <a:buNone/>
            </a:pPr>
            <a:r>
              <a:rPr lang="en-GB" altLang="x-none" sz="1800" dirty="0"/>
              <a:t>(</a:t>
            </a:r>
            <a:r>
              <a:rPr lang="en-GB" altLang="x-none" sz="1800" dirty="0">
                <a:hlinkClick r:id="rId3"/>
              </a:rPr>
              <a:t>http://www.heatherwick.com/london-bus/</a:t>
            </a:r>
            <a:r>
              <a:rPr lang="en-GB" altLang="x-none" sz="1800" dirty="0"/>
              <a:t>) reads: </a:t>
            </a:r>
          </a:p>
          <a:p>
            <a:pPr indent="0" eaLnBrk="1" hangingPunct="1">
              <a:lnSpc>
                <a:spcPct val="80000"/>
              </a:lnSpc>
              <a:buNone/>
            </a:pPr>
            <a:endParaRPr lang="en-GB" altLang="x-none" sz="1800" dirty="0"/>
          </a:p>
          <a:p>
            <a:pPr indent="0" eaLnBrk="1" hangingPunct="1">
              <a:lnSpc>
                <a:spcPct val="80000"/>
              </a:lnSpc>
              <a:buNone/>
            </a:pPr>
            <a:r>
              <a:rPr lang="en-GB" altLang="en-US" sz="1800" dirty="0"/>
              <a:t>“</a:t>
            </a:r>
            <a:r>
              <a:rPr lang="en-GB" altLang="x-none" sz="1800" dirty="0"/>
              <a:t>The design of the new bus was unveiled in May 2010 and a prototype, developed and manufactured by </a:t>
            </a:r>
            <a:r>
              <a:rPr lang="en-GB" altLang="x-none" sz="1800" dirty="0" err="1"/>
              <a:t>Wrightbus</a:t>
            </a:r>
            <a:r>
              <a:rPr lang="en-GB" altLang="x-none" sz="1800" dirty="0"/>
              <a:t>, was launched in December 2011 by the Mayor of London. The first bus entered public transport in February 2012 and a further 600 buses were ordered by Transport for London in September 2012.</a:t>
            </a:r>
            <a:r>
              <a:rPr lang="en-GB" altLang="en-US" sz="1800" dirty="0"/>
              <a:t>”</a:t>
            </a:r>
            <a:endParaRPr lang="en-GB" altLang="x-none" sz="1800" dirty="0"/>
          </a:p>
          <a:p>
            <a:pPr indent="0" eaLnBrk="1" hangingPunct="1">
              <a:lnSpc>
                <a:spcPct val="80000"/>
              </a:lnSpc>
              <a:buNone/>
            </a:pPr>
            <a:endParaRPr lang="en-GB" altLang="x-none" sz="1800" dirty="0"/>
          </a:p>
          <a:p>
            <a:pPr indent="0" eaLnBrk="1" hangingPunct="1">
              <a:lnSpc>
                <a:spcPct val="80000"/>
              </a:lnSpc>
              <a:buNone/>
            </a:pPr>
            <a:r>
              <a:rPr lang="en-GB" altLang="x-none" sz="1800" dirty="0"/>
              <a:t>The reference is a tracking of the derivation of the design, in which case the unveiled date of the initial design is the most important here. </a:t>
            </a:r>
          </a:p>
        </p:txBody>
      </p:sp>
    </p:spTree>
    <p:extLst>
      <p:ext uri="{BB962C8B-B14F-4D97-AF65-F5344CB8AC3E}">
        <p14:creationId xmlns:p14="http://schemas.microsoft.com/office/powerpoint/2010/main" val="144566462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algn="l" eaLnBrk="1" hangingPunct="1">
              <a:defRPr/>
            </a:pPr>
            <a:r>
              <a:rPr lang="en-GB" sz="3200" dirty="0">
                <a:cs typeface="+mj-cs"/>
              </a:rPr>
              <a:t>How would you reference this design? </a:t>
            </a:r>
            <a:endParaRPr lang="en-US" sz="3200"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lnSpc>
                <a:spcPct val="80000"/>
              </a:lnSpc>
              <a:buNone/>
            </a:pPr>
            <a:r>
              <a:rPr lang="en-GB" altLang="x-none" sz="1800" dirty="0"/>
              <a:t>The final paragraph on the website </a:t>
            </a:r>
          </a:p>
          <a:p>
            <a:pPr indent="0" eaLnBrk="1" hangingPunct="1">
              <a:lnSpc>
                <a:spcPct val="80000"/>
              </a:lnSpc>
              <a:buNone/>
            </a:pPr>
            <a:r>
              <a:rPr lang="en-GB" altLang="x-none" sz="1800" dirty="0"/>
              <a:t>(</a:t>
            </a:r>
            <a:r>
              <a:rPr lang="en-GB" altLang="x-none" sz="1800" dirty="0">
                <a:hlinkClick r:id="rId3"/>
              </a:rPr>
              <a:t>http://www.heatherwick.com/london-bus/</a:t>
            </a:r>
            <a:r>
              <a:rPr lang="en-GB" altLang="x-none" sz="1800" dirty="0"/>
              <a:t>) reads: </a:t>
            </a:r>
          </a:p>
          <a:p>
            <a:pPr indent="0" eaLnBrk="1" hangingPunct="1">
              <a:lnSpc>
                <a:spcPct val="80000"/>
              </a:lnSpc>
              <a:buNone/>
            </a:pPr>
            <a:endParaRPr lang="en-GB" altLang="x-none" sz="1800" dirty="0"/>
          </a:p>
          <a:p>
            <a:pPr indent="0" eaLnBrk="1" hangingPunct="1">
              <a:lnSpc>
                <a:spcPct val="80000"/>
              </a:lnSpc>
              <a:buNone/>
            </a:pPr>
            <a:r>
              <a:rPr lang="en-GB" altLang="en-US" sz="1800" dirty="0"/>
              <a:t>“</a:t>
            </a:r>
            <a:r>
              <a:rPr lang="en-GB" altLang="x-none" sz="1800" dirty="0"/>
              <a:t>The design of the new bus was unveiled in May 2010 and a prototype, developed and manufactured by </a:t>
            </a:r>
            <a:r>
              <a:rPr lang="en-GB" altLang="x-none" sz="1800" dirty="0" err="1"/>
              <a:t>Wrightbus</a:t>
            </a:r>
            <a:r>
              <a:rPr lang="en-GB" altLang="x-none" sz="1800" dirty="0"/>
              <a:t>, was launched in December 2011 by the Mayor of London. The first bus entered public transport in February 2012 and a further 600 buses were ordered by Transport for London in September 2012.</a:t>
            </a:r>
            <a:r>
              <a:rPr lang="en-GB" altLang="en-US" sz="1800" dirty="0"/>
              <a:t>”</a:t>
            </a:r>
            <a:endParaRPr lang="en-GB" altLang="x-none" sz="1800" dirty="0"/>
          </a:p>
          <a:p>
            <a:pPr indent="0" eaLnBrk="1" hangingPunct="1">
              <a:lnSpc>
                <a:spcPct val="80000"/>
              </a:lnSpc>
              <a:buNone/>
            </a:pPr>
            <a:endParaRPr lang="en-GB" altLang="x-none" sz="1800" dirty="0"/>
          </a:p>
          <a:p>
            <a:pPr indent="0" eaLnBrk="1" hangingPunct="1">
              <a:lnSpc>
                <a:spcPct val="80000"/>
              </a:lnSpc>
              <a:buNone/>
            </a:pPr>
            <a:r>
              <a:rPr lang="en-GB" altLang="x-none" sz="1800" dirty="0"/>
              <a:t>The reference is a tracking of the derivation of the design, in which case the unveiled date of the initial design is the most important here. </a:t>
            </a:r>
          </a:p>
          <a:p>
            <a:pPr indent="0" eaLnBrk="1" hangingPunct="1">
              <a:lnSpc>
                <a:spcPct val="80000"/>
              </a:lnSpc>
              <a:buNone/>
            </a:pPr>
            <a:endParaRPr lang="en-GB" altLang="x-none" sz="1800" dirty="0"/>
          </a:p>
          <a:p>
            <a:pPr indent="0" eaLnBrk="1" hangingPunct="1">
              <a:lnSpc>
                <a:spcPct val="80000"/>
              </a:lnSpc>
              <a:buNone/>
            </a:pPr>
            <a:r>
              <a:rPr lang="en-GB" altLang="x-none" sz="1800" dirty="0" err="1"/>
              <a:t>Heatherwick</a:t>
            </a:r>
            <a:r>
              <a:rPr lang="en-GB" altLang="x-none" sz="1800" dirty="0"/>
              <a:t> Studio (2010) </a:t>
            </a:r>
            <a:r>
              <a:rPr lang="en-GB" altLang="x-none" sz="1800" i="1" dirty="0"/>
              <a:t>London Bus</a:t>
            </a:r>
            <a:r>
              <a:rPr lang="en-GB" altLang="x-none" sz="1800" dirty="0"/>
              <a:t>. Accessed from: http://</a:t>
            </a:r>
            <a:r>
              <a:rPr lang="en-GB" altLang="x-none" sz="1800" dirty="0" err="1"/>
              <a:t>www.heatherwick.com</a:t>
            </a:r>
            <a:r>
              <a:rPr lang="en-GB" altLang="x-none" sz="1800" dirty="0"/>
              <a:t>/</a:t>
            </a:r>
            <a:r>
              <a:rPr lang="en-GB" altLang="x-none" sz="1800" dirty="0" err="1"/>
              <a:t>london</a:t>
            </a:r>
            <a:r>
              <a:rPr lang="en-GB" altLang="x-none" sz="1800" dirty="0"/>
              <a:t>-bus/ (Accessed on 2</a:t>
            </a:r>
            <a:r>
              <a:rPr lang="en-GB" altLang="x-none" sz="1800" baseline="30000" dirty="0"/>
              <a:t>nd</a:t>
            </a:r>
            <a:r>
              <a:rPr lang="en-GB" altLang="x-none" sz="1800" dirty="0"/>
              <a:t> December, 2014) London. </a:t>
            </a:r>
          </a:p>
        </p:txBody>
      </p:sp>
    </p:spTree>
    <p:extLst>
      <p:ext uri="{BB962C8B-B14F-4D97-AF65-F5344CB8AC3E}">
        <p14:creationId xmlns:p14="http://schemas.microsoft.com/office/powerpoint/2010/main" val="194614480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algn="l" eaLnBrk="1" hangingPunct="1">
              <a:defRPr/>
            </a:pPr>
            <a:r>
              <a:rPr lang="en-GB" sz="3200" dirty="0">
                <a:cs typeface="+mj-cs"/>
              </a:rPr>
              <a:t>How would you reference this design? </a:t>
            </a:r>
            <a:endParaRPr lang="en-US" sz="3200"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lnSpc>
                <a:spcPct val="80000"/>
              </a:lnSpc>
              <a:spcAft>
                <a:spcPts val="0"/>
              </a:spcAft>
              <a:buNone/>
              <a:defRPr/>
            </a:pPr>
            <a:endParaRPr lang="en-GB" sz="1800" dirty="0">
              <a:cs typeface="Arial"/>
            </a:endParaRPr>
          </a:p>
          <a:p>
            <a:pPr indent="0" eaLnBrk="1" hangingPunct="1">
              <a:lnSpc>
                <a:spcPct val="80000"/>
              </a:lnSpc>
              <a:spcAft>
                <a:spcPts val="0"/>
              </a:spcAft>
              <a:buNone/>
              <a:defRPr/>
            </a:pPr>
            <a:r>
              <a:rPr lang="en-GB" sz="1800" dirty="0" err="1">
                <a:cs typeface="Arial"/>
              </a:rPr>
              <a:t>Heatherwick</a:t>
            </a:r>
            <a:r>
              <a:rPr lang="en-GB" sz="1800" dirty="0">
                <a:cs typeface="Arial"/>
              </a:rPr>
              <a:t> Studio (2010) </a:t>
            </a:r>
            <a:r>
              <a:rPr lang="en-GB" sz="1800" i="1" dirty="0">
                <a:cs typeface="Arial"/>
              </a:rPr>
              <a:t>London Bus</a:t>
            </a:r>
            <a:r>
              <a:rPr lang="en-GB" sz="1800" dirty="0">
                <a:cs typeface="Arial"/>
              </a:rPr>
              <a:t>. Accessed from: http://</a:t>
            </a:r>
          </a:p>
          <a:p>
            <a:pPr indent="0" eaLnBrk="1" hangingPunct="1">
              <a:lnSpc>
                <a:spcPct val="80000"/>
              </a:lnSpc>
              <a:spcAft>
                <a:spcPts val="0"/>
              </a:spcAft>
              <a:buNone/>
              <a:defRPr/>
            </a:pPr>
            <a:r>
              <a:rPr lang="en-GB" sz="1800" dirty="0">
                <a:solidFill>
                  <a:srgbClr val="009999"/>
                </a:solidFill>
                <a:cs typeface="Arial"/>
              </a:rPr>
              <a:t>Name of studio  (date) of first design </a:t>
            </a:r>
            <a:r>
              <a:rPr lang="en-GB" sz="1800" i="1" dirty="0">
                <a:solidFill>
                  <a:srgbClr val="009999"/>
                </a:solidFill>
                <a:cs typeface="Arial"/>
              </a:rPr>
              <a:t>Title-in italics   </a:t>
            </a:r>
            <a:r>
              <a:rPr lang="en-GB" sz="1800" dirty="0">
                <a:solidFill>
                  <a:srgbClr val="009999"/>
                </a:solidFill>
                <a:cs typeface="Arial"/>
              </a:rPr>
              <a:t>Web address</a:t>
            </a:r>
          </a:p>
          <a:p>
            <a:pPr indent="0" eaLnBrk="1" hangingPunct="1">
              <a:lnSpc>
                <a:spcPct val="80000"/>
              </a:lnSpc>
              <a:spcAft>
                <a:spcPts val="0"/>
              </a:spcAft>
              <a:buNone/>
              <a:defRPr/>
            </a:pPr>
            <a:endParaRPr lang="en-GB" sz="1800" dirty="0">
              <a:cs typeface="Arial"/>
            </a:endParaRPr>
          </a:p>
          <a:p>
            <a:pPr indent="0" eaLnBrk="1" hangingPunct="1">
              <a:lnSpc>
                <a:spcPct val="80000"/>
              </a:lnSpc>
              <a:spcAft>
                <a:spcPts val="0"/>
              </a:spcAft>
              <a:buNone/>
              <a:defRPr/>
            </a:pPr>
            <a:r>
              <a:rPr lang="en-GB" sz="1800" dirty="0" err="1">
                <a:cs typeface="Arial"/>
              </a:rPr>
              <a:t>www.heatherwick.com</a:t>
            </a:r>
            <a:r>
              <a:rPr lang="en-GB" sz="1800" dirty="0">
                <a:cs typeface="Arial"/>
              </a:rPr>
              <a:t>/</a:t>
            </a:r>
            <a:r>
              <a:rPr lang="en-GB" sz="1800" dirty="0" err="1">
                <a:cs typeface="Arial"/>
              </a:rPr>
              <a:t>london</a:t>
            </a:r>
            <a:r>
              <a:rPr lang="en-GB" sz="1800" dirty="0">
                <a:cs typeface="Arial"/>
              </a:rPr>
              <a:t>-bus/ (Accessed 2</a:t>
            </a:r>
            <a:r>
              <a:rPr lang="en-GB" sz="1800" baseline="30000" dirty="0">
                <a:cs typeface="Arial"/>
              </a:rPr>
              <a:t>nd</a:t>
            </a:r>
            <a:r>
              <a:rPr lang="en-GB" sz="1800" dirty="0">
                <a:cs typeface="Arial"/>
              </a:rPr>
              <a:t> December, </a:t>
            </a:r>
          </a:p>
          <a:p>
            <a:pPr indent="0" eaLnBrk="1" hangingPunct="1">
              <a:lnSpc>
                <a:spcPct val="80000"/>
              </a:lnSpc>
              <a:spcAft>
                <a:spcPts val="0"/>
              </a:spcAft>
              <a:buNone/>
              <a:defRPr/>
            </a:pPr>
            <a:r>
              <a:rPr lang="en-GB" sz="1800" dirty="0">
                <a:solidFill>
                  <a:srgbClr val="009999"/>
                </a:solidFill>
                <a:cs typeface="Arial"/>
              </a:rPr>
              <a:t>                                                  the date you accessed the site</a:t>
            </a:r>
          </a:p>
          <a:p>
            <a:pPr indent="0" eaLnBrk="1" hangingPunct="1">
              <a:lnSpc>
                <a:spcPct val="80000"/>
              </a:lnSpc>
              <a:spcAft>
                <a:spcPts val="0"/>
              </a:spcAft>
              <a:buNone/>
              <a:defRPr/>
            </a:pPr>
            <a:r>
              <a:rPr lang="en-GB" sz="1800" dirty="0">
                <a:cs typeface="Arial"/>
              </a:rPr>
              <a:t>2014) London. </a:t>
            </a:r>
          </a:p>
          <a:p>
            <a:pPr indent="0" eaLnBrk="1" hangingPunct="1">
              <a:lnSpc>
                <a:spcPct val="80000"/>
              </a:lnSpc>
              <a:spcAft>
                <a:spcPts val="0"/>
              </a:spcAft>
              <a:buNone/>
              <a:defRPr/>
            </a:pPr>
            <a:r>
              <a:rPr lang="en-GB" sz="1800" dirty="0">
                <a:cs typeface="Arial"/>
              </a:rPr>
              <a:t>     </a:t>
            </a:r>
            <a:r>
              <a:rPr lang="en-GB" sz="1800" dirty="0">
                <a:solidFill>
                  <a:srgbClr val="009999"/>
                </a:solidFill>
                <a:cs typeface="Arial"/>
              </a:rPr>
              <a:t>Place of studio</a:t>
            </a:r>
          </a:p>
        </p:txBody>
      </p:sp>
    </p:spTree>
    <p:extLst>
      <p:ext uri="{BB962C8B-B14F-4D97-AF65-F5344CB8AC3E}">
        <p14:creationId xmlns:p14="http://schemas.microsoft.com/office/powerpoint/2010/main" val="12028824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algn="l" eaLnBrk="1" hangingPunct="1">
              <a:defRPr/>
            </a:pPr>
            <a:r>
              <a:rPr lang="en-GB" sz="3200" dirty="0">
                <a:cs typeface="+mj-cs"/>
              </a:rPr>
              <a:t>How would you reference this design? </a:t>
            </a:r>
            <a:endParaRPr lang="en-US" sz="3200" dirty="0">
              <a:cs typeface="+mj-cs"/>
            </a:endParaRPr>
          </a:p>
        </p:txBody>
      </p:sp>
      <p:sp>
        <p:nvSpPr>
          <p:cNvPr id="1375235" name="Rectangle 3"/>
          <p:cNvSpPr>
            <a:spLocks noGrp="1" noChangeArrowheads="1"/>
          </p:cNvSpPr>
          <p:nvPr>
            <p:ph type="body" idx="1"/>
          </p:nvPr>
        </p:nvSpPr>
        <p:spPr>
          <a:xfrm>
            <a:off x="1143000" y="1773238"/>
            <a:ext cx="7315200" cy="4322762"/>
          </a:xfrm>
        </p:spPr>
        <p:txBody>
          <a:bodyPr/>
          <a:lstStyle/>
          <a:p>
            <a:pPr indent="0" eaLnBrk="1" hangingPunct="1">
              <a:lnSpc>
                <a:spcPct val="80000"/>
              </a:lnSpc>
            </a:pPr>
            <a:endParaRPr lang="en-GB" altLang="x-none" sz="1800" dirty="0"/>
          </a:p>
          <a:p>
            <a:pPr indent="0" eaLnBrk="1" hangingPunct="1">
              <a:lnSpc>
                <a:spcPct val="80000"/>
              </a:lnSpc>
              <a:buNone/>
            </a:pPr>
            <a:r>
              <a:rPr lang="en-GB" altLang="x-none" sz="1800" i="1" dirty="0"/>
              <a:t>So you may write:</a:t>
            </a:r>
          </a:p>
          <a:p>
            <a:pPr indent="0" eaLnBrk="1" hangingPunct="1">
              <a:lnSpc>
                <a:spcPct val="80000"/>
              </a:lnSpc>
              <a:buNone/>
            </a:pPr>
            <a:endParaRPr lang="en-GB" altLang="x-none" sz="1800" i="1" dirty="0"/>
          </a:p>
          <a:p>
            <a:pPr indent="0" eaLnBrk="1" hangingPunct="1">
              <a:lnSpc>
                <a:spcPct val="80000"/>
              </a:lnSpc>
              <a:buNone/>
            </a:pPr>
            <a:r>
              <a:rPr lang="en-GB" altLang="x-none" sz="1800" dirty="0"/>
              <a:t>I have drawn inspiration from the London Bus designed by the </a:t>
            </a:r>
            <a:r>
              <a:rPr lang="en-GB" altLang="x-none" sz="1800" dirty="0" err="1"/>
              <a:t>Heatherwick</a:t>
            </a:r>
            <a:r>
              <a:rPr lang="en-GB" altLang="x-none" sz="1800" dirty="0"/>
              <a:t> Studio (2010). I have used it ……</a:t>
            </a:r>
          </a:p>
          <a:p>
            <a:pPr indent="0" eaLnBrk="1" hangingPunct="1">
              <a:lnSpc>
                <a:spcPct val="80000"/>
              </a:lnSpc>
              <a:buNone/>
            </a:pPr>
            <a:endParaRPr lang="en-GB" altLang="x-none" sz="1800" dirty="0">
              <a:solidFill>
                <a:srgbClr val="FFE115"/>
              </a:solidFill>
            </a:endParaRPr>
          </a:p>
          <a:p>
            <a:pPr indent="0" eaLnBrk="1" hangingPunct="1">
              <a:lnSpc>
                <a:spcPct val="80000"/>
              </a:lnSpc>
              <a:buNone/>
            </a:pPr>
            <a:endParaRPr lang="en-GB" altLang="x-none" sz="1800" dirty="0">
              <a:solidFill>
                <a:srgbClr val="FFE115"/>
              </a:solidFill>
            </a:endParaRPr>
          </a:p>
          <a:p>
            <a:pPr indent="0" eaLnBrk="1" hangingPunct="1">
              <a:lnSpc>
                <a:spcPct val="80000"/>
              </a:lnSpc>
              <a:buNone/>
            </a:pPr>
            <a:r>
              <a:rPr lang="en-GB" altLang="x-none" sz="1800" dirty="0">
                <a:solidFill>
                  <a:srgbClr val="009999"/>
                </a:solidFill>
              </a:rPr>
              <a:t>The rest of your information would be in your bibliography. </a:t>
            </a:r>
          </a:p>
        </p:txBody>
      </p:sp>
    </p:spTree>
    <p:extLst>
      <p:ext uri="{BB962C8B-B14F-4D97-AF65-F5344CB8AC3E}">
        <p14:creationId xmlns:p14="http://schemas.microsoft.com/office/powerpoint/2010/main" val="119268125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algn="l" eaLnBrk="1" hangingPunct="1">
              <a:defRPr/>
            </a:pPr>
            <a:r>
              <a:rPr lang="en-GB" sz="3200" dirty="0">
                <a:cs typeface="+mj-cs"/>
              </a:rPr>
              <a:t>Examples: What type of publication are these?</a:t>
            </a:r>
            <a:endParaRPr lang="en-US" sz="3200" dirty="0">
              <a:cs typeface="+mj-cs"/>
            </a:endParaRPr>
          </a:p>
        </p:txBody>
      </p:sp>
      <p:sp>
        <p:nvSpPr>
          <p:cNvPr id="1375235" name="Rectangle 3"/>
          <p:cNvSpPr>
            <a:spLocks noGrp="1" noChangeArrowheads="1"/>
          </p:cNvSpPr>
          <p:nvPr>
            <p:ph type="body" idx="1"/>
          </p:nvPr>
        </p:nvSpPr>
        <p:spPr>
          <a:xfrm>
            <a:off x="323528" y="1773238"/>
            <a:ext cx="8280920" cy="4322762"/>
          </a:xfrm>
        </p:spPr>
        <p:txBody>
          <a:bodyPr/>
          <a:lstStyle/>
          <a:p>
            <a:pPr indent="-457200" eaLnBrk="1" hangingPunct="1">
              <a:lnSpc>
                <a:spcPct val="80000"/>
              </a:lnSpc>
              <a:buNone/>
            </a:pPr>
            <a:r>
              <a:rPr lang="en-GB" altLang="x-none" sz="1800" dirty="0"/>
              <a:t>Sargent, J. S. (1908). </a:t>
            </a:r>
            <a:r>
              <a:rPr lang="en-GB" altLang="x-none" sz="1800" i="1" dirty="0"/>
              <a:t>In Switzerland  [</a:t>
            </a:r>
            <a:r>
              <a:rPr lang="en-GB" altLang="x-none" sz="1800" dirty="0"/>
              <a:t>watercolour</a:t>
            </a:r>
            <a:r>
              <a:rPr lang="en-GB" altLang="x-none" sz="1800" i="1" dirty="0"/>
              <a:t>] </a:t>
            </a:r>
            <a:r>
              <a:rPr lang="en-GB" altLang="x-none" sz="1800" dirty="0"/>
              <a:t>Metropolitan Museum of Art, New York.  </a:t>
            </a:r>
            <a:endParaRPr lang="en-US" altLang="x-none" sz="1800" dirty="0"/>
          </a:p>
          <a:p>
            <a:pPr indent="-457200" eaLnBrk="1" hangingPunct="1">
              <a:lnSpc>
                <a:spcPct val="80000"/>
              </a:lnSpc>
              <a:buNone/>
            </a:pPr>
            <a:endParaRPr lang="en-US" altLang="x-none" sz="1800" dirty="0"/>
          </a:p>
          <a:p>
            <a:pPr indent="-457200" eaLnBrk="1" hangingPunct="1">
              <a:lnSpc>
                <a:spcPct val="80000"/>
              </a:lnSpc>
              <a:buNone/>
            </a:pPr>
            <a:r>
              <a:rPr lang="en-US" altLang="x-none" sz="1800" dirty="0" err="1"/>
              <a:t>Gombrich</a:t>
            </a:r>
            <a:r>
              <a:rPr lang="en-US" altLang="x-none" sz="1800" dirty="0"/>
              <a:t>, E. H. (2002). </a:t>
            </a:r>
            <a:r>
              <a:rPr lang="en-US" altLang="x-none" sz="1800" i="1" dirty="0"/>
              <a:t>The Story Of Art.</a:t>
            </a:r>
            <a:r>
              <a:rPr lang="en-US" altLang="x-none" sz="1800" dirty="0"/>
              <a:t> Oxford: </a:t>
            </a:r>
            <a:r>
              <a:rPr lang="en-US" altLang="x-none" sz="1800" dirty="0" err="1"/>
              <a:t>Phaidon</a:t>
            </a:r>
            <a:r>
              <a:rPr lang="en-US" altLang="x-none" sz="1800" dirty="0"/>
              <a:t> Press ltd.</a:t>
            </a:r>
          </a:p>
          <a:p>
            <a:pPr indent="-457200" eaLnBrk="1" hangingPunct="1">
              <a:lnSpc>
                <a:spcPct val="80000"/>
              </a:lnSpc>
              <a:buNone/>
            </a:pPr>
            <a:endParaRPr lang="en-GB" altLang="x-none" sz="1800" dirty="0"/>
          </a:p>
          <a:p>
            <a:pPr indent="-457200" eaLnBrk="1" hangingPunct="1">
              <a:lnSpc>
                <a:spcPct val="80000"/>
              </a:lnSpc>
              <a:buNone/>
            </a:pPr>
            <a:r>
              <a:rPr lang="en-US" altLang="x-none" sz="1800" dirty="0"/>
              <a:t>Smith, J. and Jackson, G. (1972).  </a:t>
            </a:r>
            <a:r>
              <a:rPr lang="en-US" altLang="x-none" sz="1800" i="1" dirty="0"/>
              <a:t>How to Fry an Egg. </a:t>
            </a:r>
            <a:r>
              <a:rPr lang="en-US" altLang="x-none" sz="1800" dirty="0"/>
              <a:t>Boston: Serendipity Press </a:t>
            </a:r>
          </a:p>
          <a:p>
            <a:pPr indent="-457200" eaLnBrk="1" hangingPunct="1">
              <a:lnSpc>
                <a:spcPct val="80000"/>
              </a:lnSpc>
              <a:buNone/>
            </a:pPr>
            <a:endParaRPr lang="en-GB" altLang="x-none" sz="1800" dirty="0"/>
          </a:p>
          <a:p>
            <a:pPr indent="-457200" eaLnBrk="1" hangingPunct="1">
              <a:lnSpc>
                <a:spcPct val="80000"/>
              </a:lnSpc>
              <a:buNone/>
            </a:pPr>
            <a:r>
              <a:rPr lang="en-GB" altLang="x-none" sz="1800" dirty="0" err="1"/>
              <a:t>Orley</a:t>
            </a:r>
            <a:r>
              <a:rPr lang="en-GB" altLang="x-none" sz="1800" dirty="0"/>
              <a:t>, E. (2009). </a:t>
            </a:r>
            <a:r>
              <a:rPr lang="en-GB" altLang="en-US" sz="1800" dirty="0"/>
              <a:t>‘</a:t>
            </a:r>
            <a:r>
              <a:rPr lang="en-GB" altLang="x-none" sz="1800" dirty="0"/>
              <a:t>Getting at and Into Place: Writing as Practice and Research.</a:t>
            </a:r>
            <a:r>
              <a:rPr lang="en-GB" altLang="en-US" sz="1800" dirty="0"/>
              <a:t>’</a:t>
            </a:r>
            <a:r>
              <a:rPr lang="en-GB" altLang="x-none" sz="1800" dirty="0"/>
              <a:t> </a:t>
            </a:r>
            <a:r>
              <a:rPr lang="en-GB" altLang="x-none" sz="1800" i="1" dirty="0"/>
              <a:t>Journal of Writing and Creative Practice 2:2 p159-171</a:t>
            </a:r>
          </a:p>
          <a:p>
            <a:pPr indent="-457200" eaLnBrk="1" hangingPunct="1">
              <a:lnSpc>
                <a:spcPct val="80000"/>
              </a:lnSpc>
              <a:buNone/>
            </a:pPr>
            <a:endParaRPr lang="en-GB" altLang="x-none" sz="1800" i="1" dirty="0"/>
          </a:p>
          <a:p>
            <a:pPr indent="-457200" eaLnBrk="1" hangingPunct="1">
              <a:lnSpc>
                <a:spcPct val="80000"/>
              </a:lnSpc>
              <a:buNone/>
            </a:pPr>
            <a:r>
              <a:rPr lang="en-GB" altLang="x-none" sz="1800" dirty="0"/>
              <a:t>Smithson, R. (1994) </a:t>
            </a:r>
            <a:r>
              <a:rPr lang="en-GB" altLang="en-US" sz="1800" dirty="0"/>
              <a:t>‘</a:t>
            </a:r>
            <a:r>
              <a:rPr lang="en-GB" altLang="x-none" sz="1800" dirty="0"/>
              <a:t>A Sedimentation of the Mind: Earth Projects</a:t>
            </a:r>
            <a:r>
              <a:rPr lang="en-GB" altLang="en-US" sz="1800" dirty="0"/>
              <a:t>’</a:t>
            </a:r>
            <a:r>
              <a:rPr lang="en-GB" altLang="x-none" sz="1800" dirty="0"/>
              <a:t> in Harrison, C. &amp; Wood, P. </a:t>
            </a:r>
            <a:r>
              <a:rPr lang="en-GB" altLang="x-none" sz="1800" i="1" dirty="0"/>
              <a:t>Art in Theory 1900-1990. </a:t>
            </a:r>
            <a:r>
              <a:rPr lang="en-GB" altLang="x-none" sz="1800" dirty="0"/>
              <a:t>pp868-873 Oxford: Blackwell </a:t>
            </a:r>
          </a:p>
          <a:p>
            <a:pPr indent="-457200" eaLnBrk="1" hangingPunct="1">
              <a:lnSpc>
                <a:spcPct val="80000"/>
              </a:lnSpc>
              <a:buNone/>
            </a:pPr>
            <a:endParaRPr lang="en-GB" altLang="x-none" sz="1800" dirty="0"/>
          </a:p>
          <a:p>
            <a:pPr indent="-457200" eaLnBrk="1" hangingPunct="1">
              <a:lnSpc>
                <a:spcPct val="80000"/>
              </a:lnSpc>
              <a:buNone/>
            </a:pPr>
            <a:r>
              <a:rPr lang="en-GB" altLang="x-none" sz="1800" dirty="0" err="1"/>
              <a:t>Heatherwick</a:t>
            </a:r>
            <a:r>
              <a:rPr lang="en-GB" altLang="x-none" sz="1800" dirty="0"/>
              <a:t> Studio (2010) </a:t>
            </a:r>
            <a:r>
              <a:rPr lang="en-GB" altLang="x-none" sz="1800" i="1" dirty="0"/>
              <a:t>London Bus</a:t>
            </a:r>
            <a:r>
              <a:rPr lang="en-GB" altLang="x-none" sz="1800" dirty="0"/>
              <a:t>. Accessed from: http://</a:t>
            </a:r>
            <a:r>
              <a:rPr lang="en-GB" altLang="x-none" sz="1800" dirty="0" err="1"/>
              <a:t>www.heatherwick.com</a:t>
            </a:r>
            <a:r>
              <a:rPr lang="en-GB" altLang="x-none" sz="1800" dirty="0"/>
              <a:t>/</a:t>
            </a:r>
            <a:r>
              <a:rPr lang="en-GB" altLang="x-none" sz="1800" dirty="0" err="1"/>
              <a:t>london</a:t>
            </a:r>
            <a:r>
              <a:rPr lang="en-GB" altLang="x-none" sz="1800" dirty="0"/>
              <a:t>-bus/ (Accessed on 2</a:t>
            </a:r>
            <a:r>
              <a:rPr lang="en-GB" altLang="x-none" sz="1800" baseline="30000" dirty="0"/>
              <a:t>nd</a:t>
            </a:r>
            <a:r>
              <a:rPr lang="en-GB" altLang="x-none" sz="1800" dirty="0"/>
              <a:t> December, 2014) London. </a:t>
            </a:r>
          </a:p>
          <a:p>
            <a:pPr indent="0" eaLnBrk="1" hangingPunct="1">
              <a:lnSpc>
                <a:spcPct val="80000"/>
              </a:lnSpc>
              <a:buNone/>
            </a:pPr>
            <a:endParaRPr lang="en-US" altLang="x-none" sz="1800" dirty="0"/>
          </a:p>
        </p:txBody>
      </p:sp>
    </p:spTree>
    <p:extLst>
      <p:ext uri="{BB962C8B-B14F-4D97-AF65-F5344CB8AC3E}">
        <p14:creationId xmlns:p14="http://schemas.microsoft.com/office/powerpoint/2010/main" val="210333150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algn="l" eaLnBrk="1" hangingPunct="1">
              <a:defRPr/>
            </a:pPr>
            <a:r>
              <a:rPr lang="en-GB" sz="3200" dirty="0">
                <a:cs typeface="+mj-cs"/>
              </a:rPr>
              <a:t>Examples: What type of publication are these?</a:t>
            </a:r>
            <a:endParaRPr lang="en-US" sz="3200" dirty="0">
              <a:cs typeface="+mj-cs"/>
            </a:endParaRPr>
          </a:p>
        </p:txBody>
      </p:sp>
      <p:sp>
        <p:nvSpPr>
          <p:cNvPr id="1375235" name="Rectangle 3"/>
          <p:cNvSpPr>
            <a:spLocks noGrp="1" noChangeArrowheads="1"/>
          </p:cNvSpPr>
          <p:nvPr>
            <p:ph type="body" idx="1"/>
          </p:nvPr>
        </p:nvSpPr>
        <p:spPr>
          <a:xfrm>
            <a:off x="685800" y="1773238"/>
            <a:ext cx="7772400" cy="4322762"/>
          </a:xfrm>
        </p:spPr>
        <p:txBody>
          <a:bodyPr/>
          <a:lstStyle/>
          <a:p>
            <a:pPr marL="0" indent="0" eaLnBrk="1" hangingPunct="1">
              <a:buNone/>
              <a:defRPr/>
            </a:pPr>
            <a:r>
              <a:rPr lang="en-GB" sz="2000" dirty="0">
                <a:solidFill>
                  <a:schemeClr val="hlink"/>
                </a:solidFill>
                <a:cs typeface="+mn-cs"/>
              </a:rPr>
              <a:t>Artwork:</a:t>
            </a:r>
          </a:p>
          <a:p>
            <a:pPr marL="0" indent="0" eaLnBrk="1" hangingPunct="1">
              <a:buNone/>
              <a:defRPr/>
            </a:pPr>
            <a:r>
              <a:rPr lang="en-GB" sz="1800" dirty="0">
                <a:cs typeface="Arial"/>
              </a:rPr>
              <a:t>Sargent, J. S. (1908). </a:t>
            </a:r>
            <a:r>
              <a:rPr lang="en-GB" sz="1800" i="1" dirty="0">
                <a:cs typeface="Arial"/>
              </a:rPr>
              <a:t>In Switzerland  [</a:t>
            </a:r>
            <a:r>
              <a:rPr lang="en-GB" sz="1800" dirty="0">
                <a:cs typeface="Arial"/>
              </a:rPr>
              <a:t>watercolour</a:t>
            </a:r>
            <a:r>
              <a:rPr lang="en-GB" sz="1800" i="1" dirty="0">
                <a:cs typeface="Arial"/>
              </a:rPr>
              <a:t>] </a:t>
            </a:r>
            <a:r>
              <a:rPr lang="en-GB" sz="1800" dirty="0">
                <a:cs typeface="Arial"/>
              </a:rPr>
              <a:t>Metropolitan</a:t>
            </a:r>
            <a:endParaRPr lang="en-US" sz="1800" dirty="0">
              <a:cs typeface="Arial"/>
            </a:endParaRPr>
          </a:p>
          <a:p>
            <a:pPr marL="0" indent="0" eaLnBrk="1" hangingPunct="1">
              <a:buNone/>
              <a:defRPr/>
            </a:pPr>
            <a:r>
              <a:rPr lang="en-GB" sz="1800" dirty="0">
                <a:solidFill>
                  <a:schemeClr val="hlink"/>
                </a:solidFill>
                <a:cs typeface="+mn-cs"/>
              </a:rPr>
              <a:t>Surname, initials date     title -</a:t>
            </a:r>
            <a:r>
              <a:rPr lang="en-GB" sz="1800" i="1" dirty="0">
                <a:solidFill>
                  <a:schemeClr val="hlink"/>
                </a:solidFill>
                <a:cs typeface="+mn-cs"/>
              </a:rPr>
              <a:t>in italics     </a:t>
            </a:r>
            <a:r>
              <a:rPr lang="en-GB" sz="1800" dirty="0">
                <a:solidFill>
                  <a:schemeClr val="hlink"/>
                </a:solidFill>
                <a:cs typeface="+mn-cs"/>
              </a:rPr>
              <a:t>[medium]</a:t>
            </a:r>
            <a:endParaRPr lang="en-GB" sz="1800" i="1" dirty="0">
              <a:cs typeface="+mn-cs"/>
            </a:endParaRPr>
          </a:p>
          <a:p>
            <a:pPr marL="0" indent="0" eaLnBrk="1" hangingPunct="1">
              <a:buNone/>
              <a:defRPr/>
            </a:pPr>
            <a:r>
              <a:rPr lang="en-GB" sz="1800" dirty="0">
                <a:cs typeface="Arial"/>
              </a:rPr>
              <a:t>Museum of Art, New York. </a:t>
            </a:r>
          </a:p>
          <a:p>
            <a:pPr marL="0" indent="0" eaLnBrk="1" hangingPunct="1">
              <a:buNone/>
              <a:defRPr/>
            </a:pPr>
            <a:r>
              <a:rPr lang="en-GB" sz="1800" dirty="0">
                <a:solidFill>
                  <a:schemeClr val="hlink"/>
                </a:solidFill>
                <a:cs typeface="+mn-cs"/>
              </a:rPr>
              <a:t>source of image       place</a:t>
            </a:r>
          </a:p>
          <a:p>
            <a:pPr marL="0" indent="0" eaLnBrk="1" hangingPunct="1">
              <a:buNone/>
              <a:defRPr/>
            </a:pPr>
            <a:endParaRPr lang="en-GB" sz="1800" dirty="0">
              <a:solidFill>
                <a:schemeClr val="hlink"/>
              </a:solidFill>
              <a:cs typeface="+mn-cs"/>
            </a:endParaRPr>
          </a:p>
          <a:p>
            <a:pPr marL="0" indent="0" eaLnBrk="1" hangingPunct="1">
              <a:buNone/>
              <a:defRPr/>
            </a:pPr>
            <a:r>
              <a:rPr lang="en-GB" sz="1800" dirty="0">
                <a:cs typeface="Arial"/>
              </a:rPr>
              <a:t>Sargent, J. S. </a:t>
            </a:r>
            <a:r>
              <a:rPr lang="en-GB" sz="1800" dirty="0">
                <a:cs typeface="+mn-cs"/>
              </a:rPr>
              <a:t>(1908). </a:t>
            </a:r>
            <a:r>
              <a:rPr lang="en-GB" sz="1800" i="1" dirty="0">
                <a:cs typeface="+mn-cs"/>
              </a:rPr>
              <a:t>In Switzerland  </a:t>
            </a:r>
            <a:r>
              <a:rPr lang="en-GB" sz="1800" dirty="0">
                <a:cs typeface="+mn-cs"/>
              </a:rPr>
              <a:t>[internet</a:t>
            </a:r>
          </a:p>
          <a:p>
            <a:pPr marL="0" indent="0" eaLnBrk="1" hangingPunct="1">
              <a:buNone/>
              <a:defRPr/>
            </a:pPr>
            <a:r>
              <a:rPr lang="en-GB" sz="1800" dirty="0">
                <a:cs typeface="+mn-cs"/>
              </a:rPr>
              <a:t>image] Available from</a:t>
            </a:r>
          </a:p>
          <a:p>
            <a:pPr marL="0" indent="0" eaLnBrk="1" hangingPunct="1">
              <a:buNone/>
              <a:defRPr/>
            </a:pPr>
            <a:r>
              <a:rPr lang="en-GB" sz="1800" dirty="0">
                <a:cs typeface="+mn-cs"/>
              </a:rPr>
              <a:t>&lt;</a:t>
            </a:r>
            <a:r>
              <a:rPr lang="en-GB" sz="1800" dirty="0">
                <a:cs typeface="+mn-cs"/>
                <a:hlinkClick r:id="rId3"/>
              </a:rPr>
              <a:t>http://www.johnsingersargent.org/In-Switzerland.html</a:t>
            </a:r>
            <a:r>
              <a:rPr lang="en-GB" sz="1800" dirty="0">
                <a:cs typeface="+mn-cs"/>
              </a:rPr>
              <a:t>&gt;</a:t>
            </a:r>
          </a:p>
          <a:p>
            <a:pPr marL="0" indent="0" eaLnBrk="1" hangingPunct="1">
              <a:buNone/>
              <a:defRPr/>
            </a:pPr>
            <a:r>
              <a:rPr lang="en-GB" sz="1800" dirty="0">
                <a:cs typeface="+mn-cs"/>
              </a:rPr>
              <a:t>[accessed 14</a:t>
            </a:r>
            <a:r>
              <a:rPr lang="en-GB" sz="1800" baseline="30000" dirty="0">
                <a:cs typeface="+mn-cs"/>
              </a:rPr>
              <a:t>th</a:t>
            </a:r>
            <a:r>
              <a:rPr lang="en-GB" sz="1800" dirty="0">
                <a:cs typeface="+mn-cs"/>
              </a:rPr>
              <a:t> December, 2010]</a:t>
            </a:r>
            <a:endParaRPr lang="en-GB" sz="1800" dirty="0">
              <a:solidFill>
                <a:schemeClr val="hlink"/>
              </a:solidFill>
              <a:cs typeface="+mn-cs"/>
            </a:endParaRPr>
          </a:p>
        </p:txBody>
      </p:sp>
    </p:spTree>
    <p:extLst>
      <p:ext uri="{BB962C8B-B14F-4D97-AF65-F5344CB8AC3E}">
        <p14:creationId xmlns:p14="http://schemas.microsoft.com/office/powerpoint/2010/main" val="6673261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algn="l" eaLnBrk="1" hangingPunct="1">
              <a:defRPr/>
            </a:pPr>
            <a:r>
              <a:rPr lang="en-GB" sz="3200" dirty="0">
                <a:cs typeface="+mj-cs"/>
              </a:rPr>
              <a:t>Examples: What type of publication are these?</a:t>
            </a:r>
            <a:endParaRPr lang="en-US" sz="3200" dirty="0">
              <a:cs typeface="+mj-cs"/>
            </a:endParaRPr>
          </a:p>
        </p:txBody>
      </p:sp>
      <p:sp>
        <p:nvSpPr>
          <p:cNvPr id="1375235" name="Rectangle 3"/>
          <p:cNvSpPr>
            <a:spLocks noGrp="1" noChangeArrowheads="1"/>
          </p:cNvSpPr>
          <p:nvPr>
            <p:ph type="body" idx="1"/>
          </p:nvPr>
        </p:nvSpPr>
        <p:spPr>
          <a:xfrm>
            <a:off x="685800" y="1773238"/>
            <a:ext cx="7772400" cy="4322762"/>
          </a:xfrm>
        </p:spPr>
        <p:txBody>
          <a:bodyPr/>
          <a:lstStyle/>
          <a:p>
            <a:pPr marL="0" indent="0" eaLnBrk="1" hangingPunct="1">
              <a:lnSpc>
                <a:spcPct val="80000"/>
              </a:lnSpc>
              <a:buNone/>
            </a:pPr>
            <a:r>
              <a:rPr lang="en-GB" altLang="x-none" sz="1800" dirty="0">
                <a:solidFill>
                  <a:schemeClr val="hlink"/>
                </a:solidFill>
              </a:rPr>
              <a:t>Book, single author:</a:t>
            </a:r>
            <a:endParaRPr lang="en-US" altLang="x-none" sz="1800" dirty="0">
              <a:solidFill>
                <a:schemeClr val="hlink"/>
              </a:solidFill>
            </a:endParaRPr>
          </a:p>
          <a:p>
            <a:pPr marL="0" indent="0" eaLnBrk="1" hangingPunct="1">
              <a:lnSpc>
                <a:spcPct val="80000"/>
              </a:lnSpc>
              <a:buNone/>
            </a:pPr>
            <a:r>
              <a:rPr lang="en-US" altLang="x-none" sz="1600" dirty="0"/>
              <a:t>GOMBRICH, E. H. (2002). </a:t>
            </a:r>
            <a:r>
              <a:rPr lang="en-US" altLang="x-none" sz="1600" i="1" dirty="0"/>
              <a:t>The Story Of Art.</a:t>
            </a:r>
            <a:r>
              <a:rPr lang="en-US" altLang="x-none" sz="1600" dirty="0"/>
              <a:t> Oxford: </a:t>
            </a:r>
            <a:r>
              <a:rPr lang="en-US" altLang="x-none" sz="1600" dirty="0" err="1"/>
              <a:t>Phaidon</a:t>
            </a:r>
            <a:r>
              <a:rPr lang="en-US" altLang="x-none" sz="1600" dirty="0"/>
              <a:t> Press ltd.</a:t>
            </a:r>
          </a:p>
          <a:p>
            <a:pPr marL="0" indent="0" eaLnBrk="1" hangingPunct="1">
              <a:lnSpc>
                <a:spcPct val="80000"/>
              </a:lnSpc>
              <a:buNone/>
            </a:pPr>
            <a:r>
              <a:rPr lang="en-GB" altLang="x-none" sz="1800" dirty="0">
                <a:solidFill>
                  <a:schemeClr val="hlink"/>
                </a:solidFill>
              </a:rPr>
              <a:t>Surname, initials      year      Title -</a:t>
            </a:r>
            <a:r>
              <a:rPr lang="en-GB" altLang="x-none" sz="1800" i="1" dirty="0">
                <a:solidFill>
                  <a:schemeClr val="hlink"/>
                </a:solidFill>
              </a:rPr>
              <a:t>in italics   </a:t>
            </a:r>
            <a:r>
              <a:rPr lang="en-GB" altLang="x-none" sz="1800" dirty="0">
                <a:solidFill>
                  <a:schemeClr val="hlink"/>
                </a:solidFill>
              </a:rPr>
              <a:t>Place of pub: Publisher        </a:t>
            </a:r>
            <a:endParaRPr lang="en-GB" altLang="x-none" sz="1800" i="1" dirty="0">
              <a:solidFill>
                <a:schemeClr val="hlink"/>
              </a:solidFill>
            </a:endParaRPr>
          </a:p>
          <a:p>
            <a:pPr marL="0" indent="0" eaLnBrk="1" hangingPunct="1">
              <a:lnSpc>
                <a:spcPct val="80000"/>
              </a:lnSpc>
              <a:buNone/>
            </a:pPr>
            <a:endParaRPr lang="en-GB" altLang="x-none" sz="1800" i="1" dirty="0"/>
          </a:p>
          <a:p>
            <a:pPr marL="0" indent="0" eaLnBrk="1" hangingPunct="1">
              <a:lnSpc>
                <a:spcPct val="80000"/>
              </a:lnSpc>
              <a:buNone/>
            </a:pPr>
            <a:r>
              <a:rPr lang="en-GB" altLang="x-none" sz="1800" dirty="0">
                <a:solidFill>
                  <a:schemeClr val="hlink"/>
                </a:solidFill>
              </a:rPr>
              <a:t>Book, multiple authors:</a:t>
            </a:r>
            <a:endParaRPr lang="en-US" altLang="x-none" sz="1800" dirty="0">
              <a:solidFill>
                <a:schemeClr val="hlink"/>
              </a:solidFill>
            </a:endParaRPr>
          </a:p>
          <a:p>
            <a:pPr marL="0" indent="0" eaLnBrk="1" hangingPunct="1">
              <a:lnSpc>
                <a:spcPct val="80000"/>
              </a:lnSpc>
              <a:buNone/>
            </a:pPr>
            <a:r>
              <a:rPr lang="en-US" altLang="x-none" sz="1800" dirty="0"/>
              <a:t>SMITH, J. and JACKSON, G. (1972).  </a:t>
            </a:r>
            <a:r>
              <a:rPr lang="en-US" altLang="x-none" sz="1800" i="1" dirty="0"/>
              <a:t>How to Fry an Egg. </a:t>
            </a:r>
            <a:r>
              <a:rPr lang="en-US" altLang="x-none" sz="1800" dirty="0"/>
              <a:t>Boston: </a:t>
            </a:r>
          </a:p>
          <a:p>
            <a:pPr marL="0" indent="0" eaLnBrk="1" hangingPunct="1">
              <a:lnSpc>
                <a:spcPct val="80000"/>
              </a:lnSpc>
              <a:buNone/>
            </a:pPr>
            <a:r>
              <a:rPr lang="en-US" altLang="x-none" sz="1800" dirty="0"/>
              <a:t>Serendipity Press </a:t>
            </a:r>
          </a:p>
          <a:p>
            <a:pPr marL="0" indent="0" eaLnBrk="1" hangingPunct="1">
              <a:lnSpc>
                <a:spcPct val="80000"/>
              </a:lnSpc>
              <a:buNone/>
            </a:pPr>
            <a:endParaRPr lang="en-GB" altLang="x-none" sz="1800" dirty="0"/>
          </a:p>
          <a:p>
            <a:pPr marL="0" indent="0" eaLnBrk="1" hangingPunct="1">
              <a:lnSpc>
                <a:spcPct val="80000"/>
              </a:lnSpc>
              <a:buNone/>
            </a:pPr>
            <a:r>
              <a:rPr lang="en-GB" altLang="x-none" sz="1800" dirty="0">
                <a:solidFill>
                  <a:schemeClr val="hlink"/>
                </a:solidFill>
              </a:rPr>
              <a:t>Journal article:</a:t>
            </a:r>
          </a:p>
          <a:p>
            <a:pPr marL="0" indent="0" eaLnBrk="1" hangingPunct="1">
              <a:lnSpc>
                <a:spcPct val="80000"/>
              </a:lnSpc>
              <a:buNone/>
            </a:pPr>
            <a:r>
              <a:rPr lang="en-GB" altLang="x-none" sz="1800" dirty="0"/>
              <a:t>ORLEY, E. (2009). </a:t>
            </a:r>
            <a:r>
              <a:rPr lang="en-GB" altLang="en-US" sz="1800" dirty="0"/>
              <a:t>‘</a:t>
            </a:r>
            <a:r>
              <a:rPr lang="en-GB" altLang="x-none" sz="1800" dirty="0"/>
              <a:t>Getting at and Into Place: Writing as Practice and </a:t>
            </a:r>
          </a:p>
          <a:p>
            <a:pPr marL="0" indent="0" eaLnBrk="1" hangingPunct="1">
              <a:lnSpc>
                <a:spcPct val="80000"/>
              </a:lnSpc>
              <a:buNone/>
            </a:pPr>
            <a:r>
              <a:rPr lang="en-GB" altLang="x-none" sz="1800" dirty="0"/>
              <a:t>Research.</a:t>
            </a:r>
            <a:r>
              <a:rPr lang="en-GB" altLang="en-US" sz="1800" dirty="0"/>
              <a:t>’</a:t>
            </a:r>
            <a:r>
              <a:rPr lang="en-GB" altLang="x-none" sz="1800" dirty="0"/>
              <a:t> </a:t>
            </a:r>
            <a:r>
              <a:rPr lang="en-GB" altLang="x-none" sz="1800" i="1" dirty="0"/>
              <a:t>Journal of Writing and Creative Practice 2:2 p159-171</a:t>
            </a:r>
          </a:p>
          <a:p>
            <a:pPr marL="0" indent="0" eaLnBrk="1" hangingPunct="1">
              <a:lnSpc>
                <a:spcPct val="80000"/>
              </a:lnSpc>
              <a:buNone/>
            </a:pPr>
            <a:endParaRPr lang="en-GB" altLang="x-none" sz="1800" i="1" dirty="0"/>
          </a:p>
          <a:p>
            <a:pPr marL="0" indent="0" eaLnBrk="1" hangingPunct="1">
              <a:lnSpc>
                <a:spcPct val="80000"/>
              </a:lnSpc>
              <a:buNone/>
            </a:pPr>
            <a:r>
              <a:rPr lang="en-GB" altLang="x-none" sz="1800" dirty="0">
                <a:solidFill>
                  <a:schemeClr val="hlink"/>
                </a:solidFill>
              </a:rPr>
              <a:t>Article in an edited collection:</a:t>
            </a:r>
            <a:endParaRPr lang="en-GB" altLang="x-none" sz="1800" i="1" dirty="0"/>
          </a:p>
          <a:p>
            <a:pPr marL="0" indent="0" eaLnBrk="1" hangingPunct="1">
              <a:lnSpc>
                <a:spcPct val="80000"/>
              </a:lnSpc>
              <a:buNone/>
            </a:pPr>
            <a:r>
              <a:rPr lang="en-GB" altLang="x-none" sz="1800" dirty="0"/>
              <a:t>SMITHSON, R. (1994) </a:t>
            </a:r>
            <a:r>
              <a:rPr lang="en-GB" altLang="en-US" sz="1800" dirty="0"/>
              <a:t>‘</a:t>
            </a:r>
            <a:r>
              <a:rPr lang="en-GB" altLang="x-none" sz="1800" dirty="0"/>
              <a:t>A Sedimentation of the Mind: Earth Projects</a:t>
            </a:r>
            <a:r>
              <a:rPr lang="en-GB" altLang="en-US" sz="1800" dirty="0"/>
              <a:t>’</a:t>
            </a:r>
            <a:endParaRPr lang="en-GB" altLang="x-none" sz="1800" dirty="0"/>
          </a:p>
          <a:p>
            <a:pPr marL="0" indent="0" eaLnBrk="1" hangingPunct="1">
              <a:lnSpc>
                <a:spcPct val="80000"/>
              </a:lnSpc>
              <a:buNone/>
            </a:pPr>
            <a:r>
              <a:rPr lang="en-GB" altLang="x-none" sz="1800" dirty="0"/>
              <a:t>in Harrison, C. &amp; Wood, P. </a:t>
            </a:r>
            <a:r>
              <a:rPr lang="en-GB" altLang="x-none" sz="1800" i="1" dirty="0"/>
              <a:t>Art in Theory 1900-1990. </a:t>
            </a:r>
            <a:r>
              <a:rPr lang="en-GB" altLang="x-none" sz="1800" dirty="0"/>
              <a:t>pp868-873</a:t>
            </a:r>
          </a:p>
          <a:p>
            <a:pPr marL="0" indent="0" eaLnBrk="1" hangingPunct="1">
              <a:lnSpc>
                <a:spcPct val="80000"/>
              </a:lnSpc>
              <a:buNone/>
            </a:pPr>
            <a:r>
              <a:rPr lang="en-GB" altLang="x-none" sz="1800" dirty="0"/>
              <a:t>Oxford: Blackwell </a:t>
            </a:r>
            <a:endParaRPr lang="en-US" altLang="x-none" sz="1800" dirty="0">
              <a:solidFill>
                <a:schemeClr val="hlink"/>
              </a:solidFill>
            </a:endParaRPr>
          </a:p>
          <a:p>
            <a:pPr marL="0" indent="0" eaLnBrk="1" hangingPunct="1">
              <a:lnSpc>
                <a:spcPct val="80000"/>
              </a:lnSpc>
              <a:buNone/>
            </a:pPr>
            <a:r>
              <a:rPr lang="en-GB" altLang="x-none" sz="1800" dirty="0">
                <a:solidFill>
                  <a:schemeClr val="hlink"/>
                </a:solidFill>
              </a:rPr>
              <a:t>Note: It</a:t>
            </a:r>
            <a:r>
              <a:rPr lang="en-GB" altLang="en-US" sz="1800" dirty="0">
                <a:solidFill>
                  <a:schemeClr val="hlink"/>
                </a:solidFill>
              </a:rPr>
              <a:t>’</a:t>
            </a:r>
            <a:r>
              <a:rPr lang="en-GB" altLang="x-none" sz="1800" dirty="0">
                <a:solidFill>
                  <a:schemeClr val="hlink"/>
                </a:solidFill>
              </a:rPr>
              <a:t>s the title of the whole collection that goes in brackets</a:t>
            </a:r>
            <a:endParaRPr lang="en-US" altLang="x-none" sz="1800" dirty="0">
              <a:solidFill>
                <a:schemeClr val="hlink"/>
              </a:solidFill>
            </a:endParaRPr>
          </a:p>
        </p:txBody>
      </p:sp>
    </p:spTree>
    <p:extLst>
      <p:ext uri="{BB962C8B-B14F-4D97-AF65-F5344CB8AC3E}">
        <p14:creationId xmlns:p14="http://schemas.microsoft.com/office/powerpoint/2010/main" val="151536596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4" name="Rectangle 2"/>
          <p:cNvSpPr>
            <a:spLocks noGrp="1" noChangeArrowheads="1"/>
          </p:cNvSpPr>
          <p:nvPr>
            <p:ph type="title"/>
          </p:nvPr>
        </p:nvSpPr>
        <p:spPr bwMode="auto">
          <a:xfrm>
            <a:off x="685800" y="609600"/>
            <a:ext cx="77724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wrap="square" lIns="91440" tIns="45720" rIns="91440" bIns="45720" numCol="1" anchor="t" anchorCtr="0" compatLnSpc="1">
            <a:prstTxWarp prst="textNoShape">
              <a:avLst/>
            </a:prstTxWarp>
          </a:bodyPr>
          <a:lstStyle/>
          <a:p>
            <a:pPr algn="l" eaLnBrk="1" hangingPunct="1">
              <a:defRPr/>
            </a:pPr>
            <a:r>
              <a:rPr lang="en-GB" sz="3200" dirty="0">
                <a:cs typeface="+mj-cs"/>
              </a:rPr>
              <a:t>Examples: What type of publication are these?</a:t>
            </a:r>
            <a:endParaRPr lang="en-US" sz="3200" dirty="0">
              <a:cs typeface="+mj-cs"/>
            </a:endParaRPr>
          </a:p>
        </p:txBody>
      </p:sp>
      <p:sp>
        <p:nvSpPr>
          <p:cNvPr id="1375235" name="Rectangle 3"/>
          <p:cNvSpPr>
            <a:spLocks noGrp="1" noChangeArrowheads="1"/>
          </p:cNvSpPr>
          <p:nvPr>
            <p:ph type="body" idx="1"/>
          </p:nvPr>
        </p:nvSpPr>
        <p:spPr>
          <a:xfrm>
            <a:off x="685800" y="1773238"/>
            <a:ext cx="7772400" cy="4322762"/>
          </a:xfrm>
        </p:spPr>
        <p:txBody>
          <a:bodyPr/>
          <a:lstStyle/>
          <a:p>
            <a:pPr marL="0" indent="0" eaLnBrk="1" hangingPunct="1">
              <a:buNone/>
            </a:pPr>
            <a:r>
              <a:rPr lang="en-GB" altLang="x-none" sz="1800" dirty="0">
                <a:solidFill>
                  <a:schemeClr val="hlink"/>
                </a:solidFill>
              </a:rPr>
              <a:t>Website:</a:t>
            </a:r>
          </a:p>
          <a:p>
            <a:pPr marL="0" indent="0" eaLnBrk="1" hangingPunct="1">
              <a:buNone/>
            </a:pPr>
            <a:r>
              <a:rPr lang="en-US" altLang="x-none" sz="1600" dirty="0"/>
              <a:t>HORNSTEIN, S. (1997). Of identities and nationalism seen from far and</a:t>
            </a:r>
          </a:p>
          <a:p>
            <a:pPr marL="0" indent="0" eaLnBrk="1" hangingPunct="1">
              <a:buNone/>
            </a:pPr>
            <a:r>
              <a:rPr lang="en-US" altLang="x-none" sz="1600" dirty="0"/>
              <a:t> near: Narelle </a:t>
            </a:r>
            <a:r>
              <a:rPr lang="en-US" altLang="x-none" sz="1600" dirty="0" err="1"/>
              <a:t>Jubelin</a:t>
            </a:r>
            <a:r>
              <a:rPr lang="en-US" altLang="x-none" sz="1600" dirty="0"/>
              <a:t> and the politics of space. </a:t>
            </a:r>
            <a:r>
              <a:rPr lang="en-US" altLang="x-none" sz="1600" i="1" dirty="0"/>
              <a:t>n-</a:t>
            </a:r>
            <a:r>
              <a:rPr lang="en-US" altLang="x-none" sz="1600" i="1" dirty="0" err="1"/>
              <a:t>Paradoxa</a:t>
            </a:r>
            <a:r>
              <a:rPr lang="en-US" altLang="x-none" sz="1600" i="1" dirty="0"/>
              <a:t> </a:t>
            </a:r>
            <a:r>
              <a:rPr lang="en-US" altLang="x-none" sz="1600" dirty="0"/>
              <a:t>[Internet</a:t>
            </a:r>
          </a:p>
          <a:p>
            <a:pPr marL="0" indent="0" eaLnBrk="1" hangingPunct="1">
              <a:buNone/>
            </a:pPr>
            <a:r>
              <a:rPr lang="en-US" altLang="x-none" sz="1600" dirty="0"/>
              <a:t> journal] 2nd February 1997, Issue 2. Available from</a:t>
            </a:r>
          </a:p>
          <a:p>
            <a:pPr marL="0" indent="0" eaLnBrk="1" hangingPunct="1">
              <a:buNone/>
            </a:pPr>
            <a:r>
              <a:rPr lang="en-US" altLang="x-none" sz="1600" dirty="0"/>
              <a:t>&lt;http://</a:t>
            </a:r>
            <a:r>
              <a:rPr lang="en-US" altLang="x-none" sz="1600" dirty="0" err="1"/>
              <a:t>web.ukonline.co.uk</a:t>
            </a:r>
            <a:r>
              <a:rPr lang="en-US" altLang="x-none" sz="1600" dirty="0"/>
              <a:t>/</a:t>
            </a:r>
            <a:r>
              <a:rPr lang="en-US" altLang="x-none" sz="1600" dirty="0" err="1"/>
              <a:t>n.paradoxa</a:t>
            </a:r>
            <a:r>
              <a:rPr lang="en-US" altLang="x-none" sz="1600" dirty="0"/>
              <a:t>/montre4.htm&gt; [Accessed</a:t>
            </a:r>
          </a:p>
          <a:p>
            <a:pPr marL="0" indent="0" eaLnBrk="1" hangingPunct="1">
              <a:buNone/>
            </a:pPr>
            <a:r>
              <a:rPr lang="en-US" altLang="x-none" sz="1600" dirty="0"/>
              <a:t> January 9th, 2001] </a:t>
            </a:r>
            <a:endParaRPr lang="en-GB" altLang="x-none" sz="1600" dirty="0">
              <a:solidFill>
                <a:schemeClr val="hlink"/>
              </a:solidFill>
            </a:endParaRPr>
          </a:p>
          <a:p>
            <a:pPr marL="0" indent="0" eaLnBrk="1" hangingPunct="1">
              <a:buNone/>
            </a:pPr>
            <a:endParaRPr lang="en-GB" altLang="x-none" sz="1800" dirty="0">
              <a:solidFill>
                <a:schemeClr val="hlink"/>
              </a:solidFill>
            </a:endParaRPr>
          </a:p>
          <a:p>
            <a:pPr marL="0" indent="0" eaLnBrk="1" hangingPunct="1">
              <a:buNone/>
            </a:pPr>
            <a:r>
              <a:rPr lang="en-GB" altLang="x-none" sz="1800" dirty="0">
                <a:solidFill>
                  <a:schemeClr val="hlink"/>
                </a:solidFill>
              </a:rPr>
              <a:t>Note: The </a:t>
            </a:r>
            <a:r>
              <a:rPr lang="en-GB" altLang="en-US" sz="1800" dirty="0">
                <a:solidFill>
                  <a:schemeClr val="hlink"/>
                </a:solidFill>
              </a:rPr>
              <a:t>‘</a:t>
            </a:r>
            <a:r>
              <a:rPr lang="en-GB" altLang="x-none" sz="1800" dirty="0">
                <a:solidFill>
                  <a:schemeClr val="hlink"/>
                </a:solidFill>
              </a:rPr>
              <a:t>Accessed</a:t>
            </a:r>
            <a:r>
              <a:rPr lang="en-GB" altLang="en-US" sz="1800" dirty="0">
                <a:solidFill>
                  <a:schemeClr val="hlink"/>
                </a:solidFill>
              </a:rPr>
              <a:t>’</a:t>
            </a:r>
            <a:r>
              <a:rPr lang="en-GB" altLang="x-none" sz="1800" dirty="0">
                <a:solidFill>
                  <a:schemeClr val="hlink"/>
                </a:solidFill>
              </a:rPr>
              <a:t> date refers to the date you found the source</a:t>
            </a:r>
            <a:endParaRPr lang="en-US" altLang="x-none" sz="1800" dirty="0">
              <a:solidFill>
                <a:schemeClr val="hlink"/>
              </a:solidFill>
            </a:endParaRPr>
          </a:p>
        </p:txBody>
      </p:sp>
    </p:spTree>
    <p:extLst>
      <p:ext uri="{BB962C8B-B14F-4D97-AF65-F5344CB8AC3E}">
        <p14:creationId xmlns:p14="http://schemas.microsoft.com/office/powerpoint/2010/main" val="28346114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442913" y="1095375"/>
            <a:ext cx="3671887" cy="2376488"/>
          </a:xfrm>
        </p:spPr>
        <p:txBody>
          <a:bodyPr/>
          <a:lstStyle/>
          <a:p>
            <a:pPr marL="0" indent="0" eaLnBrk="1" hangingPunct="1">
              <a:buNone/>
            </a:pPr>
            <a:r>
              <a:rPr lang="en-GB" altLang="x-none" sz="1800" dirty="0"/>
              <a:t> </a:t>
            </a:r>
          </a:p>
          <a:p>
            <a:pPr marL="0" indent="0" eaLnBrk="1" hangingPunct="1">
              <a:buNone/>
            </a:pPr>
            <a:r>
              <a:rPr lang="en-GB" altLang="x-none" sz="1800" dirty="0"/>
              <a:t>1. Title of article ____</a:t>
            </a:r>
          </a:p>
          <a:p>
            <a:pPr marL="0" indent="0" eaLnBrk="1" hangingPunct="1">
              <a:buNone/>
            </a:pPr>
            <a:r>
              <a:rPr lang="en-GB" altLang="x-none" sz="1800" dirty="0"/>
              <a:t>3. Date of publication ____</a:t>
            </a:r>
          </a:p>
          <a:p>
            <a:pPr marL="0" indent="0" eaLnBrk="1" hangingPunct="1">
              <a:buNone/>
            </a:pPr>
            <a:r>
              <a:rPr lang="en-GB" altLang="x-none" sz="1800" dirty="0"/>
              <a:t>5. Title of book ____</a:t>
            </a:r>
          </a:p>
          <a:p>
            <a:pPr marL="0" indent="0" eaLnBrk="1" hangingPunct="1">
              <a:buNone/>
            </a:pPr>
            <a:r>
              <a:rPr lang="en-GB" altLang="x-none" sz="1800" dirty="0"/>
              <a:t>7. City of publication ____</a:t>
            </a:r>
          </a:p>
          <a:p>
            <a:pPr marL="0" indent="0" eaLnBrk="1" hangingPunct="1">
              <a:buNone/>
            </a:pPr>
            <a:r>
              <a:rPr lang="en-GB" altLang="x-none" sz="1800" dirty="0"/>
              <a:t>9. Other editor</a:t>
            </a:r>
            <a:r>
              <a:rPr lang="en-GB" altLang="en-US" sz="1800" dirty="0"/>
              <a:t>’</a:t>
            </a:r>
            <a:r>
              <a:rPr lang="en-GB" altLang="x-none" sz="1800" dirty="0"/>
              <a:t>s name ____</a:t>
            </a:r>
          </a:p>
          <a:p>
            <a:pPr marL="0" indent="0" eaLnBrk="1" hangingPunct="1">
              <a:buNone/>
            </a:pPr>
            <a:r>
              <a:rPr lang="en-GB" altLang="x-none" sz="1800" dirty="0"/>
              <a:t> </a:t>
            </a:r>
          </a:p>
          <a:p>
            <a:pPr marL="0" indent="0" eaLnBrk="1" hangingPunct="1">
              <a:buNone/>
            </a:pPr>
            <a:r>
              <a:rPr lang="en-GB" altLang="x-none" sz="1800" dirty="0"/>
              <a:t> </a:t>
            </a:r>
          </a:p>
          <a:p>
            <a:pPr marL="0" indent="0" eaLnBrk="1" hangingPunct="1">
              <a:buNone/>
            </a:pPr>
            <a:r>
              <a:rPr lang="en-GB" altLang="x-none" sz="1800" dirty="0"/>
              <a:t>    </a:t>
            </a:r>
          </a:p>
        </p:txBody>
      </p:sp>
      <p:sp>
        <p:nvSpPr>
          <p:cNvPr id="2" name="TextBox 1"/>
          <p:cNvSpPr txBox="1"/>
          <p:nvPr/>
        </p:nvSpPr>
        <p:spPr>
          <a:xfrm>
            <a:off x="4652963" y="1412875"/>
            <a:ext cx="4032250" cy="2492375"/>
          </a:xfrm>
          <a:prstGeom prst="rect">
            <a:avLst/>
          </a:prstGeom>
          <a:noFill/>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2. Name of publisher ____</a:t>
            </a:r>
          </a:p>
          <a:p>
            <a:r>
              <a:rPr lang="en-GB" altLang="x-none" sz="1800">
                <a:latin typeface="Arial" charset="0"/>
              </a:rPr>
              <a:t>4. Author</a:t>
            </a:r>
            <a:r>
              <a:rPr lang="en-GB" altLang="en-US" sz="1800">
                <a:latin typeface="Arial" charset="0"/>
              </a:rPr>
              <a:t>’</a:t>
            </a:r>
            <a:r>
              <a:rPr lang="en-GB" altLang="x-none" sz="1800">
                <a:latin typeface="Arial" charset="0"/>
              </a:rPr>
              <a:t>s surname ____</a:t>
            </a:r>
          </a:p>
          <a:p>
            <a:r>
              <a:rPr lang="en-GB" altLang="x-none" sz="1800">
                <a:latin typeface="Arial" charset="0"/>
              </a:rPr>
              <a:t>6. First editor</a:t>
            </a:r>
            <a:r>
              <a:rPr lang="en-GB" altLang="en-US" sz="1800">
                <a:latin typeface="Arial" charset="0"/>
              </a:rPr>
              <a:t>’</a:t>
            </a:r>
            <a:r>
              <a:rPr lang="en-GB" altLang="x-none" sz="1800">
                <a:latin typeface="Arial" charset="0"/>
              </a:rPr>
              <a:t>s name ____</a:t>
            </a:r>
          </a:p>
          <a:p>
            <a:r>
              <a:rPr lang="en-GB" altLang="x-none" sz="1800">
                <a:latin typeface="Arial" charset="0"/>
              </a:rPr>
              <a:t>8. Author</a:t>
            </a:r>
            <a:r>
              <a:rPr lang="en-GB" altLang="en-US" sz="1800">
                <a:latin typeface="Arial" charset="0"/>
              </a:rPr>
              <a:t>’</a:t>
            </a:r>
            <a:r>
              <a:rPr lang="en-GB" altLang="x-none" sz="1800">
                <a:latin typeface="Arial" charset="0"/>
              </a:rPr>
              <a:t>s initials ____</a:t>
            </a:r>
          </a:p>
          <a:p>
            <a:r>
              <a:rPr lang="en-GB" altLang="x-none" sz="1800">
                <a:latin typeface="Arial" charset="0"/>
              </a:rPr>
              <a:t>10. Shows book is a collection of      articles or chapters ____</a:t>
            </a:r>
          </a:p>
          <a:p>
            <a:endParaRPr lang="en-GB" altLang="x-none">
              <a:latin typeface="Arial" charset="0"/>
            </a:endParaRPr>
          </a:p>
          <a:p>
            <a:endParaRPr lang="en-US" altLang="x-none"/>
          </a:p>
        </p:txBody>
      </p:sp>
      <p:sp>
        <p:nvSpPr>
          <p:cNvPr id="116740" name="TextBox 4"/>
          <p:cNvSpPr txBox="1">
            <a:spLocks noChangeArrowheads="1"/>
          </p:cNvSpPr>
          <p:nvPr/>
        </p:nvSpPr>
        <p:spPr bwMode="auto">
          <a:xfrm>
            <a:off x="323850" y="3500438"/>
            <a:ext cx="8682038" cy="2062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dirty="0"/>
              <a:t>    </a:t>
            </a:r>
            <a:r>
              <a:rPr lang="en-GB" altLang="x-none" sz="1600" b="1" dirty="0"/>
              <a:t>a         b            c                d                             e                 f         g                 h</a:t>
            </a:r>
            <a:endParaRPr lang="en-GB" altLang="x-none" sz="1600" dirty="0"/>
          </a:p>
          <a:p>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endParaRPr lang="en-GB" altLang="x-none" sz="1600" dirty="0"/>
          </a:p>
          <a:p>
            <a:r>
              <a:rPr lang="en-GB" altLang="x-none" sz="1600" dirty="0"/>
              <a:t>Adams, W.M. (1999) </a:t>
            </a:r>
            <a:r>
              <a:rPr lang="en-GB" altLang="en-US" sz="1600" dirty="0"/>
              <a:t>‘</a:t>
            </a:r>
            <a:r>
              <a:rPr lang="en-GB" altLang="x-none" sz="1600" dirty="0"/>
              <a:t>Sustainability</a:t>
            </a:r>
            <a:r>
              <a:rPr lang="en-GB" altLang="en-US" sz="1600" dirty="0"/>
              <a:t>’</a:t>
            </a:r>
            <a:r>
              <a:rPr lang="en-GB" altLang="x-none" sz="1600" dirty="0"/>
              <a:t> in </a:t>
            </a:r>
            <a:r>
              <a:rPr lang="en-GB" altLang="x-none" sz="1600" dirty="0" err="1"/>
              <a:t>Cloke</a:t>
            </a:r>
            <a:r>
              <a:rPr lang="en-GB" altLang="x-none" sz="1600" dirty="0"/>
              <a:t>, P. and Smith, L. (eds.) </a:t>
            </a:r>
            <a:r>
              <a:rPr lang="en-GB" altLang="x-none" sz="1600" i="1" dirty="0"/>
              <a:t>Introducing Human Geographies</a:t>
            </a:r>
            <a:r>
              <a:rPr lang="en-GB" altLang="x-none" sz="1600" dirty="0"/>
              <a:t>. </a:t>
            </a:r>
          </a:p>
          <a:p>
            <a:endParaRPr lang="en-GB" altLang="x-none" sz="1600" dirty="0"/>
          </a:p>
          <a:p>
            <a:r>
              <a:rPr lang="en-GB" altLang="x-none" sz="1600" dirty="0"/>
              <a:t>London: Arnold.</a:t>
            </a:r>
          </a:p>
          <a:p>
            <a:r>
              <a:rPr lang="en-GB" altLang="x-none" sz="1600" dirty="0">
                <a:latin typeface="Wingdings 3" charset="2"/>
              </a:rPr>
              <a:t> h   h           </a:t>
            </a:r>
            <a:endParaRPr lang="en-GB" altLang="x-none" sz="1600" dirty="0"/>
          </a:p>
          <a:p>
            <a:r>
              <a:rPr lang="en-GB" altLang="x-none" sz="1600" b="1" dirty="0"/>
              <a:t>    </a:t>
            </a:r>
            <a:r>
              <a:rPr lang="en-GB" altLang="x-none" sz="1600" b="1" dirty="0" err="1"/>
              <a:t>i</a:t>
            </a:r>
            <a:r>
              <a:rPr lang="en-GB" altLang="x-none" sz="1600" b="1" dirty="0"/>
              <a:t>             j</a:t>
            </a:r>
            <a:endParaRPr lang="en-GB" altLang="x-none" sz="1600" dirty="0"/>
          </a:p>
          <a:p>
            <a:r>
              <a:rPr lang="en-GB" altLang="x-none" sz="1600" dirty="0"/>
              <a:t> </a:t>
            </a:r>
            <a:r>
              <a:rPr lang="en-GB" altLang="x-none" sz="1600" b="1" dirty="0"/>
              <a:t>                                                       </a:t>
            </a:r>
            <a:endParaRPr lang="en-US" altLang="x-none" sz="1600" dirty="0"/>
          </a:p>
        </p:txBody>
      </p:sp>
      <p:sp>
        <p:nvSpPr>
          <p:cNvPr id="116741" name="TextBox 5"/>
          <p:cNvSpPr txBox="1">
            <a:spLocks noChangeArrowheads="1"/>
          </p:cNvSpPr>
          <p:nvPr/>
        </p:nvSpPr>
        <p:spPr bwMode="auto">
          <a:xfrm>
            <a:off x="323850" y="404813"/>
            <a:ext cx="7793038" cy="738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Match the labels 1-10 with the parts of the bibliographical entry (a-j) below:</a:t>
            </a:r>
          </a:p>
          <a:p>
            <a:endParaRPr lang="en-US" altLang="x-none"/>
          </a:p>
        </p:txBody>
      </p:sp>
    </p:spTree>
    <p:extLst>
      <p:ext uri="{BB962C8B-B14F-4D97-AF65-F5344CB8AC3E}">
        <p14:creationId xmlns:p14="http://schemas.microsoft.com/office/powerpoint/2010/main" val="64618835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442913" y="1095375"/>
            <a:ext cx="3671887" cy="2376488"/>
          </a:xfrm>
        </p:spPr>
        <p:txBody>
          <a:bodyPr/>
          <a:lstStyle/>
          <a:p>
            <a:pPr marL="0" indent="0" eaLnBrk="1" hangingPunct="1">
              <a:buNone/>
            </a:pPr>
            <a:r>
              <a:rPr lang="en-GB" altLang="x-none" sz="1800" dirty="0"/>
              <a:t> </a:t>
            </a:r>
          </a:p>
          <a:p>
            <a:pPr marL="0" indent="0" eaLnBrk="1" hangingPunct="1">
              <a:buNone/>
            </a:pPr>
            <a:r>
              <a:rPr lang="en-GB" altLang="x-none" sz="1800" dirty="0"/>
              <a:t>1. Title of article __d__</a:t>
            </a:r>
          </a:p>
          <a:p>
            <a:pPr marL="0" indent="0" eaLnBrk="1" hangingPunct="1">
              <a:buNone/>
            </a:pPr>
            <a:r>
              <a:rPr lang="en-GB" altLang="x-none" sz="1800" dirty="0"/>
              <a:t>3. Date of publication ____</a:t>
            </a:r>
          </a:p>
          <a:p>
            <a:pPr marL="0" indent="0" eaLnBrk="1" hangingPunct="1">
              <a:buNone/>
            </a:pPr>
            <a:r>
              <a:rPr lang="en-GB" altLang="x-none" sz="1800" dirty="0"/>
              <a:t>5. Title of book ____</a:t>
            </a:r>
          </a:p>
          <a:p>
            <a:pPr marL="0" indent="0" eaLnBrk="1" hangingPunct="1">
              <a:buNone/>
            </a:pPr>
            <a:r>
              <a:rPr lang="en-GB" altLang="x-none" sz="1800" dirty="0"/>
              <a:t>7. City of publication ____</a:t>
            </a:r>
          </a:p>
          <a:p>
            <a:pPr marL="0" indent="0" eaLnBrk="1" hangingPunct="1">
              <a:buNone/>
            </a:pPr>
            <a:r>
              <a:rPr lang="en-GB" altLang="x-none" sz="1800" dirty="0"/>
              <a:t>9. Other editor</a:t>
            </a:r>
            <a:r>
              <a:rPr lang="en-GB" altLang="en-US" sz="1800" dirty="0"/>
              <a:t>’</a:t>
            </a:r>
            <a:r>
              <a:rPr lang="en-GB" altLang="x-none" sz="1800" dirty="0"/>
              <a:t>s name ____</a:t>
            </a:r>
          </a:p>
          <a:p>
            <a:pPr marL="0" indent="0" eaLnBrk="1" hangingPunct="1">
              <a:buNone/>
            </a:pPr>
            <a:r>
              <a:rPr lang="en-GB" altLang="x-none" sz="1800" dirty="0"/>
              <a:t> </a:t>
            </a:r>
          </a:p>
          <a:p>
            <a:pPr marL="0" indent="0" eaLnBrk="1" hangingPunct="1">
              <a:buNone/>
            </a:pPr>
            <a:r>
              <a:rPr lang="en-GB" altLang="x-none" sz="1800" dirty="0"/>
              <a:t> </a:t>
            </a:r>
          </a:p>
          <a:p>
            <a:pPr marL="0" indent="0" eaLnBrk="1" hangingPunct="1">
              <a:buNone/>
            </a:pPr>
            <a:r>
              <a:rPr lang="en-GB" altLang="x-none" sz="1800" dirty="0"/>
              <a:t>    </a:t>
            </a:r>
          </a:p>
        </p:txBody>
      </p:sp>
      <p:sp>
        <p:nvSpPr>
          <p:cNvPr id="2" name="TextBox 1"/>
          <p:cNvSpPr txBox="1"/>
          <p:nvPr/>
        </p:nvSpPr>
        <p:spPr>
          <a:xfrm>
            <a:off x="4652963" y="1412875"/>
            <a:ext cx="4032250" cy="2492375"/>
          </a:xfrm>
          <a:prstGeom prst="rect">
            <a:avLst/>
          </a:prstGeom>
          <a:noFill/>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2. Name of publisher ____</a:t>
            </a:r>
          </a:p>
          <a:p>
            <a:r>
              <a:rPr lang="en-GB" altLang="x-none" sz="1800">
                <a:latin typeface="Arial" charset="0"/>
              </a:rPr>
              <a:t>4. Author</a:t>
            </a:r>
            <a:r>
              <a:rPr lang="en-GB" altLang="en-US" sz="1800">
                <a:latin typeface="Arial" charset="0"/>
              </a:rPr>
              <a:t>’</a:t>
            </a:r>
            <a:r>
              <a:rPr lang="en-GB" altLang="x-none" sz="1800">
                <a:latin typeface="Arial" charset="0"/>
              </a:rPr>
              <a:t>s surname ____</a:t>
            </a:r>
          </a:p>
          <a:p>
            <a:r>
              <a:rPr lang="en-GB" altLang="x-none" sz="1800">
                <a:latin typeface="Arial" charset="0"/>
              </a:rPr>
              <a:t>6. First editor</a:t>
            </a:r>
            <a:r>
              <a:rPr lang="en-GB" altLang="en-US" sz="1800">
                <a:latin typeface="Arial" charset="0"/>
              </a:rPr>
              <a:t>’</a:t>
            </a:r>
            <a:r>
              <a:rPr lang="en-GB" altLang="x-none" sz="1800">
                <a:latin typeface="Arial" charset="0"/>
              </a:rPr>
              <a:t>s name ____</a:t>
            </a:r>
          </a:p>
          <a:p>
            <a:r>
              <a:rPr lang="en-GB" altLang="x-none" sz="1800">
                <a:latin typeface="Arial" charset="0"/>
              </a:rPr>
              <a:t>8. Author</a:t>
            </a:r>
            <a:r>
              <a:rPr lang="en-GB" altLang="en-US" sz="1800">
                <a:latin typeface="Arial" charset="0"/>
              </a:rPr>
              <a:t>’</a:t>
            </a:r>
            <a:r>
              <a:rPr lang="en-GB" altLang="x-none" sz="1800">
                <a:latin typeface="Arial" charset="0"/>
              </a:rPr>
              <a:t>s initials ____</a:t>
            </a:r>
          </a:p>
          <a:p>
            <a:r>
              <a:rPr lang="en-GB" altLang="x-none" sz="1800">
                <a:latin typeface="Arial" charset="0"/>
              </a:rPr>
              <a:t>10. Shows book is a collection of      articles or chapters ____</a:t>
            </a:r>
          </a:p>
          <a:p>
            <a:endParaRPr lang="en-GB" altLang="x-none">
              <a:latin typeface="Arial" charset="0"/>
            </a:endParaRPr>
          </a:p>
          <a:p>
            <a:endParaRPr lang="en-US" altLang="x-none"/>
          </a:p>
        </p:txBody>
      </p:sp>
      <p:sp>
        <p:nvSpPr>
          <p:cNvPr id="118788" name="TextBox 4"/>
          <p:cNvSpPr txBox="1">
            <a:spLocks noChangeArrowheads="1"/>
          </p:cNvSpPr>
          <p:nvPr/>
        </p:nvSpPr>
        <p:spPr bwMode="auto">
          <a:xfrm>
            <a:off x="323850" y="3500438"/>
            <a:ext cx="8682038" cy="2062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dirty="0"/>
              <a:t>    </a:t>
            </a:r>
            <a:r>
              <a:rPr lang="en-GB" altLang="x-none" sz="1600" b="1" dirty="0"/>
              <a:t>a         b           c                d                             e                  f         g                 h</a:t>
            </a:r>
            <a:endParaRPr lang="en-GB" altLang="x-none" sz="1600" dirty="0"/>
          </a:p>
          <a:p>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r>
              <a:rPr lang="en-GB" altLang="x-none" sz="1600" dirty="0" err="1">
                <a:latin typeface="Wingdings 3" charset="2"/>
              </a:rPr>
              <a:t>i</a:t>
            </a:r>
            <a:r>
              <a:rPr lang="en-GB" altLang="x-none" sz="1600" dirty="0">
                <a:latin typeface="Wingdings 3" charset="2"/>
              </a:rPr>
              <a:t> </a:t>
            </a:r>
            <a:endParaRPr lang="en-GB" altLang="x-none" sz="1600" dirty="0"/>
          </a:p>
          <a:p>
            <a:r>
              <a:rPr lang="en-GB" altLang="x-none" sz="1600" dirty="0"/>
              <a:t>Adams, W.M. (1999) </a:t>
            </a:r>
            <a:r>
              <a:rPr lang="en-GB" altLang="en-US" sz="1600" dirty="0"/>
              <a:t>‘</a:t>
            </a:r>
            <a:r>
              <a:rPr lang="en-GB" altLang="x-none" sz="1600" dirty="0"/>
              <a:t>Sustainability</a:t>
            </a:r>
            <a:r>
              <a:rPr lang="en-GB" altLang="en-US" sz="1600" dirty="0"/>
              <a:t>’</a:t>
            </a:r>
            <a:r>
              <a:rPr lang="en-GB" altLang="x-none" sz="1600" dirty="0"/>
              <a:t> in </a:t>
            </a:r>
            <a:r>
              <a:rPr lang="en-GB" altLang="x-none" sz="1600" dirty="0" err="1"/>
              <a:t>Cloke</a:t>
            </a:r>
            <a:r>
              <a:rPr lang="en-GB" altLang="x-none" sz="1600" dirty="0"/>
              <a:t>, P. and Smith, L. (eds.) </a:t>
            </a:r>
            <a:r>
              <a:rPr lang="en-GB" altLang="x-none" sz="1600" i="1" dirty="0"/>
              <a:t>Introducing Human Geographies</a:t>
            </a:r>
            <a:r>
              <a:rPr lang="en-GB" altLang="x-none" sz="1600" dirty="0"/>
              <a:t>. </a:t>
            </a:r>
          </a:p>
          <a:p>
            <a:endParaRPr lang="en-GB" altLang="x-none" sz="1600" dirty="0"/>
          </a:p>
          <a:p>
            <a:r>
              <a:rPr lang="en-GB" altLang="x-none" sz="1600" dirty="0"/>
              <a:t>London: Arnold.</a:t>
            </a:r>
          </a:p>
          <a:p>
            <a:r>
              <a:rPr lang="en-GB" altLang="x-none" sz="1600" dirty="0">
                <a:latin typeface="Wingdings 3" charset="2"/>
              </a:rPr>
              <a:t> h   h           </a:t>
            </a:r>
            <a:endParaRPr lang="en-GB" altLang="x-none" sz="1600" dirty="0"/>
          </a:p>
          <a:p>
            <a:r>
              <a:rPr lang="en-GB" altLang="x-none" sz="1600" b="1" dirty="0"/>
              <a:t>    </a:t>
            </a:r>
            <a:r>
              <a:rPr lang="en-GB" altLang="x-none" sz="1600" b="1" dirty="0" err="1"/>
              <a:t>i</a:t>
            </a:r>
            <a:r>
              <a:rPr lang="en-GB" altLang="x-none" sz="1600" b="1" dirty="0"/>
              <a:t>             j</a:t>
            </a:r>
            <a:endParaRPr lang="en-GB" altLang="x-none" sz="1600" dirty="0"/>
          </a:p>
          <a:p>
            <a:r>
              <a:rPr lang="en-GB" altLang="x-none" sz="1600" dirty="0"/>
              <a:t> </a:t>
            </a:r>
            <a:r>
              <a:rPr lang="en-GB" altLang="x-none" sz="1600" b="1" dirty="0"/>
              <a:t>                                                       </a:t>
            </a:r>
            <a:endParaRPr lang="en-US" altLang="x-none" sz="1600" dirty="0"/>
          </a:p>
        </p:txBody>
      </p:sp>
      <p:sp>
        <p:nvSpPr>
          <p:cNvPr id="118789" name="TextBox 5"/>
          <p:cNvSpPr txBox="1">
            <a:spLocks noChangeArrowheads="1"/>
          </p:cNvSpPr>
          <p:nvPr/>
        </p:nvSpPr>
        <p:spPr bwMode="auto">
          <a:xfrm>
            <a:off x="323850" y="404813"/>
            <a:ext cx="7793038" cy="738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Match the labels 1-10 with the parts of the bibliographical entry (a-j) below:</a:t>
            </a:r>
          </a:p>
          <a:p>
            <a:endParaRPr lang="en-US" altLang="x-none"/>
          </a:p>
        </p:txBody>
      </p:sp>
    </p:spTree>
    <p:extLst>
      <p:ext uri="{BB962C8B-B14F-4D97-AF65-F5344CB8AC3E}">
        <p14:creationId xmlns:p14="http://schemas.microsoft.com/office/powerpoint/2010/main" val="100227840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442913" y="1095375"/>
            <a:ext cx="3671887" cy="2376488"/>
          </a:xfrm>
        </p:spPr>
        <p:txBody>
          <a:bodyPr/>
          <a:lstStyle/>
          <a:p>
            <a:pPr marL="0" indent="0" eaLnBrk="1" hangingPunct="1">
              <a:buNone/>
            </a:pPr>
            <a:r>
              <a:rPr lang="en-GB" altLang="x-none" sz="1800" dirty="0"/>
              <a:t> </a:t>
            </a:r>
          </a:p>
          <a:p>
            <a:pPr marL="0" indent="0" eaLnBrk="1" hangingPunct="1">
              <a:buNone/>
            </a:pPr>
            <a:r>
              <a:rPr lang="en-GB" altLang="x-none" sz="1800" dirty="0"/>
              <a:t>1. Title of article __d__</a:t>
            </a:r>
          </a:p>
          <a:p>
            <a:pPr marL="0" indent="0" eaLnBrk="1" hangingPunct="1">
              <a:buNone/>
            </a:pPr>
            <a:r>
              <a:rPr lang="en-GB" altLang="x-none" sz="1800" dirty="0"/>
              <a:t>3. Date of publication ____</a:t>
            </a:r>
          </a:p>
          <a:p>
            <a:pPr marL="0" indent="0" eaLnBrk="1" hangingPunct="1">
              <a:buNone/>
            </a:pPr>
            <a:r>
              <a:rPr lang="en-GB" altLang="x-none" sz="1800" dirty="0"/>
              <a:t>5. Title of book ____</a:t>
            </a:r>
          </a:p>
          <a:p>
            <a:pPr marL="0" indent="0" eaLnBrk="1" hangingPunct="1">
              <a:buNone/>
            </a:pPr>
            <a:r>
              <a:rPr lang="en-GB" altLang="x-none" sz="1800" dirty="0"/>
              <a:t>7. City of publication ____</a:t>
            </a:r>
          </a:p>
          <a:p>
            <a:pPr marL="0" indent="0" eaLnBrk="1" hangingPunct="1">
              <a:buNone/>
            </a:pPr>
            <a:r>
              <a:rPr lang="en-GB" altLang="x-none" sz="1800" dirty="0"/>
              <a:t>9. Other editor</a:t>
            </a:r>
            <a:r>
              <a:rPr lang="en-GB" altLang="en-US" sz="1800" dirty="0"/>
              <a:t>’</a:t>
            </a:r>
            <a:r>
              <a:rPr lang="en-GB" altLang="x-none" sz="1800" dirty="0"/>
              <a:t>s name ____</a:t>
            </a:r>
          </a:p>
          <a:p>
            <a:pPr marL="0" indent="0" eaLnBrk="1" hangingPunct="1">
              <a:buNone/>
            </a:pPr>
            <a:r>
              <a:rPr lang="en-GB" altLang="x-none" sz="1800" dirty="0"/>
              <a:t> </a:t>
            </a:r>
          </a:p>
          <a:p>
            <a:pPr marL="0" indent="0" eaLnBrk="1" hangingPunct="1">
              <a:buNone/>
            </a:pPr>
            <a:r>
              <a:rPr lang="en-GB" altLang="x-none" sz="1800" dirty="0"/>
              <a:t> </a:t>
            </a:r>
          </a:p>
          <a:p>
            <a:pPr marL="0" indent="0" eaLnBrk="1" hangingPunct="1">
              <a:buNone/>
            </a:pPr>
            <a:r>
              <a:rPr lang="en-GB" altLang="x-none" sz="1800" dirty="0"/>
              <a:t>    </a:t>
            </a:r>
          </a:p>
        </p:txBody>
      </p:sp>
      <p:sp>
        <p:nvSpPr>
          <p:cNvPr id="2" name="TextBox 1"/>
          <p:cNvSpPr txBox="1"/>
          <p:nvPr/>
        </p:nvSpPr>
        <p:spPr>
          <a:xfrm>
            <a:off x="4652963" y="1412875"/>
            <a:ext cx="4032250" cy="2492375"/>
          </a:xfrm>
          <a:prstGeom prst="rect">
            <a:avLst/>
          </a:prstGeom>
          <a:noFill/>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2. Name of publisher __j__</a:t>
            </a:r>
          </a:p>
          <a:p>
            <a:r>
              <a:rPr lang="en-GB" altLang="x-none" sz="1800">
                <a:latin typeface="Arial" charset="0"/>
              </a:rPr>
              <a:t>4. Author</a:t>
            </a:r>
            <a:r>
              <a:rPr lang="en-GB" altLang="en-US" sz="1800">
                <a:latin typeface="Arial" charset="0"/>
              </a:rPr>
              <a:t>’</a:t>
            </a:r>
            <a:r>
              <a:rPr lang="en-GB" altLang="x-none" sz="1800">
                <a:latin typeface="Arial" charset="0"/>
              </a:rPr>
              <a:t>s surname ____</a:t>
            </a:r>
          </a:p>
          <a:p>
            <a:r>
              <a:rPr lang="en-GB" altLang="x-none" sz="1800">
                <a:latin typeface="Arial" charset="0"/>
              </a:rPr>
              <a:t>6. First editor</a:t>
            </a:r>
            <a:r>
              <a:rPr lang="en-GB" altLang="en-US" sz="1800">
                <a:latin typeface="Arial" charset="0"/>
              </a:rPr>
              <a:t>’</a:t>
            </a:r>
            <a:r>
              <a:rPr lang="en-GB" altLang="x-none" sz="1800">
                <a:latin typeface="Arial" charset="0"/>
              </a:rPr>
              <a:t>s name ____</a:t>
            </a:r>
          </a:p>
          <a:p>
            <a:r>
              <a:rPr lang="en-GB" altLang="x-none" sz="1800">
                <a:latin typeface="Arial" charset="0"/>
              </a:rPr>
              <a:t>8. Author</a:t>
            </a:r>
            <a:r>
              <a:rPr lang="en-GB" altLang="en-US" sz="1800">
                <a:latin typeface="Arial" charset="0"/>
              </a:rPr>
              <a:t>’</a:t>
            </a:r>
            <a:r>
              <a:rPr lang="en-GB" altLang="x-none" sz="1800">
                <a:latin typeface="Arial" charset="0"/>
              </a:rPr>
              <a:t>s initials ____</a:t>
            </a:r>
          </a:p>
          <a:p>
            <a:r>
              <a:rPr lang="en-GB" altLang="x-none" sz="1800">
                <a:latin typeface="Arial" charset="0"/>
              </a:rPr>
              <a:t>10. Shows book is a collection of      articles or chapters ____</a:t>
            </a:r>
          </a:p>
          <a:p>
            <a:endParaRPr lang="en-GB" altLang="x-none">
              <a:latin typeface="Arial" charset="0"/>
            </a:endParaRPr>
          </a:p>
          <a:p>
            <a:endParaRPr lang="en-US" altLang="x-none"/>
          </a:p>
        </p:txBody>
      </p:sp>
      <p:sp>
        <p:nvSpPr>
          <p:cNvPr id="120836" name="TextBox 4"/>
          <p:cNvSpPr txBox="1">
            <a:spLocks noChangeArrowheads="1"/>
          </p:cNvSpPr>
          <p:nvPr/>
        </p:nvSpPr>
        <p:spPr bwMode="auto">
          <a:xfrm>
            <a:off x="323850" y="3500438"/>
            <a:ext cx="8682038" cy="2062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a         b           c                d                             e                 f         g                 h</a:t>
            </a:r>
            <a:endParaRPr lang="en-GB" altLang="x-none" sz="1600"/>
          </a:p>
          <a:p>
            <a:r>
              <a:rPr lang="en-GB" altLang="x-none" sz="1600">
                <a:latin typeface="Wingdings 3" charset="2"/>
              </a:rPr>
              <a:t> i  i   i    i       i    i  i    i </a:t>
            </a:r>
            <a:endParaRPr lang="en-GB" altLang="x-none" sz="1600"/>
          </a:p>
          <a:p>
            <a:r>
              <a:rPr lang="en-GB" altLang="x-none" sz="1600"/>
              <a:t>Adams, W.M. (1999) </a:t>
            </a:r>
            <a:r>
              <a:rPr lang="en-GB" altLang="en-US" sz="1600"/>
              <a:t>‘</a:t>
            </a:r>
            <a:r>
              <a:rPr lang="en-GB" altLang="x-none" sz="1600"/>
              <a:t>Sustainability</a:t>
            </a:r>
            <a:r>
              <a:rPr lang="en-GB" altLang="en-US" sz="1600"/>
              <a:t>’</a:t>
            </a:r>
            <a:r>
              <a:rPr lang="en-GB" altLang="x-none" sz="1600"/>
              <a:t> in Cloke, P. and Smith, L. (eds.) </a:t>
            </a:r>
            <a:r>
              <a:rPr lang="en-GB" altLang="x-none" sz="1600" i="1"/>
              <a:t>Introducing Human Geographies</a:t>
            </a:r>
            <a:r>
              <a:rPr lang="en-GB" altLang="x-none" sz="1600"/>
              <a:t>. </a:t>
            </a:r>
          </a:p>
          <a:p>
            <a:endParaRPr lang="en-GB" altLang="x-none" sz="1600"/>
          </a:p>
          <a:p>
            <a:r>
              <a:rPr lang="en-GB" altLang="x-none" sz="1600"/>
              <a:t>London: Arnold.</a:t>
            </a:r>
          </a:p>
          <a:p>
            <a:r>
              <a:rPr lang="en-GB" altLang="x-none" sz="1600">
                <a:latin typeface="Wingdings 3" charset="2"/>
              </a:rPr>
              <a:t> h   h           </a:t>
            </a:r>
            <a:endParaRPr lang="en-GB" altLang="x-none" sz="1600"/>
          </a:p>
          <a:p>
            <a:r>
              <a:rPr lang="en-GB" altLang="x-none" sz="1600" b="1"/>
              <a:t>    i             j</a:t>
            </a:r>
            <a:endParaRPr lang="en-GB" altLang="x-none" sz="1600"/>
          </a:p>
          <a:p>
            <a:r>
              <a:rPr lang="en-GB" altLang="x-none" sz="1600"/>
              <a:t> </a:t>
            </a:r>
            <a:r>
              <a:rPr lang="en-GB" altLang="x-none" sz="1600" b="1"/>
              <a:t>                                                       </a:t>
            </a:r>
            <a:endParaRPr lang="en-US" altLang="x-none" sz="1600"/>
          </a:p>
        </p:txBody>
      </p:sp>
      <p:sp>
        <p:nvSpPr>
          <p:cNvPr id="120837" name="TextBox 5"/>
          <p:cNvSpPr txBox="1">
            <a:spLocks noChangeArrowheads="1"/>
          </p:cNvSpPr>
          <p:nvPr/>
        </p:nvSpPr>
        <p:spPr bwMode="auto">
          <a:xfrm>
            <a:off x="323850" y="404813"/>
            <a:ext cx="7793038" cy="738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Match the labels 1-10 with the parts of the bibliographical entry (a-j) below:</a:t>
            </a:r>
          </a:p>
          <a:p>
            <a:endParaRPr lang="en-US" altLang="x-none"/>
          </a:p>
        </p:txBody>
      </p:sp>
    </p:spTree>
    <p:extLst>
      <p:ext uri="{BB962C8B-B14F-4D97-AF65-F5344CB8AC3E}">
        <p14:creationId xmlns:p14="http://schemas.microsoft.com/office/powerpoint/2010/main" val="22064795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442913" y="1095375"/>
            <a:ext cx="3671887" cy="2376488"/>
          </a:xfrm>
        </p:spPr>
        <p:txBody>
          <a:bodyPr/>
          <a:lstStyle/>
          <a:p>
            <a:pPr marL="0" indent="0" eaLnBrk="1" hangingPunct="1">
              <a:buNone/>
            </a:pPr>
            <a:r>
              <a:rPr lang="en-GB" altLang="x-none" sz="1800" dirty="0"/>
              <a:t> </a:t>
            </a:r>
          </a:p>
          <a:p>
            <a:pPr marL="0" indent="0" eaLnBrk="1" hangingPunct="1">
              <a:buNone/>
            </a:pPr>
            <a:r>
              <a:rPr lang="en-GB" altLang="x-none" sz="1800" dirty="0"/>
              <a:t>1. Title of article __d__</a:t>
            </a:r>
          </a:p>
          <a:p>
            <a:pPr marL="0" indent="0" eaLnBrk="1" hangingPunct="1">
              <a:buNone/>
            </a:pPr>
            <a:r>
              <a:rPr lang="en-GB" altLang="x-none" sz="1800" dirty="0"/>
              <a:t>3. Date of publication __c__</a:t>
            </a:r>
          </a:p>
          <a:p>
            <a:pPr marL="0" indent="0" eaLnBrk="1" hangingPunct="1">
              <a:buNone/>
            </a:pPr>
            <a:r>
              <a:rPr lang="en-GB" altLang="x-none" sz="1800" dirty="0"/>
              <a:t>5. Title of book ____</a:t>
            </a:r>
          </a:p>
          <a:p>
            <a:pPr marL="0" indent="0" eaLnBrk="1" hangingPunct="1">
              <a:buNone/>
            </a:pPr>
            <a:r>
              <a:rPr lang="en-GB" altLang="x-none" sz="1800" dirty="0"/>
              <a:t>7. City of publication ____</a:t>
            </a:r>
          </a:p>
          <a:p>
            <a:pPr marL="0" indent="0" eaLnBrk="1" hangingPunct="1">
              <a:buNone/>
            </a:pPr>
            <a:r>
              <a:rPr lang="en-GB" altLang="x-none" sz="1800" dirty="0"/>
              <a:t>9. Other editor</a:t>
            </a:r>
            <a:r>
              <a:rPr lang="en-GB" altLang="en-US" sz="1800" dirty="0"/>
              <a:t>’</a:t>
            </a:r>
            <a:r>
              <a:rPr lang="en-GB" altLang="x-none" sz="1800" dirty="0"/>
              <a:t>s name ____</a:t>
            </a:r>
          </a:p>
          <a:p>
            <a:pPr marL="0" indent="0" eaLnBrk="1" hangingPunct="1">
              <a:buNone/>
            </a:pPr>
            <a:r>
              <a:rPr lang="en-GB" altLang="x-none" sz="1800" dirty="0"/>
              <a:t> </a:t>
            </a:r>
          </a:p>
          <a:p>
            <a:pPr marL="0" indent="0" eaLnBrk="1" hangingPunct="1">
              <a:buNone/>
            </a:pPr>
            <a:r>
              <a:rPr lang="en-GB" altLang="x-none" sz="1800" dirty="0"/>
              <a:t> </a:t>
            </a:r>
          </a:p>
          <a:p>
            <a:pPr marL="0" indent="0" eaLnBrk="1" hangingPunct="1">
              <a:buNone/>
            </a:pPr>
            <a:r>
              <a:rPr lang="en-GB" altLang="x-none" sz="1800" dirty="0"/>
              <a:t>    </a:t>
            </a:r>
          </a:p>
        </p:txBody>
      </p:sp>
      <p:sp>
        <p:nvSpPr>
          <p:cNvPr id="2" name="TextBox 1"/>
          <p:cNvSpPr txBox="1"/>
          <p:nvPr/>
        </p:nvSpPr>
        <p:spPr>
          <a:xfrm>
            <a:off x="4652963" y="1412875"/>
            <a:ext cx="4032250" cy="2492375"/>
          </a:xfrm>
          <a:prstGeom prst="rect">
            <a:avLst/>
          </a:prstGeom>
          <a:noFill/>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2. Name of publisher __j__</a:t>
            </a:r>
          </a:p>
          <a:p>
            <a:r>
              <a:rPr lang="en-GB" altLang="x-none" sz="1800">
                <a:latin typeface="Arial" charset="0"/>
              </a:rPr>
              <a:t>4. Author</a:t>
            </a:r>
            <a:r>
              <a:rPr lang="en-GB" altLang="en-US" sz="1800">
                <a:latin typeface="Arial" charset="0"/>
              </a:rPr>
              <a:t>’</a:t>
            </a:r>
            <a:r>
              <a:rPr lang="en-GB" altLang="x-none" sz="1800">
                <a:latin typeface="Arial" charset="0"/>
              </a:rPr>
              <a:t>s surname ____</a:t>
            </a:r>
          </a:p>
          <a:p>
            <a:r>
              <a:rPr lang="en-GB" altLang="x-none" sz="1800">
                <a:latin typeface="Arial" charset="0"/>
              </a:rPr>
              <a:t>6. First editor</a:t>
            </a:r>
            <a:r>
              <a:rPr lang="en-GB" altLang="en-US" sz="1800">
                <a:latin typeface="Arial" charset="0"/>
              </a:rPr>
              <a:t>’</a:t>
            </a:r>
            <a:r>
              <a:rPr lang="en-GB" altLang="x-none" sz="1800">
                <a:latin typeface="Arial" charset="0"/>
              </a:rPr>
              <a:t>s name ____</a:t>
            </a:r>
          </a:p>
          <a:p>
            <a:r>
              <a:rPr lang="en-GB" altLang="x-none" sz="1800">
                <a:latin typeface="Arial" charset="0"/>
              </a:rPr>
              <a:t>8. Author</a:t>
            </a:r>
            <a:r>
              <a:rPr lang="en-GB" altLang="en-US" sz="1800">
                <a:latin typeface="Arial" charset="0"/>
              </a:rPr>
              <a:t>’</a:t>
            </a:r>
            <a:r>
              <a:rPr lang="en-GB" altLang="x-none" sz="1800">
                <a:latin typeface="Arial" charset="0"/>
              </a:rPr>
              <a:t>s initials ____</a:t>
            </a:r>
          </a:p>
          <a:p>
            <a:r>
              <a:rPr lang="en-GB" altLang="x-none" sz="1800">
                <a:latin typeface="Arial" charset="0"/>
              </a:rPr>
              <a:t>10. Shows book is a collection of      articles or chapters ____</a:t>
            </a:r>
          </a:p>
          <a:p>
            <a:endParaRPr lang="en-GB" altLang="x-none">
              <a:latin typeface="Arial" charset="0"/>
            </a:endParaRPr>
          </a:p>
          <a:p>
            <a:endParaRPr lang="en-US" altLang="x-none"/>
          </a:p>
        </p:txBody>
      </p:sp>
      <p:sp>
        <p:nvSpPr>
          <p:cNvPr id="122884" name="TextBox 4"/>
          <p:cNvSpPr txBox="1">
            <a:spLocks noChangeArrowheads="1"/>
          </p:cNvSpPr>
          <p:nvPr/>
        </p:nvSpPr>
        <p:spPr bwMode="auto">
          <a:xfrm>
            <a:off x="323850" y="3500438"/>
            <a:ext cx="8682038" cy="2062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a         b           c                d                             e                  f         g                 h</a:t>
            </a:r>
            <a:endParaRPr lang="en-GB" altLang="x-none" sz="1600"/>
          </a:p>
          <a:p>
            <a:r>
              <a:rPr lang="en-GB" altLang="x-none" sz="1600">
                <a:latin typeface="Wingdings 3" charset="2"/>
              </a:rPr>
              <a:t> i  i   i    i       i    i  i    i </a:t>
            </a:r>
            <a:endParaRPr lang="en-GB" altLang="x-none" sz="1600"/>
          </a:p>
          <a:p>
            <a:r>
              <a:rPr lang="en-GB" altLang="x-none" sz="1600"/>
              <a:t>Adams, W.M. (1999) </a:t>
            </a:r>
            <a:r>
              <a:rPr lang="en-GB" altLang="en-US" sz="1600"/>
              <a:t>‘</a:t>
            </a:r>
            <a:r>
              <a:rPr lang="en-GB" altLang="x-none" sz="1600"/>
              <a:t>Sustainability</a:t>
            </a:r>
            <a:r>
              <a:rPr lang="en-GB" altLang="en-US" sz="1600"/>
              <a:t>’</a:t>
            </a:r>
            <a:r>
              <a:rPr lang="en-GB" altLang="x-none" sz="1600"/>
              <a:t> in Cloke, P. and Smith, L. (eds.) </a:t>
            </a:r>
            <a:r>
              <a:rPr lang="en-GB" altLang="x-none" sz="1600" i="1"/>
              <a:t>Introducing Human Geographies</a:t>
            </a:r>
            <a:r>
              <a:rPr lang="en-GB" altLang="x-none" sz="1600"/>
              <a:t>. </a:t>
            </a:r>
          </a:p>
          <a:p>
            <a:endParaRPr lang="en-GB" altLang="x-none" sz="1600"/>
          </a:p>
          <a:p>
            <a:r>
              <a:rPr lang="en-GB" altLang="x-none" sz="1600"/>
              <a:t>London: Arnold.</a:t>
            </a:r>
          </a:p>
          <a:p>
            <a:r>
              <a:rPr lang="en-GB" altLang="x-none" sz="1600">
                <a:latin typeface="Wingdings 3" charset="2"/>
              </a:rPr>
              <a:t> h   h           </a:t>
            </a:r>
            <a:endParaRPr lang="en-GB" altLang="x-none" sz="1600"/>
          </a:p>
          <a:p>
            <a:r>
              <a:rPr lang="en-GB" altLang="x-none" sz="1600" b="1"/>
              <a:t>    i             j</a:t>
            </a:r>
            <a:endParaRPr lang="en-GB" altLang="x-none" sz="1600"/>
          </a:p>
          <a:p>
            <a:r>
              <a:rPr lang="en-GB" altLang="x-none" sz="1600"/>
              <a:t> </a:t>
            </a:r>
            <a:r>
              <a:rPr lang="en-GB" altLang="x-none" sz="1600" b="1"/>
              <a:t>                                                       </a:t>
            </a:r>
            <a:endParaRPr lang="en-US" altLang="x-none" sz="1600"/>
          </a:p>
        </p:txBody>
      </p:sp>
      <p:sp>
        <p:nvSpPr>
          <p:cNvPr id="122885" name="TextBox 5"/>
          <p:cNvSpPr txBox="1">
            <a:spLocks noChangeArrowheads="1"/>
          </p:cNvSpPr>
          <p:nvPr/>
        </p:nvSpPr>
        <p:spPr bwMode="auto">
          <a:xfrm>
            <a:off x="323850" y="404813"/>
            <a:ext cx="7793038" cy="738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Match the labels 1-10 with the parts of the bibliographical entry (a-j) below:</a:t>
            </a:r>
          </a:p>
          <a:p>
            <a:endParaRPr lang="en-US" altLang="x-none"/>
          </a:p>
        </p:txBody>
      </p:sp>
    </p:spTree>
    <p:extLst>
      <p:ext uri="{BB962C8B-B14F-4D97-AF65-F5344CB8AC3E}">
        <p14:creationId xmlns:p14="http://schemas.microsoft.com/office/powerpoint/2010/main" val="64708822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442913" y="1095375"/>
            <a:ext cx="3671887" cy="2376488"/>
          </a:xfrm>
        </p:spPr>
        <p:txBody>
          <a:bodyPr/>
          <a:lstStyle/>
          <a:p>
            <a:pPr marL="0" indent="0" eaLnBrk="1" hangingPunct="1">
              <a:buNone/>
            </a:pPr>
            <a:r>
              <a:rPr lang="en-GB" altLang="x-none" sz="1800" dirty="0"/>
              <a:t> </a:t>
            </a:r>
          </a:p>
          <a:p>
            <a:pPr marL="0" indent="0" eaLnBrk="1" hangingPunct="1">
              <a:buNone/>
            </a:pPr>
            <a:r>
              <a:rPr lang="en-GB" altLang="x-none" sz="1800" dirty="0"/>
              <a:t>1. Title of article __d__</a:t>
            </a:r>
          </a:p>
          <a:p>
            <a:pPr marL="0" indent="0" eaLnBrk="1" hangingPunct="1">
              <a:buNone/>
            </a:pPr>
            <a:r>
              <a:rPr lang="en-GB" altLang="x-none" sz="1800" dirty="0"/>
              <a:t>3. Date of publication __c__</a:t>
            </a:r>
          </a:p>
          <a:p>
            <a:pPr marL="0" indent="0" eaLnBrk="1" hangingPunct="1">
              <a:buNone/>
            </a:pPr>
            <a:r>
              <a:rPr lang="en-GB" altLang="x-none" sz="1800" dirty="0"/>
              <a:t>5. Title of book ____</a:t>
            </a:r>
          </a:p>
          <a:p>
            <a:pPr marL="0" indent="0" eaLnBrk="1" hangingPunct="1">
              <a:buNone/>
            </a:pPr>
            <a:r>
              <a:rPr lang="en-GB" altLang="x-none" sz="1800" dirty="0"/>
              <a:t>7. City of publication ____</a:t>
            </a:r>
          </a:p>
          <a:p>
            <a:pPr marL="0" indent="0" eaLnBrk="1" hangingPunct="1">
              <a:buNone/>
            </a:pPr>
            <a:r>
              <a:rPr lang="en-GB" altLang="x-none" sz="1800" dirty="0"/>
              <a:t>9. Other editor</a:t>
            </a:r>
            <a:r>
              <a:rPr lang="en-GB" altLang="en-US" sz="1800" dirty="0"/>
              <a:t>’</a:t>
            </a:r>
            <a:r>
              <a:rPr lang="en-GB" altLang="x-none" sz="1800" dirty="0"/>
              <a:t>s name ____</a:t>
            </a:r>
          </a:p>
          <a:p>
            <a:pPr marL="0" indent="0" eaLnBrk="1" hangingPunct="1">
              <a:buNone/>
            </a:pPr>
            <a:r>
              <a:rPr lang="en-GB" altLang="x-none" sz="1800" dirty="0"/>
              <a:t> </a:t>
            </a:r>
          </a:p>
          <a:p>
            <a:pPr marL="0" indent="0" eaLnBrk="1" hangingPunct="1">
              <a:buNone/>
            </a:pPr>
            <a:r>
              <a:rPr lang="en-GB" altLang="x-none" sz="1800" dirty="0"/>
              <a:t> </a:t>
            </a:r>
          </a:p>
          <a:p>
            <a:pPr marL="0" indent="0" eaLnBrk="1" hangingPunct="1">
              <a:buNone/>
            </a:pPr>
            <a:r>
              <a:rPr lang="en-GB" altLang="x-none" sz="1800" dirty="0"/>
              <a:t>    </a:t>
            </a:r>
          </a:p>
        </p:txBody>
      </p:sp>
      <p:sp>
        <p:nvSpPr>
          <p:cNvPr id="2" name="TextBox 1"/>
          <p:cNvSpPr txBox="1"/>
          <p:nvPr/>
        </p:nvSpPr>
        <p:spPr>
          <a:xfrm>
            <a:off x="4652963" y="1412875"/>
            <a:ext cx="4032250" cy="2492375"/>
          </a:xfrm>
          <a:prstGeom prst="rect">
            <a:avLst/>
          </a:prstGeom>
          <a:noFill/>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2. Name of publisher __j__</a:t>
            </a:r>
          </a:p>
          <a:p>
            <a:r>
              <a:rPr lang="en-GB" altLang="x-none" sz="1800">
                <a:latin typeface="Arial" charset="0"/>
              </a:rPr>
              <a:t>4. Author</a:t>
            </a:r>
            <a:r>
              <a:rPr lang="en-GB" altLang="en-US" sz="1800">
                <a:latin typeface="Arial" charset="0"/>
              </a:rPr>
              <a:t>’</a:t>
            </a:r>
            <a:r>
              <a:rPr lang="en-GB" altLang="x-none" sz="1800">
                <a:latin typeface="Arial" charset="0"/>
              </a:rPr>
              <a:t>s surname __a__</a:t>
            </a:r>
          </a:p>
          <a:p>
            <a:r>
              <a:rPr lang="en-GB" altLang="x-none" sz="1800">
                <a:latin typeface="Arial" charset="0"/>
              </a:rPr>
              <a:t>6. First editor</a:t>
            </a:r>
            <a:r>
              <a:rPr lang="en-GB" altLang="en-US" sz="1800">
                <a:latin typeface="Arial" charset="0"/>
              </a:rPr>
              <a:t>’</a:t>
            </a:r>
            <a:r>
              <a:rPr lang="en-GB" altLang="x-none" sz="1800">
                <a:latin typeface="Arial" charset="0"/>
              </a:rPr>
              <a:t>s name ____</a:t>
            </a:r>
          </a:p>
          <a:p>
            <a:r>
              <a:rPr lang="en-GB" altLang="x-none" sz="1800">
                <a:latin typeface="Arial" charset="0"/>
              </a:rPr>
              <a:t>8. Author</a:t>
            </a:r>
            <a:r>
              <a:rPr lang="en-GB" altLang="en-US" sz="1800">
                <a:latin typeface="Arial" charset="0"/>
              </a:rPr>
              <a:t>’</a:t>
            </a:r>
            <a:r>
              <a:rPr lang="en-GB" altLang="x-none" sz="1800">
                <a:latin typeface="Arial" charset="0"/>
              </a:rPr>
              <a:t>s initials ____</a:t>
            </a:r>
          </a:p>
          <a:p>
            <a:r>
              <a:rPr lang="en-GB" altLang="x-none" sz="1800">
                <a:latin typeface="Arial" charset="0"/>
              </a:rPr>
              <a:t>10. Shows book is a collection of      articles or chapters ____</a:t>
            </a:r>
          </a:p>
          <a:p>
            <a:endParaRPr lang="en-GB" altLang="x-none">
              <a:latin typeface="Arial" charset="0"/>
            </a:endParaRPr>
          </a:p>
          <a:p>
            <a:endParaRPr lang="en-US" altLang="x-none"/>
          </a:p>
        </p:txBody>
      </p:sp>
      <p:sp>
        <p:nvSpPr>
          <p:cNvPr id="124932" name="TextBox 4"/>
          <p:cNvSpPr txBox="1">
            <a:spLocks noChangeArrowheads="1"/>
          </p:cNvSpPr>
          <p:nvPr/>
        </p:nvSpPr>
        <p:spPr bwMode="auto">
          <a:xfrm>
            <a:off x="323850" y="3500438"/>
            <a:ext cx="8682038" cy="2062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a         b           c                d                             e                  f         g                 h</a:t>
            </a:r>
            <a:endParaRPr lang="en-GB" altLang="x-none" sz="1600"/>
          </a:p>
          <a:p>
            <a:r>
              <a:rPr lang="en-GB" altLang="x-none" sz="1600">
                <a:latin typeface="Wingdings 3" charset="2"/>
              </a:rPr>
              <a:t> i  i   i    i       i    i  i    i </a:t>
            </a:r>
            <a:endParaRPr lang="en-GB" altLang="x-none" sz="1600"/>
          </a:p>
          <a:p>
            <a:r>
              <a:rPr lang="en-GB" altLang="x-none" sz="1600"/>
              <a:t>Adams, W.M. (1999) </a:t>
            </a:r>
            <a:r>
              <a:rPr lang="en-GB" altLang="en-US" sz="1600"/>
              <a:t>‘</a:t>
            </a:r>
            <a:r>
              <a:rPr lang="en-GB" altLang="x-none" sz="1600"/>
              <a:t>Sustainability</a:t>
            </a:r>
            <a:r>
              <a:rPr lang="en-GB" altLang="en-US" sz="1600"/>
              <a:t>’</a:t>
            </a:r>
            <a:r>
              <a:rPr lang="en-GB" altLang="x-none" sz="1600"/>
              <a:t> in Cloke, P. and Smith, L. (eds.) </a:t>
            </a:r>
            <a:r>
              <a:rPr lang="en-GB" altLang="x-none" sz="1600" i="1"/>
              <a:t>Introducing Human Geographies</a:t>
            </a:r>
            <a:r>
              <a:rPr lang="en-GB" altLang="x-none" sz="1600"/>
              <a:t>. </a:t>
            </a:r>
          </a:p>
          <a:p>
            <a:endParaRPr lang="en-GB" altLang="x-none" sz="1600"/>
          </a:p>
          <a:p>
            <a:r>
              <a:rPr lang="en-GB" altLang="x-none" sz="1600"/>
              <a:t>London: Arnold.</a:t>
            </a:r>
          </a:p>
          <a:p>
            <a:r>
              <a:rPr lang="en-GB" altLang="x-none" sz="1600">
                <a:latin typeface="Wingdings 3" charset="2"/>
              </a:rPr>
              <a:t> h   h           </a:t>
            </a:r>
            <a:endParaRPr lang="en-GB" altLang="x-none" sz="1600"/>
          </a:p>
          <a:p>
            <a:r>
              <a:rPr lang="en-GB" altLang="x-none" sz="1600" b="1"/>
              <a:t>    i             j</a:t>
            </a:r>
            <a:endParaRPr lang="en-GB" altLang="x-none" sz="1600"/>
          </a:p>
          <a:p>
            <a:r>
              <a:rPr lang="en-GB" altLang="x-none" sz="1600"/>
              <a:t> </a:t>
            </a:r>
            <a:r>
              <a:rPr lang="en-GB" altLang="x-none" sz="1600" b="1"/>
              <a:t>                                                       </a:t>
            </a:r>
            <a:endParaRPr lang="en-US" altLang="x-none" sz="1600"/>
          </a:p>
        </p:txBody>
      </p:sp>
      <p:sp>
        <p:nvSpPr>
          <p:cNvPr id="124933" name="TextBox 5"/>
          <p:cNvSpPr txBox="1">
            <a:spLocks noChangeArrowheads="1"/>
          </p:cNvSpPr>
          <p:nvPr/>
        </p:nvSpPr>
        <p:spPr bwMode="auto">
          <a:xfrm>
            <a:off x="323850" y="404813"/>
            <a:ext cx="7793038" cy="738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Match the labels 1-10 with the parts of the bibliographical entry (a-j) below:</a:t>
            </a:r>
          </a:p>
          <a:p>
            <a:endParaRPr lang="en-US" altLang="x-none"/>
          </a:p>
        </p:txBody>
      </p:sp>
    </p:spTree>
    <p:extLst>
      <p:ext uri="{BB962C8B-B14F-4D97-AF65-F5344CB8AC3E}">
        <p14:creationId xmlns:p14="http://schemas.microsoft.com/office/powerpoint/2010/main" val="80775158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442913" y="1095375"/>
            <a:ext cx="3671887" cy="2376488"/>
          </a:xfrm>
        </p:spPr>
        <p:txBody>
          <a:bodyPr/>
          <a:lstStyle/>
          <a:p>
            <a:pPr marL="0" indent="0" eaLnBrk="1" hangingPunct="1">
              <a:buNone/>
            </a:pPr>
            <a:r>
              <a:rPr lang="en-GB" altLang="x-none" sz="1800" dirty="0"/>
              <a:t> </a:t>
            </a:r>
          </a:p>
          <a:p>
            <a:pPr marL="0" indent="0" eaLnBrk="1" hangingPunct="1">
              <a:buNone/>
            </a:pPr>
            <a:r>
              <a:rPr lang="en-GB" altLang="x-none" sz="1800" dirty="0"/>
              <a:t>1. Title of article __d__</a:t>
            </a:r>
          </a:p>
          <a:p>
            <a:pPr marL="0" indent="0" eaLnBrk="1" hangingPunct="1">
              <a:buNone/>
            </a:pPr>
            <a:r>
              <a:rPr lang="en-GB" altLang="x-none" sz="1800" dirty="0"/>
              <a:t>3. Date of publication __c__</a:t>
            </a:r>
          </a:p>
          <a:p>
            <a:pPr marL="0" indent="0" eaLnBrk="1" hangingPunct="1">
              <a:buNone/>
            </a:pPr>
            <a:r>
              <a:rPr lang="en-GB" altLang="x-none" sz="1800" dirty="0"/>
              <a:t>5. Title of book __h__</a:t>
            </a:r>
          </a:p>
          <a:p>
            <a:pPr marL="0" indent="0" eaLnBrk="1" hangingPunct="1">
              <a:buNone/>
            </a:pPr>
            <a:r>
              <a:rPr lang="en-GB" altLang="x-none" sz="1800" dirty="0"/>
              <a:t>7. City of publication ____</a:t>
            </a:r>
          </a:p>
          <a:p>
            <a:pPr marL="0" indent="0" eaLnBrk="1" hangingPunct="1">
              <a:buNone/>
            </a:pPr>
            <a:r>
              <a:rPr lang="en-GB" altLang="x-none" sz="1800" dirty="0"/>
              <a:t>9. Other editor</a:t>
            </a:r>
            <a:r>
              <a:rPr lang="en-GB" altLang="en-US" sz="1800" dirty="0"/>
              <a:t>’</a:t>
            </a:r>
            <a:r>
              <a:rPr lang="en-GB" altLang="x-none" sz="1800" dirty="0"/>
              <a:t>s name ____</a:t>
            </a:r>
          </a:p>
          <a:p>
            <a:pPr marL="0" indent="0" eaLnBrk="1" hangingPunct="1">
              <a:buNone/>
            </a:pPr>
            <a:r>
              <a:rPr lang="en-GB" altLang="x-none" sz="1800" dirty="0"/>
              <a:t> </a:t>
            </a:r>
          </a:p>
          <a:p>
            <a:pPr marL="0" indent="0" eaLnBrk="1" hangingPunct="1">
              <a:buNone/>
            </a:pPr>
            <a:r>
              <a:rPr lang="en-GB" altLang="x-none" sz="1800" dirty="0"/>
              <a:t> </a:t>
            </a:r>
          </a:p>
          <a:p>
            <a:pPr marL="0" indent="0" eaLnBrk="1" hangingPunct="1">
              <a:buNone/>
            </a:pPr>
            <a:r>
              <a:rPr lang="en-GB" altLang="x-none" sz="1800" dirty="0"/>
              <a:t>    </a:t>
            </a:r>
          </a:p>
        </p:txBody>
      </p:sp>
      <p:sp>
        <p:nvSpPr>
          <p:cNvPr id="2" name="TextBox 1"/>
          <p:cNvSpPr txBox="1"/>
          <p:nvPr/>
        </p:nvSpPr>
        <p:spPr>
          <a:xfrm>
            <a:off x="4652963" y="1412875"/>
            <a:ext cx="4032250" cy="2492375"/>
          </a:xfrm>
          <a:prstGeom prst="rect">
            <a:avLst/>
          </a:prstGeom>
          <a:noFill/>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2. Name of publisher __j__</a:t>
            </a:r>
          </a:p>
          <a:p>
            <a:r>
              <a:rPr lang="en-GB" altLang="x-none" sz="1800">
                <a:latin typeface="Arial" charset="0"/>
              </a:rPr>
              <a:t>4. Author</a:t>
            </a:r>
            <a:r>
              <a:rPr lang="en-GB" altLang="en-US" sz="1800">
                <a:latin typeface="Arial" charset="0"/>
              </a:rPr>
              <a:t>’</a:t>
            </a:r>
            <a:r>
              <a:rPr lang="en-GB" altLang="x-none" sz="1800">
                <a:latin typeface="Arial" charset="0"/>
              </a:rPr>
              <a:t>s surname __a__</a:t>
            </a:r>
          </a:p>
          <a:p>
            <a:r>
              <a:rPr lang="en-GB" altLang="x-none" sz="1800">
                <a:latin typeface="Arial" charset="0"/>
              </a:rPr>
              <a:t>6. First editor</a:t>
            </a:r>
            <a:r>
              <a:rPr lang="en-GB" altLang="en-US" sz="1800">
                <a:latin typeface="Arial" charset="0"/>
              </a:rPr>
              <a:t>’</a:t>
            </a:r>
            <a:r>
              <a:rPr lang="en-GB" altLang="x-none" sz="1800">
                <a:latin typeface="Arial" charset="0"/>
              </a:rPr>
              <a:t>s name ____</a:t>
            </a:r>
          </a:p>
          <a:p>
            <a:r>
              <a:rPr lang="en-GB" altLang="x-none" sz="1800">
                <a:latin typeface="Arial" charset="0"/>
              </a:rPr>
              <a:t>8. Author</a:t>
            </a:r>
            <a:r>
              <a:rPr lang="en-GB" altLang="en-US" sz="1800">
                <a:latin typeface="Arial" charset="0"/>
              </a:rPr>
              <a:t>’</a:t>
            </a:r>
            <a:r>
              <a:rPr lang="en-GB" altLang="x-none" sz="1800">
                <a:latin typeface="Arial" charset="0"/>
              </a:rPr>
              <a:t>s initials ____</a:t>
            </a:r>
          </a:p>
          <a:p>
            <a:r>
              <a:rPr lang="en-GB" altLang="x-none" sz="1800">
                <a:latin typeface="Arial" charset="0"/>
              </a:rPr>
              <a:t>10. Shows book is a collection of      articles or chapters ____</a:t>
            </a:r>
          </a:p>
          <a:p>
            <a:endParaRPr lang="en-GB" altLang="x-none">
              <a:latin typeface="Arial" charset="0"/>
            </a:endParaRPr>
          </a:p>
          <a:p>
            <a:endParaRPr lang="en-US" altLang="x-none"/>
          </a:p>
        </p:txBody>
      </p:sp>
      <p:sp>
        <p:nvSpPr>
          <p:cNvPr id="126980" name="TextBox 4"/>
          <p:cNvSpPr txBox="1">
            <a:spLocks noChangeArrowheads="1"/>
          </p:cNvSpPr>
          <p:nvPr/>
        </p:nvSpPr>
        <p:spPr bwMode="auto">
          <a:xfrm>
            <a:off x="323850" y="3500438"/>
            <a:ext cx="8682038" cy="2062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a         b           c                d                             e                  f         g                 h</a:t>
            </a:r>
            <a:endParaRPr lang="en-GB" altLang="x-none" sz="1600"/>
          </a:p>
          <a:p>
            <a:r>
              <a:rPr lang="en-GB" altLang="x-none" sz="1600">
                <a:latin typeface="Wingdings 3" charset="2"/>
              </a:rPr>
              <a:t> i  i   i    i       i    i  i    i </a:t>
            </a:r>
            <a:endParaRPr lang="en-GB" altLang="x-none" sz="1600"/>
          </a:p>
          <a:p>
            <a:r>
              <a:rPr lang="en-GB" altLang="x-none" sz="1600"/>
              <a:t>Adams, W.M. (1999) </a:t>
            </a:r>
            <a:r>
              <a:rPr lang="en-GB" altLang="en-US" sz="1600"/>
              <a:t>‘</a:t>
            </a:r>
            <a:r>
              <a:rPr lang="en-GB" altLang="x-none" sz="1600"/>
              <a:t>Sustainability</a:t>
            </a:r>
            <a:r>
              <a:rPr lang="en-GB" altLang="en-US" sz="1600"/>
              <a:t>’</a:t>
            </a:r>
            <a:r>
              <a:rPr lang="en-GB" altLang="x-none" sz="1600"/>
              <a:t> in Cloke, P. and Smith, L. (eds.) </a:t>
            </a:r>
            <a:r>
              <a:rPr lang="en-GB" altLang="x-none" sz="1600" i="1"/>
              <a:t>Introducing Human Geographies</a:t>
            </a:r>
            <a:r>
              <a:rPr lang="en-GB" altLang="x-none" sz="1600"/>
              <a:t>. </a:t>
            </a:r>
          </a:p>
          <a:p>
            <a:endParaRPr lang="en-GB" altLang="x-none" sz="1600"/>
          </a:p>
          <a:p>
            <a:r>
              <a:rPr lang="en-GB" altLang="x-none" sz="1600"/>
              <a:t>London: Arnold.</a:t>
            </a:r>
          </a:p>
          <a:p>
            <a:r>
              <a:rPr lang="en-GB" altLang="x-none" sz="1600">
                <a:latin typeface="Wingdings 3" charset="2"/>
              </a:rPr>
              <a:t> h   h           </a:t>
            </a:r>
            <a:endParaRPr lang="en-GB" altLang="x-none" sz="1600"/>
          </a:p>
          <a:p>
            <a:r>
              <a:rPr lang="en-GB" altLang="x-none" sz="1600" b="1"/>
              <a:t>    i             j</a:t>
            </a:r>
            <a:endParaRPr lang="en-GB" altLang="x-none" sz="1600"/>
          </a:p>
          <a:p>
            <a:r>
              <a:rPr lang="en-GB" altLang="x-none" sz="1600"/>
              <a:t> </a:t>
            </a:r>
            <a:r>
              <a:rPr lang="en-GB" altLang="x-none" sz="1600" b="1"/>
              <a:t>                                                       </a:t>
            </a:r>
            <a:endParaRPr lang="en-US" altLang="x-none" sz="1600"/>
          </a:p>
        </p:txBody>
      </p:sp>
      <p:sp>
        <p:nvSpPr>
          <p:cNvPr id="126981" name="TextBox 5"/>
          <p:cNvSpPr txBox="1">
            <a:spLocks noChangeArrowheads="1"/>
          </p:cNvSpPr>
          <p:nvPr/>
        </p:nvSpPr>
        <p:spPr bwMode="auto">
          <a:xfrm>
            <a:off x="323850" y="404813"/>
            <a:ext cx="7793038" cy="738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Match the labels 1-10 with the parts of the bibliographical entry (a-j) below:</a:t>
            </a:r>
          </a:p>
          <a:p>
            <a:endParaRPr lang="en-US" altLang="x-none"/>
          </a:p>
        </p:txBody>
      </p:sp>
    </p:spTree>
    <p:extLst>
      <p:ext uri="{BB962C8B-B14F-4D97-AF65-F5344CB8AC3E}">
        <p14:creationId xmlns:p14="http://schemas.microsoft.com/office/powerpoint/2010/main" val="128196433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442913" y="1095375"/>
            <a:ext cx="3671887" cy="2376488"/>
          </a:xfrm>
        </p:spPr>
        <p:txBody>
          <a:bodyPr/>
          <a:lstStyle/>
          <a:p>
            <a:pPr marL="0" indent="0" eaLnBrk="1" hangingPunct="1">
              <a:buNone/>
            </a:pPr>
            <a:r>
              <a:rPr lang="en-GB" altLang="x-none" sz="1800" dirty="0"/>
              <a:t> </a:t>
            </a:r>
          </a:p>
          <a:p>
            <a:pPr marL="0" indent="0" eaLnBrk="1" hangingPunct="1">
              <a:buNone/>
            </a:pPr>
            <a:r>
              <a:rPr lang="en-GB" altLang="x-none" sz="1800" dirty="0"/>
              <a:t>1. Title of article __d__</a:t>
            </a:r>
          </a:p>
          <a:p>
            <a:pPr marL="0" indent="0" eaLnBrk="1" hangingPunct="1">
              <a:buNone/>
            </a:pPr>
            <a:r>
              <a:rPr lang="en-GB" altLang="x-none" sz="1800" dirty="0"/>
              <a:t>3. Date of publication __c__</a:t>
            </a:r>
          </a:p>
          <a:p>
            <a:pPr marL="0" indent="0" eaLnBrk="1" hangingPunct="1">
              <a:buNone/>
            </a:pPr>
            <a:r>
              <a:rPr lang="en-GB" altLang="x-none" sz="1800" dirty="0"/>
              <a:t>5. Title of book __h__</a:t>
            </a:r>
          </a:p>
          <a:p>
            <a:pPr marL="0" indent="0" eaLnBrk="1" hangingPunct="1">
              <a:buNone/>
            </a:pPr>
            <a:r>
              <a:rPr lang="en-GB" altLang="x-none" sz="1800" dirty="0"/>
              <a:t>7. City of publication ____</a:t>
            </a:r>
          </a:p>
          <a:p>
            <a:pPr marL="0" indent="0" eaLnBrk="1" hangingPunct="1">
              <a:buNone/>
            </a:pPr>
            <a:r>
              <a:rPr lang="en-GB" altLang="x-none" sz="1800" dirty="0"/>
              <a:t>9. Other editor</a:t>
            </a:r>
            <a:r>
              <a:rPr lang="en-GB" altLang="en-US" sz="1800" dirty="0"/>
              <a:t>’</a:t>
            </a:r>
            <a:r>
              <a:rPr lang="en-GB" altLang="x-none" sz="1800" dirty="0"/>
              <a:t>s name ____</a:t>
            </a:r>
          </a:p>
          <a:p>
            <a:pPr marL="0" indent="0" eaLnBrk="1" hangingPunct="1">
              <a:buNone/>
            </a:pPr>
            <a:r>
              <a:rPr lang="en-GB" altLang="x-none" sz="1800" dirty="0"/>
              <a:t> </a:t>
            </a:r>
          </a:p>
          <a:p>
            <a:pPr marL="0" indent="0" eaLnBrk="1" hangingPunct="1">
              <a:buNone/>
            </a:pPr>
            <a:r>
              <a:rPr lang="en-GB" altLang="x-none" sz="1800" dirty="0"/>
              <a:t> </a:t>
            </a:r>
          </a:p>
          <a:p>
            <a:pPr marL="0" indent="0" eaLnBrk="1" hangingPunct="1">
              <a:buNone/>
            </a:pPr>
            <a:r>
              <a:rPr lang="en-GB" altLang="x-none" sz="1800" dirty="0"/>
              <a:t>    </a:t>
            </a:r>
          </a:p>
        </p:txBody>
      </p:sp>
      <p:sp>
        <p:nvSpPr>
          <p:cNvPr id="2" name="TextBox 1"/>
          <p:cNvSpPr txBox="1"/>
          <p:nvPr/>
        </p:nvSpPr>
        <p:spPr>
          <a:xfrm>
            <a:off x="4652963" y="1412875"/>
            <a:ext cx="4032250" cy="2492375"/>
          </a:xfrm>
          <a:prstGeom prst="rect">
            <a:avLst/>
          </a:prstGeom>
          <a:noFill/>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2. Name of publisher __j__</a:t>
            </a:r>
          </a:p>
          <a:p>
            <a:r>
              <a:rPr lang="en-GB" altLang="x-none" sz="1800">
                <a:latin typeface="Arial" charset="0"/>
              </a:rPr>
              <a:t>4. Author</a:t>
            </a:r>
            <a:r>
              <a:rPr lang="en-GB" altLang="en-US" sz="1800">
                <a:latin typeface="Arial" charset="0"/>
              </a:rPr>
              <a:t>’</a:t>
            </a:r>
            <a:r>
              <a:rPr lang="en-GB" altLang="x-none" sz="1800">
                <a:latin typeface="Arial" charset="0"/>
              </a:rPr>
              <a:t>s surname __a__</a:t>
            </a:r>
          </a:p>
          <a:p>
            <a:r>
              <a:rPr lang="en-GB" altLang="x-none" sz="1800">
                <a:latin typeface="Arial" charset="0"/>
              </a:rPr>
              <a:t>6. First editor</a:t>
            </a:r>
            <a:r>
              <a:rPr lang="en-GB" altLang="en-US" sz="1800">
                <a:latin typeface="Arial" charset="0"/>
              </a:rPr>
              <a:t>’</a:t>
            </a:r>
            <a:r>
              <a:rPr lang="en-GB" altLang="x-none" sz="1800">
                <a:latin typeface="Arial" charset="0"/>
              </a:rPr>
              <a:t>s name __e__</a:t>
            </a:r>
          </a:p>
          <a:p>
            <a:r>
              <a:rPr lang="en-GB" altLang="x-none" sz="1800">
                <a:latin typeface="Arial" charset="0"/>
              </a:rPr>
              <a:t>8. Author</a:t>
            </a:r>
            <a:r>
              <a:rPr lang="en-GB" altLang="en-US" sz="1800">
                <a:latin typeface="Arial" charset="0"/>
              </a:rPr>
              <a:t>’</a:t>
            </a:r>
            <a:r>
              <a:rPr lang="en-GB" altLang="x-none" sz="1800">
                <a:latin typeface="Arial" charset="0"/>
              </a:rPr>
              <a:t>s initials ____</a:t>
            </a:r>
          </a:p>
          <a:p>
            <a:r>
              <a:rPr lang="en-GB" altLang="x-none" sz="1800">
                <a:latin typeface="Arial" charset="0"/>
              </a:rPr>
              <a:t>10. Shows book is a collection of      articles or chapters ____</a:t>
            </a:r>
          </a:p>
          <a:p>
            <a:endParaRPr lang="en-GB" altLang="x-none">
              <a:latin typeface="Arial" charset="0"/>
            </a:endParaRPr>
          </a:p>
          <a:p>
            <a:endParaRPr lang="en-US" altLang="x-none"/>
          </a:p>
        </p:txBody>
      </p:sp>
      <p:sp>
        <p:nvSpPr>
          <p:cNvPr id="129028" name="TextBox 4"/>
          <p:cNvSpPr txBox="1">
            <a:spLocks noChangeArrowheads="1"/>
          </p:cNvSpPr>
          <p:nvPr/>
        </p:nvSpPr>
        <p:spPr bwMode="auto">
          <a:xfrm>
            <a:off x="323850" y="3500438"/>
            <a:ext cx="8682038" cy="2062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a         b           c                d                             e                  f         g                 h</a:t>
            </a:r>
            <a:endParaRPr lang="en-GB" altLang="x-none" sz="1600"/>
          </a:p>
          <a:p>
            <a:r>
              <a:rPr lang="en-GB" altLang="x-none" sz="1600">
                <a:latin typeface="Wingdings 3" charset="2"/>
              </a:rPr>
              <a:t> i  i   i    i       i    i  i    i </a:t>
            </a:r>
            <a:endParaRPr lang="en-GB" altLang="x-none" sz="1600"/>
          </a:p>
          <a:p>
            <a:r>
              <a:rPr lang="en-GB" altLang="x-none" sz="1600"/>
              <a:t>Adams, W.M. (1999) </a:t>
            </a:r>
            <a:r>
              <a:rPr lang="en-GB" altLang="en-US" sz="1600"/>
              <a:t>‘</a:t>
            </a:r>
            <a:r>
              <a:rPr lang="en-GB" altLang="x-none" sz="1600"/>
              <a:t>Sustainability</a:t>
            </a:r>
            <a:r>
              <a:rPr lang="en-GB" altLang="en-US" sz="1600"/>
              <a:t>’</a:t>
            </a:r>
            <a:r>
              <a:rPr lang="en-GB" altLang="x-none" sz="1600"/>
              <a:t> in Cloke, P. and Smith, L. (eds.) </a:t>
            </a:r>
            <a:r>
              <a:rPr lang="en-GB" altLang="x-none" sz="1600" i="1"/>
              <a:t>Introducing Human Geographies</a:t>
            </a:r>
            <a:r>
              <a:rPr lang="en-GB" altLang="x-none" sz="1600"/>
              <a:t>. </a:t>
            </a:r>
          </a:p>
          <a:p>
            <a:endParaRPr lang="en-GB" altLang="x-none" sz="1600"/>
          </a:p>
          <a:p>
            <a:r>
              <a:rPr lang="en-GB" altLang="x-none" sz="1600"/>
              <a:t>London: Arnold.</a:t>
            </a:r>
          </a:p>
          <a:p>
            <a:r>
              <a:rPr lang="en-GB" altLang="x-none" sz="1600">
                <a:latin typeface="Wingdings 3" charset="2"/>
              </a:rPr>
              <a:t> h   h           </a:t>
            </a:r>
            <a:endParaRPr lang="en-GB" altLang="x-none" sz="1600"/>
          </a:p>
          <a:p>
            <a:r>
              <a:rPr lang="en-GB" altLang="x-none" sz="1600" b="1"/>
              <a:t>    i             j</a:t>
            </a:r>
            <a:endParaRPr lang="en-GB" altLang="x-none" sz="1600"/>
          </a:p>
          <a:p>
            <a:r>
              <a:rPr lang="en-GB" altLang="x-none" sz="1600"/>
              <a:t> </a:t>
            </a:r>
            <a:r>
              <a:rPr lang="en-GB" altLang="x-none" sz="1600" b="1"/>
              <a:t>                                                       </a:t>
            </a:r>
            <a:endParaRPr lang="en-US" altLang="x-none" sz="1600"/>
          </a:p>
        </p:txBody>
      </p:sp>
      <p:sp>
        <p:nvSpPr>
          <p:cNvPr id="129029" name="TextBox 5"/>
          <p:cNvSpPr txBox="1">
            <a:spLocks noChangeArrowheads="1"/>
          </p:cNvSpPr>
          <p:nvPr/>
        </p:nvSpPr>
        <p:spPr bwMode="auto">
          <a:xfrm>
            <a:off x="323850" y="404813"/>
            <a:ext cx="7793038" cy="738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Match the labels 1-10 with the parts of the bibliographical entry (a-j) below:</a:t>
            </a:r>
          </a:p>
          <a:p>
            <a:endParaRPr lang="en-US" altLang="x-none"/>
          </a:p>
        </p:txBody>
      </p:sp>
    </p:spTree>
    <p:extLst>
      <p:ext uri="{BB962C8B-B14F-4D97-AF65-F5344CB8AC3E}">
        <p14:creationId xmlns:p14="http://schemas.microsoft.com/office/powerpoint/2010/main" val="22403622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442913" y="1095375"/>
            <a:ext cx="3671887" cy="2376488"/>
          </a:xfrm>
        </p:spPr>
        <p:txBody>
          <a:bodyPr/>
          <a:lstStyle/>
          <a:p>
            <a:pPr marL="0" indent="0" eaLnBrk="1" hangingPunct="1">
              <a:buNone/>
            </a:pPr>
            <a:r>
              <a:rPr lang="en-GB" altLang="x-none" sz="1800" dirty="0"/>
              <a:t> </a:t>
            </a:r>
          </a:p>
          <a:p>
            <a:pPr marL="0" indent="0" eaLnBrk="1" hangingPunct="1">
              <a:buNone/>
            </a:pPr>
            <a:r>
              <a:rPr lang="en-GB" altLang="x-none" sz="1800" dirty="0"/>
              <a:t>1. Title of article __d__</a:t>
            </a:r>
          </a:p>
          <a:p>
            <a:pPr marL="0" indent="0" eaLnBrk="1" hangingPunct="1">
              <a:buNone/>
            </a:pPr>
            <a:r>
              <a:rPr lang="en-GB" altLang="x-none" sz="1800" dirty="0"/>
              <a:t>3. Date of publication __c__</a:t>
            </a:r>
          </a:p>
          <a:p>
            <a:pPr marL="0" indent="0" eaLnBrk="1" hangingPunct="1">
              <a:buNone/>
            </a:pPr>
            <a:r>
              <a:rPr lang="en-GB" altLang="x-none" sz="1800" dirty="0"/>
              <a:t>5. Title of book __h__</a:t>
            </a:r>
          </a:p>
          <a:p>
            <a:pPr marL="0" indent="0" eaLnBrk="1" hangingPunct="1">
              <a:buNone/>
            </a:pPr>
            <a:r>
              <a:rPr lang="en-GB" altLang="x-none" sz="1800" dirty="0"/>
              <a:t>7. City of publication _</a:t>
            </a:r>
            <a:r>
              <a:rPr lang="en-GB" altLang="x-none" sz="1800" dirty="0" err="1"/>
              <a:t>i</a:t>
            </a:r>
            <a:r>
              <a:rPr lang="en-GB" altLang="x-none" sz="1800" dirty="0"/>
              <a:t>___</a:t>
            </a:r>
          </a:p>
          <a:p>
            <a:pPr marL="0" indent="0" eaLnBrk="1" hangingPunct="1">
              <a:buNone/>
            </a:pPr>
            <a:r>
              <a:rPr lang="en-GB" altLang="x-none" sz="1800" dirty="0"/>
              <a:t>9. Other editor</a:t>
            </a:r>
            <a:r>
              <a:rPr lang="en-GB" altLang="en-US" sz="1800" dirty="0"/>
              <a:t>’</a:t>
            </a:r>
            <a:r>
              <a:rPr lang="en-GB" altLang="x-none" sz="1800" dirty="0"/>
              <a:t>s name ____</a:t>
            </a:r>
          </a:p>
          <a:p>
            <a:pPr marL="0" indent="0" eaLnBrk="1" hangingPunct="1">
              <a:buNone/>
            </a:pPr>
            <a:r>
              <a:rPr lang="en-GB" altLang="x-none" sz="1800" dirty="0"/>
              <a:t> </a:t>
            </a:r>
          </a:p>
          <a:p>
            <a:pPr marL="0" indent="0" eaLnBrk="1" hangingPunct="1">
              <a:buNone/>
            </a:pPr>
            <a:r>
              <a:rPr lang="en-GB" altLang="x-none" sz="1800" dirty="0"/>
              <a:t> </a:t>
            </a:r>
          </a:p>
          <a:p>
            <a:pPr marL="0" indent="0" eaLnBrk="1" hangingPunct="1">
              <a:buNone/>
            </a:pPr>
            <a:r>
              <a:rPr lang="en-GB" altLang="x-none" sz="1800" dirty="0"/>
              <a:t>    </a:t>
            </a:r>
          </a:p>
        </p:txBody>
      </p:sp>
      <p:sp>
        <p:nvSpPr>
          <p:cNvPr id="2" name="TextBox 1"/>
          <p:cNvSpPr txBox="1"/>
          <p:nvPr/>
        </p:nvSpPr>
        <p:spPr>
          <a:xfrm>
            <a:off x="4652963" y="1412875"/>
            <a:ext cx="4032250" cy="2492375"/>
          </a:xfrm>
          <a:prstGeom prst="rect">
            <a:avLst/>
          </a:prstGeom>
          <a:noFill/>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2. Name of publisher __j__</a:t>
            </a:r>
          </a:p>
          <a:p>
            <a:r>
              <a:rPr lang="en-GB" altLang="x-none" sz="1800">
                <a:latin typeface="Arial" charset="0"/>
              </a:rPr>
              <a:t>4. Author</a:t>
            </a:r>
            <a:r>
              <a:rPr lang="en-GB" altLang="en-US" sz="1800">
                <a:latin typeface="Arial" charset="0"/>
              </a:rPr>
              <a:t>’</a:t>
            </a:r>
            <a:r>
              <a:rPr lang="en-GB" altLang="x-none" sz="1800">
                <a:latin typeface="Arial" charset="0"/>
              </a:rPr>
              <a:t>s surname __a__</a:t>
            </a:r>
          </a:p>
          <a:p>
            <a:r>
              <a:rPr lang="en-GB" altLang="x-none" sz="1800">
                <a:latin typeface="Arial" charset="0"/>
              </a:rPr>
              <a:t>6. First editor</a:t>
            </a:r>
            <a:r>
              <a:rPr lang="en-GB" altLang="en-US" sz="1800">
                <a:latin typeface="Arial" charset="0"/>
              </a:rPr>
              <a:t>’</a:t>
            </a:r>
            <a:r>
              <a:rPr lang="en-GB" altLang="x-none" sz="1800">
                <a:latin typeface="Arial" charset="0"/>
              </a:rPr>
              <a:t>s name __e__</a:t>
            </a:r>
          </a:p>
          <a:p>
            <a:r>
              <a:rPr lang="en-GB" altLang="x-none" sz="1800">
                <a:latin typeface="Arial" charset="0"/>
              </a:rPr>
              <a:t>8. Author</a:t>
            </a:r>
            <a:r>
              <a:rPr lang="en-GB" altLang="en-US" sz="1800">
                <a:latin typeface="Arial" charset="0"/>
              </a:rPr>
              <a:t>’</a:t>
            </a:r>
            <a:r>
              <a:rPr lang="en-GB" altLang="x-none" sz="1800">
                <a:latin typeface="Arial" charset="0"/>
              </a:rPr>
              <a:t>s initials ____</a:t>
            </a:r>
          </a:p>
          <a:p>
            <a:r>
              <a:rPr lang="en-GB" altLang="x-none" sz="1800">
                <a:latin typeface="Arial" charset="0"/>
              </a:rPr>
              <a:t>10. Shows book is a collection of      articles or chapters ____</a:t>
            </a:r>
          </a:p>
          <a:p>
            <a:endParaRPr lang="en-GB" altLang="x-none">
              <a:latin typeface="Arial" charset="0"/>
            </a:endParaRPr>
          </a:p>
          <a:p>
            <a:endParaRPr lang="en-US" altLang="x-none"/>
          </a:p>
        </p:txBody>
      </p:sp>
      <p:sp>
        <p:nvSpPr>
          <p:cNvPr id="131076" name="TextBox 4"/>
          <p:cNvSpPr txBox="1">
            <a:spLocks noChangeArrowheads="1"/>
          </p:cNvSpPr>
          <p:nvPr/>
        </p:nvSpPr>
        <p:spPr bwMode="auto">
          <a:xfrm>
            <a:off x="323850" y="3500438"/>
            <a:ext cx="8682038" cy="2062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a         b           c                d                             e                  f         g                 h</a:t>
            </a:r>
            <a:endParaRPr lang="en-GB" altLang="x-none" sz="1600"/>
          </a:p>
          <a:p>
            <a:r>
              <a:rPr lang="en-GB" altLang="x-none" sz="1600">
                <a:latin typeface="Wingdings 3" charset="2"/>
              </a:rPr>
              <a:t> i  i   i    i       i    i  i    i </a:t>
            </a:r>
            <a:endParaRPr lang="en-GB" altLang="x-none" sz="1600"/>
          </a:p>
          <a:p>
            <a:r>
              <a:rPr lang="en-GB" altLang="x-none" sz="1600"/>
              <a:t>Adams, W.M. (1999) </a:t>
            </a:r>
            <a:r>
              <a:rPr lang="en-GB" altLang="en-US" sz="1600"/>
              <a:t>‘</a:t>
            </a:r>
            <a:r>
              <a:rPr lang="en-GB" altLang="x-none" sz="1600"/>
              <a:t>Sustainability</a:t>
            </a:r>
            <a:r>
              <a:rPr lang="en-GB" altLang="en-US" sz="1600"/>
              <a:t>’</a:t>
            </a:r>
            <a:r>
              <a:rPr lang="en-GB" altLang="x-none" sz="1600"/>
              <a:t> in Cloke, P. and Smith, L. (eds.) </a:t>
            </a:r>
            <a:r>
              <a:rPr lang="en-GB" altLang="x-none" sz="1600" i="1"/>
              <a:t>Introducing Human Geographies</a:t>
            </a:r>
            <a:r>
              <a:rPr lang="en-GB" altLang="x-none" sz="1600"/>
              <a:t>. </a:t>
            </a:r>
          </a:p>
          <a:p>
            <a:endParaRPr lang="en-GB" altLang="x-none" sz="1600"/>
          </a:p>
          <a:p>
            <a:r>
              <a:rPr lang="en-GB" altLang="x-none" sz="1600"/>
              <a:t>London: Arnold.</a:t>
            </a:r>
          </a:p>
          <a:p>
            <a:r>
              <a:rPr lang="en-GB" altLang="x-none" sz="1600">
                <a:latin typeface="Wingdings 3" charset="2"/>
              </a:rPr>
              <a:t> h   h           </a:t>
            </a:r>
            <a:endParaRPr lang="en-GB" altLang="x-none" sz="1600"/>
          </a:p>
          <a:p>
            <a:r>
              <a:rPr lang="en-GB" altLang="x-none" sz="1600" b="1"/>
              <a:t>    i             j</a:t>
            </a:r>
            <a:endParaRPr lang="en-GB" altLang="x-none" sz="1600"/>
          </a:p>
          <a:p>
            <a:r>
              <a:rPr lang="en-GB" altLang="x-none" sz="1600"/>
              <a:t> </a:t>
            </a:r>
            <a:r>
              <a:rPr lang="en-GB" altLang="x-none" sz="1600" b="1"/>
              <a:t>                                                       </a:t>
            </a:r>
            <a:endParaRPr lang="en-US" altLang="x-none" sz="1600"/>
          </a:p>
        </p:txBody>
      </p:sp>
      <p:sp>
        <p:nvSpPr>
          <p:cNvPr id="131077" name="TextBox 5"/>
          <p:cNvSpPr txBox="1">
            <a:spLocks noChangeArrowheads="1"/>
          </p:cNvSpPr>
          <p:nvPr/>
        </p:nvSpPr>
        <p:spPr bwMode="auto">
          <a:xfrm>
            <a:off x="323850" y="404813"/>
            <a:ext cx="7793038" cy="738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Match the labels 1-10 with the parts of the bibliographical entry (a-j) below:</a:t>
            </a:r>
          </a:p>
          <a:p>
            <a:endParaRPr lang="en-US" altLang="x-none"/>
          </a:p>
        </p:txBody>
      </p:sp>
    </p:spTree>
    <p:extLst>
      <p:ext uri="{BB962C8B-B14F-4D97-AF65-F5344CB8AC3E}">
        <p14:creationId xmlns:p14="http://schemas.microsoft.com/office/powerpoint/2010/main" val="79222161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442913" y="1095375"/>
            <a:ext cx="3671887" cy="2376488"/>
          </a:xfrm>
        </p:spPr>
        <p:txBody>
          <a:bodyPr/>
          <a:lstStyle/>
          <a:p>
            <a:pPr marL="0" indent="0" eaLnBrk="1" hangingPunct="1">
              <a:buNone/>
            </a:pPr>
            <a:r>
              <a:rPr lang="en-GB" altLang="x-none" sz="1800" dirty="0"/>
              <a:t> </a:t>
            </a:r>
          </a:p>
          <a:p>
            <a:pPr marL="0" indent="0" eaLnBrk="1" hangingPunct="1">
              <a:buNone/>
            </a:pPr>
            <a:r>
              <a:rPr lang="en-GB" altLang="x-none" sz="1800" dirty="0"/>
              <a:t>1. Title of article __d__</a:t>
            </a:r>
          </a:p>
          <a:p>
            <a:pPr marL="0" indent="0" eaLnBrk="1" hangingPunct="1">
              <a:buNone/>
            </a:pPr>
            <a:r>
              <a:rPr lang="en-GB" altLang="x-none" sz="1800" dirty="0"/>
              <a:t>3. Date of publication __c__</a:t>
            </a:r>
          </a:p>
          <a:p>
            <a:pPr marL="0" indent="0" eaLnBrk="1" hangingPunct="1">
              <a:buNone/>
            </a:pPr>
            <a:r>
              <a:rPr lang="en-GB" altLang="x-none" sz="1800" dirty="0"/>
              <a:t>5. Title of book __h__</a:t>
            </a:r>
          </a:p>
          <a:p>
            <a:pPr marL="0" indent="0" eaLnBrk="1" hangingPunct="1">
              <a:buNone/>
            </a:pPr>
            <a:r>
              <a:rPr lang="en-GB" altLang="x-none" sz="1800" dirty="0"/>
              <a:t>7. City of publication _</a:t>
            </a:r>
            <a:r>
              <a:rPr lang="en-GB" altLang="x-none" sz="1800" dirty="0" err="1"/>
              <a:t>i</a:t>
            </a:r>
            <a:r>
              <a:rPr lang="en-GB" altLang="x-none" sz="1800" dirty="0"/>
              <a:t>___</a:t>
            </a:r>
          </a:p>
          <a:p>
            <a:pPr marL="0" indent="0" eaLnBrk="1" hangingPunct="1">
              <a:buNone/>
            </a:pPr>
            <a:r>
              <a:rPr lang="en-GB" altLang="x-none" sz="1800" dirty="0"/>
              <a:t>9. Other editor</a:t>
            </a:r>
            <a:r>
              <a:rPr lang="en-GB" altLang="en-US" sz="1800" dirty="0"/>
              <a:t>’</a:t>
            </a:r>
            <a:r>
              <a:rPr lang="en-GB" altLang="x-none" sz="1800" dirty="0"/>
              <a:t>s name __f__</a:t>
            </a:r>
          </a:p>
          <a:p>
            <a:pPr marL="0" indent="0" eaLnBrk="1" hangingPunct="1">
              <a:buNone/>
            </a:pPr>
            <a:r>
              <a:rPr lang="en-GB" altLang="x-none" sz="1800" dirty="0"/>
              <a:t> </a:t>
            </a:r>
          </a:p>
          <a:p>
            <a:pPr marL="0" indent="0" eaLnBrk="1" hangingPunct="1">
              <a:buNone/>
            </a:pPr>
            <a:r>
              <a:rPr lang="en-GB" altLang="x-none" sz="1800" dirty="0"/>
              <a:t> </a:t>
            </a:r>
          </a:p>
          <a:p>
            <a:pPr marL="0" indent="0" eaLnBrk="1" hangingPunct="1">
              <a:buNone/>
            </a:pPr>
            <a:r>
              <a:rPr lang="en-GB" altLang="x-none" sz="1800" dirty="0"/>
              <a:t>    </a:t>
            </a:r>
          </a:p>
        </p:txBody>
      </p:sp>
      <p:sp>
        <p:nvSpPr>
          <p:cNvPr id="2" name="TextBox 1"/>
          <p:cNvSpPr txBox="1"/>
          <p:nvPr/>
        </p:nvSpPr>
        <p:spPr>
          <a:xfrm>
            <a:off x="4652963" y="1412875"/>
            <a:ext cx="4032250" cy="2492375"/>
          </a:xfrm>
          <a:prstGeom prst="rect">
            <a:avLst/>
          </a:prstGeom>
          <a:noFill/>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2. Name of publisher __j__</a:t>
            </a:r>
          </a:p>
          <a:p>
            <a:r>
              <a:rPr lang="en-GB" altLang="x-none" sz="1800">
                <a:latin typeface="Arial" charset="0"/>
              </a:rPr>
              <a:t>4. Author</a:t>
            </a:r>
            <a:r>
              <a:rPr lang="en-GB" altLang="en-US" sz="1800">
                <a:latin typeface="Arial" charset="0"/>
              </a:rPr>
              <a:t>’</a:t>
            </a:r>
            <a:r>
              <a:rPr lang="en-GB" altLang="x-none" sz="1800">
                <a:latin typeface="Arial" charset="0"/>
              </a:rPr>
              <a:t>s surname __a__</a:t>
            </a:r>
          </a:p>
          <a:p>
            <a:r>
              <a:rPr lang="en-GB" altLang="x-none" sz="1800">
                <a:latin typeface="Arial" charset="0"/>
              </a:rPr>
              <a:t>6. First editor</a:t>
            </a:r>
            <a:r>
              <a:rPr lang="en-GB" altLang="en-US" sz="1800">
                <a:latin typeface="Arial" charset="0"/>
              </a:rPr>
              <a:t>’</a:t>
            </a:r>
            <a:r>
              <a:rPr lang="en-GB" altLang="x-none" sz="1800">
                <a:latin typeface="Arial" charset="0"/>
              </a:rPr>
              <a:t>s name __e__</a:t>
            </a:r>
          </a:p>
          <a:p>
            <a:r>
              <a:rPr lang="en-GB" altLang="x-none" sz="1800">
                <a:latin typeface="Arial" charset="0"/>
              </a:rPr>
              <a:t>8. Author</a:t>
            </a:r>
            <a:r>
              <a:rPr lang="en-GB" altLang="en-US" sz="1800">
                <a:latin typeface="Arial" charset="0"/>
              </a:rPr>
              <a:t>’</a:t>
            </a:r>
            <a:r>
              <a:rPr lang="en-GB" altLang="x-none" sz="1800">
                <a:latin typeface="Arial" charset="0"/>
              </a:rPr>
              <a:t>s initials __b__</a:t>
            </a:r>
          </a:p>
          <a:p>
            <a:r>
              <a:rPr lang="en-GB" altLang="x-none" sz="1800">
                <a:latin typeface="Arial" charset="0"/>
              </a:rPr>
              <a:t>10. Shows book is a collection of      articles or chapters ____</a:t>
            </a:r>
          </a:p>
          <a:p>
            <a:endParaRPr lang="en-GB" altLang="x-none">
              <a:latin typeface="Arial" charset="0"/>
            </a:endParaRPr>
          </a:p>
          <a:p>
            <a:endParaRPr lang="en-US" altLang="x-none"/>
          </a:p>
        </p:txBody>
      </p:sp>
      <p:sp>
        <p:nvSpPr>
          <p:cNvPr id="133124" name="TextBox 4"/>
          <p:cNvSpPr txBox="1">
            <a:spLocks noChangeArrowheads="1"/>
          </p:cNvSpPr>
          <p:nvPr/>
        </p:nvSpPr>
        <p:spPr bwMode="auto">
          <a:xfrm>
            <a:off x="323850" y="3500438"/>
            <a:ext cx="8682038" cy="2062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a         b           c                d                             e                  f         g                 h</a:t>
            </a:r>
            <a:endParaRPr lang="en-GB" altLang="x-none" sz="1600"/>
          </a:p>
          <a:p>
            <a:r>
              <a:rPr lang="en-GB" altLang="x-none" sz="1600">
                <a:latin typeface="Wingdings 3" charset="2"/>
              </a:rPr>
              <a:t> i  i   i    i       i    i  i    i </a:t>
            </a:r>
            <a:endParaRPr lang="en-GB" altLang="x-none" sz="1600"/>
          </a:p>
          <a:p>
            <a:r>
              <a:rPr lang="en-GB" altLang="x-none" sz="1600"/>
              <a:t>Adams, W.M. (1999) </a:t>
            </a:r>
            <a:r>
              <a:rPr lang="en-GB" altLang="en-US" sz="1600"/>
              <a:t>‘</a:t>
            </a:r>
            <a:r>
              <a:rPr lang="en-GB" altLang="x-none" sz="1600"/>
              <a:t>Sustainability</a:t>
            </a:r>
            <a:r>
              <a:rPr lang="en-GB" altLang="en-US" sz="1600"/>
              <a:t>’</a:t>
            </a:r>
            <a:r>
              <a:rPr lang="en-GB" altLang="x-none" sz="1600"/>
              <a:t> in Cloke, P. and Smith, L. (eds.) </a:t>
            </a:r>
            <a:r>
              <a:rPr lang="en-GB" altLang="x-none" sz="1600" i="1"/>
              <a:t>Introducing Human Geographies</a:t>
            </a:r>
            <a:r>
              <a:rPr lang="en-GB" altLang="x-none" sz="1600"/>
              <a:t>. </a:t>
            </a:r>
          </a:p>
          <a:p>
            <a:endParaRPr lang="en-GB" altLang="x-none" sz="1600"/>
          </a:p>
          <a:p>
            <a:r>
              <a:rPr lang="en-GB" altLang="x-none" sz="1600"/>
              <a:t>London: Arnold.</a:t>
            </a:r>
          </a:p>
          <a:p>
            <a:r>
              <a:rPr lang="en-GB" altLang="x-none" sz="1600">
                <a:latin typeface="Wingdings 3" charset="2"/>
              </a:rPr>
              <a:t> h   h           </a:t>
            </a:r>
            <a:endParaRPr lang="en-GB" altLang="x-none" sz="1600"/>
          </a:p>
          <a:p>
            <a:r>
              <a:rPr lang="en-GB" altLang="x-none" sz="1600" b="1"/>
              <a:t>    i             j</a:t>
            </a:r>
            <a:endParaRPr lang="en-GB" altLang="x-none" sz="1600"/>
          </a:p>
          <a:p>
            <a:r>
              <a:rPr lang="en-GB" altLang="x-none" sz="1600"/>
              <a:t> </a:t>
            </a:r>
            <a:r>
              <a:rPr lang="en-GB" altLang="x-none" sz="1600" b="1"/>
              <a:t>                                                       </a:t>
            </a:r>
            <a:endParaRPr lang="en-US" altLang="x-none" sz="1600"/>
          </a:p>
        </p:txBody>
      </p:sp>
      <p:sp>
        <p:nvSpPr>
          <p:cNvPr id="133125" name="TextBox 5"/>
          <p:cNvSpPr txBox="1">
            <a:spLocks noChangeArrowheads="1"/>
          </p:cNvSpPr>
          <p:nvPr/>
        </p:nvSpPr>
        <p:spPr bwMode="auto">
          <a:xfrm>
            <a:off x="323850" y="404813"/>
            <a:ext cx="7793038" cy="738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Match the labels 1-10 with the parts of the bibliographical entry (a-j) below:</a:t>
            </a:r>
          </a:p>
          <a:p>
            <a:endParaRPr lang="en-US" altLang="x-none"/>
          </a:p>
        </p:txBody>
      </p:sp>
    </p:spTree>
    <p:extLst>
      <p:ext uri="{BB962C8B-B14F-4D97-AF65-F5344CB8AC3E}">
        <p14:creationId xmlns:p14="http://schemas.microsoft.com/office/powerpoint/2010/main" val="148870317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5235" name="Rectangle 3"/>
          <p:cNvSpPr>
            <a:spLocks noGrp="1" noChangeArrowheads="1"/>
          </p:cNvSpPr>
          <p:nvPr>
            <p:ph type="body" idx="1"/>
          </p:nvPr>
        </p:nvSpPr>
        <p:spPr>
          <a:xfrm>
            <a:off x="442913" y="1095375"/>
            <a:ext cx="3671887" cy="2376488"/>
          </a:xfrm>
        </p:spPr>
        <p:txBody>
          <a:bodyPr/>
          <a:lstStyle/>
          <a:p>
            <a:pPr marL="0" indent="0" eaLnBrk="1" hangingPunct="1">
              <a:buNone/>
            </a:pPr>
            <a:r>
              <a:rPr lang="en-GB" altLang="x-none" sz="1800" dirty="0"/>
              <a:t> </a:t>
            </a:r>
          </a:p>
          <a:p>
            <a:pPr marL="0" indent="0" eaLnBrk="1" hangingPunct="1">
              <a:buNone/>
            </a:pPr>
            <a:r>
              <a:rPr lang="en-GB" altLang="x-none" sz="1800" dirty="0"/>
              <a:t>1. Title of article __d__</a:t>
            </a:r>
          </a:p>
          <a:p>
            <a:pPr marL="0" indent="0" eaLnBrk="1" hangingPunct="1">
              <a:buNone/>
            </a:pPr>
            <a:r>
              <a:rPr lang="en-GB" altLang="x-none" sz="1800" dirty="0"/>
              <a:t>3. Date of publication __c__</a:t>
            </a:r>
          </a:p>
          <a:p>
            <a:pPr marL="0" indent="0" eaLnBrk="1" hangingPunct="1">
              <a:buNone/>
            </a:pPr>
            <a:r>
              <a:rPr lang="en-GB" altLang="x-none" sz="1800" dirty="0"/>
              <a:t>5. Title of book __h__</a:t>
            </a:r>
          </a:p>
          <a:p>
            <a:pPr marL="0" indent="0" eaLnBrk="1" hangingPunct="1">
              <a:buNone/>
            </a:pPr>
            <a:r>
              <a:rPr lang="en-GB" altLang="x-none" sz="1800" dirty="0"/>
              <a:t>7. City of publication _</a:t>
            </a:r>
            <a:r>
              <a:rPr lang="en-GB" altLang="x-none" sz="1800" dirty="0" err="1"/>
              <a:t>i</a:t>
            </a:r>
            <a:r>
              <a:rPr lang="en-GB" altLang="x-none" sz="1800" dirty="0"/>
              <a:t>___</a:t>
            </a:r>
          </a:p>
          <a:p>
            <a:pPr marL="0" indent="0" eaLnBrk="1" hangingPunct="1">
              <a:buNone/>
            </a:pPr>
            <a:r>
              <a:rPr lang="en-GB" altLang="x-none" sz="1800" dirty="0"/>
              <a:t>9. Other editor</a:t>
            </a:r>
            <a:r>
              <a:rPr lang="en-GB" altLang="en-US" sz="1800" dirty="0"/>
              <a:t>’</a:t>
            </a:r>
            <a:r>
              <a:rPr lang="en-GB" altLang="x-none" sz="1800" dirty="0"/>
              <a:t>s name __f__</a:t>
            </a:r>
          </a:p>
          <a:p>
            <a:pPr marL="0" indent="0" eaLnBrk="1" hangingPunct="1">
              <a:buNone/>
            </a:pPr>
            <a:r>
              <a:rPr lang="en-GB" altLang="x-none" sz="1800" dirty="0"/>
              <a:t> </a:t>
            </a:r>
          </a:p>
          <a:p>
            <a:pPr marL="0" indent="0" eaLnBrk="1" hangingPunct="1">
              <a:buNone/>
            </a:pPr>
            <a:r>
              <a:rPr lang="en-GB" altLang="x-none" sz="1800" dirty="0"/>
              <a:t> </a:t>
            </a:r>
          </a:p>
          <a:p>
            <a:pPr marL="0" indent="0" eaLnBrk="1" hangingPunct="1">
              <a:buNone/>
            </a:pPr>
            <a:r>
              <a:rPr lang="en-GB" altLang="x-none" sz="1800" dirty="0"/>
              <a:t>    </a:t>
            </a:r>
          </a:p>
        </p:txBody>
      </p:sp>
      <p:sp>
        <p:nvSpPr>
          <p:cNvPr id="2" name="TextBox 1"/>
          <p:cNvSpPr txBox="1"/>
          <p:nvPr/>
        </p:nvSpPr>
        <p:spPr>
          <a:xfrm>
            <a:off x="4652963" y="1412875"/>
            <a:ext cx="4032250" cy="2492375"/>
          </a:xfrm>
          <a:prstGeom prst="rect">
            <a:avLst/>
          </a:prstGeom>
          <a:noFill/>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2. Name of publisher __j__</a:t>
            </a:r>
          </a:p>
          <a:p>
            <a:r>
              <a:rPr lang="en-GB" altLang="x-none" sz="1800">
                <a:latin typeface="Arial" charset="0"/>
              </a:rPr>
              <a:t>4. Author</a:t>
            </a:r>
            <a:r>
              <a:rPr lang="en-GB" altLang="en-US" sz="1800">
                <a:latin typeface="Arial" charset="0"/>
              </a:rPr>
              <a:t>’</a:t>
            </a:r>
            <a:r>
              <a:rPr lang="en-GB" altLang="x-none" sz="1800">
                <a:latin typeface="Arial" charset="0"/>
              </a:rPr>
              <a:t>s surname __a__</a:t>
            </a:r>
          </a:p>
          <a:p>
            <a:r>
              <a:rPr lang="en-GB" altLang="x-none" sz="1800">
                <a:latin typeface="Arial" charset="0"/>
              </a:rPr>
              <a:t>6. First editor</a:t>
            </a:r>
            <a:r>
              <a:rPr lang="en-GB" altLang="en-US" sz="1800">
                <a:latin typeface="Arial" charset="0"/>
              </a:rPr>
              <a:t>’</a:t>
            </a:r>
            <a:r>
              <a:rPr lang="en-GB" altLang="x-none" sz="1800">
                <a:latin typeface="Arial" charset="0"/>
              </a:rPr>
              <a:t>s name __e__</a:t>
            </a:r>
          </a:p>
          <a:p>
            <a:r>
              <a:rPr lang="en-GB" altLang="x-none" sz="1800">
                <a:latin typeface="Arial" charset="0"/>
              </a:rPr>
              <a:t>8. Author</a:t>
            </a:r>
            <a:r>
              <a:rPr lang="en-GB" altLang="en-US" sz="1800">
                <a:latin typeface="Arial" charset="0"/>
              </a:rPr>
              <a:t>’</a:t>
            </a:r>
            <a:r>
              <a:rPr lang="en-GB" altLang="x-none" sz="1800">
                <a:latin typeface="Arial" charset="0"/>
              </a:rPr>
              <a:t>s initials __b__</a:t>
            </a:r>
          </a:p>
          <a:p>
            <a:r>
              <a:rPr lang="en-GB" altLang="x-none" sz="1800">
                <a:latin typeface="Arial" charset="0"/>
              </a:rPr>
              <a:t>10. Shows book is a collection of      articles or chapters __g__</a:t>
            </a:r>
          </a:p>
          <a:p>
            <a:endParaRPr lang="en-GB" altLang="x-none">
              <a:latin typeface="Arial" charset="0"/>
            </a:endParaRPr>
          </a:p>
          <a:p>
            <a:endParaRPr lang="en-US" altLang="x-none"/>
          </a:p>
        </p:txBody>
      </p:sp>
      <p:sp>
        <p:nvSpPr>
          <p:cNvPr id="135172" name="TextBox 4"/>
          <p:cNvSpPr txBox="1">
            <a:spLocks noChangeArrowheads="1"/>
          </p:cNvSpPr>
          <p:nvPr/>
        </p:nvSpPr>
        <p:spPr bwMode="auto">
          <a:xfrm>
            <a:off x="323850" y="3500438"/>
            <a:ext cx="8682038" cy="2062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a         b           c                d                             e                  f         g                 h</a:t>
            </a:r>
            <a:endParaRPr lang="en-GB" altLang="x-none" sz="1600"/>
          </a:p>
          <a:p>
            <a:r>
              <a:rPr lang="en-GB" altLang="x-none" sz="1600">
                <a:latin typeface="Wingdings 3" charset="2"/>
              </a:rPr>
              <a:t> i  i   i    i       i    i  i    i </a:t>
            </a:r>
            <a:endParaRPr lang="en-GB" altLang="x-none" sz="1600"/>
          </a:p>
          <a:p>
            <a:r>
              <a:rPr lang="en-GB" altLang="x-none" sz="1600"/>
              <a:t>Adams, W.M. (1999) </a:t>
            </a:r>
            <a:r>
              <a:rPr lang="en-GB" altLang="en-US" sz="1600"/>
              <a:t>‘</a:t>
            </a:r>
            <a:r>
              <a:rPr lang="en-GB" altLang="x-none" sz="1600"/>
              <a:t>Sustainability</a:t>
            </a:r>
            <a:r>
              <a:rPr lang="en-GB" altLang="en-US" sz="1600"/>
              <a:t>’</a:t>
            </a:r>
            <a:r>
              <a:rPr lang="en-GB" altLang="x-none" sz="1600"/>
              <a:t> in Cloke, P. and Smith, L. (eds.) </a:t>
            </a:r>
            <a:r>
              <a:rPr lang="en-GB" altLang="x-none" sz="1600" i="1"/>
              <a:t>Introducing Human Geographies</a:t>
            </a:r>
            <a:r>
              <a:rPr lang="en-GB" altLang="x-none" sz="1600"/>
              <a:t>. </a:t>
            </a:r>
          </a:p>
          <a:p>
            <a:endParaRPr lang="en-GB" altLang="x-none" sz="1600"/>
          </a:p>
          <a:p>
            <a:r>
              <a:rPr lang="en-GB" altLang="x-none" sz="1600"/>
              <a:t>London: Arnold.</a:t>
            </a:r>
          </a:p>
          <a:p>
            <a:r>
              <a:rPr lang="en-GB" altLang="x-none" sz="1600">
                <a:latin typeface="Wingdings 3" charset="2"/>
              </a:rPr>
              <a:t> h   h           </a:t>
            </a:r>
            <a:endParaRPr lang="en-GB" altLang="x-none" sz="1600"/>
          </a:p>
          <a:p>
            <a:r>
              <a:rPr lang="en-GB" altLang="x-none" sz="1600" b="1"/>
              <a:t>    i             j</a:t>
            </a:r>
            <a:endParaRPr lang="en-GB" altLang="x-none" sz="1600"/>
          </a:p>
          <a:p>
            <a:r>
              <a:rPr lang="en-GB" altLang="x-none" sz="1600"/>
              <a:t> </a:t>
            </a:r>
            <a:r>
              <a:rPr lang="en-GB" altLang="x-none" sz="1600" b="1"/>
              <a:t>                                                       </a:t>
            </a:r>
            <a:endParaRPr lang="en-US" altLang="x-none" sz="1600"/>
          </a:p>
        </p:txBody>
      </p:sp>
      <p:sp>
        <p:nvSpPr>
          <p:cNvPr id="135173" name="TextBox 5"/>
          <p:cNvSpPr txBox="1">
            <a:spLocks noChangeArrowheads="1"/>
          </p:cNvSpPr>
          <p:nvPr/>
        </p:nvSpPr>
        <p:spPr bwMode="auto">
          <a:xfrm>
            <a:off x="323850" y="404813"/>
            <a:ext cx="7793038" cy="738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800">
                <a:latin typeface="Arial" charset="0"/>
              </a:rPr>
              <a:t>Match the labels 1-10 with the parts of the bibliographical entry (a-j) below:</a:t>
            </a:r>
          </a:p>
          <a:p>
            <a:endParaRPr lang="en-US" altLang="x-none"/>
          </a:p>
        </p:txBody>
      </p:sp>
    </p:spTree>
    <p:extLst>
      <p:ext uri="{BB962C8B-B14F-4D97-AF65-F5344CB8AC3E}">
        <p14:creationId xmlns:p14="http://schemas.microsoft.com/office/powerpoint/2010/main" val="67658144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7218" name="TextBox 4"/>
          <p:cNvSpPr txBox="1">
            <a:spLocks noChangeArrowheads="1"/>
          </p:cNvSpPr>
          <p:nvPr/>
        </p:nvSpPr>
        <p:spPr bwMode="auto">
          <a:xfrm>
            <a:off x="323850" y="3500438"/>
            <a:ext cx="184150" cy="3397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                                                       </a:t>
            </a:r>
            <a:endParaRPr lang="en-US" altLang="x-none" sz="1600"/>
          </a:p>
        </p:txBody>
      </p:sp>
      <p:sp>
        <p:nvSpPr>
          <p:cNvPr id="137219" name="Rectangle 7"/>
          <p:cNvSpPr>
            <a:spLocks noChangeArrowheads="1"/>
          </p:cNvSpPr>
          <p:nvPr/>
        </p:nvSpPr>
        <p:spPr bwMode="auto">
          <a:xfrm>
            <a:off x="323850" y="765175"/>
            <a:ext cx="8424863" cy="3416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2000">
                <a:latin typeface="Arial" charset="0"/>
              </a:rPr>
              <a:t>Alphabetical Reference List</a:t>
            </a:r>
          </a:p>
          <a:p>
            <a:endParaRPr lang="en-GB" altLang="x-none" sz="2000" u="sng">
              <a:latin typeface="Arial" charset="0"/>
            </a:endParaRPr>
          </a:p>
          <a:p>
            <a:r>
              <a:rPr lang="en-GB" altLang="x-none" sz="2000">
                <a:latin typeface="Arial" charset="0"/>
              </a:rPr>
              <a:t>Look at the list on the next slide and, on a separate sheet of paper, list them correctly as you would organise a reference list at the end of an essay. </a:t>
            </a:r>
          </a:p>
          <a:p>
            <a:endParaRPr lang="en-GB" altLang="x-none" sz="2000">
              <a:latin typeface="Arial" charset="0"/>
            </a:endParaRPr>
          </a:p>
          <a:p>
            <a:endParaRPr lang="en-GB" altLang="x-none" sz="2000">
              <a:latin typeface="Arial" charset="0"/>
            </a:endParaRPr>
          </a:p>
          <a:p>
            <a:r>
              <a:rPr lang="en-GB" altLang="x-none" sz="2000">
                <a:latin typeface="Arial" charset="0"/>
              </a:rPr>
              <a:t>Make sure the information is in the correct order.</a:t>
            </a:r>
          </a:p>
          <a:p>
            <a:r>
              <a:rPr lang="en-GB" altLang="x-none" sz="2000">
                <a:latin typeface="Arial" charset="0"/>
              </a:rPr>
              <a:t> </a:t>
            </a:r>
          </a:p>
          <a:p>
            <a:endParaRPr lang="en-GB" altLang="x-none" sz="1800"/>
          </a:p>
          <a:p>
            <a:r>
              <a:rPr lang="en-GB" altLang="x-none" sz="1800"/>
              <a:t> </a:t>
            </a:r>
          </a:p>
        </p:txBody>
      </p:sp>
    </p:spTree>
    <p:extLst>
      <p:ext uri="{BB962C8B-B14F-4D97-AF65-F5344CB8AC3E}">
        <p14:creationId xmlns:p14="http://schemas.microsoft.com/office/powerpoint/2010/main" val="166216798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39266" name="TextBox 4"/>
          <p:cNvSpPr txBox="1">
            <a:spLocks noChangeArrowheads="1"/>
          </p:cNvSpPr>
          <p:nvPr/>
        </p:nvSpPr>
        <p:spPr bwMode="auto">
          <a:xfrm>
            <a:off x="323850" y="3500438"/>
            <a:ext cx="184150" cy="3397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                                                       </a:t>
            </a:r>
            <a:endParaRPr lang="en-US" altLang="x-none" sz="1600"/>
          </a:p>
        </p:txBody>
      </p:sp>
      <p:sp>
        <p:nvSpPr>
          <p:cNvPr id="139267" name="TextBox 5"/>
          <p:cNvSpPr txBox="1">
            <a:spLocks noChangeArrowheads="1"/>
          </p:cNvSpPr>
          <p:nvPr/>
        </p:nvSpPr>
        <p:spPr bwMode="auto">
          <a:xfrm>
            <a:off x="323850" y="404813"/>
            <a:ext cx="184150" cy="461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endParaRPr lang="en-US" altLang="x-none"/>
          </a:p>
        </p:txBody>
      </p:sp>
      <p:sp>
        <p:nvSpPr>
          <p:cNvPr id="139268" name="TextBox 6"/>
          <p:cNvSpPr txBox="1">
            <a:spLocks noChangeArrowheads="1"/>
          </p:cNvSpPr>
          <p:nvPr/>
        </p:nvSpPr>
        <p:spPr bwMode="auto">
          <a:xfrm>
            <a:off x="2044700" y="2349500"/>
            <a:ext cx="184150" cy="461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endParaRPr lang="en-US" altLang="x-none"/>
          </a:p>
        </p:txBody>
      </p:sp>
      <p:sp>
        <p:nvSpPr>
          <p:cNvPr id="139269" name="Rectangle 7"/>
          <p:cNvSpPr>
            <a:spLocks noChangeArrowheads="1"/>
          </p:cNvSpPr>
          <p:nvPr/>
        </p:nvSpPr>
        <p:spPr bwMode="auto">
          <a:xfrm>
            <a:off x="171450" y="950913"/>
            <a:ext cx="8820150" cy="57546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International migration: who goes where? Fred Arnold, </a:t>
            </a:r>
            <a:r>
              <a:rPr lang="en-GB" altLang="x-none" sz="1600" i="1"/>
              <a:t>Finance and Development</a:t>
            </a:r>
            <a:r>
              <a:rPr lang="en-GB" altLang="x-none" sz="1600"/>
              <a:t>, vol. 27, no. 2, June 1990, pp. 46-7.</a:t>
            </a:r>
          </a:p>
          <a:p>
            <a:r>
              <a:rPr lang="en-GB" altLang="x-none" sz="1600"/>
              <a:t> </a:t>
            </a:r>
          </a:p>
          <a:p>
            <a:r>
              <a:rPr lang="en-GB" altLang="x-none" sz="1600"/>
              <a:t>N. Sadik, </a:t>
            </a:r>
            <a:r>
              <a:rPr lang="en-GB" altLang="x-none" sz="1600" i="1"/>
              <a:t>The State of the World Population 1990</a:t>
            </a:r>
            <a:r>
              <a:rPr lang="en-GB" altLang="x-none" sz="1600"/>
              <a:t> (New York: UN Population Fund, 1990).</a:t>
            </a:r>
          </a:p>
          <a:p>
            <a:r>
              <a:rPr lang="en-GB" altLang="x-none" sz="1600"/>
              <a:t> </a:t>
            </a:r>
          </a:p>
          <a:p>
            <a:r>
              <a:rPr lang="en-GB" altLang="x-none" sz="1600"/>
              <a:t>Ray Marshale, </a:t>
            </a:r>
            <a:r>
              <a:rPr lang="en-GB" altLang="en-US" sz="1600"/>
              <a:t>‘</a:t>
            </a:r>
            <a:r>
              <a:rPr lang="en-GB" altLang="x-none" sz="1600"/>
              <a:t>Immigration: an international economic perspective</a:t>
            </a:r>
            <a:r>
              <a:rPr lang="en-GB" altLang="en-US" sz="1600"/>
              <a:t>’</a:t>
            </a:r>
            <a:r>
              <a:rPr lang="en-GB" altLang="x-none" sz="1600"/>
              <a:t>, International Migration Review, vol. xviii, no. 3, 1984, pp. 593-5.</a:t>
            </a:r>
          </a:p>
          <a:p>
            <a:r>
              <a:rPr lang="en-GB" altLang="x-none" sz="1600"/>
              <a:t> </a:t>
            </a:r>
          </a:p>
          <a:p>
            <a:r>
              <a:rPr lang="en-GB" altLang="x-none" sz="1600"/>
              <a:t>Ed. J. A. Jackson, </a:t>
            </a:r>
            <a:r>
              <a:rPr lang="en-GB" altLang="x-none" sz="1600" i="1"/>
              <a:t>Migration</a:t>
            </a:r>
            <a:r>
              <a:rPr lang="en-GB" altLang="x-none" sz="1600"/>
              <a:t>, Cambridge University Press, 1969.</a:t>
            </a:r>
          </a:p>
          <a:p>
            <a:r>
              <a:rPr lang="en-GB" altLang="x-none" sz="1600"/>
              <a:t> </a:t>
            </a:r>
          </a:p>
          <a:p>
            <a:r>
              <a:rPr lang="en-GB" altLang="x-none" sz="1600" i="1"/>
              <a:t>Environmental Refugees: A yardstick of habitability</a:t>
            </a:r>
            <a:r>
              <a:rPr lang="en-GB" altLang="x-none" sz="1600"/>
              <a:t>. (Washington D.C., Worldwatch Institute 1989), J. L. Jacobsen.</a:t>
            </a:r>
          </a:p>
          <a:p>
            <a:r>
              <a:rPr lang="en-GB" altLang="x-none" sz="1600"/>
              <a:t> </a:t>
            </a:r>
          </a:p>
          <a:p>
            <a:r>
              <a:rPr lang="en-GB" altLang="en-US" sz="1600"/>
              <a:t>‘</a:t>
            </a:r>
            <a:r>
              <a:rPr lang="en-GB" altLang="x-none" sz="1600"/>
              <a:t>The global labour market in the modern world economy</a:t>
            </a:r>
            <a:r>
              <a:rPr lang="en-GB" altLang="en-US" sz="1600"/>
              <a:t>’</a:t>
            </a:r>
            <a:r>
              <a:rPr lang="en-GB" altLang="x-none" sz="1600"/>
              <a:t> E. Petras, in </a:t>
            </a:r>
            <a:r>
              <a:rPr lang="en-GB" altLang="x-none" sz="1600" i="1"/>
              <a:t>Global Trends in Migration</a:t>
            </a:r>
            <a:r>
              <a:rPr lang="en-GB" altLang="x-none" sz="1600"/>
              <a:t> eds. M.M. Kritz, C.B. Keely and S.M. Tomasi (1981), New York, Center for Migration Studies.</a:t>
            </a:r>
          </a:p>
          <a:p>
            <a:r>
              <a:rPr lang="en-GB" altLang="x-none" sz="1600"/>
              <a:t> </a:t>
            </a:r>
          </a:p>
          <a:p>
            <a:r>
              <a:rPr lang="en-GB" altLang="x-none" sz="1600"/>
              <a:t>Bohning, W.R. (London, Macmillan, 1984), </a:t>
            </a:r>
            <a:r>
              <a:rPr lang="en-GB" altLang="x-none" sz="1600" i="1"/>
              <a:t>Studies in International Migration</a:t>
            </a:r>
            <a:r>
              <a:rPr lang="en-GB" altLang="x-none" sz="1600"/>
              <a:t>.</a:t>
            </a:r>
          </a:p>
          <a:p>
            <a:r>
              <a:rPr lang="en-GB" altLang="x-none" sz="1600"/>
              <a:t> </a:t>
            </a:r>
          </a:p>
          <a:p>
            <a:r>
              <a:rPr lang="en-GB" altLang="x-none" sz="1600"/>
              <a:t>Melander, G. and P. Nobel (eds.) </a:t>
            </a:r>
            <a:r>
              <a:rPr lang="en-GB" altLang="x-none" sz="1600" i="1"/>
              <a:t>African Refugees and the Law</a:t>
            </a:r>
            <a:r>
              <a:rPr lang="en-GB" altLang="x-none" sz="1600"/>
              <a:t>, Uppsala, Scandinavian Institute of African Studies, 1978.</a:t>
            </a:r>
          </a:p>
          <a:p>
            <a:r>
              <a:rPr lang="en-GB" altLang="x-none" sz="1600"/>
              <a:t> </a:t>
            </a:r>
          </a:p>
          <a:p>
            <a:r>
              <a:rPr lang="en-GB" altLang="x-none" sz="1600"/>
              <a:t>Wildren Jones, (1990) </a:t>
            </a:r>
            <a:r>
              <a:rPr lang="en-GB" altLang="en-US" sz="1600"/>
              <a:t>‘</a:t>
            </a:r>
            <a:r>
              <a:rPr lang="en-GB" altLang="x-none" sz="1600"/>
              <a:t>International Migration and Regional Stability</a:t>
            </a:r>
            <a:r>
              <a:rPr lang="en-GB" altLang="en-US" sz="1600"/>
              <a:t>’</a:t>
            </a:r>
            <a:r>
              <a:rPr lang="en-GB" altLang="x-none" sz="1600"/>
              <a:t> International Affairs, 66, 4 (1990), pp. 149-66.</a:t>
            </a:r>
          </a:p>
        </p:txBody>
      </p:sp>
    </p:spTree>
    <p:extLst>
      <p:ext uri="{BB962C8B-B14F-4D97-AF65-F5344CB8AC3E}">
        <p14:creationId xmlns:p14="http://schemas.microsoft.com/office/powerpoint/2010/main" val="13331467"/>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a:p>
            <a:pPr algn="l">
              <a:defRPr/>
            </a:pPr>
            <a:endParaRPr lang="en-GB"/>
          </a:p>
        </p:txBody>
      </p:sp>
      <p:sp>
        <p:nvSpPr>
          <p:cNvPr id="141314" name="TextBox 4"/>
          <p:cNvSpPr txBox="1">
            <a:spLocks noChangeArrowheads="1"/>
          </p:cNvSpPr>
          <p:nvPr/>
        </p:nvSpPr>
        <p:spPr bwMode="auto">
          <a:xfrm>
            <a:off x="323850" y="3500438"/>
            <a:ext cx="184150" cy="3397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a:t> </a:t>
            </a:r>
            <a:r>
              <a:rPr lang="en-GB" altLang="x-none" sz="1600" b="1"/>
              <a:t>                                                       </a:t>
            </a:r>
            <a:endParaRPr lang="en-US" altLang="x-none" sz="1600"/>
          </a:p>
        </p:txBody>
      </p:sp>
      <p:sp>
        <p:nvSpPr>
          <p:cNvPr id="141315" name="TextBox 5"/>
          <p:cNvSpPr txBox="1">
            <a:spLocks noChangeArrowheads="1"/>
          </p:cNvSpPr>
          <p:nvPr/>
        </p:nvSpPr>
        <p:spPr bwMode="auto">
          <a:xfrm>
            <a:off x="323850" y="404813"/>
            <a:ext cx="184150" cy="461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endParaRPr lang="en-US" altLang="x-none"/>
          </a:p>
        </p:txBody>
      </p:sp>
      <p:sp>
        <p:nvSpPr>
          <p:cNvPr id="141316" name="TextBox 6"/>
          <p:cNvSpPr txBox="1">
            <a:spLocks noChangeArrowheads="1"/>
          </p:cNvSpPr>
          <p:nvPr/>
        </p:nvSpPr>
        <p:spPr bwMode="auto">
          <a:xfrm>
            <a:off x="2044700" y="2349500"/>
            <a:ext cx="184150" cy="461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endParaRPr lang="en-US" altLang="x-none"/>
          </a:p>
        </p:txBody>
      </p:sp>
      <p:sp>
        <p:nvSpPr>
          <p:cNvPr id="141317" name="Rectangle 7"/>
          <p:cNvSpPr>
            <a:spLocks noChangeArrowheads="1"/>
          </p:cNvSpPr>
          <p:nvPr/>
        </p:nvSpPr>
        <p:spPr bwMode="auto">
          <a:xfrm>
            <a:off x="171450" y="476672"/>
            <a:ext cx="8820150" cy="57546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altLang="x-none" sz="1600" dirty="0"/>
              <a:t> </a:t>
            </a:r>
            <a:r>
              <a:rPr lang="en-GB" altLang="x-none" sz="1600" u="sng" dirty="0"/>
              <a:t>Reference List</a:t>
            </a:r>
            <a:endParaRPr lang="en-GB" altLang="x-none" sz="1600" dirty="0"/>
          </a:p>
          <a:p>
            <a:r>
              <a:rPr lang="en-GB" altLang="x-none" sz="1600" dirty="0"/>
              <a:t> </a:t>
            </a:r>
          </a:p>
          <a:p>
            <a:pPr indent="-457200"/>
            <a:r>
              <a:rPr lang="en-GB" altLang="x-none" sz="1600" dirty="0"/>
              <a:t>Arnold, F. (1990) </a:t>
            </a:r>
            <a:r>
              <a:rPr lang="en-GB" altLang="en-US" sz="1600" dirty="0"/>
              <a:t>‘</a:t>
            </a:r>
            <a:r>
              <a:rPr lang="en-GB" altLang="x-none" sz="1600" dirty="0"/>
              <a:t>International migration: who goes where?</a:t>
            </a:r>
            <a:r>
              <a:rPr lang="en-GB" altLang="en-US" sz="1600" dirty="0"/>
              <a:t>’</a:t>
            </a:r>
            <a:r>
              <a:rPr lang="en-GB" altLang="x-none" sz="1600" dirty="0"/>
              <a:t> </a:t>
            </a:r>
            <a:r>
              <a:rPr lang="en-GB" altLang="x-none" sz="1600" i="1" dirty="0"/>
              <a:t>Finance and Development</a:t>
            </a:r>
            <a:r>
              <a:rPr lang="en-GB" altLang="x-none" sz="1600" dirty="0"/>
              <a:t>, 27: 2, 46-47.</a:t>
            </a:r>
          </a:p>
          <a:p>
            <a:pPr indent="-457200"/>
            <a:r>
              <a:rPr lang="en-GB" altLang="x-none" sz="1600" dirty="0"/>
              <a:t> </a:t>
            </a:r>
          </a:p>
          <a:p>
            <a:pPr indent="-457200"/>
            <a:r>
              <a:rPr lang="en-GB" altLang="x-none" sz="1600" dirty="0" err="1"/>
              <a:t>Bohning</a:t>
            </a:r>
            <a:r>
              <a:rPr lang="en-GB" altLang="x-none" sz="1600" dirty="0"/>
              <a:t>, W.R. (1984) </a:t>
            </a:r>
            <a:r>
              <a:rPr lang="en-GB" altLang="x-none" sz="1600" i="1" dirty="0"/>
              <a:t>Studies in International Migration</a:t>
            </a:r>
            <a:r>
              <a:rPr lang="en-GB" altLang="x-none" sz="1600" dirty="0"/>
              <a:t>. London: Macmillan. </a:t>
            </a:r>
          </a:p>
          <a:p>
            <a:pPr indent="-457200"/>
            <a:r>
              <a:rPr lang="en-GB" altLang="x-none" sz="1600" dirty="0"/>
              <a:t> </a:t>
            </a:r>
          </a:p>
          <a:p>
            <a:pPr indent="-457200"/>
            <a:r>
              <a:rPr lang="en-GB" altLang="x-none" sz="1600" dirty="0"/>
              <a:t>Jackson, J.A. (ed.) (1969) </a:t>
            </a:r>
            <a:r>
              <a:rPr lang="en-GB" altLang="x-none" sz="1600" i="1" dirty="0"/>
              <a:t>Migration</a:t>
            </a:r>
            <a:r>
              <a:rPr lang="en-GB" altLang="x-none" sz="1600" dirty="0"/>
              <a:t>. Cambridge: Cambridge University Press.</a:t>
            </a:r>
          </a:p>
          <a:p>
            <a:pPr indent="-457200"/>
            <a:r>
              <a:rPr lang="en-GB" altLang="x-none" sz="1600" dirty="0"/>
              <a:t> </a:t>
            </a:r>
          </a:p>
          <a:p>
            <a:pPr indent="-457200"/>
            <a:r>
              <a:rPr lang="en-GB" altLang="x-none" sz="1600" dirty="0"/>
              <a:t>Jacobsen,</a:t>
            </a:r>
            <a:r>
              <a:rPr lang="en-GB" altLang="x-none" sz="1600" i="1" dirty="0"/>
              <a:t> </a:t>
            </a:r>
            <a:r>
              <a:rPr lang="en-GB" altLang="x-none" sz="1600" dirty="0"/>
              <a:t>J. L. (1989) </a:t>
            </a:r>
            <a:r>
              <a:rPr lang="en-GB" altLang="x-none" sz="1600" i="1" dirty="0"/>
              <a:t>Environmental Refugees: A yardstick of habitability</a:t>
            </a:r>
            <a:r>
              <a:rPr lang="en-GB" altLang="x-none" sz="1600" dirty="0"/>
              <a:t>. Washington D.C.:</a:t>
            </a:r>
            <a:r>
              <a:rPr lang="en-GB" altLang="x-none" sz="1600" dirty="0" err="1"/>
              <a:t>Worldwatch</a:t>
            </a:r>
            <a:r>
              <a:rPr lang="en-GB" altLang="x-none" sz="1600" dirty="0"/>
              <a:t> Institute.</a:t>
            </a:r>
          </a:p>
          <a:p>
            <a:pPr indent="-457200"/>
            <a:r>
              <a:rPr lang="en-GB" altLang="x-none" sz="1600" dirty="0"/>
              <a:t> </a:t>
            </a:r>
          </a:p>
          <a:p>
            <a:pPr indent="-457200"/>
            <a:r>
              <a:rPr lang="en-GB" altLang="x-none" sz="1600" dirty="0"/>
              <a:t>Jones, W. (1990) </a:t>
            </a:r>
            <a:r>
              <a:rPr lang="en-GB" altLang="en-US" sz="1600" dirty="0"/>
              <a:t>‘</a:t>
            </a:r>
            <a:r>
              <a:rPr lang="en-GB" altLang="x-none" sz="1600" dirty="0"/>
              <a:t>International Migration and Regional Stability</a:t>
            </a:r>
            <a:r>
              <a:rPr lang="en-GB" altLang="en-US" sz="1600" dirty="0"/>
              <a:t>’</a:t>
            </a:r>
            <a:r>
              <a:rPr lang="en-GB" altLang="x-none" sz="1600" dirty="0"/>
              <a:t> </a:t>
            </a:r>
            <a:r>
              <a:rPr lang="en-GB" altLang="x-none" sz="1600" i="1" dirty="0"/>
              <a:t>International Affairs</a:t>
            </a:r>
            <a:r>
              <a:rPr lang="en-GB" altLang="x-none" sz="1600" dirty="0"/>
              <a:t>, 66:4, 149-166.</a:t>
            </a:r>
          </a:p>
          <a:p>
            <a:pPr indent="-457200"/>
            <a:r>
              <a:rPr lang="en-GB" altLang="x-none" sz="1600" dirty="0"/>
              <a:t> </a:t>
            </a:r>
          </a:p>
          <a:p>
            <a:pPr indent="-457200"/>
            <a:r>
              <a:rPr lang="en-GB" altLang="x-none" sz="1600" dirty="0" err="1"/>
              <a:t>Marshale</a:t>
            </a:r>
            <a:r>
              <a:rPr lang="en-GB" altLang="x-none" sz="1600" dirty="0"/>
              <a:t>, R.  (1984) </a:t>
            </a:r>
            <a:r>
              <a:rPr lang="en-GB" altLang="en-US" sz="1600" dirty="0"/>
              <a:t>‘</a:t>
            </a:r>
            <a:r>
              <a:rPr lang="en-GB" altLang="x-none" sz="1600" dirty="0"/>
              <a:t>Immigration: an international economic perspective</a:t>
            </a:r>
            <a:r>
              <a:rPr lang="en-GB" altLang="en-US" sz="1600" dirty="0"/>
              <a:t>’</a:t>
            </a:r>
            <a:r>
              <a:rPr lang="en-GB" altLang="x-none" sz="1600" dirty="0"/>
              <a:t>, </a:t>
            </a:r>
            <a:r>
              <a:rPr lang="en-GB" altLang="x-none" sz="1600" i="1" dirty="0"/>
              <a:t>International Migration Review</a:t>
            </a:r>
            <a:r>
              <a:rPr lang="en-GB" altLang="x-none" sz="1600" dirty="0"/>
              <a:t>, xviii: 3, 593-595.</a:t>
            </a:r>
          </a:p>
          <a:p>
            <a:pPr indent="-457200"/>
            <a:r>
              <a:rPr lang="en-GB" altLang="x-none" sz="1600" dirty="0"/>
              <a:t> </a:t>
            </a:r>
          </a:p>
          <a:p>
            <a:pPr indent="-457200"/>
            <a:r>
              <a:rPr lang="en-GB" altLang="x-none" sz="1600" dirty="0"/>
              <a:t>Melander, G. and P. Nobel (eds.) (1978) </a:t>
            </a:r>
            <a:r>
              <a:rPr lang="en-GB" altLang="x-none" sz="1600" i="1" dirty="0"/>
              <a:t>African Refugees and the Law</a:t>
            </a:r>
            <a:r>
              <a:rPr lang="en-GB" altLang="x-none" sz="1600" dirty="0"/>
              <a:t>, Uppsala: Scandinavian Institute of African Studies.</a:t>
            </a:r>
          </a:p>
          <a:p>
            <a:pPr indent="-457200"/>
            <a:r>
              <a:rPr lang="en-GB" altLang="x-none" sz="1600" dirty="0"/>
              <a:t> </a:t>
            </a:r>
          </a:p>
          <a:p>
            <a:pPr indent="-457200"/>
            <a:r>
              <a:rPr lang="en-GB" altLang="x-none" sz="1600" dirty="0" err="1"/>
              <a:t>Petras</a:t>
            </a:r>
            <a:r>
              <a:rPr lang="en-GB" altLang="x-none" sz="1600" dirty="0"/>
              <a:t>, E. (1981) </a:t>
            </a:r>
            <a:r>
              <a:rPr lang="en-GB" altLang="en-US" sz="1600" dirty="0"/>
              <a:t>‘</a:t>
            </a:r>
            <a:r>
              <a:rPr lang="en-GB" altLang="x-none" sz="1600" dirty="0"/>
              <a:t>The global labour market in the modern world economy</a:t>
            </a:r>
            <a:r>
              <a:rPr lang="en-GB" altLang="en-US" sz="1600" dirty="0"/>
              <a:t>’</a:t>
            </a:r>
            <a:r>
              <a:rPr lang="en-GB" altLang="x-none" sz="1600" dirty="0"/>
              <a:t>, in </a:t>
            </a:r>
            <a:r>
              <a:rPr lang="en-GB" altLang="x-none" sz="1600" dirty="0" err="1"/>
              <a:t>Kritz</a:t>
            </a:r>
            <a:r>
              <a:rPr lang="en-GB" altLang="x-none" sz="1600" dirty="0"/>
              <a:t>, M. M.</a:t>
            </a:r>
            <a:r>
              <a:rPr lang="en-GB" altLang="x-none" sz="1600" i="1" dirty="0"/>
              <a:t> et al</a:t>
            </a:r>
            <a:r>
              <a:rPr lang="en-GB" altLang="x-none" sz="1600" dirty="0"/>
              <a:t>. (eds.)</a:t>
            </a:r>
            <a:r>
              <a:rPr lang="en-GB" altLang="x-none" sz="1600" i="1" dirty="0"/>
              <a:t> Global Trends in Migration</a:t>
            </a:r>
            <a:r>
              <a:rPr lang="en-GB" altLang="x-none" sz="1600" dirty="0"/>
              <a:t>. New York: </a:t>
            </a:r>
            <a:r>
              <a:rPr lang="en-GB" altLang="x-none" sz="1600" dirty="0" err="1"/>
              <a:t>Center</a:t>
            </a:r>
            <a:r>
              <a:rPr lang="en-GB" altLang="x-none" sz="1600" dirty="0"/>
              <a:t> for Migration Studies.</a:t>
            </a:r>
          </a:p>
          <a:p>
            <a:pPr indent="-457200"/>
            <a:r>
              <a:rPr lang="en-GB" altLang="x-none" sz="1600" dirty="0"/>
              <a:t> </a:t>
            </a:r>
          </a:p>
          <a:p>
            <a:pPr indent="-457200"/>
            <a:r>
              <a:rPr lang="en-GB" altLang="x-none" sz="1600" dirty="0" err="1"/>
              <a:t>Sadik</a:t>
            </a:r>
            <a:r>
              <a:rPr lang="en-GB" altLang="x-none" sz="1600" dirty="0"/>
              <a:t>, N. (1990) </a:t>
            </a:r>
            <a:r>
              <a:rPr lang="en-GB" altLang="x-none" sz="1600" i="1" dirty="0"/>
              <a:t>The State of the World Population 1990</a:t>
            </a:r>
            <a:r>
              <a:rPr lang="en-GB" altLang="x-none" sz="1600" dirty="0"/>
              <a:t>. New York: UN Population Fund.</a:t>
            </a:r>
          </a:p>
        </p:txBody>
      </p:sp>
    </p:spTree>
    <p:extLst>
      <p:ext uri="{BB962C8B-B14F-4D97-AF65-F5344CB8AC3E}">
        <p14:creationId xmlns:p14="http://schemas.microsoft.com/office/powerpoint/2010/main" val="146433390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323528" y="2996952"/>
            <a:ext cx="8229600" cy="1143000"/>
          </a:xfrm>
        </p:spPr>
        <p:txBody>
          <a:bodyPr/>
          <a:lstStyle/>
          <a:p>
            <a:r>
              <a:rPr lang="en-US" altLang="x-none">
                <a:latin typeface="Arial" charset="0"/>
              </a:rPr>
              <a:t>Checklist</a:t>
            </a:r>
            <a:endParaRPr lang="en-US" altLang="x-none"/>
          </a:p>
        </p:txBody>
      </p:sp>
      <p:sp>
        <p:nvSpPr>
          <p:cNvPr id="2051" name="Rectangle 3"/>
          <p:cNvSpPr>
            <a:spLocks noChangeArrowheads="1"/>
          </p:cNvSpPr>
          <p:nvPr/>
        </p:nvSpPr>
        <p:spPr bwMode="auto">
          <a:xfrm>
            <a:off x="522288" y="1995488"/>
            <a:ext cx="184150" cy="3667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endParaRPr lang="en-GB" altLang="x-none" sz="1800">
              <a:latin typeface="Arial" charset="0"/>
            </a:endParaRPr>
          </a:p>
        </p:txBody>
      </p:sp>
    </p:spTree>
    <p:extLst>
      <p:ext uri="{BB962C8B-B14F-4D97-AF65-F5344CB8AC3E}">
        <p14:creationId xmlns:p14="http://schemas.microsoft.com/office/powerpoint/2010/main" val="30446109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609600" y="762000"/>
            <a:ext cx="7924800" cy="5788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a:latin typeface="Arial" charset="0"/>
              </a:rPr>
              <a:t>According to Brabazon (2011)* correcting the following 20 flaws will result in a successful submission. As a subject lecturer she believes that there is a powerful relationship between ‘the power of expression’ and ‘the power of thought’. These 20 errors not only demonstrate limitations in the mode of expression, but compression in the capacity to think. This checklist can show how these simple errors activate scholarly sensors that warn of deeper analytical problems. As such you may find this checklist useful. The error is presented in </a:t>
            </a:r>
            <a:r>
              <a:rPr lang="en-US" altLang="x-none" b="1">
                <a:latin typeface="Arial" charset="0"/>
              </a:rPr>
              <a:t>bold</a:t>
            </a:r>
            <a:r>
              <a:rPr lang="en-US" altLang="x-none">
                <a:latin typeface="Arial" charset="0"/>
              </a:rPr>
              <a:t>, followed by what this mistake means to a marker.</a:t>
            </a:r>
            <a:endParaRPr lang="en-US" altLang="x-none" sz="800">
              <a:solidFill>
                <a:srgbClr val="333333"/>
              </a:solidFill>
              <a:latin typeface="Arial" charset="0"/>
            </a:endParaRPr>
          </a:p>
          <a:p>
            <a:endParaRPr lang="en-US" altLang="x-none" sz="800">
              <a:solidFill>
                <a:srgbClr val="333333"/>
              </a:solidFill>
              <a:latin typeface="Arial" charset="0"/>
            </a:endParaRPr>
          </a:p>
          <a:p>
            <a:endParaRPr lang="en-US" altLang="x-none" sz="800">
              <a:solidFill>
                <a:srgbClr val="333333"/>
              </a:solidFill>
              <a:latin typeface="Arial" charset="0"/>
            </a:endParaRPr>
          </a:p>
          <a:p>
            <a:endParaRPr lang="en-US" altLang="x-none" sz="800">
              <a:solidFill>
                <a:srgbClr val="333333"/>
              </a:solidFill>
              <a:latin typeface="Arial" charset="0"/>
            </a:endParaRPr>
          </a:p>
          <a:p>
            <a:endParaRPr lang="en-US" altLang="x-none" sz="800">
              <a:solidFill>
                <a:srgbClr val="333333"/>
              </a:solidFill>
              <a:latin typeface="Arial" charset="0"/>
            </a:endParaRPr>
          </a:p>
          <a:p>
            <a:endParaRPr lang="en-US" altLang="x-none" sz="800">
              <a:solidFill>
                <a:srgbClr val="333333"/>
              </a:solidFill>
              <a:latin typeface="Arial" charset="0"/>
            </a:endParaRPr>
          </a:p>
          <a:p>
            <a:endParaRPr lang="en-US" altLang="x-none" sz="1800">
              <a:latin typeface="Arial" charset="0"/>
            </a:endParaRPr>
          </a:p>
          <a:p>
            <a:r>
              <a:rPr lang="en-US" altLang="x-none" sz="1800">
                <a:latin typeface="Arial" charset="0"/>
              </a:rPr>
              <a:t>*Adapted from </a:t>
            </a:r>
            <a:r>
              <a:rPr lang="en-US" altLang="x-none" sz="1800" i="1">
                <a:latin typeface="Arial" charset="0"/>
              </a:rPr>
              <a:t>Tara Brabazon: Written evidence of the workings of the mind</a:t>
            </a:r>
            <a:r>
              <a:rPr lang="en-US" altLang="x-none" sz="1800">
                <a:latin typeface="Arial" charset="0"/>
              </a:rPr>
              <a:t>, an article from the Times Higher Education, 9 February 2011.</a:t>
            </a:r>
            <a:endParaRPr lang="en-GB" altLang="x-none" sz="1800">
              <a:latin typeface="Arial" charset="0"/>
            </a:endParaRPr>
          </a:p>
          <a:p>
            <a:endParaRPr lang="en-US" altLang="x-none" sz="800">
              <a:solidFill>
                <a:srgbClr val="333333"/>
              </a:solidFill>
              <a:latin typeface="Arial" charset="0"/>
            </a:endParaRPr>
          </a:p>
          <a:p>
            <a:endParaRPr lang="en-US" altLang="x-none" sz="800">
              <a:latin typeface="Arial" charset="0"/>
            </a:endParaRPr>
          </a:p>
        </p:txBody>
      </p:sp>
    </p:spTree>
    <p:extLst>
      <p:ext uri="{BB962C8B-B14F-4D97-AF65-F5344CB8AC3E}">
        <p14:creationId xmlns:p14="http://schemas.microsoft.com/office/powerpoint/2010/main" val="177149247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609600" y="2800350"/>
            <a:ext cx="7924800" cy="104644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dirty="0">
                <a:latin typeface="Arial" charset="0"/>
              </a:rPr>
              <a:t>Using ‘</a:t>
            </a:r>
            <a:r>
              <a:rPr lang="en-US" altLang="x-none" b="1" dirty="0" err="1">
                <a:latin typeface="Arial" charset="0"/>
              </a:rPr>
              <a:t>i</a:t>
            </a:r>
            <a:r>
              <a:rPr lang="en-US" altLang="x-none" b="1" dirty="0">
                <a:latin typeface="Arial" charset="0"/>
              </a:rPr>
              <a:t>’ instead of ‘I’.</a:t>
            </a:r>
            <a:r>
              <a:rPr lang="en-US" altLang="x-none" dirty="0">
                <a:latin typeface="Arial" charset="0"/>
              </a:rPr>
              <a:t> This error demonstrates that the student did not draft their script and/or does not care about the quality of their submitted work.</a:t>
            </a:r>
          </a:p>
          <a:p>
            <a:endParaRPr lang="en-US" altLang="x-none" dirty="0">
              <a:solidFill>
                <a:srgbClr val="333333"/>
              </a:solidFill>
              <a:latin typeface="Georgia" charset="0"/>
            </a:endParaRPr>
          </a:p>
          <a:p>
            <a:endParaRPr lang="en-US" altLang="x-none" sz="800" dirty="0">
              <a:latin typeface="Arial" charset="0"/>
            </a:endParaRPr>
          </a:p>
        </p:txBody>
      </p:sp>
    </p:spTree>
    <p:extLst>
      <p:ext uri="{BB962C8B-B14F-4D97-AF65-F5344CB8AC3E}">
        <p14:creationId xmlns:p14="http://schemas.microsoft.com/office/powerpoint/2010/main" val="76076212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609600" y="2800350"/>
            <a:ext cx="7924800" cy="203993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Not capitalising the first word of a sentence.</a:t>
            </a:r>
            <a:r>
              <a:rPr lang="en-US" altLang="x-none">
                <a:latin typeface="Arial" charset="0"/>
              </a:rPr>
              <a:t> The inability to capitalise proves that the student does not understand grammar and/or wishes to waste the time of the examiner.</a:t>
            </a:r>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1138383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15362" name="Rectangle 2"/>
          <p:cNvSpPr>
            <a:spLocks noChangeArrowheads="1"/>
          </p:cNvSpPr>
          <p:nvPr/>
        </p:nvSpPr>
        <p:spPr bwMode="auto">
          <a:xfrm>
            <a:off x="609600" y="2800350"/>
            <a:ext cx="7924800" cy="24050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Single-sentence paragraphs.</a:t>
            </a:r>
            <a:r>
              <a:rPr lang="en-US" altLang="x-none">
                <a:latin typeface="Arial" charset="0"/>
              </a:rPr>
              <a:t> Academic writing builds an argument through a paragraph. A student constructing single-sentence paragraphs is unable to develop a complex series of ideas.</a:t>
            </a:r>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20198622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609600" y="2800350"/>
            <a:ext cx="7924800" cy="24050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Use of long sentences.</a:t>
            </a:r>
            <a:r>
              <a:rPr lang="en-US" altLang="x-none">
                <a:latin typeface="Arial" charset="0"/>
              </a:rPr>
              <a:t> Often, single-sentence paragraphs are composed of one long sentence. Such students confirm that they cannot express a concise thought within the husk of a succinct statement.</a:t>
            </a:r>
          </a:p>
          <a:p>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175835492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609600" y="2800350"/>
            <a:ext cx="7924800" cy="27701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Using words such as ‘everybody’, ‘society’, ‘the masses’ or ‘all of us’.</a:t>
            </a:r>
            <a:r>
              <a:rPr lang="en-US" altLang="x-none">
                <a:latin typeface="Arial" charset="0"/>
              </a:rPr>
              <a:t> Generalisations follow the use of such words and phrases. They block precision, rigour and clarity. They are a sign of superficial reading and research.</a:t>
            </a:r>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114882533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18434" name="Rectangle 2"/>
          <p:cNvSpPr>
            <a:spLocks noChangeArrowheads="1"/>
          </p:cNvSpPr>
          <p:nvPr/>
        </p:nvSpPr>
        <p:spPr bwMode="auto">
          <a:xfrm>
            <a:off x="609600" y="2800350"/>
            <a:ext cx="7924800" cy="203993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Use of the word ‘nowadays’.</a:t>
            </a:r>
            <a:r>
              <a:rPr lang="en-US" altLang="x-none">
                <a:latin typeface="Arial" charset="0"/>
              </a:rPr>
              <a:t> The student has confused storytelling with essay writing.</a:t>
            </a:r>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28195197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09600" y="2800350"/>
            <a:ext cx="7924800" cy="31353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Weak transitional phrases.</a:t>
            </a:r>
            <a:r>
              <a:rPr lang="en-US" altLang="x-none">
                <a:latin typeface="Arial" charset="0"/>
              </a:rPr>
              <a:t> When students use phrases such as ‘let us now’ or ‘as I mentioned earlier’ they show that they commenced the assignment without a structure or plan. The best writing is like a waterfall rather than a motor vehicle in need of a service. Transitions and movements between ideas should be smooth, rather than sounding </a:t>
            </a:r>
            <a:r>
              <a:rPr lang="en-GB" altLang="x-none">
                <a:latin typeface="Arial" charset="0"/>
              </a:rPr>
              <a:t>clichéd</a:t>
            </a:r>
            <a:r>
              <a:rPr lang="en-US" altLang="x-none">
                <a:latin typeface="Arial" charset="0"/>
              </a:rPr>
              <a:t>.</a:t>
            </a:r>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141791854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609600" y="2800350"/>
            <a:ext cx="7924800" cy="203993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Referencing errors. </a:t>
            </a:r>
            <a:r>
              <a:rPr lang="en-US" altLang="x-none">
                <a:latin typeface="Arial" charset="0"/>
              </a:rPr>
              <a:t>If there are errors in referencing, anything between 10 and 30 per cent is removed from the final mark. Such a flaw demonstrates a lack of skill development and an inability to follow instructions.</a:t>
            </a: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330921442"/>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609600" y="2800350"/>
            <a:ext cx="7924800" cy="203993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Absence of full stops. </a:t>
            </a:r>
            <a:r>
              <a:rPr lang="en-US" altLang="x-none">
                <a:latin typeface="Arial" charset="0"/>
              </a:rPr>
              <a:t>This error is often tethered to referencing difficulties. Students do not know where to position the full stop in relation to the brackets. Because of their confusion, they do not use a full stop at all.</a:t>
            </a: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1961513611"/>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609600" y="2800350"/>
            <a:ext cx="7924800" cy="13096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Repetition of words. </a:t>
            </a:r>
            <a:r>
              <a:rPr lang="en-US" altLang="x-none">
                <a:latin typeface="Arial" charset="0"/>
              </a:rPr>
              <a:t>The student has a limited vocabulary.</a:t>
            </a:r>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1137794980"/>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609600" y="2800350"/>
            <a:ext cx="7924800" cy="24050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Use of an odd synonym that does not fit the context.</a:t>
            </a:r>
            <a:r>
              <a:rPr lang="en-US" altLang="x-none">
                <a:latin typeface="Arial" charset="0"/>
              </a:rPr>
              <a:t> The student holds such a limited vocabulary that they are making incorrect choices from the thesaurus embedded in their word-processing program.</a:t>
            </a:r>
          </a:p>
          <a:p>
            <a:endParaRPr lang="en-US" altLang="x-none">
              <a:solidFill>
                <a:srgbClr val="333333"/>
              </a:solidFill>
              <a:latin typeface="Georgia"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1725835972"/>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609600" y="2800350"/>
            <a:ext cx="7924800" cy="203993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Use of a colon and/or semicolon when the student has no idea of their purpose.</a:t>
            </a:r>
            <a:r>
              <a:rPr lang="en-US" altLang="x-none">
                <a:latin typeface="Arial" charset="0"/>
              </a:rPr>
              <a:t> This student is unable to construct a sentence, does not know where to position the full stop and inserts a semicolon instead.</a:t>
            </a: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63561375"/>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609600" y="2800350"/>
            <a:ext cx="7924800" cy="104644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dirty="0">
                <a:solidFill>
                  <a:srgbClr val="009999"/>
                </a:solidFill>
                <a:latin typeface="Arial" charset="0"/>
              </a:rPr>
              <a:t>Excessive</a:t>
            </a:r>
            <a:r>
              <a:rPr lang="en-US" altLang="x-none" b="1" dirty="0">
                <a:latin typeface="Arial" charset="0"/>
              </a:rPr>
              <a:t> use of ‘I think’ and ‘I feel’. </a:t>
            </a:r>
            <a:r>
              <a:rPr lang="en-US" altLang="x-none" dirty="0">
                <a:latin typeface="Arial" charset="0"/>
              </a:rPr>
              <a:t>Markers know that a student thinks and feels this way.</a:t>
            </a:r>
            <a:r>
              <a:rPr lang="en-US" altLang="x-none" dirty="0">
                <a:solidFill>
                  <a:srgbClr val="333333"/>
                </a:solidFill>
                <a:latin typeface="Georgia" charset="0"/>
              </a:rPr>
              <a:t> </a:t>
            </a:r>
          </a:p>
          <a:p>
            <a:endParaRPr lang="en-US" altLang="x-none" dirty="0">
              <a:solidFill>
                <a:srgbClr val="333333"/>
              </a:solidFill>
              <a:latin typeface="Georgia" charset="0"/>
            </a:endParaRPr>
          </a:p>
          <a:p>
            <a:endParaRPr lang="en-US" altLang="x-none" sz="800" dirty="0">
              <a:latin typeface="Arial" charset="0"/>
            </a:endParaRPr>
          </a:p>
        </p:txBody>
      </p:sp>
    </p:spTree>
    <p:extLst>
      <p:ext uri="{BB962C8B-B14F-4D97-AF65-F5344CB8AC3E}">
        <p14:creationId xmlns:p14="http://schemas.microsoft.com/office/powerpoint/2010/main" val="976657066"/>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6626" name="Rectangle 2"/>
          <p:cNvSpPr>
            <a:spLocks noChangeArrowheads="1"/>
          </p:cNvSpPr>
          <p:nvPr/>
        </p:nvSpPr>
        <p:spPr bwMode="auto">
          <a:xfrm>
            <a:off x="609600" y="2800350"/>
            <a:ext cx="7924800" cy="104644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dirty="0">
                <a:solidFill>
                  <a:srgbClr val="009999"/>
                </a:solidFill>
                <a:latin typeface="Arial" charset="0"/>
              </a:rPr>
              <a:t>Excessive</a:t>
            </a:r>
            <a:r>
              <a:rPr lang="en-US" altLang="x-none" b="1" dirty="0">
                <a:latin typeface="Arial" charset="0"/>
              </a:rPr>
              <a:t> paraphrasing.</a:t>
            </a:r>
            <a:r>
              <a:rPr lang="en-US" altLang="x-none" dirty="0">
                <a:latin typeface="Arial" charset="0"/>
              </a:rPr>
              <a:t> This student is unable to interpret the words of others and only restates existing knowledge.</a:t>
            </a:r>
            <a:endParaRPr lang="en-US" altLang="x-none" dirty="0">
              <a:solidFill>
                <a:srgbClr val="333333"/>
              </a:solidFill>
              <a:latin typeface="Georgia" charset="0"/>
            </a:endParaRPr>
          </a:p>
          <a:p>
            <a:endParaRPr lang="en-US" altLang="x-none" dirty="0">
              <a:solidFill>
                <a:srgbClr val="333333"/>
              </a:solidFill>
              <a:latin typeface="Georgia" charset="0"/>
            </a:endParaRPr>
          </a:p>
          <a:p>
            <a:endParaRPr lang="en-US" altLang="x-none" sz="800" dirty="0">
              <a:latin typeface="Arial" charset="0"/>
            </a:endParaRPr>
          </a:p>
        </p:txBody>
      </p:sp>
    </p:spTree>
    <p:extLst>
      <p:ext uri="{BB962C8B-B14F-4D97-AF65-F5344CB8AC3E}">
        <p14:creationId xmlns:p14="http://schemas.microsoft.com/office/powerpoint/2010/main" val="1457794241"/>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7650" name="Rectangle 2"/>
          <p:cNvSpPr>
            <a:spLocks noChangeArrowheads="1"/>
          </p:cNvSpPr>
          <p:nvPr/>
        </p:nvSpPr>
        <p:spPr bwMode="auto">
          <a:xfrm>
            <a:off x="609600" y="2800350"/>
            <a:ext cx="7924800" cy="16748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Awkward integration of quotations into sentences and paragraphs. </a:t>
            </a:r>
            <a:r>
              <a:rPr lang="en-US" altLang="x-none">
                <a:latin typeface="Arial" charset="0"/>
              </a:rPr>
              <a:t>Students are using quotations as a mask to hide their lack of understanding.</a:t>
            </a: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506879864"/>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609600" y="2800350"/>
            <a:ext cx="7924800" cy="16748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Starting a conclusion with ‘In conclusion’.</a:t>
            </a:r>
            <a:r>
              <a:rPr lang="en-US" altLang="x-none">
                <a:latin typeface="Arial" charset="0"/>
              </a:rPr>
              <a:t> It is the last paragraph. We know it is the conclusion.</a:t>
            </a:r>
            <a:endParaRPr lang="en-US" altLang="x-none">
              <a:solidFill>
                <a:srgbClr val="333333"/>
              </a:solidFill>
              <a:latin typeface="Georgia" charset="0"/>
            </a:endParaRPr>
          </a:p>
          <a:p>
            <a:endParaRPr lang="en-US" altLang="x-none">
              <a:latin typeface="Arial"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62246599"/>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29698" name="Rectangle 2"/>
          <p:cNvSpPr>
            <a:spLocks noChangeArrowheads="1"/>
          </p:cNvSpPr>
          <p:nvPr/>
        </p:nvSpPr>
        <p:spPr bwMode="auto">
          <a:xfrm>
            <a:off x="609600" y="2800350"/>
            <a:ext cx="7924800" cy="203993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Limited bibliography or reference list.</a:t>
            </a:r>
            <a:r>
              <a:rPr lang="en-US" altLang="x-none">
                <a:latin typeface="Arial" charset="0"/>
              </a:rPr>
              <a:t> Academics start reading assignments from the back. The moment we see less than 10 references in a bibliography, the mark is capped.</a:t>
            </a: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354053304"/>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609600" y="2800350"/>
            <a:ext cx="7924800" cy="24050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No bibliography or reference list submitted.</a:t>
            </a:r>
            <a:r>
              <a:rPr lang="en-US" altLang="x-none">
                <a:latin typeface="Arial" charset="0"/>
              </a:rPr>
              <a:t> This paper goes straight to the fail pile. The lack of a bibliography demonstrates disrespect for learning, knowledge and university education.</a:t>
            </a:r>
          </a:p>
          <a:p>
            <a:endParaRPr lang="en-US" altLang="x-none">
              <a:latin typeface="Arial"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2044178138"/>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609600" y="2800350"/>
            <a:ext cx="7924800" cy="27701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Complete disconnection from the question. </a:t>
            </a:r>
            <a:r>
              <a:rPr lang="en-US" altLang="x-none">
                <a:latin typeface="Arial" charset="0"/>
              </a:rPr>
              <a:t>The student appears to be writing an assignment for another module, for another university, in another time zone and perhaps during another decade. It will not pass because it does not attempt to answer the set question.</a:t>
            </a:r>
          </a:p>
          <a:p>
            <a:endParaRPr lang="en-US" altLang="x-none">
              <a:latin typeface="Arial"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1058580660"/>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609600" y="2800350"/>
            <a:ext cx="7924800" cy="27701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US" altLang="x-none" b="1">
                <a:latin typeface="Arial" charset="0"/>
              </a:rPr>
              <a:t>Errors corrected in the previous assignment appear in the next assessment.</a:t>
            </a:r>
            <a:r>
              <a:rPr lang="en-US" altLang="x-none">
                <a:latin typeface="Arial" charset="0"/>
              </a:rPr>
              <a:t> Academics assume that the student lacks motivation, does not care about learning anything new or has dismissed the marker’s expertise and/or time.</a:t>
            </a:r>
            <a:endParaRPr lang="en-US" altLang="x-none">
              <a:solidFill>
                <a:srgbClr val="333333"/>
              </a:solidFill>
              <a:latin typeface="Georgia" charset="0"/>
            </a:endParaRPr>
          </a:p>
          <a:p>
            <a:endParaRPr lang="en-US" altLang="x-none">
              <a:latin typeface="Arial" charset="0"/>
            </a:endParaRPr>
          </a:p>
          <a:p>
            <a:endParaRPr lang="en-US" altLang="x-none">
              <a:solidFill>
                <a:srgbClr val="333333"/>
              </a:solidFill>
              <a:latin typeface="Georgia" charset="0"/>
            </a:endParaRPr>
          </a:p>
          <a:p>
            <a:endParaRPr lang="en-US" altLang="x-none" sz="800">
              <a:latin typeface="Arial" charset="0"/>
            </a:endParaRPr>
          </a:p>
        </p:txBody>
      </p:sp>
    </p:spTree>
    <p:extLst>
      <p:ext uri="{BB962C8B-B14F-4D97-AF65-F5344CB8AC3E}">
        <p14:creationId xmlns:p14="http://schemas.microsoft.com/office/powerpoint/2010/main" val="1810620872"/>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C69952"/>
        </a:solidFill>
        <a:effectLst/>
      </p:bgPr>
    </p:bg>
    <p:spTree>
      <p:nvGrpSpPr>
        <p:cNvPr id="1" name=""/>
        <p:cNvGrpSpPr/>
        <p:nvPr/>
      </p:nvGrpSpPr>
      <p:grpSpPr>
        <a:xfrm>
          <a:off x="0" y="0"/>
          <a:ext cx="0" cy="0"/>
          <a:chOff x="0" y="0"/>
          <a:chExt cx="0" cy="0"/>
        </a:xfrm>
      </p:grpSpPr>
      <p:sp>
        <p:nvSpPr>
          <p:cNvPr id="4" name="Rectangle 3"/>
          <p:cNvSpPr/>
          <p:nvPr/>
        </p:nvSpPr>
        <p:spPr>
          <a:xfrm>
            <a:off x="395536" y="260648"/>
            <a:ext cx="8568952" cy="4770537"/>
          </a:xfrm>
          <a:prstGeom prst="rect">
            <a:avLst/>
          </a:prstGeom>
        </p:spPr>
        <p:txBody>
          <a:bodyPr wrap="square">
            <a:spAutoFit/>
          </a:bodyPr>
          <a:lstStyle/>
          <a:p>
            <a:pPr algn="ctr"/>
            <a:endParaRPr lang="en-US" sz="4000" b="1" u="sng" dirty="0"/>
          </a:p>
          <a:p>
            <a:pPr algn="ctr"/>
            <a:r>
              <a:rPr lang="en-US" sz="4000" b="1" u="sng" dirty="0"/>
              <a:t>HAND-IN DEADLINE : </a:t>
            </a:r>
          </a:p>
          <a:p>
            <a:pPr algn="ctr"/>
            <a:endParaRPr lang="en-US" sz="4000" b="1" u="sng" dirty="0"/>
          </a:p>
          <a:p>
            <a:pPr algn="ctr"/>
            <a:endParaRPr lang="en-US" sz="4000" b="1" u="sng" dirty="0"/>
          </a:p>
          <a:p>
            <a:pPr algn="ctr"/>
            <a:r>
              <a:rPr lang="en-US" sz="7200" b="1" dirty="0" smtClean="0"/>
              <a:t>Tuesday, </a:t>
            </a:r>
            <a:r>
              <a:rPr lang="en-US" sz="7200" b="1" dirty="0"/>
              <a:t>5</a:t>
            </a:r>
            <a:r>
              <a:rPr lang="en-US" sz="7200" b="1" baseline="30000" dirty="0" smtClean="0"/>
              <a:t>th</a:t>
            </a:r>
            <a:r>
              <a:rPr lang="en-US" sz="7200" b="1" dirty="0" smtClean="0"/>
              <a:t> </a:t>
            </a:r>
            <a:r>
              <a:rPr lang="en-US" sz="7200" b="1" smtClean="0"/>
              <a:t>January 2021 </a:t>
            </a:r>
            <a:endParaRPr lang="en-US" sz="7200" b="1" dirty="0"/>
          </a:p>
        </p:txBody>
      </p:sp>
    </p:spTree>
    <p:extLst>
      <p:ext uri="{BB962C8B-B14F-4D97-AF65-F5344CB8AC3E}">
        <p14:creationId xmlns:p14="http://schemas.microsoft.com/office/powerpoint/2010/main" val="1864931564"/>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12100</TotalTime>
  <Words>4941</Words>
  <Application>Microsoft Office PowerPoint</Application>
  <PresentationFormat>On-screen Show (4:3)</PresentationFormat>
  <Paragraphs>788</Paragraphs>
  <Slides>83</Slides>
  <Notes>49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83</vt:i4>
      </vt:variant>
    </vt:vector>
  </HeadingPairs>
  <TitlesOfParts>
    <vt:vector size="93" baseType="lpstr">
      <vt:lpstr>MS PGothic</vt:lpstr>
      <vt:lpstr>MS PGothic</vt:lpstr>
      <vt:lpstr>Adobe Caslon Pro</vt:lpstr>
      <vt:lpstr>American Typewriter</vt:lpstr>
      <vt:lpstr>Arial</vt:lpstr>
      <vt:lpstr>Calibri</vt:lpstr>
      <vt:lpstr>Georgia</vt:lpstr>
      <vt:lpstr>Times</vt:lpstr>
      <vt:lpstr>Wingdings 3</vt:lpstr>
      <vt:lpstr>Default Design</vt:lpstr>
      <vt:lpstr>PowerPoint Presentation</vt:lpstr>
      <vt:lpstr>Conventions for Writing Practice</vt:lpstr>
      <vt:lpstr>You are all detectives now</vt:lpstr>
      <vt:lpstr>Positioning my practice</vt:lpstr>
      <vt:lpstr>You are all detectives now</vt:lpstr>
      <vt:lpstr>Questions? </vt:lpstr>
      <vt:lpstr>PowerPoint Presentation</vt:lpstr>
      <vt:lpstr>In-text referencing</vt:lpstr>
      <vt:lpstr>In-text referencing</vt:lpstr>
      <vt:lpstr>In-text referencing </vt:lpstr>
      <vt:lpstr>In-text referencing </vt:lpstr>
      <vt:lpstr>In-text referencing </vt:lpstr>
      <vt:lpstr>In-text referencing </vt:lpstr>
      <vt:lpstr>In-text referencing </vt:lpstr>
      <vt:lpstr>In-text referencing </vt:lpstr>
      <vt:lpstr>In-text referencing </vt:lpstr>
      <vt:lpstr>In-text referencing </vt:lpstr>
      <vt:lpstr>In-text referencing </vt:lpstr>
      <vt:lpstr>Referencing QUIZ</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to reference: Bibliography</vt:lpstr>
      <vt:lpstr>A design </vt:lpstr>
      <vt:lpstr>How would you reference this design? </vt:lpstr>
      <vt:lpstr>How would you reference this design? </vt:lpstr>
      <vt:lpstr>How would you reference this design? </vt:lpstr>
      <vt:lpstr>How would you reference this design? </vt:lpstr>
      <vt:lpstr>How would you reference this design? </vt:lpstr>
      <vt:lpstr>Examples: What type of publication are these?</vt:lpstr>
      <vt:lpstr>Examples: What type of publication are these?</vt:lpstr>
      <vt:lpstr>Examples: What type of publication are these?</vt:lpstr>
      <vt:lpstr>Examples: What type of publication are these?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Checklist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Regent's College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Enlightenment?</dc:title>
  <dc:creator>catej</dc:creator>
  <cp:lastModifiedBy>Paul Morrow</cp:lastModifiedBy>
  <cp:revision>384</cp:revision>
  <cp:lastPrinted>2017-10-04T11:54:21Z</cp:lastPrinted>
  <dcterms:created xsi:type="dcterms:W3CDTF">2006-10-09T18:33:50Z</dcterms:created>
  <dcterms:modified xsi:type="dcterms:W3CDTF">2020-11-05T22:52:00Z</dcterms:modified>
</cp:coreProperties>
</file>