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9"/>
  </p:notesMasterIdLst>
  <p:sldIdLst>
    <p:sldId id="256" r:id="rId5"/>
    <p:sldId id="270" r:id="rId6"/>
    <p:sldId id="271" r:id="rId7"/>
    <p:sldId id="259" r:id="rId8"/>
    <p:sldId id="348" r:id="rId9"/>
    <p:sldId id="272" r:id="rId10"/>
    <p:sldId id="273" r:id="rId11"/>
    <p:sldId id="274" r:id="rId12"/>
    <p:sldId id="258" r:id="rId13"/>
    <p:sldId id="282" r:id="rId14"/>
    <p:sldId id="283" r:id="rId15"/>
    <p:sldId id="284" r:id="rId16"/>
    <p:sldId id="289" r:id="rId17"/>
    <p:sldId id="285" r:id="rId18"/>
    <p:sldId id="287" r:id="rId19"/>
    <p:sldId id="260" r:id="rId20"/>
    <p:sldId id="261" r:id="rId21"/>
    <p:sldId id="262" r:id="rId22"/>
    <p:sldId id="264" r:id="rId23"/>
    <p:sldId id="290" r:id="rId24"/>
    <p:sldId id="291" r:id="rId25"/>
    <p:sldId id="275" r:id="rId26"/>
    <p:sldId id="276" r:id="rId27"/>
    <p:sldId id="265" r:id="rId28"/>
    <p:sldId id="292" r:id="rId29"/>
    <p:sldId id="266" r:id="rId30"/>
    <p:sldId id="293" r:id="rId31"/>
    <p:sldId id="345" r:id="rId32"/>
    <p:sldId id="294" r:id="rId33"/>
    <p:sldId id="347" r:id="rId34"/>
    <p:sldId id="267" r:id="rId35"/>
    <p:sldId id="268" r:id="rId36"/>
    <p:sldId id="349" r:id="rId37"/>
    <p:sldId id="344"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68" d="100"/>
          <a:sy n="68" d="100"/>
        </p:scale>
        <p:origin x="84" y="7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custSel modSld">
      <pc:chgData name="Ellie Brown" userId="fb51a185-9f8a-4b58-9e86-92b6e2c1185d" providerId="ADAL" clId="{20265939-53F3-4730-BE9D-07BAABE94B46}" dt="2026-09-28T14:11:32.965" v="0" actId="26606"/>
      <pc:docMkLst>
        <pc:docMk/>
      </pc:docMkLst>
      <pc:sldChg chg="addSp modSp mod setBg">
        <pc:chgData name="Ellie Brown" userId="fb51a185-9f8a-4b58-9e86-92b6e2c1185d" providerId="ADAL" clId="{20265939-53F3-4730-BE9D-07BAABE94B46}" dt="2026-09-28T14:11:32.965" v="0" actId="26606"/>
        <pc:sldMkLst>
          <pc:docMk/>
          <pc:sldMk cId="1030459788" sldId="349"/>
        </pc:sldMkLst>
        <pc:spChg chg="mod">
          <ac:chgData name="Ellie Brown" userId="fb51a185-9f8a-4b58-9e86-92b6e2c1185d" providerId="ADAL" clId="{20265939-53F3-4730-BE9D-07BAABE94B46}" dt="2026-09-28T14:11:32.965" v="0" actId="26606"/>
          <ac:spMkLst>
            <pc:docMk/>
            <pc:sldMk cId="1030459788" sldId="349"/>
            <ac:spMk id="2" creationId="{67CFD792-9C14-46D6-8AD6-6FAED547F61E}"/>
          </ac:spMkLst>
        </pc:spChg>
        <pc:spChg chg="mod">
          <ac:chgData name="Ellie Brown" userId="fb51a185-9f8a-4b58-9e86-92b6e2c1185d" providerId="ADAL" clId="{20265939-53F3-4730-BE9D-07BAABE94B46}" dt="2026-09-28T14:11:32.965" v="0" actId="26606"/>
          <ac:spMkLst>
            <pc:docMk/>
            <pc:sldMk cId="1030459788" sldId="349"/>
            <ac:spMk id="3" creationId="{F5E0FE56-0D06-542C-44F7-44318FAE83E6}"/>
          </ac:spMkLst>
        </pc:spChg>
        <pc:cxnChg chg="add">
          <ac:chgData name="Ellie Brown" userId="fb51a185-9f8a-4b58-9e86-92b6e2c1185d" providerId="ADAL" clId="{20265939-53F3-4730-BE9D-07BAABE94B46}" dt="2026-09-28T14:11:32.965" v="0" actId="26606"/>
          <ac:cxnSpMkLst>
            <pc:docMk/>
            <pc:sldMk cId="1030459788" sldId="349"/>
            <ac:cxnSpMk id="8" creationId="{0B5F7E3B-C5F1-40E0-A491-558BAFBC1127}"/>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02F608-79D2-44CE-951E-2EE3F43DD832}" type="doc">
      <dgm:prSet loTypeId="urn:microsoft.com/office/officeart/2005/8/layout/vList2" loCatId="list" qsTypeId="urn:microsoft.com/office/officeart/2005/8/quickstyle/simple4#2" qsCatId="simple" csTypeId="urn:microsoft.com/office/officeart/2005/8/colors/colorful2#2" csCatId="colorful"/>
      <dgm:spPr/>
      <dgm:t>
        <a:bodyPr/>
        <a:lstStyle/>
        <a:p>
          <a:endParaRPr lang="en-US"/>
        </a:p>
      </dgm:t>
    </dgm:pt>
    <dgm:pt modelId="{3434F17A-2B13-40CB-B738-50663673051E}">
      <dgm:prSet/>
      <dgm:spPr/>
      <dgm:t>
        <a:bodyPr/>
        <a:lstStyle/>
        <a:p>
          <a:r>
            <a:rPr lang="en-US"/>
            <a:t>Course structure and Scheme of Work</a:t>
          </a:r>
        </a:p>
      </dgm:t>
    </dgm:pt>
    <dgm:pt modelId="{D8E1E59C-990B-45F7-A4EF-FC26FED0DE0A}" type="parTrans" cxnId="{8B8DB0C2-1C9A-4472-909B-B1692492DFC5}">
      <dgm:prSet/>
      <dgm:spPr/>
      <dgm:t>
        <a:bodyPr/>
        <a:lstStyle/>
        <a:p>
          <a:endParaRPr lang="en-US"/>
        </a:p>
      </dgm:t>
    </dgm:pt>
    <dgm:pt modelId="{6EBAAF9C-FA41-4DDC-8B90-735333A1C444}" type="sibTrans" cxnId="{8B8DB0C2-1C9A-4472-909B-B1692492DFC5}">
      <dgm:prSet/>
      <dgm:spPr/>
      <dgm:t>
        <a:bodyPr/>
        <a:lstStyle/>
        <a:p>
          <a:endParaRPr lang="en-US"/>
        </a:p>
      </dgm:t>
    </dgm:pt>
    <dgm:pt modelId="{984A4F54-3C90-4DF8-8C15-2BBDF47825AB}">
      <dgm:prSet/>
      <dgm:spPr/>
      <dgm:t>
        <a:bodyPr/>
        <a:lstStyle/>
        <a:p>
          <a:r>
            <a:rPr lang="en-US"/>
            <a:t>Recommended Reading</a:t>
          </a:r>
        </a:p>
      </dgm:t>
    </dgm:pt>
    <dgm:pt modelId="{F5209275-C33D-4984-B673-5BC53FBFFCCA}" type="parTrans" cxnId="{D09F6E88-0C1F-4F85-A538-6E626E25502A}">
      <dgm:prSet/>
      <dgm:spPr/>
      <dgm:t>
        <a:bodyPr/>
        <a:lstStyle/>
        <a:p>
          <a:endParaRPr lang="en-US"/>
        </a:p>
      </dgm:t>
    </dgm:pt>
    <dgm:pt modelId="{F00D2683-42FE-4BE4-98AB-16F773BDB877}" type="sibTrans" cxnId="{D09F6E88-0C1F-4F85-A538-6E626E25502A}">
      <dgm:prSet/>
      <dgm:spPr/>
      <dgm:t>
        <a:bodyPr/>
        <a:lstStyle/>
        <a:p>
          <a:endParaRPr lang="en-US"/>
        </a:p>
      </dgm:t>
    </dgm:pt>
    <dgm:pt modelId="{42B09546-2403-4469-99A8-1A4B7C1342A1}">
      <dgm:prSet/>
      <dgm:spPr/>
      <dgm:t>
        <a:bodyPr/>
        <a:lstStyle/>
        <a:p>
          <a:r>
            <a:rPr lang="en-US"/>
            <a:t>Useful Websites</a:t>
          </a:r>
        </a:p>
      </dgm:t>
    </dgm:pt>
    <dgm:pt modelId="{F2F8F582-67BD-486C-B599-0070E7C049D1}" type="parTrans" cxnId="{C99A43AB-C40D-48B4-9356-7819F7A2EDD3}">
      <dgm:prSet/>
      <dgm:spPr/>
      <dgm:t>
        <a:bodyPr/>
        <a:lstStyle/>
        <a:p>
          <a:endParaRPr lang="en-US"/>
        </a:p>
      </dgm:t>
    </dgm:pt>
    <dgm:pt modelId="{07CBFF2D-1BD9-409E-B333-25054BF93567}" type="sibTrans" cxnId="{C99A43AB-C40D-48B4-9356-7819F7A2EDD3}">
      <dgm:prSet/>
      <dgm:spPr/>
      <dgm:t>
        <a:bodyPr/>
        <a:lstStyle/>
        <a:p>
          <a:endParaRPr lang="en-US"/>
        </a:p>
      </dgm:t>
    </dgm:pt>
    <dgm:pt modelId="{D7439172-A5AC-466F-814A-1DA4348C2261}">
      <dgm:prSet/>
      <dgm:spPr/>
      <dgm:t>
        <a:bodyPr/>
        <a:lstStyle/>
        <a:p>
          <a:r>
            <a:rPr lang="en-US"/>
            <a:t>Key Concepts of Criminal Law and Litigation</a:t>
          </a:r>
        </a:p>
      </dgm:t>
    </dgm:pt>
    <dgm:pt modelId="{6CD9F698-D955-4FCD-B472-B260DC38D013}" type="parTrans" cxnId="{44622641-7B0B-4D79-ACE3-89352EDE5034}">
      <dgm:prSet/>
      <dgm:spPr/>
      <dgm:t>
        <a:bodyPr/>
        <a:lstStyle/>
        <a:p>
          <a:endParaRPr lang="en-US"/>
        </a:p>
      </dgm:t>
    </dgm:pt>
    <dgm:pt modelId="{A7C7CBA1-6ED8-4146-8AA3-49DFEA8017B1}" type="sibTrans" cxnId="{44622641-7B0B-4D79-ACE3-89352EDE5034}">
      <dgm:prSet/>
      <dgm:spPr/>
      <dgm:t>
        <a:bodyPr/>
        <a:lstStyle/>
        <a:p>
          <a:endParaRPr lang="en-US"/>
        </a:p>
      </dgm:t>
    </dgm:pt>
    <dgm:pt modelId="{2D368087-94E3-492F-99DF-7E38475C620B}" type="pres">
      <dgm:prSet presAssocID="{9F02F608-79D2-44CE-951E-2EE3F43DD832}" presName="linear" presStyleCnt="0">
        <dgm:presLayoutVars>
          <dgm:animLvl val="lvl"/>
          <dgm:resizeHandles val="exact"/>
        </dgm:presLayoutVars>
      </dgm:prSet>
      <dgm:spPr/>
    </dgm:pt>
    <dgm:pt modelId="{40DB3E80-33EB-4B10-AA15-945CAE67BBB4}" type="pres">
      <dgm:prSet presAssocID="{3434F17A-2B13-40CB-B738-50663673051E}" presName="parentText" presStyleLbl="node1" presStyleIdx="0" presStyleCnt="4">
        <dgm:presLayoutVars>
          <dgm:chMax val="0"/>
          <dgm:bulletEnabled val="1"/>
        </dgm:presLayoutVars>
      </dgm:prSet>
      <dgm:spPr/>
    </dgm:pt>
    <dgm:pt modelId="{7AEC6109-16C8-4B5E-B976-8E46F05E7985}" type="pres">
      <dgm:prSet presAssocID="{6EBAAF9C-FA41-4DDC-8B90-735333A1C444}" presName="spacer" presStyleCnt="0"/>
      <dgm:spPr/>
    </dgm:pt>
    <dgm:pt modelId="{7A95B57F-2468-4C54-879B-F16AC3C0903F}" type="pres">
      <dgm:prSet presAssocID="{984A4F54-3C90-4DF8-8C15-2BBDF47825AB}" presName="parentText" presStyleLbl="node1" presStyleIdx="1" presStyleCnt="4">
        <dgm:presLayoutVars>
          <dgm:chMax val="0"/>
          <dgm:bulletEnabled val="1"/>
        </dgm:presLayoutVars>
      </dgm:prSet>
      <dgm:spPr/>
    </dgm:pt>
    <dgm:pt modelId="{8BBFE04F-12D0-4C6E-B242-790CA2475A94}" type="pres">
      <dgm:prSet presAssocID="{F00D2683-42FE-4BE4-98AB-16F773BDB877}" presName="spacer" presStyleCnt="0"/>
      <dgm:spPr/>
    </dgm:pt>
    <dgm:pt modelId="{180BA68C-24C6-4D40-B532-A1733F1504CC}" type="pres">
      <dgm:prSet presAssocID="{42B09546-2403-4469-99A8-1A4B7C1342A1}" presName="parentText" presStyleLbl="node1" presStyleIdx="2" presStyleCnt="4">
        <dgm:presLayoutVars>
          <dgm:chMax val="0"/>
          <dgm:bulletEnabled val="1"/>
        </dgm:presLayoutVars>
      </dgm:prSet>
      <dgm:spPr/>
    </dgm:pt>
    <dgm:pt modelId="{FB2D700C-0E0A-4BA9-A443-C951C583B356}" type="pres">
      <dgm:prSet presAssocID="{07CBFF2D-1BD9-409E-B333-25054BF93567}" presName="spacer" presStyleCnt="0"/>
      <dgm:spPr/>
    </dgm:pt>
    <dgm:pt modelId="{3E495D63-06F2-4B22-ABC1-166D87983E43}" type="pres">
      <dgm:prSet presAssocID="{D7439172-A5AC-466F-814A-1DA4348C2261}" presName="parentText" presStyleLbl="node1" presStyleIdx="3" presStyleCnt="4">
        <dgm:presLayoutVars>
          <dgm:chMax val="0"/>
          <dgm:bulletEnabled val="1"/>
        </dgm:presLayoutVars>
      </dgm:prSet>
      <dgm:spPr/>
    </dgm:pt>
  </dgm:ptLst>
  <dgm:cxnLst>
    <dgm:cxn modelId="{C8A62F1C-35CF-43A8-8850-8D046F429DEA}" type="presOf" srcId="{42B09546-2403-4469-99A8-1A4B7C1342A1}" destId="{180BA68C-24C6-4D40-B532-A1733F1504CC}" srcOrd="0" destOrd="0" presId="urn:microsoft.com/office/officeart/2005/8/layout/vList2"/>
    <dgm:cxn modelId="{44622641-7B0B-4D79-ACE3-89352EDE5034}" srcId="{9F02F608-79D2-44CE-951E-2EE3F43DD832}" destId="{D7439172-A5AC-466F-814A-1DA4348C2261}" srcOrd="3" destOrd="0" parTransId="{6CD9F698-D955-4FCD-B472-B260DC38D013}" sibTransId="{A7C7CBA1-6ED8-4146-8AA3-49DFEA8017B1}"/>
    <dgm:cxn modelId="{9E9B8A46-F658-4A03-8CAC-28E911586E7E}" type="presOf" srcId="{D7439172-A5AC-466F-814A-1DA4348C2261}" destId="{3E495D63-06F2-4B22-ABC1-166D87983E43}" srcOrd="0" destOrd="0" presId="urn:microsoft.com/office/officeart/2005/8/layout/vList2"/>
    <dgm:cxn modelId="{1B6F5F71-9C90-4EA3-83CF-5A1709583B39}" type="presOf" srcId="{3434F17A-2B13-40CB-B738-50663673051E}" destId="{40DB3E80-33EB-4B10-AA15-945CAE67BBB4}" srcOrd="0" destOrd="0" presId="urn:microsoft.com/office/officeart/2005/8/layout/vList2"/>
    <dgm:cxn modelId="{78807575-52AC-49C3-BE9B-5BA7E1A04D91}" type="presOf" srcId="{9F02F608-79D2-44CE-951E-2EE3F43DD832}" destId="{2D368087-94E3-492F-99DF-7E38475C620B}" srcOrd="0" destOrd="0" presId="urn:microsoft.com/office/officeart/2005/8/layout/vList2"/>
    <dgm:cxn modelId="{D09F6E88-0C1F-4F85-A538-6E626E25502A}" srcId="{9F02F608-79D2-44CE-951E-2EE3F43DD832}" destId="{984A4F54-3C90-4DF8-8C15-2BBDF47825AB}" srcOrd="1" destOrd="0" parTransId="{F5209275-C33D-4984-B673-5BC53FBFFCCA}" sibTransId="{F00D2683-42FE-4BE4-98AB-16F773BDB877}"/>
    <dgm:cxn modelId="{68516AA4-63A9-428B-8E78-C8657C68D29D}" type="presOf" srcId="{984A4F54-3C90-4DF8-8C15-2BBDF47825AB}" destId="{7A95B57F-2468-4C54-879B-F16AC3C0903F}" srcOrd="0" destOrd="0" presId="urn:microsoft.com/office/officeart/2005/8/layout/vList2"/>
    <dgm:cxn modelId="{C99A43AB-C40D-48B4-9356-7819F7A2EDD3}" srcId="{9F02F608-79D2-44CE-951E-2EE3F43DD832}" destId="{42B09546-2403-4469-99A8-1A4B7C1342A1}" srcOrd="2" destOrd="0" parTransId="{F2F8F582-67BD-486C-B599-0070E7C049D1}" sibTransId="{07CBFF2D-1BD9-409E-B333-25054BF93567}"/>
    <dgm:cxn modelId="{8B8DB0C2-1C9A-4472-909B-B1692492DFC5}" srcId="{9F02F608-79D2-44CE-951E-2EE3F43DD832}" destId="{3434F17A-2B13-40CB-B738-50663673051E}" srcOrd="0" destOrd="0" parTransId="{D8E1E59C-990B-45F7-A4EF-FC26FED0DE0A}" sibTransId="{6EBAAF9C-FA41-4DDC-8B90-735333A1C444}"/>
    <dgm:cxn modelId="{90E081BD-35E7-4AD0-88A0-2A75944A24FC}" type="presParOf" srcId="{2D368087-94E3-492F-99DF-7E38475C620B}" destId="{40DB3E80-33EB-4B10-AA15-945CAE67BBB4}" srcOrd="0" destOrd="0" presId="urn:microsoft.com/office/officeart/2005/8/layout/vList2"/>
    <dgm:cxn modelId="{448C6D48-C9BC-477C-A452-8B30DB7859D6}" type="presParOf" srcId="{2D368087-94E3-492F-99DF-7E38475C620B}" destId="{7AEC6109-16C8-4B5E-B976-8E46F05E7985}" srcOrd="1" destOrd="0" presId="urn:microsoft.com/office/officeart/2005/8/layout/vList2"/>
    <dgm:cxn modelId="{5690235B-CA1D-409E-89A2-48D5A42B9E84}" type="presParOf" srcId="{2D368087-94E3-492F-99DF-7E38475C620B}" destId="{7A95B57F-2468-4C54-879B-F16AC3C0903F}" srcOrd="2" destOrd="0" presId="urn:microsoft.com/office/officeart/2005/8/layout/vList2"/>
    <dgm:cxn modelId="{C93AB1B7-7033-44DC-A0DF-8B33BC406638}" type="presParOf" srcId="{2D368087-94E3-492F-99DF-7E38475C620B}" destId="{8BBFE04F-12D0-4C6E-B242-790CA2475A94}" srcOrd="3" destOrd="0" presId="urn:microsoft.com/office/officeart/2005/8/layout/vList2"/>
    <dgm:cxn modelId="{CC097E40-A4D3-4902-9F09-D859C134C435}" type="presParOf" srcId="{2D368087-94E3-492F-99DF-7E38475C620B}" destId="{180BA68C-24C6-4D40-B532-A1733F1504CC}" srcOrd="4" destOrd="0" presId="urn:microsoft.com/office/officeart/2005/8/layout/vList2"/>
    <dgm:cxn modelId="{E94D21F3-03C7-493D-924A-B3E717C130D4}" type="presParOf" srcId="{2D368087-94E3-492F-99DF-7E38475C620B}" destId="{FB2D700C-0E0A-4BA9-A443-C951C583B356}" srcOrd="5" destOrd="0" presId="urn:microsoft.com/office/officeart/2005/8/layout/vList2"/>
    <dgm:cxn modelId="{BECF3749-82E6-453D-85AC-14D7708E2DDA}" type="presParOf" srcId="{2D368087-94E3-492F-99DF-7E38475C620B}" destId="{3E495D63-06F2-4B22-ABC1-166D87983E4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929D1A-B8B4-47AD-93AD-25DC5710E018}" type="doc">
      <dgm:prSet loTypeId="urn:microsoft.com/office/officeart/2008/layout/LinedList" loCatId="list" qsTypeId="urn:microsoft.com/office/officeart/2005/8/quickstyle/simple1#66" qsCatId="simple" csTypeId="urn:microsoft.com/office/officeart/2005/8/colors/colorful1#14" csCatId="colorful"/>
      <dgm:spPr/>
      <dgm:t>
        <a:bodyPr/>
        <a:lstStyle/>
        <a:p>
          <a:endParaRPr lang="en-US"/>
        </a:p>
      </dgm:t>
    </dgm:pt>
    <dgm:pt modelId="{94B5BA0C-602D-42C1-832F-FCAD810B0591}">
      <dgm:prSet/>
      <dgm:spPr/>
      <dgm:t>
        <a:bodyPr/>
        <a:lstStyle/>
        <a:p>
          <a:r>
            <a:rPr lang="en-GB"/>
            <a:t>What is Criminal Law and Criminal Litigation</a:t>
          </a:r>
          <a:endParaRPr lang="en-US"/>
        </a:p>
      </dgm:t>
    </dgm:pt>
    <dgm:pt modelId="{6D71F6BB-8844-47D4-9A6D-1B92A41DFC10}" type="parTrans" cxnId="{26C69BE0-FF85-4612-B36D-FDB3230E8CE5}">
      <dgm:prSet/>
      <dgm:spPr/>
      <dgm:t>
        <a:bodyPr/>
        <a:lstStyle/>
        <a:p>
          <a:endParaRPr lang="en-US"/>
        </a:p>
      </dgm:t>
    </dgm:pt>
    <dgm:pt modelId="{4907A2C6-C1BE-4CA0-9728-424B54FE84F6}" type="sibTrans" cxnId="{26C69BE0-FF85-4612-B36D-FDB3230E8CE5}">
      <dgm:prSet/>
      <dgm:spPr/>
      <dgm:t>
        <a:bodyPr/>
        <a:lstStyle/>
        <a:p>
          <a:endParaRPr lang="en-US"/>
        </a:p>
      </dgm:t>
    </dgm:pt>
    <dgm:pt modelId="{0EC8CB99-4324-4E82-BD99-42EA8C158FBA}">
      <dgm:prSet/>
      <dgm:spPr/>
      <dgm:t>
        <a:bodyPr/>
        <a:lstStyle/>
        <a:p>
          <a:r>
            <a:rPr lang="en-GB"/>
            <a:t>What kinds of behaviour should be criminalised? </a:t>
          </a:r>
          <a:endParaRPr lang="en-US"/>
        </a:p>
      </dgm:t>
    </dgm:pt>
    <dgm:pt modelId="{8F00E4E0-C3C7-49CD-ABE4-431AAE0A03D6}" type="parTrans" cxnId="{F95A8490-2CBC-4F20-A161-B4A9AAC9554F}">
      <dgm:prSet/>
      <dgm:spPr/>
      <dgm:t>
        <a:bodyPr/>
        <a:lstStyle/>
        <a:p>
          <a:endParaRPr lang="en-US"/>
        </a:p>
      </dgm:t>
    </dgm:pt>
    <dgm:pt modelId="{CED274D6-2C3C-4265-8992-EC2F607CF044}" type="sibTrans" cxnId="{F95A8490-2CBC-4F20-A161-B4A9AAC9554F}">
      <dgm:prSet/>
      <dgm:spPr/>
      <dgm:t>
        <a:bodyPr/>
        <a:lstStyle/>
        <a:p>
          <a:endParaRPr lang="en-US"/>
        </a:p>
      </dgm:t>
    </dgm:pt>
    <dgm:pt modelId="{B17ACF78-51FC-4739-BBD3-62C78A5A3E9F}">
      <dgm:prSet/>
      <dgm:spPr/>
      <dgm:t>
        <a:bodyPr/>
        <a:lstStyle/>
        <a:p>
          <a:r>
            <a:rPr lang="en-GB"/>
            <a:t>What purposes should punishment serve? </a:t>
          </a:r>
          <a:endParaRPr lang="en-US"/>
        </a:p>
      </dgm:t>
    </dgm:pt>
    <dgm:pt modelId="{25AF83E2-DA4A-4F1D-9039-FC7886B74F70}" type="parTrans" cxnId="{11C90EF7-2F08-468B-A37B-610C71A59C9C}">
      <dgm:prSet/>
      <dgm:spPr/>
      <dgm:t>
        <a:bodyPr/>
        <a:lstStyle/>
        <a:p>
          <a:endParaRPr lang="en-US"/>
        </a:p>
      </dgm:t>
    </dgm:pt>
    <dgm:pt modelId="{8EF8699B-C6A8-440E-83A1-820D9B363DD4}" type="sibTrans" cxnId="{11C90EF7-2F08-468B-A37B-610C71A59C9C}">
      <dgm:prSet/>
      <dgm:spPr/>
      <dgm:t>
        <a:bodyPr/>
        <a:lstStyle/>
        <a:p>
          <a:endParaRPr lang="en-US"/>
        </a:p>
      </dgm:t>
    </dgm:pt>
    <dgm:pt modelId="{825BC006-9D72-493A-9823-05EE7FCE4431}">
      <dgm:prSet/>
      <dgm:spPr/>
      <dgm:t>
        <a:bodyPr/>
        <a:lstStyle/>
        <a:p>
          <a:r>
            <a:rPr lang="en-GB"/>
            <a:t>The classification of offences </a:t>
          </a:r>
          <a:endParaRPr lang="en-US"/>
        </a:p>
      </dgm:t>
    </dgm:pt>
    <dgm:pt modelId="{E5982E36-F56B-4E99-9CB4-E2E2A02E1345}" type="parTrans" cxnId="{90B101FF-F07D-483F-B2BA-A5AF20766025}">
      <dgm:prSet/>
      <dgm:spPr/>
      <dgm:t>
        <a:bodyPr/>
        <a:lstStyle/>
        <a:p>
          <a:endParaRPr lang="en-US"/>
        </a:p>
      </dgm:t>
    </dgm:pt>
    <dgm:pt modelId="{F929445F-CF35-4A06-958F-603BD2690D15}" type="sibTrans" cxnId="{90B101FF-F07D-483F-B2BA-A5AF20766025}">
      <dgm:prSet/>
      <dgm:spPr/>
      <dgm:t>
        <a:bodyPr/>
        <a:lstStyle/>
        <a:p>
          <a:endParaRPr lang="en-US"/>
        </a:p>
      </dgm:t>
    </dgm:pt>
    <dgm:pt modelId="{4D6BF6AF-9462-49CC-9B06-BAE9BCBC3C40}">
      <dgm:prSet/>
      <dgm:spPr/>
      <dgm:t>
        <a:bodyPr/>
        <a:lstStyle/>
        <a:p>
          <a:r>
            <a:rPr lang="en-GB"/>
            <a:t>The burden and standard of proof in a criminal case </a:t>
          </a:r>
          <a:endParaRPr lang="en-US"/>
        </a:p>
      </dgm:t>
    </dgm:pt>
    <dgm:pt modelId="{EFB5D36A-2C91-4418-9C34-FC2598C108D3}" type="parTrans" cxnId="{5FD34B64-A232-48B4-865A-70E2D8678BD0}">
      <dgm:prSet/>
      <dgm:spPr/>
      <dgm:t>
        <a:bodyPr/>
        <a:lstStyle/>
        <a:p>
          <a:endParaRPr lang="en-US"/>
        </a:p>
      </dgm:t>
    </dgm:pt>
    <dgm:pt modelId="{D3A1A857-ECEB-4EAA-972E-F712C550E4EA}" type="sibTrans" cxnId="{5FD34B64-A232-48B4-865A-70E2D8678BD0}">
      <dgm:prSet/>
      <dgm:spPr/>
      <dgm:t>
        <a:bodyPr/>
        <a:lstStyle/>
        <a:p>
          <a:endParaRPr lang="en-US"/>
        </a:p>
      </dgm:t>
    </dgm:pt>
    <dgm:pt modelId="{B571D4FD-0BD2-44CC-A9D2-370469D835D6}">
      <dgm:prSet/>
      <dgm:spPr/>
      <dgm:t>
        <a:bodyPr/>
        <a:lstStyle/>
        <a:p>
          <a:r>
            <a:rPr lang="en-GB"/>
            <a:t>The relationship between criminal and civil law</a:t>
          </a:r>
          <a:endParaRPr lang="en-US"/>
        </a:p>
      </dgm:t>
    </dgm:pt>
    <dgm:pt modelId="{4AA7AF16-A7FA-4964-835F-B2DAF9E72E34}" type="parTrans" cxnId="{32708868-AE79-418B-90CD-F4A7BF966FE1}">
      <dgm:prSet/>
      <dgm:spPr/>
      <dgm:t>
        <a:bodyPr/>
        <a:lstStyle/>
        <a:p>
          <a:endParaRPr lang="en-US"/>
        </a:p>
      </dgm:t>
    </dgm:pt>
    <dgm:pt modelId="{195E39B0-AAED-48C5-9417-6F34A87E1912}" type="sibTrans" cxnId="{32708868-AE79-418B-90CD-F4A7BF966FE1}">
      <dgm:prSet/>
      <dgm:spPr/>
      <dgm:t>
        <a:bodyPr/>
        <a:lstStyle/>
        <a:p>
          <a:endParaRPr lang="en-US"/>
        </a:p>
      </dgm:t>
    </dgm:pt>
    <dgm:pt modelId="{39559E17-5881-4C7B-9F60-F5560CA1DA3A}" type="pres">
      <dgm:prSet presAssocID="{6C929D1A-B8B4-47AD-93AD-25DC5710E018}" presName="vert0" presStyleCnt="0">
        <dgm:presLayoutVars>
          <dgm:dir/>
          <dgm:animOne val="branch"/>
          <dgm:animLvl val="lvl"/>
        </dgm:presLayoutVars>
      </dgm:prSet>
      <dgm:spPr/>
    </dgm:pt>
    <dgm:pt modelId="{1656E16F-3BC4-433D-8C17-AFB87EB6107D}" type="pres">
      <dgm:prSet presAssocID="{94B5BA0C-602D-42C1-832F-FCAD810B0591}" presName="thickLine" presStyleLbl="alignNode1" presStyleIdx="0" presStyleCnt="6"/>
      <dgm:spPr/>
    </dgm:pt>
    <dgm:pt modelId="{C44E6C60-07F8-4EB4-8CCE-E1752A10F498}" type="pres">
      <dgm:prSet presAssocID="{94B5BA0C-602D-42C1-832F-FCAD810B0591}" presName="horz1" presStyleCnt="0"/>
      <dgm:spPr/>
    </dgm:pt>
    <dgm:pt modelId="{3F635D2A-7E01-4056-94BA-494AF27AA578}" type="pres">
      <dgm:prSet presAssocID="{94B5BA0C-602D-42C1-832F-FCAD810B0591}" presName="tx1" presStyleLbl="revTx" presStyleIdx="0" presStyleCnt="6"/>
      <dgm:spPr/>
    </dgm:pt>
    <dgm:pt modelId="{3515A32C-67E7-4020-9A8A-B40AE732DE2D}" type="pres">
      <dgm:prSet presAssocID="{94B5BA0C-602D-42C1-832F-FCAD810B0591}" presName="vert1" presStyleCnt="0"/>
      <dgm:spPr/>
    </dgm:pt>
    <dgm:pt modelId="{50B6E885-4124-47D4-9252-1BC08E40F354}" type="pres">
      <dgm:prSet presAssocID="{0EC8CB99-4324-4E82-BD99-42EA8C158FBA}" presName="thickLine" presStyleLbl="alignNode1" presStyleIdx="1" presStyleCnt="6"/>
      <dgm:spPr/>
    </dgm:pt>
    <dgm:pt modelId="{7C6F4C9D-C6AF-40C2-AC2E-29031C466CFC}" type="pres">
      <dgm:prSet presAssocID="{0EC8CB99-4324-4E82-BD99-42EA8C158FBA}" presName="horz1" presStyleCnt="0"/>
      <dgm:spPr/>
    </dgm:pt>
    <dgm:pt modelId="{34E49949-EBCC-4FB8-81BA-D892D4A00CDC}" type="pres">
      <dgm:prSet presAssocID="{0EC8CB99-4324-4E82-BD99-42EA8C158FBA}" presName="tx1" presStyleLbl="revTx" presStyleIdx="1" presStyleCnt="6"/>
      <dgm:spPr/>
    </dgm:pt>
    <dgm:pt modelId="{57D86F8E-9CAB-463C-A89B-06D7D9E67DEF}" type="pres">
      <dgm:prSet presAssocID="{0EC8CB99-4324-4E82-BD99-42EA8C158FBA}" presName="vert1" presStyleCnt="0"/>
      <dgm:spPr/>
    </dgm:pt>
    <dgm:pt modelId="{94731794-7806-451C-9FCA-E29F716AD5FB}" type="pres">
      <dgm:prSet presAssocID="{B17ACF78-51FC-4739-BBD3-62C78A5A3E9F}" presName="thickLine" presStyleLbl="alignNode1" presStyleIdx="2" presStyleCnt="6"/>
      <dgm:spPr/>
    </dgm:pt>
    <dgm:pt modelId="{4A4E2546-1492-4BE8-AE81-7E5CD996F942}" type="pres">
      <dgm:prSet presAssocID="{B17ACF78-51FC-4739-BBD3-62C78A5A3E9F}" presName="horz1" presStyleCnt="0"/>
      <dgm:spPr/>
    </dgm:pt>
    <dgm:pt modelId="{77E7798D-8989-4417-8D1B-168314A7FFA5}" type="pres">
      <dgm:prSet presAssocID="{B17ACF78-51FC-4739-BBD3-62C78A5A3E9F}" presName="tx1" presStyleLbl="revTx" presStyleIdx="2" presStyleCnt="6"/>
      <dgm:spPr/>
    </dgm:pt>
    <dgm:pt modelId="{286ABD62-B630-4610-A2E6-8C1834EB0AF4}" type="pres">
      <dgm:prSet presAssocID="{B17ACF78-51FC-4739-BBD3-62C78A5A3E9F}" presName="vert1" presStyleCnt="0"/>
      <dgm:spPr/>
    </dgm:pt>
    <dgm:pt modelId="{78617FB9-B8F3-4A61-84F4-8BA556A74A99}" type="pres">
      <dgm:prSet presAssocID="{825BC006-9D72-493A-9823-05EE7FCE4431}" presName="thickLine" presStyleLbl="alignNode1" presStyleIdx="3" presStyleCnt="6"/>
      <dgm:spPr/>
    </dgm:pt>
    <dgm:pt modelId="{104879CA-6456-40D6-B90A-DB477F479089}" type="pres">
      <dgm:prSet presAssocID="{825BC006-9D72-493A-9823-05EE7FCE4431}" presName="horz1" presStyleCnt="0"/>
      <dgm:spPr/>
    </dgm:pt>
    <dgm:pt modelId="{0B575461-040E-4922-A02C-D4111A8FA314}" type="pres">
      <dgm:prSet presAssocID="{825BC006-9D72-493A-9823-05EE7FCE4431}" presName="tx1" presStyleLbl="revTx" presStyleIdx="3" presStyleCnt="6"/>
      <dgm:spPr/>
    </dgm:pt>
    <dgm:pt modelId="{A3CDF5BE-0680-40DA-89CF-9B8F553D0540}" type="pres">
      <dgm:prSet presAssocID="{825BC006-9D72-493A-9823-05EE7FCE4431}" presName="vert1" presStyleCnt="0"/>
      <dgm:spPr/>
    </dgm:pt>
    <dgm:pt modelId="{64E61B19-E91D-4196-A26B-C83DAB611F43}" type="pres">
      <dgm:prSet presAssocID="{4D6BF6AF-9462-49CC-9B06-BAE9BCBC3C40}" presName="thickLine" presStyleLbl="alignNode1" presStyleIdx="4" presStyleCnt="6"/>
      <dgm:spPr/>
    </dgm:pt>
    <dgm:pt modelId="{EBB6BE87-6A0D-423B-9D0D-92652D1C1592}" type="pres">
      <dgm:prSet presAssocID="{4D6BF6AF-9462-49CC-9B06-BAE9BCBC3C40}" presName="horz1" presStyleCnt="0"/>
      <dgm:spPr/>
    </dgm:pt>
    <dgm:pt modelId="{30EF609D-79B4-439E-9425-1B7F935F77B5}" type="pres">
      <dgm:prSet presAssocID="{4D6BF6AF-9462-49CC-9B06-BAE9BCBC3C40}" presName="tx1" presStyleLbl="revTx" presStyleIdx="4" presStyleCnt="6"/>
      <dgm:spPr/>
    </dgm:pt>
    <dgm:pt modelId="{4FBD9A33-6AEE-478C-9B5F-066170CDA030}" type="pres">
      <dgm:prSet presAssocID="{4D6BF6AF-9462-49CC-9B06-BAE9BCBC3C40}" presName="vert1" presStyleCnt="0"/>
      <dgm:spPr/>
    </dgm:pt>
    <dgm:pt modelId="{0B515299-0B45-4374-944E-CED9BD33A22A}" type="pres">
      <dgm:prSet presAssocID="{B571D4FD-0BD2-44CC-A9D2-370469D835D6}" presName="thickLine" presStyleLbl="alignNode1" presStyleIdx="5" presStyleCnt="6"/>
      <dgm:spPr/>
    </dgm:pt>
    <dgm:pt modelId="{B8704DB0-FD05-4213-998E-47318003CC0C}" type="pres">
      <dgm:prSet presAssocID="{B571D4FD-0BD2-44CC-A9D2-370469D835D6}" presName="horz1" presStyleCnt="0"/>
      <dgm:spPr/>
    </dgm:pt>
    <dgm:pt modelId="{91C364EE-2EF5-4064-8AC7-69B5CE75742C}" type="pres">
      <dgm:prSet presAssocID="{B571D4FD-0BD2-44CC-A9D2-370469D835D6}" presName="tx1" presStyleLbl="revTx" presStyleIdx="5" presStyleCnt="6"/>
      <dgm:spPr/>
    </dgm:pt>
    <dgm:pt modelId="{100B0BFB-391D-4213-9351-EA5293ED473A}" type="pres">
      <dgm:prSet presAssocID="{B571D4FD-0BD2-44CC-A9D2-370469D835D6}" presName="vert1" presStyleCnt="0"/>
      <dgm:spPr/>
    </dgm:pt>
  </dgm:ptLst>
  <dgm:cxnLst>
    <dgm:cxn modelId="{05BDA50E-0BD9-4193-A9FC-AA9C3FA6364A}" type="presOf" srcId="{94B5BA0C-602D-42C1-832F-FCAD810B0591}" destId="{3F635D2A-7E01-4056-94BA-494AF27AA578}" srcOrd="0" destOrd="0" presId="urn:microsoft.com/office/officeart/2008/layout/LinedList"/>
    <dgm:cxn modelId="{16A0320F-A13F-4B7D-AE0C-1D345988D5E1}" type="presOf" srcId="{B17ACF78-51FC-4739-BBD3-62C78A5A3E9F}" destId="{77E7798D-8989-4417-8D1B-168314A7FFA5}" srcOrd="0" destOrd="0" presId="urn:microsoft.com/office/officeart/2008/layout/LinedList"/>
    <dgm:cxn modelId="{C93B425F-45B5-4BBD-A0BC-8874FDCDA9CA}" type="presOf" srcId="{825BC006-9D72-493A-9823-05EE7FCE4431}" destId="{0B575461-040E-4922-A02C-D4111A8FA314}" srcOrd="0" destOrd="0" presId="urn:microsoft.com/office/officeart/2008/layout/LinedList"/>
    <dgm:cxn modelId="{5FD34B64-A232-48B4-865A-70E2D8678BD0}" srcId="{6C929D1A-B8B4-47AD-93AD-25DC5710E018}" destId="{4D6BF6AF-9462-49CC-9B06-BAE9BCBC3C40}" srcOrd="4" destOrd="0" parTransId="{EFB5D36A-2C91-4418-9C34-FC2598C108D3}" sibTransId="{D3A1A857-ECEB-4EAA-972E-F712C550E4EA}"/>
    <dgm:cxn modelId="{32708868-AE79-418B-90CD-F4A7BF966FE1}" srcId="{6C929D1A-B8B4-47AD-93AD-25DC5710E018}" destId="{B571D4FD-0BD2-44CC-A9D2-370469D835D6}" srcOrd="5" destOrd="0" parTransId="{4AA7AF16-A7FA-4964-835F-B2DAF9E72E34}" sibTransId="{195E39B0-AAED-48C5-9417-6F34A87E1912}"/>
    <dgm:cxn modelId="{C0982C58-53C0-4266-B70D-4051CB253C07}" type="presOf" srcId="{B571D4FD-0BD2-44CC-A9D2-370469D835D6}" destId="{91C364EE-2EF5-4064-8AC7-69B5CE75742C}" srcOrd="0" destOrd="0" presId="urn:microsoft.com/office/officeart/2008/layout/LinedList"/>
    <dgm:cxn modelId="{F95A8490-2CBC-4F20-A161-B4A9AAC9554F}" srcId="{6C929D1A-B8B4-47AD-93AD-25DC5710E018}" destId="{0EC8CB99-4324-4E82-BD99-42EA8C158FBA}" srcOrd="1" destOrd="0" parTransId="{8F00E4E0-C3C7-49CD-ABE4-431AAE0A03D6}" sibTransId="{CED274D6-2C3C-4265-8992-EC2F607CF044}"/>
    <dgm:cxn modelId="{3E5A34A3-8A3D-44F5-B470-1D7C417E951D}" type="presOf" srcId="{6C929D1A-B8B4-47AD-93AD-25DC5710E018}" destId="{39559E17-5881-4C7B-9F60-F5560CA1DA3A}" srcOrd="0" destOrd="0" presId="urn:microsoft.com/office/officeart/2008/layout/LinedList"/>
    <dgm:cxn modelId="{97E234C0-84D7-4424-A27E-EA8790A2ECFA}" type="presOf" srcId="{0EC8CB99-4324-4E82-BD99-42EA8C158FBA}" destId="{34E49949-EBCC-4FB8-81BA-D892D4A00CDC}" srcOrd="0" destOrd="0" presId="urn:microsoft.com/office/officeart/2008/layout/LinedList"/>
    <dgm:cxn modelId="{B53BC9DC-1BB4-40CC-BAC7-60D217438A39}" type="presOf" srcId="{4D6BF6AF-9462-49CC-9B06-BAE9BCBC3C40}" destId="{30EF609D-79B4-439E-9425-1B7F935F77B5}" srcOrd="0" destOrd="0" presId="urn:microsoft.com/office/officeart/2008/layout/LinedList"/>
    <dgm:cxn modelId="{26C69BE0-FF85-4612-B36D-FDB3230E8CE5}" srcId="{6C929D1A-B8B4-47AD-93AD-25DC5710E018}" destId="{94B5BA0C-602D-42C1-832F-FCAD810B0591}" srcOrd="0" destOrd="0" parTransId="{6D71F6BB-8844-47D4-9A6D-1B92A41DFC10}" sibTransId="{4907A2C6-C1BE-4CA0-9728-424B54FE84F6}"/>
    <dgm:cxn modelId="{11C90EF7-2F08-468B-A37B-610C71A59C9C}" srcId="{6C929D1A-B8B4-47AD-93AD-25DC5710E018}" destId="{B17ACF78-51FC-4739-BBD3-62C78A5A3E9F}" srcOrd="2" destOrd="0" parTransId="{25AF83E2-DA4A-4F1D-9039-FC7886B74F70}" sibTransId="{8EF8699B-C6A8-440E-83A1-820D9B363DD4}"/>
    <dgm:cxn modelId="{90B101FF-F07D-483F-B2BA-A5AF20766025}" srcId="{6C929D1A-B8B4-47AD-93AD-25DC5710E018}" destId="{825BC006-9D72-493A-9823-05EE7FCE4431}" srcOrd="3" destOrd="0" parTransId="{E5982E36-F56B-4E99-9CB4-E2E2A02E1345}" sibTransId="{F929445F-CF35-4A06-958F-603BD2690D15}"/>
    <dgm:cxn modelId="{E8E06477-DA3B-4837-AB32-6FD21E453FE2}" type="presParOf" srcId="{39559E17-5881-4C7B-9F60-F5560CA1DA3A}" destId="{1656E16F-3BC4-433D-8C17-AFB87EB6107D}" srcOrd="0" destOrd="0" presId="urn:microsoft.com/office/officeart/2008/layout/LinedList"/>
    <dgm:cxn modelId="{77831C48-B7F4-4220-976E-8963315D1340}" type="presParOf" srcId="{39559E17-5881-4C7B-9F60-F5560CA1DA3A}" destId="{C44E6C60-07F8-4EB4-8CCE-E1752A10F498}" srcOrd="1" destOrd="0" presId="urn:microsoft.com/office/officeart/2008/layout/LinedList"/>
    <dgm:cxn modelId="{8D392829-634E-472A-A645-7FB42CC7EB81}" type="presParOf" srcId="{C44E6C60-07F8-4EB4-8CCE-E1752A10F498}" destId="{3F635D2A-7E01-4056-94BA-494AF27AA578}" srcOrd="0" destOrd="0" presId="urn:microsoft.com/office/officeart/2008/layout/LinedList"/>
    <dgm:cxn modelId="{2262CE12-54A0-4793-8454-1CA7AB337096}" type="presParOf" srcId="{C44E6C60-07F8-4EB4-8CCE-E1752A10F498}" destId="{3515A32C-67E7-4020-9A8A-B40AE732DE2D}" srcOrd="1" destOrd="0" presId="urn:microsoft.com/office/officeart/2008/layout/LinedList"/>
    <dgm:cxn modelId="{98461397-21EC-4DFF-9E19-575FDF824848}" type="presParOf" srcId="{39559E17-5881-4C7B-9F60-F5560CA1DA3A}" destId="{50B6E885-4124-47D4-9252-1BC08E40F354}" srcOrd="2" destOrd="0" presId="urn:microsoft.com/office/officeart/2008/layout/LinedList"/>
    <dgm:cxn modelId="{40D85297-331C-4EB1-BBFE-82648A821E77}" type="presParOf" srcId="{39559E17-5881-4C7B-9F60-F5560CA1DA3A}" destId="{7C6F4C9D-C6AF-40C2-AC2E-29031C466CFC}" srcOrd="3" destOrd="0" presId="urn:microsoft.com/office/officeart/2008/layout/LinedList"/>
    <dgm:cxn modelId="{7D574C0C-1631-4890-BC0E-596EA08F8CDB}" type="presParOf" srcId="{7C6F4C9D-C6AF-40C2-AC2E-29031C466CFC}" destId="{34E49949-EBCC-4FB8-81BA-D892D4A00CDC}" srcOrd="0" destOrd="0" presId="urn:microsoft.com/office/officeart/2008/layout/LinedList"/>
    <dgm:cxn modelId="{21C96141-57CA-4692-A59C-10FB818141ED}" type="presParOf" srcId="{7C6F4C9D-C6AF-40C2-AC2E-29031C466CFC}" destId="{57D86F8E-9CAB-463C-A89B-06D7D9E67DEF}" srcOrd="1" destOrd="0" presId="urn:microsoft.com/office/officeart/2008/layout/LinedList"/>
    <dgm:cxn modelId="{5645DFCD-4FDE-49DA-B340-DB7AC87CEF54}" type="presParOf" srcId="{39559E17-5881-4C7B-9F60-F5560CA1DA3A}" destId="{94731794-7806-451C-9FCA-E29F716AD5FB}" srcOrd="4" destOrd="0" presId="urn:microsoft.com/office/officeart/2008/layout/LinedList"/>
    <dgm:cxn modelId="{45041FC8-86C4-4FFA-8044-A2F0F70E0006}" type="presParOf" srcId="{39559E17-5881-4C7B-9F60-F5560CA1DA3A}" destId="{4A4E2546-1492-4BE8-AE81-7E5CD996F942}" srcOrd="5" destOrd="0" presId="urn:microsoft.com/office/officeart/2008/layout/LinedList"/>
    <dgm:cxn modelId="{D17A1663-5FFA-4C59-8423-B04E75636F39}" type="presParOf" srcId="{4A4E2546-1492-4BE8-AE81-7E5CD996F942}" destId="{77E7798D-8989-4417-8D1B-168314A7FFA5}" srcOrd="0" destOrd="0" presId="urn:microsoft.com/office/officeart/2008/layout/LinedList"/>
    <dgm:cxn modelId="{C6233079-892E-4BD7-BA01-5C00BAC56CE5}" type="presParOf" srcId="{4A4E2546-1492-4BE8-AE81-7E5CD996F942}" destId="{286ABD62-B630-4610-A2E6-8C1834EB0AF4}" srcOrd="1" destOrd="0" presId="urn:microsoft.com/office/officeart/2008/layout/LinedList"/>
    <dgm:cxn modelId="{230890B5-3A9A-43FE-B5C8-A873780178AC}" type="presParOf" srcId="{39559E17-5881-4C7B-9F60-F5560CA1DA3A}" destId="{78617FB9-B8F3-4A61-84F4-8BA556A74A99}" srcOrd="6" destOrd="0" presId="urn:microsoft.com/office/officeart/2008/layout/LinedList"/>
    <dgm:cxn modelId="{0CB6E425-DB34-45F8-890A-AD9F829F0736}" type="presParOf" srcId="{39559E17-5881-4C7B-9F60-F5560CA1DA3A}" destId="{104879CA-6456-40D6-B90A-DB477F479089}" srcOrd="7" destOrd="0" presId="urn:microsoft.com/office/officeart/2008/layout/LinedList"/>
    <dgm:cxn modelId="{F624425E-641B-49DC-8C12-3CA60084B271}" type="presParOf" srcId="{104879CA-6456-40D6-B90A-DB477F479089}" destId="{0B575461-040E-4922-A02C-D4111A8FA314}" srcOrd="0" destOrd="0" presId="urn:microsoft.com/office/officeart/2008/layout/LinedList"/>
    <dgm:cxn modelId="{18877479-3FE2-4E8F-BD84-2560C4DC6E0F}" type="presParOf" srcId="{104879CA-6456-40D6-B90A-DB477F479089}" destId="{A3CDF5BE-0680-40DA-89CF-9B8F553D0540}" srcOrd="1" destOrd="0" presId="urn:microsoft.com/office/officeart/2008/layout/LinedList"/>
    <dgm:cxn modelId="{729F866F-97F8-451F-96EF-8B99BA9AC279}" type="presParOf" srcId="{39559E17-5881-4C7B-9F60-F5560CA1DA3A}" destId="{64E61B19-E91D-4196-A26B-C83DAB611F43}" srcOrd="8" destOrd="0" presId="urn:microsoft.com/office/officeart/2008/layout/LinedList"/>
    <dgm:cxn modelId="{8C093C2F-7BDE-4CCD-96BE-C79B18B77993}" type="presParOf" srcId="{39559E17-5881-4C7B-9F60-F5560CA1DA3A}" destId="{EBB6BE87-6A0D-423B-9D0D-92652D1C1592}" srcOrd="9" destOrd="0" presId="urn:microsoft.com/office/officeart/2008/layout/LinedList"/>
    <dgm:cxn modelId="{59D0D928-C166-4AA8-8B1A-AC05D2664ACE}" type="presParOf" srcId="{EBB6BE87-6A0D-423B-9D0D-92652D1C1592}" destId="{30EF609D-79B4-439E-9425-1B7F935F77B5}" srcOrd="0" destOrd="0" presId="urn:microsoft.com/office/officeart/2008/layout/LinedList"/>
    <dgm:cxn modelId="{F67CB4CF-257E-48E8-BFED-7DBE2E1D38DF}" type="presParOf" srcId="{EBB6BE87-6A0D-423B-9D0D-92652D1C1592}" destId="{4FBD9A33-6AEE-478C-9B5F-066170CDA030}" srcOrd="1" destOrd="0" presId="urn:microsoft.com/office/officeart/2008/layout/LinedList"/>
    <dgm:cxn modelId="{ADFB9F4D-5A89-4A54-94FC-6BBDDC351842}" type="presParOf" srcId="{39559E17-5881-4C7B-9F60-F5560CA1DA3A}" destId="{0B515299-0B45-4374-944E-CED9BD33A22A}" srcOrd="10" destOrd="0" presId="urn:microsoft.com/office/officeart/2008/layout/LinedList"/>
    <dgm:cxn modelId="{0F26CC90-82FF-4079-BBE0-0A251B67C48A}" type="presParOf" srcId="{39559E17-5881-4C7B-9F60-F5560CA1DA3A}" destId="{B8704DB0-FD05-4213-998E-47318003CC0C}" srcOrd="11" destOrd="0" presId="urn:microsoft.com/office/officeart/2008/layout/LinedList"/>
    <dgm:cxn modelId="{016EBAD9-B447-493A-9322-4804B0A8EC74}" type="presParOf" srcId="{B8704DB0-FD05-4213-998E-47318003CC0C}" destId="{91C364EE-2EF5-4064-8AC7-69B5CE75742C}" srcOrd="0" destOrd="0" presId="urn:microsoft.com/office/officeart/2008/layout/LinedList"/>
    <dgm:cxn modelId="{D239D827-B4ED-4AE8-8754-D8501A89AAC3}" type="presParOf" srcId="{B8704DB0-FD05-4213-998E-47318003CC0C}" destId="{100B0BFB-391D-4213-9351-EA5293ED47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DB3E80-33EB-4B10-AA15-945CAE67BBB4}">
      <dsp:nvSpPr>
        <dsp:cNvPr id="0" name=""/>
        <dsp:cNvSpPr/>
      </dsp:nvSpPr>
      <dsp:spPr>
        <a:xfrm>
          <a:off x="0" y="80864"/>
          <a:ext cx="6692813" cy="110272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Course structure and Scheme of Work</a:t>
          </a:r>
        </a:p>
      </dsp:txBody>
      <dsp:txXfrm>
        <a:off x="53831" y="134695"/>
        <a:ext cx="6585151" cy="995063"/>
      </dsp:txXfrm>
    </dsp:sp>
    <dsp:sp modelId="{7A95B57F-2468-4C54-879B-F16AC3C0903F}">
      <dsp:nvSpPr>
        <dsp:cNvPr id="0" name=""/>
        <dsp:cNvSpPr/>
      </dsp:nvSpPr>
      <dsp:spPr>
        <a:xfrm>
          <a:off x="0" y="1267109"/>
          <a:ext cx="6692813" cy="1102725"/>
        </a:xfrm>
        <a:prstGeom prst="roundRect">
          <a:avLst/>
        </a:prstGeom>
        <a:gradFill rotWithShape="0">
          <a:gsLst>
            <a:gs pos="0">
              <a:schemeClr val="accent2">
                <a:hueOff val="37813"/>
                <a:satOff val="4346"/>
                <a:lumOff val="-3464"/>
                <a:alphaOff val="0"/>
                <a:tint val="96000"/>
                <a:lumMod val="100000"/>
              </a:schemeClr>
            </a:gs>
            <a:gs pos="78000">
              <a:schemeClr val="accent2">
                <a:hueOff val="37813"/>
                <a:satOff val="4346"/>
                <a:lumOff val="-346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Recommended Reading</a:t>
          </a:r>
        </a:p>
      </dsp:txBody>
      <dsp:txXfrm>
        <a:off x="53831" y="1320940"/>
        <a:ext cx="6585151" cy="995063"/>
      </dsp:txXfrm>
    </dsp:sp>
    <dsp:sp modelId="{180BA68C-24C6-4D40-B532-A1733F1504CC}">
      <dsp:nvSpPr>
        <dsp:cNvPr id="0" name=""/>
        <dsp:cNvSpPr/>
      </dsp:nvSpPr>
      <dsp:spPr>
        <a:xfrm>
          <a:off x="0" y="2453354"/>
          <a:ext cx="6692813" cy="1102725"/>
        </a:xfrm>
        <a:prstGeom prst="roundRect">
          <a:avLst/>
        </a:prstGeom>
        <a:gradFill rotWithShape="0">
          <a:gsLst>
            <a:gs pos="0">
              <a:schemeClr val="accent2">
                <a:hueOff val="75626"/>
                <a:satOff val="8693"/>
                <a:lumOff val="-6929"/>
                <a:alphaOff val="0"/>
                <a:tint val="96000"/>
                <a:lumMod val="100000"/>
              </a:schemeClr>
            </a:gs>
            <a:gs pos="78000">
              <a:schemeClr val="accent2">
                <a:hueOff val="75626"/>
                <a:satOff val="8693"/>
                <a:lumOff val="-692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Useful Websites</a:t>
          </a:r>
        </a:p>
      </dsp:txBody>
      <dsp:txXfrm>
        <a:off x="53831" y="2507185"/>
        <a:ext cx="6585151" cy="995063"/>
      </dsp:txXfrm>
    </dsp:sp>
    <dsp:sp modelId="{3E495D63-06F2-4B22-ABC1-166D87983E43}">
      <dsp:nvSpPr>
        <dsp:cNvPr id="0" name=""/>
        <dsp:cNvSpPr/>
      </dsp:nvSpPr>
      <dsp:spPr>
        <a:xfrm>
          <a:off x="0" y="3639600"/>
          <a:ext cx="6692813" cy="1102725"/>
        </a:xfrm>
        <a:prstGeom prst="roundRect">
          <a:avLst/>
        </a:prstGeom>
        <a:gradFill rotWithShape="0">
          <a:gsLst>
            <a:gs pos="0">
              <a:schemeClr val="accent2">
                <a:hueOff val="113439"/>
                <a:satOff val="13039"/>
                <a:lumOff val="-10393"/>
                <a:alphaOff val="0"/>
                <a:tint val="96000"/>
                <a:lumMod val="100000"/>
              </a:schemeClr>
            </a:gs>
            <a:gs pos="78000">
              <a:schemeClr val="accent2">
                <a:hueOff val="113439"/>
                <a:satOff val="13039"/>
                <a:lumOff val="-1039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Key Concepts of Criminal Law and Litigation</a:t>
          </a:r>
        </a:p>
      </dsp:txBody>
      <dsp:txXfrm>
        <a:off x="53831" y="3693431"/>
        <a:ext cx="6585151" cy="9950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6E16F-3BC4-433D-8C17-AFB87EB6107D}">
      <dsp:nvSpPr>
        <dsp:cNvPr id="0" name=""/>
        <dsp:cNvSpPr/>
      </dsp:nvSpPr>
      <dsp:spPr>
        <a:xfrm>
          <a:off x="0" y="1895"/>
          <a:ext cx="859631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635D2A-7E01-4056-94BA-494AF27AA578}">
      <dsp:nvSpPr>
        <dsp:cNvPr id="0" name=""/>
        <dsp:cNvSpPr/>
      </dsp:nvSpPr>
      <dsp:spPr>
        <a:xfrm>
          <a:off x="0" y="1895"/>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What is Criminal Law and Criminal Litigation</a:t>
          </a:r>
          <a:endParaRPr lang="en-US" sz="2700" kern="1200"/>
        </a:p>
      </dsp:txBody>
      <dsp:txXfrm>
        <a:off x="0" y="1895"/>
        <a:ext cx="8596312" cy="646274"/>
      </dsp:txXfrm>
    </dsp:sp>
    <dsp:sp modelId="{50B6E885-4124-47D4-9252-1BC08E40F354}">
      <dsp:nvSpPr>
        <dsp:cNvPr id="0" name=""/>
        <dsp:cNvSpPr/>
      </dsp:nvSpPr>
      <dsp:spPr>
        <a:xfrm>
          <a:off x="0" y="648169"/>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E49949-EBCC-4FB8-81BA-D892D4A00CDC}">
      <dsp:nvSpPr>
        <dsp:cNvPr id="0" name=""/>
        <dsp:cNvSpPr/>
      </dsp:nvSpPr>
      <dsp:spPr>
        <a:xfrm>
          <a:off x="0" y="648169"/>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What kinds of behaviour should be criminalised? </a:t>
          </a:r>
          <a:endParaRPr lang="en-US" sz="2700" kern="1200"/>
        </a:p>
      </dsp:txBody>
      <dsp:txXfrm>
        <a:off x="0" y="648169"/>
        <a:ext cx="8596312" cy="646274"/>
      </dsp:txXfrm>
    </dsp:sp>
    <dsp:sp modelId="{94731794-7806-451C-9FCA-E29F716AD5FB}">
      <dsp:nvSpPr>
        <dsp:cNvPr id="0" name=""/>
        <dsp:cNvSpPr/>
      </dsp:nvSpPr>
      <dsp:spPr>
        <a:xfrm>
          <a:off x="0" y="1294444"/>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E7798D-8989-4417-8D1B-168314A7FFA5}">
      <dsp:nvSpPr>
        <dsp:cNvPr id="0" name=""/>
        <dsp:cNvSpPr/>
      </dsp:nvSpPr>
      <dsp:spPr>
        <a:xfrm>
          <a:off x="0" y="1294444"/>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What purposes should punishment serve? </a:t>
          </a:r>
          <a:endParaRPr lang="en-US" sz="2700" kern="1200"/>
        </a:p>
      </dsp:txBody>
      <dsp:txXfrm>
        <a:off x="0" y="1294444"/>
        <a:ext cx="8596312" cy="646274"/>
      </dsp:txXfrm>
    </dsp:sp>
    <dsp:sp modelId="{78617FB9-B8F3-4A61-84F4-8BA556A74A99}">
      <dsp:nvSpPr>
        <dsp:cNvPr id="0" name=""/>
        <dsp:cNvSpPr/>
      </dsp:nvSpPr>
      <dsp:spPr>
        <a:xfrm>
          <a:off x="0" y="1940718"/>
          <a:ext cx="8596312"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575461-040E-4922-A02C-D4111A8FA314}">
      <dsp:nvSpPr>
        <dsp:cNvPr id="0" name=""/>
        <dsp:cNvSpPr/>
      </dsp:nvSpPr>
      <dsp:spPr>
        <a:xfrm>
          <a:off x="0" y="1940718"/>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classification of offences </a:t>
          </a:r>
          <a:endParaRPr lang="en-US" sz="2700" kern="1200"/>
        </a:p>
      </dsp:txBody>
      <dsp:txXfrm>
        <a:off x="0" y="1940718"/>
        <a:ext cx="8596312" cy="646274"/>
      </dsp:txXfrm>
    </dsp:sp>
    <dsp:sp modelId="{64E61B19-E91D-4196-A26B-C83DAB611F43}">
      <dsp:nvSpPr>
        <dsp:cNvPr id="0" name=""/>
        <dsp:cNvSpPr/>
      </dsp:nvSpPr>
      <dsp:spPr>
        <a:xfrm>
          <a:off x="0" y="2586992"/>
          <a:ext cx="8596312"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EF609D-79B4-439E-9425-1B7F935F77B5}">
      <dsp:nvSpPr>
        <dsp:cNvPr id="0" name=""/>
        <dsp:cNvSpPr/>
      </dsp:nvSpPr>
      <dsp:spPr>
        <a:xfrm>
          <a:off x="0" y="2586992"/>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burden and standard of proof in a criminal case </a:t>
          </a:r>
          <a:endParaRPr lang="en-US" sz="2700" kern="1200"/>
        </a:p>
      </dsp:txBody>
      <dsp:txXfrm>
        <a:off x="0" y="2586992"/>
        <a:ext cx="8596312" cy="646274"/>
      </dsp:txXfrm>
    </dsp:sp>
    <dsp:sp modelId="{0B515299-0B45-4374-944E-CED9BD33A22A}">
      <dsp:nvSpPr>
        <dsp:cNvPr id="0" name=""/>
        <dsp:cNvSpPr/>
      </dsp:nvSpPr>
      <dsp:spPr>
        <a:xfrm>
          <a:off x="0" y="3233267"/>
          <a:ext cx="859631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C364EE-2EF5-4064-8AC7-69B5CE75742C}">
      <dsp:nvSpPr>
        <dsp:cNvPr id="0" name=""/>
        <dsp:cNvSpPr/>
      </dsp:nvSpPr>
      <dsp:spPr>
        <a:xfrm>
          <a:off x="0" y="3233267"/>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relationship between criminal and civil law</a:t>
          </a:r>
          <a:endParaRPr lang="en-US" sz="2700" kern="1200"/>
        </a:p>
      </dsp:txBody>
      <dsp:txXfrm>
        <a:off x="0" y="3233267"/>
        <a:ext cx="8596312" cy="6462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366979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87656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1991960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23</a:t>
            </a:fld>
            <a:endParaRPr lang="en-GB"/>
          </a:p>
        </p:txBody>
      </p:sp>
    </p:spTree>
    <p:extLst>
      <p:ext uri="{BB962C8B-B14F-4D97-AF65-F5344CB8AC3E}">
        <p14:creationId xmlns:p14="http://schemas.microsoft.com/office/powerpoint/2010/main" val="780569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28/09/2026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28/09/2026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28/09/2026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justice.gov.uk/" TargetMode="External"/><Relationship Id="rId7" Type="http://schemas.openxmlformats.org/officeDocument/2006/relationships/hyperlink" Target="http://www.judiciary.gov.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www.gov.uk/" TargetMode="External"/><Relationship Id="rId5" Type="http://schemas.openxmlformats.org/officeDocument/2006/relationships/hyperlink" Target="http://www.cps.gov.uk/" TargetMode="External"/><Relationship Id="rId4" Type="http://schemas.openxmlformats.org/officeDocument/2006/relationships/hyperlink" Target="http://www.sentencingcouncil.co.uk/"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legislation.gov.uk/uksi/2025/909/content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AA9714DA-A0C6-FB5A-DD2A-6AE7C31BAF6A}"/>
              </a:ext>
            </a:extLst>
          </p:cNvPr>
          <p:cNvPicPr>
            <a:picLocks noChangeAspect="1"/>
          </p:cNvPicPr>
          <p:nvPr/>
        </p:nvPicPr>
        <p:blipFill>
          <a:blip r:embed="rId2"/>
          <a:srcRect l="47491" r="-2"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5380563" y="1678665"/>
            <a:ext cx="3887839" cy="2372168"/>
          </a:xfrm>
        </p:spPr>
        <p:txBody>
          <a:bodyPr>
            <a:normAutofit/>
          </a:bodyPr>
          <a:lstStyle/>
          <a:p>
            <a:pPr>
              <a:lnSpc>
                <a:spcPct val="90000"/>
              </a:lnSpc>
            </a:pPr>
            <a:r>
              <a:rPr lang="en-GB" sz="420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5380563" y="4050833"/>
            <a:ext cx="3893440" cy="1096899"/>
          </a:xfrm>
        </p:spPr>
        <p:txBody>
          <a:bodyPr>
            <a:normAutofit/>
          </a:bodyPr>
          <a:lstStyle/>
          <a:p>
            <a:r>
              <a:rPr lang="en-GB"/>
              <a:t>Week 1 – Context and Principles </a:t>
            </a:r>
          </a:p>
        </p:txBody>
      </p:sp>
    </p:spTree>
    <p:extLst>
      <p:ext uri="{BB962C8B-B14F-4D97-AF65-F5344CB8AC3E}">
        <p14:creationId xmlns:p14="http://schemas.microsoft.com/office/powerpoint/2010/main" val="166528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652481" y="1382486"/>
            <a:ext cx="3547581" cy="4093028"/>
          </a:xfrm>
        </p:spPr>
        <p:txBody>
          <a:bodyPr anchor="ctr">
            <a:normAutofit/>
          </a:bodyPr>
          <a:lstStyle/>
          <a:p>
            <a:r>
              <a:rPr lang="en-US" sz="4400">
                <a:solidFill>
                  <a:schemeClr val="accent1">
                    <a:lumMod val="75000"/>
                  </a:schemeClr>
                </a:solidFill>
              </a:rPr>
              <a:t>Agenda</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297EB2-6CA3-F41D-3128-BD4A562FB63C}"/>
              </a:ext>
            </a:extLst>
          </p:cNvPr>
          <p:cNvGraphicFramePr>
            <a:graphicFrameLocks noGrp="1"/>
          </p:cNvGraphicFramePr>
          <p:nvPr>
            <p:ph idx="1"/>
            <p:extLst>
              <p:ext uri="{D42A27DB-BD31-4B8C-83A1-F6EECF244321}">
                <p14:modId xmlns:p14="http://schemas.microsoft.com/office/powerpoint/2010/main" val="36676720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3074785"/>
      </p:ext>
    </p:extLst>
  </p:cSld>
  <p:clrMapOvr>
    <a:masterClrMapping/>
  </p:clrMapOvr>
  <mc:AlternateContent xmlns:mc="http://schemas.openxmlformats.org/markup-compatibility/2006" xmlns:p14="http://schemas.microsoft.com/office/powerpoint/2010/main">
    <mc:Choice Requires="p14">
      <p:transition spd="med" p14:dur="700" advTm="31420">
        <p:fade/>
      </p:transition>
    </mc:Choice>
    <mc:Fallback xmlns="">
      <p:transition spd="med" advTm="3142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1948" y="196081"/>
            <a:ext cx="8596668" cy="834803"/>
          </a:xfrm>
        </p:spPr>
        <p:txBody>
          <a:bodyPr/>
          <a:lstStyle/>
          <a:p>
            <a:r>
              <a:rPr lang="en-US" dirty="0"/>
              <a:t>Course structure:</a:t>
            </a:r>
          </a:p>
        </p:txBody>
      </p:sp>
      <p:sp>
        <p:nvSpPr>
          <p:cNvPr id="3" name="Content Placeholder 2"/>
          <p:cNvSpPr>
            <a:spLocks noGrp="1"/>
          </p:cNvSpPr>
          <p:nvPr>
            <p:ph idx="1"/>
          </p:nvPr>
        </p:nvSpPr>
        <p:spPr>
          <a:xfrm>
            <a:off x="329525" y="961950"/>
            <a:ext cx="9274587" cy="4821485"/>
          </a:xfrm>
        </p:spPr>
        <p:txBody>
          <a:bodyPr>
            <a:normAutofit fontScale="92500" lnSpcReduction="10000"/>
          </a:bodyPr>
          <a:lstStyle/>
          <a:p>
            <a:r>
              <a:rPr lang="en-US" sz="2800" dirty="0"/>
              <a:t>Course Goal :To develop your understanding of criminal law litigation and to provide relevant underpinning knowledge and understanding in the context of giving legal advice</a:t>
            </a:r>
          </a:p>
          <a:p>
            <a:r>
              <a:rPr lang="en-US" sz="2800" dirty="0"/>
              <a:t>Structure: Weekly lectures on a Wednesday afternoon (key aspects of the topic)</a:t>
            </a:r>
          </a:p>
          <a:p>
            <a:r>
              <a:rPr lang="en-US" sz="2800" dirty="0"/>
              <a:t>Pre-reading of the chapters before the next lecture is strongly recommended </a:t>
            </a:r>
          </a:p>
          <a:p>
            <a:r>
              <a:rPr lang="en-US" sz="2800" dirty="0"/>
              <a:t>The Scheme of Work is available on Moodle</a:t>
            </a:r>
          </a:p>
          <a:p>
            <a:r>
              <a:rPr lang="en-US" sz="2800" dirty="0"/>
              <a:t>Sample papers are available on Moodle</a:t>
            </a:r>
          </a:p>
          <a:p>
            <a:r>
              <a:rPr lang="en-US" sz="2800" dirty="0"/>
              <a:t>Requires significant commitment to self-study</a:t>
            </a:r>
          </a:p>
        </p:txBody>
      </p:sp>
    </p:spTree>
    <p:extLst>
      <p:ext uri="{BB962C8B-B14F-4D97-AF65-F5344CB8AC3E}">
        <p14:creationId xmlns:p14="http://schemas.microsoft.com/office/powerpoint/2010/main" val="840374242"/>
      </p:ext>
    </p:extLst>
  </p:cSld>
  <p:clrMapOvr>
    <a:masterClrMapping/>
  </p:clrMapOvr>
  <mc:AlternateContent xmlns:mc="http://schemas.openxmlformats.org/markup-compatibility/2006" xmlns:p14="http://schemas.microsoft.com/office/powerpoint/2010/main">
    <mc:Choice Requires="p14">
      <p:transition spd="med" p14:dur="700" advTm="22380">
        <p:fade/>
      </p:transition>
    </mc:Choice>
    <mc:Fallback xmlns="">
      <p:transition spd="med" advTm="2238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A0C2F-1C46-4ADA-62C4-B9F8509E03AD}"/>
              </a:ext>
            </a:extLst>
          </p:cNvPr>
          <p:cNvSpPr>
            <a:spLocks noGrp="1"/>
          </p:cNvSpPr>
          <p:nvPr>
            <p:ph type="title"/>
          </p:nvPr>
        </p:nvSpPr>
        <p:spPr>
          <a:xfrm>
            <a:off x="6090926" y="2398058"/>
            <a:ext cx="3183556" cy="1320800"/>
          </a:xfrm>
        </p:spPr>
        <p:txBody>
          <a:bodyPr anchor="ctr">
            <a:normAutofit/>
          </a:bodyPr>
          <a:lstStyle/>
          <a:p>
            <a:pPr>
              <a:lnSpc>
                <a:spcPct val="90000"/>
              </a:lnSpc>
            </a:pPr>
            <a:r>
              <a:rPr lang="en-GB" sz="1200" b="1" dirty="0"/>
              <a:t>Scheme of Work (mapped to your textbook)</a:t>
            </a:r>
            <a:br>
              <a:rPr lang="en-GB" sz="1200" b="1" dirty="0"/>
            </a:br>
            <a:br>
              <a:rPr lang="en-GB" sz="1200" b="1" dirty="0"/>
            </a:br>
            <a:r>
              <a:rPr lang="en-GB" sz="1200" b="1" dirty="0"/>
              <a:t>*This can be subject to change depending on timings – any changes will be communicated and a new scheme of work uploaded*</a:t>
            </a:r>
          </a:p>
        </p:txBody>
      </p:sp>
      <p:sp>
        <p:nvSpPr>
          <p:cNvPr id="3" name="Content Placeholder 2">
            <a:extLst>
              <a:ext uri="{FF2B5EF4-FFF2-40B4-BE49-F238E27FC236}">
                <a16:creationId xmlns:a16="http://schemas.microsoft.com/office/drawing/2014/main" id="{0FF112BF-582A-3940-A7EC-AC4B4B649C8B}"/>
              </a:ext>
            </a:extLst>
          </p:cNvPr>
          <p:cNvSpPr>
            <a:spLocks noGrp="1"/>
          </p:cNvSpPr>
          <p:nvPr>
            <p:ph idx="1"/>
          </p:nvPr>
        </p:nvSpPr>
        <p:spPr>
          <a:xfrm>
            <a:off x="6094410" y="2160589"/>
            <a:ext cx="3176589" cy="3880773"/>
          </a:xfrm>
        </p:spPr>
        <p:txBody>
          <a:bodyPr>
            <a:normAutofit/>
          </a:bodyPr>
          <a:lstStyle/>
          <a:p>
            <a:pPr lvl="1"/>
            <a:endParaRPr lang="en-GB"/>
          </a:p>
          <a:p>
            <a:pPr lvl="1"/>
            <a:endParaRPr lang="en-GB" dirty="0"/>
          </a:p>
        </p:txBody>
      </p:sp>
      <p:pic>
        <p:nvPicPr>
          <p:cNvPr id="6" name="Picture 5">
            <a:extLst>
              <a:ext uri="{FF2B5EF4-FFF2-40B4-BE49-F238E27FC236}">
                <a16:creationId xmlns:a16="http://schemas.microsoft.com/office/drawing/2014/main" id="{B1282FB4-3A6A-75DF-7CC5-A9914C8BE5BC}"/>
              </a:ext>
            </a:extLst>
          </p:cNvPr>
          <p:cNvPicPr>
            <a:picLocks noChangeAspect="1"/>
          </p:cNvPicPr>
          <p:nvPr/>
        </p:nvPicPr>
        <p:blipFill>
          <a:blip r:embed="rId3"/>
          <a:stretch>
            <a:fillRect/>
          </a:stretch>
        </p:blipFill>
        <p:spPr>
          <a:xfrm>
            <a:off x="799814" y="898015"/>
            <a:ext cx="5062993" cy="5050334"/>
          </a:xfrm>
          <a:prstGeom prst="rect">
            <a:avLst/>
          </a:prstGeom>
        </p:spPr>
      </p:pic>
    </p:spTree>
    <p:extLst>
      <p:ext uri="{BB962C8B-B14F-4D97-AF65-F5344CB8AC3E}">
        <p14:creationId xmlns:p14="http://schemas.microsoft.com/office/powerpoint/2010/main" val="726400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8" name="Rectangle 3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0" name="Rectangle 3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C09643B-385A-C795-B712-AB8C50DB64C6}"/>
              </a:ext>
            </a:extLst>
          </p:cNvPr>
          <p:cNvPicPr>
            <a:picLocks noGrp="1" noChangeAspect="1"/>
          </p:cNvPicPr>
          <p:nvPr>
            <p:ph idx="1"/>
          </p:nvPr>
        </p:nvPicPr>
        <p:blipFill>
          <a:blip r:embed="rId2"/>
          <a:stretch>
            <a:fillRect/>
          </a:stretch>
        </p:blipFill>
        <p:spPr>
          <a:xfrm>
            <a:off x="1923859" y="1131994"/>
            <a:ext cx="8346158" cy="4590386"/>
          </a:xfrm>
          <a:prstGeom prst="rect">
            <a:avLst/>
          </a:prstGeom>
        </p:spPr>
      </p:pic>
    </p:spTree>
    <p:extLst>
      <p:ext uri="{BB962C8B-B14F-4D97-AF65-F5344CB8AC3E}">
        <p14:creationId xmlns:p14="http://schemas.microsoft.com/office/powerpoint/2010/main" val="2254297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a:t>Examination</a:t>
            </a:r>
          </a:p>
        </p:txBody>
      </p:sp>
      <p:pic>
        <p:nvPicPr>
          <p:cNvPr id="7" name="Picture 6">
            <a:extLst>
              <a:ext uri="{FF2B5EF4-FFF2-40B4-BE49-F238E27FC236}">
                <a16:creationId xmlns:a16="http://schemas.microsoft.com/office/drawing/2014/main" id="{C3339E39-AD02-4713-8F90-4CFEC811C8C5}"/>
              </a:ext>
            </a:extLst>
          </p:cNvPr>
          <p:cNvPicPr>
            <a:picLocks noChangeAspect="1"/>
          </p:cNvPicPr>
          <p:nvPr/>
        </p:nvPicPr>
        <p:blipFill>
          <a:blip r:embed="rId2"/>
          <a:stretch>
            <a:fillRect/>
          </a:stretch>
        </p:blipFill>
        <p:spPr>
          <a:xfrm>
            <a:off x="1592965" y="-8467"/>
            <a:ext cx="7393935" cy="4953936"/>
          </a:xfrm>
          <a:prstGeom prst="rect">
            <a:avLst/>
          </a:prstGeom>
        </p:spPr>
      </p:pic>
      <p:sp>
        <p:nvSpPr>
          <p:cNvPr id="8" name="Oval 7">
            <a:extLst>
              <a:ext uri="{FF2B5EF4-FFF2-40B4-BE49-F238E27FC236}">
                <a16:creationId xmlns:a16="http://schemas.microsoft.com/office/drawing/2014/main" id="{D26393D8-B686-0000-7F8D-2F3E211D87CA}"/>
              </a:ext>
            </a:extLst>
          </p:cNvPr>
          <p:cNvSpPr/>
          <p:nvPr/>
        </p:nvSpPr>
        <p:spPr>
          <a:xfrm>
            <a:off x="1601788" y="2030506"/>
            <a:ext cx="4494212" cy="860612"/>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14522614"/>
      </p:ext>
    </p:extLst>
  </p:cSld>
  <p:clrMapOvr>
    <a:masterClrMapping/>
  </p:clrMapOvr>
  <mc:AlternateContent xmlns:mc="http://schemas.openxmlformats.org/markup-compatibility/2006" xmlns:p14="http://schemas.microsoft.com/office/powerpoint/2010/main">
    <mc:Choice Requires="p14">
      <p:transition spd="med" p14:dur="700" advTm="29534">
        <p:fade/>
      </p:transition>
    </mc:Choice>
    <mc:Fallback xmlns="">
      <p:transition spd="med" advTm="29534">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518" y="184434"/>
            <a:ext cx="9963486" cy="840626"/>
          </a:xfrm>
        </p:spPr>
        <p:txBody>
          <a:bodyPr/>
          <a:lstStyle/>
          <a:p>
            <a:r>
              <a:rPr lang="en-US" dirty="0"/>
              <a:t>Recommended Reading and useful websites</a:t>
            </a:r>
          </a:p>
        </p:txBody>
      </p:sp>
      <p:sp>
        <p:nvSpPr>
          <p:cNvPr id="3" name="Content Placeholder 2"/>
          <p:cNvSpPr>
            <a:spLocks noGrp="1"/>
          </p:cNvSpPr>
          <p:nvPr>
            <p:ph idx="1"/>
          </p:nvPr>
        </p:nvSpPr>
        <p:spPr>
          <a:xfrm>
            <a:off x="411910" y="1098393"/>
            <a:ext cx="9081542" cy="4912185"/>
          </a:xfrm>
        </p:spPr>
        <p:txBody>
          <a:bodyPr>
            <a:normAutofit/>
          </a:bodyPr>
          <a:lstStyle/>
          <a:p>
            <a:r>
              <a:rPr lang="en-US" sz="2800" dirty="0"/>
              <a:t>Vital Source materials/textbooks</a:t>
            </a:r>
          </a:p>
          <a:p>
            <a:r>
              <a:rPr lang="en-US" sz="2800" dirty="0"/>
              <a:t>Copied across to Moodle </a:t>
            </a:r>
          </a:p>
          <a:p>
            <a:r>
              <a:rPr lang="en-US" sz="2800" dirty="0"/>
              <a:t>Use the latest versions of the textbooks (Third Edition has recently been released) </a:t>
            </a:r>
          </a:p>
          <a:p>
            <a:r>
              <a:rPr lang="en-US" sz="2800" dirty="0"/>
              <a:t>Lecture Slides</a:t>
            </a:r>
          </a:p>
          <a:p>
            <a:r>
              <a:rPr lang="en-US" sz="2800" dirty="0"/>
              <a:t>Swansea Law School Information for CILEX information</a:t>
            </a:r>
          </a:p>
          <a:p>
            <a:endParaRPr lang="en-US" sz="2800" dirty="0"/>
          </a:p>
        </p:txBody>
      </p:sp>
    </p:spTree>
    <p:extLst>
      <p:ext uri="{BB962C8B-B14F-4D97-AF65-F5344CB8AC3E}">
        <p14:creationId xmlns:p14="http://schemas.microsoft.com/office/powerpoint/2010/main" val="4003618854"/>
      </p:ext>
    </p:extLst>
  </p:cSld>
  <p:clrMapOvr>
    <a:masterClrMapping/>
  </p:clrMapOvr>
  <mc:AlternateContent xmlns:mc="http://schemas.openxmlformats.org/markup-compatibility/2006" xmlns:p14="http://schemas.microsoft.com/office/powerpoint/2010/main">
    <mc:Choice Requires="p14">
      <p:transition spd="med" p14:dur="700" advTm="29122">
        <p:fade/>
      </p:transition>
    </mc:Choice>
    <mc:Fallback xmlns="">
      <p:transition spd="med" advTm="29122">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Useful Websites</a:t>
            </a:r>
          </a:p>
        </p:txBody>
      </p:sp>
      <p:sp>
        <p:nvSpPr>
          <p:cNvPr id="3" name="Content Placeholder 2"/>
          <p:cNvSpPr>
            <a:spLocks noGrp="1"/>
          </p:cNvSpPr>
          <p:nvPr>
            <p:ph idx="1"/>
          </p:nvPr>
        </p:nvSpPr>
        <p:spPr>
          <a:xfrm>
            <a:off x="586370" y="1488614"/>
            <a:ext cx="8594429" cy="4759787"/>
          </a:xfrm>
        </p:spPr>
        <p:txBody>
          <a:bodyPr>
            <a:normAutofit/>
          </a:bodyPr>
          <a:lstStyle/>
          <a:p>
            <a:r>
              <a:rPr lang="en-US" sz="2400" dirty="0">
                <a:hlinkClick r:id="rId3"/>
              </a:rPr>
              <a:t>www.justice.gov.uk</a:t>
            </a:r>
            <a:r>
              <a:rPr lang="en-US" sz="2400" dirty="0"/>
              <a:t> – the website of the Ministry of Justice</a:t>
            </a:r>
          </a:p>
          <a:p>
            <a:r>
              <a:rPr lang="en-US" sz="2400" dirty="0">
                <a:hlinkClick r:id="rId4"/>
              </a:rPr>
              <a:t>www.sentencingcouncil.co.uk</a:t>
            </a:r>
            <a:r>
              <a:rPr lang="en-US" sz="2400" dirty="0"/>
              <a:t> – the website of the Sentencing Council which contains sentencing guidelines issued by the Council</a:t>
            </a:r>
          </a:p>
          <a:p>
            <a:r>
              <a:rPr lang="en-US" sz="2400" dirty="0">
                <a:hlinkClick r:id="rId5"/>
              </a:rPr>
              <a:t>www.cps.gov.uk</a:t>
            </a:r>
            <a:r>
              <a:rPr lang="en-US" sz="2400" dirty="0"/>
              <a:t> – the website of the CPS which contains the Code for Crown Prosecutors and a useful summary of various evidential matters</a:t>
            </a:r>
          </a:p>
          <a:p>
            <a:r>
              <a:rPr lang="en-US" sz="2400" dirty="0">
                <a:hlinkClick r:id="rId6"/>
              </a:rPr>
              <a:t>www.gov.uk</a:t>
            </a:r>
            <a:r>
              <a:rPr lang="en-US" sz="2400" dirty="0"/>
              <a:t> – this website gives access to the Legal Aid Agency</a:t>
            </a:r>
          </a:p>
          <a:p>
            <a:r>
              <a:rPr lang="en-US" sz="2400" dirty="0">
                <a:hlinkClick r:id="rId7"/>
              </a:rPr>
              <a:t>www.judiciary.gov.uk</a:t>
            </a:r>
            <a:r>
              <a:rPr lang="en-US" sz="2400" dirty="0"/>
              <a:t> – the website of the </a:t>
            </a:r>
            <a:r>
              <a:rPr lang="en-US" sz="2400" dirty="0" err="1"/>
              <a:t>Judicary</a:t>
            </a:r>
            <a:r>
              <a:rPr lang="en-US" sz="2400" dirty="0"/>
              <a:t> in England and Wales</a:t>
            </a:r>
          </a:p>
          <a:p>
            <a:pPr marL="0" indent="0">
              <a:buNone/>
            </a:pP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236976409"/>
      </p:ext>
    </p:extLst>
  </p:cSld>
  <p:clrMapOvr>
    <a:masterClrMapping/>
  </p:clrMapOvr>
  <mc:AlternateContent xmlns:mc="http://schemas.openxmlformats.org/markup-compatibility/2006" xmlns:p14="http://schemas.microsoft.com/office/powerpoint/2010/main">
    <mc:Choice Requires="p14">
      <p:transition spd="med" p14:dur="700" advTm="42177">
        <p:fade/>
      </p:transition>
    </mc:Choice>
    <mc:Fallback xmlns="">
      <p:transition spd="med" advTm="42177">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05AB7-BE84-B4FC-1ECA-8E3C6815E2AC}"/>
              </a:ext>
            </a:extLst>
          </p:cNvPr>
          <p:cNvSpPr>
            <a:spLocks noGrp="1"/>
          </p:cNvSpPr>
          <p:nvPr>
            <p:ph type="title"/>
          </p:nvPr>
        </p:nvSpPr>
        <p:spPr>
          <a:xfrm>
            <a:off x="677334" y="609600"/>
            <a:ext cx="8596668" cy="1320800"/>
          </a:xfrm>
        </p:spPr>
        <p:txBody>
          <a:bodyPr>
            <a:normAutofit/>
          </a:bodyPr>
          <a:lstStyle/>
          <a:p>
            <a:pPr>
              <a:lnSpc>
                <a:spcPct val="90000"/>
              </a:lnSpc>
            </a:pPr>
            <a:r>
              <a:rPr lang="en-GB" sz="2800"/>
              <a:t>Context including Aims, theory, scope and function</a:t>
            </a:r>
            <a:br>
              <a:rPr lang="en-GB" sz="2800"/>
            </a:br>
            <a:endParaRPr lang="en-GB" sz="2800"/>
          </a:p>
        </p:txBody>
      </p:sp>
      <p:graphicFrame>
        <p:nvGraphicFramePr>
          <p:cNvPr id="27" name="Content Placeholder 2">
            <a:extLst>
              <a:ext uri="{FF2B5EF4-FFF2-40B4-BE49-F238E27FC236}">
                <a16:creationId xmlns:a16="http://schemas.microsoft.com/office/drawing/2014/main" id="{BCD796CB-DDB2-C03D-9104-3676C6E3F3CF}"/>
              </a:ext>
            </a:extLst>
          </p:cNvPr>
          <p:cNvGraphicFramePr>
            <a:graphicFrameLocks noGrp="1"/>
          </p:cNvGraphicFramePr>
          <p:nvPr>
            <p:ph idx="1"/>
            <p:extLst>
              <p:ext uri="{D42A27DB-BD31-4B8C-83A1-F6EECF244321}">
                <p14:modId xmlns:p14="http://schemas.microsoft.com/office/powerpoint/2010/main" val="1759081433"/>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8593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335D2-E1C7-4BE3-8E1D-325704067469}"/>
              </a:ext>
            </a:extLst>
          </p:cNvPr>
          <p:cNvSpPr>
            <a:spLocks noGrp="1"/>
          </p:cNvSpPr>
          <p:nvPr>
            <p:ph type="title"/>
          </p:nvPr>
        </p:nvSpPr>
        <p:spPr>
          <a:xfrm>
            <a:off x="335360" y="404664"/>
            <a:ext cx="9073008" cy="1320800"/>
          </a:xfrm>
        </p:spPr>
        <p:txBody>
          <a:bodyPr/>
          <a:lstStyle/>
          <a:p>
            <a:r>
              <a:rPr lang="en-GB" dirty="0"/>
              <a:t>Key Concepts: What is Criminal Litigation?</a:t>
            </a:r>
          </a:p>
        </p:txBody>
      </p:sp>
      <p:sp>
        <p:nvSpPr>
          <p:cNvPr id="3" name="Content Placeholder 2">
            <a:extLst>
              <a:ext uri="{FF2B5EF4-FFF2-40B4-BE49-F238E27FC236}">
                <a16:creationId xmlns:a16="http://schemas.microsoft.com/office/drawing/2014/main" id="{B598C8AD-7B81-4FEE-989D-9468B9A75511}"/>
              </a:ext>
            </a:extLst>
          </p:cNvPr>
          <p:cNvSpPr>
            <a:spLocks noGrp="1"/>
          </p:cNvSpPr>
          <p:nvPr>
            <p:ph idx="1"/>
          </p:nvPr>
        </p:nvSpPr>
        <p:spPr>
          <a:xfrm>
            <a:off x="335360" y="1196753"/>
            <a:ext cx="9217024" cy="4759787"/>
          </a:xfrm>
        </p:spPr>
        <p:txBody>
          <a:bodyPr>
            <a:noAutofit/>
          </a:bodyPr>
          <a:lstStyle/>
          <a:p>
            <a:r>
              <a:rPr lang="en-GB" sz="2400" dirty="0"/>
              <a:t>Litigation: the process of taking a case to a court of law.</a:t>
            </a:r>
          </a:p>
          <a:p>
            <a:r>
              <a:rPr lang="en-GB" sz="2400" dirty="0"/>
              <a:t>Criminal litigation is the application of criminal law in practice.</a:t>
            </a:r>
          </a:p>
          <a:p>
            <a:r>
              <a:rPr lang="en-GB" sz="2400" dirty="0"/>
              <a:t>The objectives of the criminal justice system are to punish and deter conduct that is prohibited by law.</a:t>
            </a:r>
          </a:p>
          <a:p>
            <a:r>
              <a:rPr lang="en-GB" sz="2400" dirty="0"/>
              <a:t>Legally prohibited conduct is referred to as a crime.</a:t>
            </a:r>
          </a:p>
          <a:p>
            <a:r>
              <a:rPr lang="en-GB" sz="2400" dirty="0"/>
              <a:t>The state is responsible for the bodies that are involved in the protection of the interests of society. E.g. Police and the CPS (the Crown Prosecution Service). </a:t>
            </a:r>
          </a:p>
          <a:p>
            <a:r>
              <a:rPr lang="en-GB" sz="2400" dirty="0"/>
              <a:t>Most prosecutions for criminal offences are brought by the state in the name of the King and the prosecutor is referred to as Rex (R) </a:t>
            </a:r>
          </a:p>
        </p:txBody>
      </p:sp>
    </p:spTree>
    <p:extLst>
      <p:ext uri="{BB962C8B-B14F-4D97-AF65-F5344CB8AC3E}">
        <p14:creationId xmlns:p14="http://schemas.microsoft.com/office/powerpoint/2010/main" val="553043422"/>
      </p:ext>
    </p:extLst>
  </p:cSld>
  <p:clrMapOvr>
    <a:masterClrMapping/>
  </p:clrMapOvr>
  <mc:AlternateContent xmlns:mc="http://schemas.openxmlformats.org/markup-compatibility/2006" xmlns:p14="http://schemas.microsoft.com/office/powerpoint/2010/main">
    <mc:Choice Requires="p14">
      <p:transition spd="med" p14:dur="700" advTm="69991">
        <p:fade/>
      </p:transition>
    </mc:Choice>
    <mc:Fallback xmlns="">
      <p:transition spd="med" advTm="69991">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2712C3-3FB0-433F-BB26-624D5BA20F9A}"/>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Key Concepts of Criminal Litigation</a:t>
            </a:r>
          </a:p>
        </p:txBody>
      </p:sp>
      <p:pic>
        <p:nvPicPr>
          <p:cNvPr id="7" name="Graphic 6" descr="Judge">
            <a:extLst>
              <a:ext uri="{FF2B5EF4-FFF2-40B4-BE49-F238E27FC236}">
                <a16:creationId xmlns:a16="http://schemas.microsoft.com/office/drawing/2014/main" id="{052CBDA1-6269-1528-4567-8907ABB6C9C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A40134D8-D29E-4883-872A-7A4163726401}"/>
              </a:ext>
            </a:extLst>
          </p:cNvPr>
          <p:cNvSpPr>
            <a:spLocks noGrp="1"/>
          </p:cNvSpPr>
          <p:nvPr>
            <p:ph idx="1"/>
          </p:nvPr>
        </p:nvSpPr>
        <p:spPr>
          <a:xfrm>
            <a:off x="7181725" y="2837329"/>
            <a:ext cx="4512988" cy="3317938"/>
          </a:xfrm>
        </p:spPr>
        <p:txBody>
          <a:bodyPr anchor="t">
            <a:normAutofit/>
          </a:bodyPr>
          <a:lstStyle/>
          <a:p>
            <a:pPr>
              <a:lnSpc>
                <a:spcPct val="90000"/>
              </a:lnSpc>
            </a:pPr>
            <a:r>
              <a:rPr lang="en-GB" sz="1500" dirty="0">
                <a:solidFill>
                  <a:srgbClr val="FFFFFF"/>
                </a:solidFill>
              </a:rPr>
              <a:t>The prosecution of a crime is governed by procedural and evidential rules.</a:t>
            </a:r>
          </a:p>
          <a:p>
            <a:pPr>
              <a:lnSpc>
                <a:spcPct val="90000"/>
              </a:lnSpc>
            </a:pPr>
            <a:r>
              <a:rPr lang="en-GB" sz="1500" dirty="0">
                <a:solidFill>
                  <a:srgbClr val="FFFFFF"/>
                </a:solidFill>
              </a:rPr>
              <a:t>A person accused of a crime has protection against unfair prosecution and to prevent oppression.</a:t>
            </a:r>
          </a:p>
          <a:p>
            <a:pPr>
              <a:lnSpc>
                <a:spcPct val="90000"/>
              </a:lnSpc>
            </a:pPr>
            <a:r>
              <a:rPr lang="en-GB" sz="1500" dirty="0">
                <a:solidFill>
                  <a:srgbClr val="FFFFFF"/>
                </a:solidFill>
              </a:rPr>
              <a:t>The prosecution must prove matters </a:t>
            </a:r>
            <a:r>
              <a:rPr lang="en-GB" sz="1500" b="1" dirty="0">
                <a:solidFill>
                  <a:srgbClr val="FFFFFF"/>
                </a:solidFill>
              </a:rPr>
              <a:t>“beyond a reasonable doubt”</a:t>
            </a:r>
            <a:r>
              <a:rPr lang="en-GB" sz="1500" dirty="0">
                <a:solidFill>
                  <a:srgbClr val="FFFFFF"/>
                </a:solidFill>
              </a:rPr>
              <a:t> – this is the </a:t>
            </a:r>
            <a:r>
              <a:rPr lang="en-GB" sz="1500" b="1" dirty="0">
                <a:solidFill>
                  <a:srgbClr val="FFFFFF"/>
                </a:solidFill>
              </a:rPr>
              <a:t>burden of proof </a:t>
            </a:r>
            <a:r>
              <a:rPr lang="en-GB" sz="1500" dirty="0">
                <a:solidFill>
                  <a:srgbClr val="FFFFFF"/>
                </a:solidFill>
              </a:rPr>
              <a:t>in criminal proceedings. </a:t>
            </a:r>
          </a:p>
          <a:p>
            <a:pPr>
              <a:lnSpc>
                <a:spcPct val="90000"/>
              </a:lnSpc>
            </a:pPr>
            <a:r>
              <a:rPr lang="en-GB" sz="1500" dirty="0">
                <a:solidFill>
                  <a:srgbClr val="FFFFFF"/>
                </a:solidFill>
              </a:rPr>
              <a:t>Note – this is a higher standard of proof than civil matters as the outcome of criminal matters can result in a custodial sentence. </a:t>
            </a:r>
          </a:p>
        </p:txBody>
      </p:sp>
    </p:spTree>
    <p:extLst>
      <p:ext uri="{BB962C8B-B14F-4D97-AF65-F5344CB8AC3E}">
        <p14:creationId xmlns:p14="http://schemas.microsoft.com/office/powerpoint/2010/main" val="1608526755"/>
      </p:ext>
    </p:extLst>
  </p:cSld>
  <p:clrMapOvr>
    <a:masterClrMapping/>
  </p:clrMapOvr>
  <mc:AlternateContent xmlns:mc="http://schemas.openxmlformats.org/markup-compatibility/2006" xmlns:p14="http://schemas.microsoft.com/office/powerpoint/2010/main">
    <mc:Choice Requires="p14">
      <p:transition spd="med" p14:dur="700" advTm="52101">
        <p:fade/>
      </p:transition>
    </mc:Choice>
    <mc:Fallback xmlns="">
      <p:transition spd="med" advTm="52101">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D0CBB-6D05-4DE3-8681-D2EA2600BA3E}"/>
              </a:ext>
            </a:extLst>
          </p:cNvPr>
          <p:cNvSpPr>
            <a:spLocks noGrp="1"/>
          </p:cNvSpPr>
          <p:nvPr>
            <p:ph type="title"/>
          </p:nvPr>
        </p:nvSpPr>
        <p:spPr>
          <a:xfrm>
            <a:off x="673254" y="156237"/>
            <a:ext cx="8594429" cy="1320800"/>
          </a:xfrm>
        </p:spPr>
        <p:txBody>
          <a:bodyPr/>
          <a:lstStyle/>
          <a:p>
            <a:r>
              <a:rPr lang="en-GB" dirty="0"/>
              <a:t>Safeguards for the Suspect/the Accused</a:t>
            </a:r>
          </a:p>
        </p:txBody>
      </p:sp>
      <p:sp>
        <p:nvSpPr>
          <p:cNvPr id="3" name="Content Placeholder 2">
            <a:extLst>
              <a:ext uri="{FF2B5EF4-FFF2-40B4-BE49-F238E27FC236}">
                <a16:creationId xmlns:a16="http://schemas.microsoft.com/office/drawing/2014/main" id="{08F1CA5F-1131-41D7-964D-1414D098F40D}"/>
              </a:ext>
            </a:extLst>
          </p:cNvPr>
          <p:cNvSpPr>
            <a:spLocks noGrp="1"/>
          </p:cNvSpPr>
          <p:nvPr>
            <p:ph idx="1"/>
          </p:nvPr>
        </p:nvSpPr>
        <p:spPr>
          <a:xfrm>
            <a:off x="407368" y="1124744"/>
            <a:ext cx="9361040" cy="5212556"/>
          </a:xfrm>
        </p:spPr>
        <p:txBody>
          <a:bodyPr>
            <a:noAutofit/>
          </a:bodyPr>
          <a:lstStyle/>
          <a:p>
            <a:r>
              <a:rPr lang="en-GB" sz="2800" dirty="0"/>
              <a:t>Presumption of Innocence: innocent until proven guilty.</a:t>
            </a:r>
          </a:p>
          <a:p>
            <a:r>
              <a:rPr lang="en-GB" sz="2800" dirty="0"/>
              <a:t>Burden of proof rests with the prosecution </a:t>
            </a:r>
          </a:p>
          <a:p>
            <a:r>
              <a:rPr lang="en-GB" sz="2800" dirty="0"/>
              <a:t>Standard of proof:  beyond a reasonable doubt.</a:t>
            </a:r>
          </a:p>
          <a:p>
            <a:r>
              <a:rPr lang="en-GB" sz="2800" dirty="0"/>
              <a:t>Accused has the right to publicly funded legal advice.</a:t>
            </a:r>
          </a:p>
          <a:p>
            <a:r>
              <a:rPr lang="en-GB" sz="2800" dirty="0"/>
              <a:t>Accused has the right not to answer questions posed by police and, if charged, not to give evidence at trial.</a:t>
            </a:r>
          </a:p>
        </p:txBody>
      </p:sp>
    </p:spTree>
    <p:extLst>
      <p:ext uri="{BB962C8B-B14F-4D97-AF65-F5344CB8AC3E}">
        <p14:creationId xmlns:p14="http://schemas.microsoft.com/office/powerpoint/2010/main" val="3822987096"/>
      </p:ext>
    </p:extLst>
  </p:cSld>
  <p:clrMapOvr>
    <a:masterClrMapping/>
  </p:clrMapOvr>
  <mc:AlternateContent xmlns:mc="http://schemas.openxmlformats.org/markup-compatibility/2006" xmlns:p14="http://schemas.microsoft.com/office/powerpoint/2010/main">
    <mc:Choice Requires="p14">
      <p:transition spd="med" p14:dur="700" advTm="92001">
        <p:fade/>
      </p:transition>
    </mc:Choice>
    <mc:Fallback xmlns="">
      <p:transition spd="med" advTm="92001">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D0CBB-6D05-4DE3-8681-D2EA2600BA3E}"/>
              </a:ext>
            </a:extLst>
          </p:cNvPr>
          <p:cNvSpPr>
            <a:spLocks noGrp="1"/>
          </p:cNvSpPr>
          <p:nvPr>
            <p:ph type="title"/>
          </p:nvPr>
        </p:nvSpPr>
        <p:spPr>
          <a:xfrm>
            <a:off x="673254" y="156237"/>
            <a:ext cx="8594429" cy="1320800"/>
          </a:xfrm>
        </p:spPr>
        <p:txBody>
          <a:bodyPr/>
          <a:lstStyle/>
          <a:p>
            <a:r>
              <a:rPr lang="en-GB" dirty="0"/>
              <a:t>Safeguards for the Suspect/the Accused</a:t>
            </a:r>
          </a:p>
        </p:txBody>
      </p:sp>
      <p:sp>
        <p:nvSpPr>
          <p:cNvPr id="3" name="Content Placeholder 2">
            <a:extLst>
              <a:ext uri="{FF2B5EF4-FFF2-40B4-BE49-F238E27FC236}">
                <a16:creationId xmlns:a16="http://schemas.microsoft.com/office/drawing/2014/main" id="{08F1CA5F-1131-41D7-964D-1414D098F40D}"/>
              </a:ext>
            </a:extLst>
          </p:cNvPr>
          <p:cNvSpPr>
            <a:spLocks noGrp="1"/>
          </p:cNvSpPr>
          <p:nvPr>
            <p:ph idx="1"/>
          </p:nvPr>
        </p:nvSpPr>
        <p:spPr>
          <a:xfrm>
            <a:off x="407369" y="1124744"/>
            <a:ext cx="8594429" cy="5212556"/>
          </a:xfrm>
        </p:spPr>
        <p:txBody>
          <a:bodyPr>
            <a:noAutofit/>
          </a:bodyPr>
          <a:lstStyle/>
          <a:p>
            <a:r>
              <a:rPr lang="en-GB" sz="2800" dirty="0"/>
              <a:t>Any evidence found during police investigation must be in accordance with the </a:t>
            </a:r>
            <a:r>
              <a:rPr lang="en-GB" sz="2800" b="1" dirty="0"/>
              <a:t>Police and Criminal Evidence Act 1984 PACE rules. </a:t>
            </a:r>
          </a:p>
          <a:p>
            <a:r>
              <a:rPr lang="en-GB" sz="2800" dirty="0"/>
              <a:t>Accused has the right to see the evidence against them.</a:t>
            </a:r>
          </a:p>
          <a:p>
            <a:r>
              <a:rPr lang="en-GB" sz="2800" dirty="0"/>
              <a:t>At least 10 out of 12 jurors must agree guilt at trial in Crown Court.</a:t>
            </a:r>
          </a:p>
          <a:p>
            <a:r>
              <a:rPr lang="en-GB" sz="2800" dirty="0"/>
              <a:t>Right of Appeal.</a:t>
            </a:r>
          </a:p>
          <a:p>
            <a:r>
              <a:rPr lang="en-GB" sz="2800" dirty="0"/>
              <a:t>Human Rights Act and European Convention on Human Rights. </a:t>
            </a:r>
          </a:p>
        </p:txBody>
      </p:sp>
    </p:spTree>
    <p:extLst>
      <p:ext uri="{BB962C8B-B14F-4D97-AF65-F5344CB8AC3E}">
        <p14:creationId xmlns:p14="http://schemas.microsoft.com/office/powerpoint/2010/main" val="2471036818"/>
      </p:ext>
    </p:extLst>
  </p:cSld>
  <p:clrMapOvr>
    <a:masterClrMapping/>
  </p:clrMapOvr>
  <mc:AlternateContent xmlns:mc="http://schemas.openxmlformats.org/markup-compatibility/2006" xmlns:p14="http://schemas.microsoft.com/office/powerpoint/2010/main">
    <mc:Choice Requires="p14">
      <p:transition spd="med" p14:dur="700" advTm="92001">
        <p:fade/>
      </p:transition>
    </mc:Choice>
    <mc:Fallback xmlns="">
      <p:transition spd="med" advTm="92001">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1E51AD-FD75-45EA-9524-249810053E39}"/>
              </a:ext>
            </a:extLst>
          </p:cNvPr>
          <p:cNvSpPr>
            <a:spLocks noGrp="1"/>
          </p:cNvSpPr>
          <p:nvPr>
            <p:ph type="title"/>
          </p:nvPr>
        </p:nvSpPr>
        <p:spPr>
          <a:xfrm>
            <a:off x="1043950" y="1179151"/>
            <a:ext cx="3300646" cy="4463889"/>
          </a:xfrm>
        </p:spPr>
        <p:txBody>
          <a:bodyPr anchor="ctr">
            <a:normAutofit/>
          </a:bodyPr>
          <a:lstStyle/>
          <a:p>
            <a:r>
              <a:rPr lang="en-GB" dirty="0"/>
              <a:t>The Human Rights Act 1998</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F5F2E7-CDAD-44AD-AD3F-A8FBAAED74D2}"/>
              </a:ext>
            </a:extLst>
          </p:cNvPr>
          <p:cNvSpPr>
            <a:spLocks noGrp="1"/>
          </p:cNvSpPr>
          <p:nvPr>
            <p:ph idx="1"/>
          </p:nvPr>
        </p:nvSpPr>
        <p:spPr>
          <a:xfrm>
            <a:off x="4978918" y="1109145"/>
            <a:ext cx="6341016" cy="4603900"/>
          </a:xfrm>
        </p:spPr>
        <p:txBody>
          <a:bodyPr anchor="ctr">
            <a:normAutofit/>
          </a:bodyPr>
          <a:lstStyle/>
          <a:p>
            <a:pPr>
              <a:lnSpc>
                <a:spcPct val="90000"/>
              </a:lnSpc>
            </a:pPr>
            <a:r>
              <a:rPr lang="en-GB" b="1"/>
              <a:t>European Convention on Human Rights (ECHR)</a:t>
            </a:r>
            <a:r>
              <a:rPr lang="en-GB"/>
              <a:t>creates basic human rights in 14 Articles.</a:t>
            </a:r>
          </a:p>
          <a:p>
            <a:pPr>
              <a:lnSpc>
                <a:spcPct val="90000"/>
              </a:lnSpc>
            </a:pPr>
            <a:r>
              <a:rPr lang="en-GB" b="1"/>
              <a:t>HRA 1998 </a:t>
            </a:r>
            <a:r>
              <a:rPr lang="en-GB"/>
              <a:t>incorporates the ECHR into domestic law.</a:t>
            </a:r>
          </a:p>
          <a:p>
            <a:pPr>
              <a:lnSpc>
                <a:spcPct val="90000"/>
              </a:lnSpc>
            </a:pPr>
            <a:r>
              <a:rPr lang="en-GB" b="1"/>
              <a:t>Article (Art) 3 </a:t>
            </a:r>
            <a:r>
              <a:rPr lang="en-GB"/>
              <a:t>– prohibition of torture and inhuman or degrading treatment – this is an absolute right;</a:t>
            </a:r>
          </a:p>
          <a:p>
            <a:pPr>
              <a:lnSpc>
                <a:spcPct val="90000"/>
              </a:lnSpc>
            </a:pPr>
            <a:r>
              <a:rPr lang="en-GB" b="1"/>
              <a:t>Art 5 </a:t>
            </a:r>
            <a:r>
              <a:rPr lang="en-GB"/>
              <a:t>– the right to liberty and security of the person, the right not to be arrested or detained by the police without lawful authority – this is a limited right;</a:t>
            </a:r>
          </a:p>
          <a:p>
            <a:pPr>
              <a:lnSpc>
                <a:spcPct val="90000"/>
              </a:lnSpc>
            </a:pPr>
            <a:r>
              <a:rPr lang="en-GB" b="1"/>
              <a:t>Art 6 </a:t>
            </a:r>
            <a:r>
              <a:rPr lang="en-GB"/>
              <a:t>– the right to a fair trial (fair and public hearing, is presumed innocent until guilt is proved, should have the nature of the accusation explained to them without delay and should have the time and facilities to prepare defence);</a:t>
            </a:r>
          </a:p>
          <a:p>
            <a:pPr>
              <a:lnSpc>
                <a:spcPct val="90000"/>
              </a:lnSpc>
            </a:pPr>
            <a:r>
              <a:rPr lang="en-GB" b="1"/>
              <a:t>Art 8 </a:t>
            </a:r>
            <a:r>
              <a:rPr lang="en-GB"/>
              <a:t>– the right to respect for a private life, family life, home and correspondence – this is a qualified right.</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51794500"/>
      </p:ext>
    </p:extLst>
  </p:cSld>
  <p:clrMapOvr>
    <a:masterClrMapping/>
  </p:clrMapOvr>
  <mc:AlternateContent xmlns:mc="http://schemas.openxmlformats.org/markup-compatibility/2006" xmlns:p14="http://schemas.microsoft.com/office/powerpoint/2010/main">
    <mc:Choice Requires="p14">
      <p:transition spd="med" p14:dur="700" advTm="78790">
        <p:fade/>
      </p:transition>
    </mc:Choice>
    <mc:Fallback xmlns="">
      <p:transition spd="med" advTm="7879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ADA4-1889-4D01-AD8C-47A19067A00B}"/>
              </a:ext>
            </a:extLst>
          </p:cNvPr>
          <p:cNvSpPr>
            <a:spLocks noGrp="1"/>
          </p:cNvSpPr>
          <p:nvPr>
            <p:ph type="title"/>
          </p:nvPr>
        </p:nvSpPr>
        <p:spPr/>
        <p:txBody>
          <a:bodyPr/>
          <a:lstStyle/>
          <a:p>
            <a:r>
              <a:rPr lang="en-GB" dirty="0"/>
              <a:t>Criminal Procedure Rules (</a:t>
            </a:r>
            <a:r>
              <a:rPr lang="en-GB" dirty="0" err="1"/>
              <a:t>CrPR</a:t>
            </a:r>
            <a:r>
              <a:rPr lang="en-GB" dirty="0"/>
              <a:t>)</a:t>
            </a:r>
          </a:p>
        </p:txBody>
      </p:sp>
      <p:sp>
        <p:nvSpPr>
          <p:cNvPr id="3" name="Content Placeholder 2">
            <a:extLst>
              <a:ext uri="{FF2B5EF4-FFF2-40B4-BE49-F238E27FC236}">
                <a16:creationId xmlns:a16="http://schemas.microsoft.com/office/drawing/2014/main" id="{A706D568-2311-4494-9497-1EEEC68CAA7B}"/>
              </a:ext>
            </a:extLst>
          </p:cNvPr>
          <p:cNvSpPr>
            <a:spLocks noGrp="1"/>
          </p:cNvSpPr>
          <p:nvPr>
            <p:ph idx="1"/>
          </p:nvPr>
        </p:nvSpPr>
        <p:spPr>
          <a:xfrm>
            <a:off x="551384" y="1488614"/>
            <a:ext cx="9001000" cy="4604683"/>
          </a:xfrm>
        </p:spPr>
        <p:txBody>
          <a:bodyPr>
            <a:noAutofit/>
          </a:bodyPr>
          <a:lstStyle/>
          <a:p>
            <a:r>
              <a:rPr lang="en-GB" sz="2800" dirty="0"/>
              <a:t>These rules along with the </a:t>
            </a:r>
            <a:r>
              <a:rPr lang="en-GB" sz="2800" b="1" dirty="0"/>
              <a:t>Criminal Practice Direction </a:t>
            </a:r>
            <a:r>
              <a:rPr lang="en-GB" sz="2800" dirty="0"/>
              <a:t>provide the </a:t>
            </a:r>
            <a:r>
              <a:rPr lang="en-GB" sz="2800" b="1" dirty="0"/>
              <a:t>Criminal Procedure Code.</a:t>
            </a:r>
          </a:p>
          <a:p>
            <a:r>
              <a:rPr lang="en-GB" sz="2800" dirty="0"/>
              <a:t>Regulates the conduct of all criminal cases.</a:t>
            </a:r>
          </a:p>
          <a:p>
            <a:r>
              <a:rPr lang="en-GB" sz="2800" dirty="0"/>
              <a:t>The latest rules can be found at </a:t>
            </a:r>
            <a:r>
              <a:rPr lang="en-GB" sz="2800" dirty="0">
                <a:hlinkClick r:id="rId2"/>
              </a:rPr>
              <a:t>The Criminal Procedure Rules 2025</a:t>
            </a:r>
            <a:r>
              <a:rPr lang="en-GB" sz="2800" dirty="0"/>
              <a:t> </a:t>
            </a:r>
          </a:p>
          <a:p>
            <a:r>
              <a:rPr lang="en-GB" sz="2800" dirty="0"/>
              <a:t>Part 1 deals with the </a:t>
            </a:r>
            <a:r>
              <a:rPr lang="en-GB" sz="2800" b="1" dirty="0"/>
              <a:t>overriding objective </a:t>
            </a:r>
            <a:r>
              <a:rPr lang="en-GB" sz="2800" dirty="0"/>
              <a:t>of the rules to deal with all criminal matters justly. </a:t>
            </a:r>
          </a:p>
        </p:txBody>
      </p:sp>
    </p:spTree>
    <p:extLst>
      <p:ext uri="{BB962C8B-B14F-4D97-AF65-F5344CB8AC3E}">
        <p14:creationId xmlns:p14="http://schemas.microsoft.com/office/powerpoint/2010/main" val="3464545014"/>
      </p:ext>
    </p:extLst>
  </p:cSld>
  <p:clrMapOvr>
    <a:masterClrMapping/>
  </p:clrMapOvr>
  <mc:AlternateContent xmlns:mc="http://schemas.openxmlformats.org/markup-compatibility/2006" xmlns:p14="http://schemas.microsoft.com/office/powerpoint/2010/main">
    <mc:Choice Requires="p14">
      <p:transition spd="med" p14:dur="700" advTm="36020">
        <p:fade/>
      </p:transition>
    </mc:Choice>
    <mc:Fallback xmlns="">
      <p:transition spd="med" advTm="3602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A21B-286C-8149-C7B9-C436F4CC54D2}"/>
              </a:ext>
            </a:extLst>
          </p:cNvPr>
          <p:cNvSpPr>
            <a:spLocks noGrp="1"/>
          </p:cNvSpPr>
          <p:nvPr>
            <p:ph type="title"/>
          </p:nvPr>
        </p:nvSpPr>
        <p:spPr>
          <a:xfrm>
            <a:off x="122308" y="231027"/>
            <a:ext cx="10728184" cy="788209"/>
          </a:xfrm>
        </p:spPr>
        <p:txBody>
          <a:bodyPr>
            <a:normAutofit/>
          </a:bodyPr>
          <a:lstStyle/>
          <a:p>
            <a:r>
              <a:rPr lang="en-GB" sz="3200" dirty="0"/>
              <a:t>What behaviour should be criminalised?</a:t>
            </a:r>
          </a:p>
        </p:txBody>
      </p:sp>
      <p:sp>
        <p:nvSpPr>
          <p:cNvPr id="3" name="Content Placeholder 2">
            <a:extLst>
              <a:ext uri="{FF2B5EF4-FFF2-40B4-BE49-F238E27FC236}">
                <a16:creationId xmlns:a16="http://schemas.microsoft.com/office/drawing/2014/main" id="{5E8AA834-D19C-1A5E-F87B-249B01E7BE0A}"/>
              </a:ext>
            </a:extLst>
          </p:cNvPr>
          <p:cNvSpPr>
            <a:spLocks noGrp="1"/>
          </p:cNvSpPr>
          <p:nvPr>
            <p:ph idx="1"/>
          </p:nvPr>
        </p:nvSpPr>
        <p:spPr>
          <a:xfrm>
            <a:off x="310409" y="1019236"/>
            <a:ext cx="9835354" cy="5084721"/>
          </a:xfrm>
        </p:spPr>
        <p:txBody>
          <a:bodyPr>
            <a:normAutofit lnSpcReduction="10000"/>
          </a:bodyPr>
          <a:lstStyle/>
          <a:p>
            <a:r>
              <a:rPr lang="en-GB" sz="2000" dirty="0"/>
              <a:t>Harm Principle – only criminalise behaviour which harms (Prof H.L.A Hart – liberal)</a:t>
            </a:r>
          </a:p>
          <a:p>
            <a:r>
              <a:rPr lang="en-GB" sz="2000" dirty="0"/>
              <a:t>Legal moralism – criminalise behaviour which is morally wrong (Lord Devlin)</a:t>
            </a:r>
          </a:p>
          <a:p>
            <a:r>
              <a:rPr lang="en-GB" sz="2000" dirty="0"/>
              <a:t>1957 Wolfenden 	Committee report led to a famous public debate between Hart and Devlin</a:t>
            </a:r>
          </a:p>
          <a:p>
            <a:r>
              <a:rPr lang="en-GB" sz="2000" dirty="0"/>
              <a:t>Harm Principle – John Stuart Mill – focuses on protecting liberty of the individual and only infringing on that where there is clear harm – but how is ‘harm’ defined</a:t>
            </a:r>
          </a:p>
          <a:p>
            <a:r>
              <a:rPr lang="en-GB" sz="2000" dirty="0"/>
              <a:t>Legal Moralism – Devlin and Michael Moore. Morality = shared values and principles keeping society together. – justifies criminalising behaviour which threatens those shared values  - but whose shared values and principles – how to identify? </a:t>
            </a:r>
          </a:p>
          <a:p>
            <a:r>
              <a:rPr lang="en-GB" sz="2000" dirty="0"/>
              <a:t>Criminalisation means punishment as a result</a:t>
            </a:r>
          </a:p>
          <a:p>
            <a:r>
              <a:rPr lang="en-GB" sz="2000" dirty="0"/>
              <a:t>Criminalisation should be a last resort</a:t>
            </a:r>
          </a:p>
          <a:p>
            <a:r>
              <a:rPr lang="en-GB" sz="2000" dirty="0"/>
              <a:t>Other means of control? Regulation (direct and indirect e.g. taxing tobacco)</a:t>
            </a:r>
          </a:p>
          <a:p>
            <a:endParaRPr lang="en-GB" sz="2000" dirty="0"/>
          </a:p>
          <a:p>
            <a:endParaRPr lang="en-GB" sz="2000" dirty="0"/>
          </a:p>
        </p:txBody>
      </p:sp>
    </p:spTree>
    <p:extLst>
      <p:ext uri="{BB962C8B-B14F-4D97-AF65-F5344CB8AC3E}">
        <p14:creationId xmlns:p14="http://schemas.microsoft.com/office/powerpoint/2010/main" val="3622763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2AF1F-DAD6-0A0F-2C02-EFE64DF324DB}"/>
              </a:ext>
            </a:extLst>
          </p:cNvPr>
          <p:cNvSpPr>
            <a:spLocks noGrp="1"/>
          </p:cNvSpPr>
          <p:nvPr>
            <p:ph type="title"/>
          </p:nvPr>
        </p:nvSpPr>
        <p:spPr>
          <a:xfrm>
            <a:off x="1043950" y="1179151"/>
            <a:ext cx="3300646" cy="4463889"/>
          </a:xfrm>
        </p:spPr>
        <p:txBody>
          <a:bodyPr anchor="ctr">
            <a:normAutofit/>
          </a:bodyPr>
          <a:lstStyle/>
          <a:p>
            <a:r>
              <a:rPr lang="en-GB" dirty="0"/>
              <a:t>Criminalisation</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408426-173A-E6E7-B63C-A8A59210D8BC}"/>
              </a:ext>
            </a:extLst>
          </p:cNvPr>
          <p:cNvSpPr>
            <a:spLocks noGrp="1"/>
          </p:cNvSpPr>
          <p:nvPr>
            <p:ph idx="1"/>
          </p:nvPr>
        </p:nvSpPr>
        <p:spPr>
          <a:xfrm>
            <a:off x="4978918" y="1109145"/>
            <a:ext cx="6341016" cy="4603900"/>
          </a:xfrm>
        </p:spPr>
        <p:txBody>
          <a:bodyPr anchor="ctr">
            <a:normAutofit/>
          </a:bodyPr>
          <a:lstStyle/>
          <a:p>
            <a:r>
              <a:rPr lang="en-GB"/>
              <a:t>Transgressions of the Criminal Law lead to punishment</a:t>
            </a:r>
          </a:p>
          <a:p>
            <a:r>
              <a:rPr lang="en-GB"/>
              <a:t>Punishment includes </a:t>
            </a:r>
          </a:p>
          <a:p>
            <a:pPr lvl="1"/>
            <a:r>
              <a:rPr lang="en-GB"/>
              <a:t>Sentence</a:t>
            </a:r>
          </a:p>
          <a:p>
            <a:pPr lvl="1"/>
            <a:r>
              <a:rPr lang="en-GB"/>
              <a:t>Criminal record</a:t>
            </a:r>
          </a:p>
          <a:p>
            <a:pPr lvl="1"/>
            <a:r>
              <a:rPr lang="en-GB"/>
              <a:t>Social stigma</a:t>
            </a:r>
          </a:p>
          <a:p>
            <a:pPr lvl="1"/>
            <a:r>
              <a:rPr lang="en-GB"/>
              <a:t>Deprivation of human rights</a:t>
            </a:r>
          </a:p>
          <a:p>
            <a:pPr lvl="2"/>
            <a:r>
              <a:rPr lang="en-GB"/>
              <a:t>Right to liberty</a:t>
            </a:r>
          </a:p>
          <a:p>
            <a:pPr lvl="2"/>
            <a:r>
              <a:rPr lang="en-GB"/>
              <a:t>Right to private and family life</a:t>
            </a:r>
          </a:p>
          <a:p>
            <a:pPr lvl="1"/>
            <a:r>
              <a:rPr lang="en-GB"/>
              <a:t>Impact on future life opportunities </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65030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9515D-54C3-A4BD-8943-5FBE08139083}"/>
              </a:ext>
            </a:extLst>
          </p:cNvPr>
          <p:cNvSpPr>
            <a:spLocks noGrp="1"/>
          </p:cNvSpPr>
          <p:nvPr>
            <p:ph type="title"/>
          </p:nvPr>
        </p:nvSpPr>
        <p:spPr>
          <a:xfrm>
            <a:off x="298759" y="265972"/>
            <a:ext cx="9317001" cy="1320800"/>
          </a:xfrm>
        </p:spPr>
        <p:txBody>
          <a:bodyPr/>
          <a:lstStyle/>
          <a:p>
            <a:r>
              <a:rPr lang="en-GB" dirty="0"/>
              <a:t>Purposes of punishment</a:t>
            </a:r>
          </a:p>
        </p:txBody>
      </p:sp>
      <p:sp>
        <p:nvSpPr>
          <p:cNvPr id="3" name="Content Placeholder 2">
            <a:extLst>
              <a:ext uri="{FF2B5EF4-FFF2-40B4-BE49-F238E27FC236}">
                <a16:creationId xmlns:a16="http://schemas.microsoft.com/office/drawing/2014/main" id="{A330A15A-A77B-6DD3-259B-028E17149C8F}"/>
              </a:ext>
            </a:extLst>
          </p:cNvPr>
          <p:cNvSpPr>
            <a:spLocks noGrp="1"/>
          </p:cNvSpPr>
          <p:nvPr>
            <p:ph idx="1"/>
          </p:nvPr>
        </p:nvSpPr>
        <p:spPr>
          <a:xfrm>
            <a:off x="357001" y="1025707"/>
            <a:ext cx="11017669" cy="5005256"/>
          </a:xfrm>
        </p:spPr>
        <p:txBody>
          <a:bodyPr>
            <a:noAutofit/>
          </a:bodyPr>
          <a:lstStyle/>
          <a:p>
            <a:r>
              <a:rPr lang="en-GB" sz="2400" dirty="0"/>
              <a:t>Consequentialist (forward looking)</a:t>
            </a:r>
          </a:p>
          <a:p>
            <a:pPr lvl="1"/>
            <a:r>
              <a:rPr lang="en-GB" sz="2400" dirty="0"/>
              <a:t>Deterrence</a:t>
            </a:r>
          </a:p>
          <a:p>
            <a:pPr lvl="2"/>
            <a:r>
              <a:rPr lang="en-GB" sz="2400" dirty="0"/>
              <a:t>Specific – would require knowledge and consideration of consequences</a:t>
            </a:r>
          </a:p>
          <a:p>
            <a:pPr lvl="2"/>
            <a:r>
              <a:rPr lang="en-GB" sz="2400" dirty="0"/>
              <a:t>General – requires knowledge of sentences and consideration of consequences</a:t>
            </a:r>
          </a:p>
          <a:p>
            <a:pPr lvl="1"/>
            <a:r>
              <a:rPr lang="en-GB" sz="2400" dirty="0"/>
              <a:t>Rehabilitation</a:t>
            </a:r>
          </a:p>
          <a:p>
            <a:pPr lvl="2"/>
            <a:r>
              <a:rPr lang="en-GB" sz="2400" dirty="0"/>
              <a:t>Does it work?</a:t>
            </a:r>
          </a:p>
          <a:p>
            <a:pPr lvl="2"/>
            <a:r>
              <a:rPr lang="en-GB" sz="2400" dirty="0"/>
              <a:t>Costly</a:t>
            </a:r>
          </a:p>
          <a:p>
            <a:r>
              <a:rPr lang="en-GB" sz="2400" dirty="0"/>
              <a:t>Non-consequentialist (backward looking)</a:t>
            </a:r>
          </a:p>
          <a:p>
            <a:pPr lvl="1"/>
            <a:r>
              <a:rPr lang="en-GB" sz="2400" dirty="0"/>
              <a:t>Retribution - just deserts – punishment must be proportionate</a:t>
            </a:r>
          </a:p>
          <a:p>
            <a:endParaRPr lang="en-GB" sz="2400" dirty="0"/>
          </a:p>
        </p:txBody>
      </p:sp>
    </p:spTree>
    <p:extLst>
      <p:ext uri="{BB962C8B-B14F-4D97-AF65-F5344CB8AC3E}">
        <p14:creationId xmlns:p14="http://schemas.microsoft.com/office/powerpoint/2010/main" val="1442225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9515D-54C3-A4BD-8943-5FBE08139083}"/>
              </a:ext>
            </a:extLst>
          </p:cNvPr>
          <p:cNvSpPr>
            <a:spLocks noGrp="1"/>
          </p:cNvSpPr>
          <p:nvPr>
            <p:ph type="title"/>
          </p:nvPr>
        </p:nvSpPr>
        <p:spPr>
          <a:xfrm>
            <a:off x="298759" y="265972"/>
            <a:ext cx="9317001" cy="1320800"/>
          </a:xfrm>
        </p:spPr>
        <p:txBody>
          <a:bodyPr/>
          <a:lstStyle/>
          <a:p>
            <a:r>
              <a:rPr lang="en-GB" dirty="0"/>
              <a:t>Purposes of punishment – Sentencing Act</a:t>
            </a:r>
          </a:p>
        </p:txBody>
      </p:sp>
      <p:sp>
        <p:nvSpPr>
          <p:cNvPr id="3" name="Content Placeholder 2">
            <a:extLst>
              <a:ext uri="{FF2B5EF4-FFF2-40B4-BE49-F238E27FC236}">
                <a16:creationId xmlns:a16="http://schemas.microsoft.com/office/drawing/2014/main" id="{A330A15A-A77B-6DD3-259B-028E17149C8F}"/>
              </a:ext>
            </a:extLst>
          </p:cNvPr>
          <p:cNvSpPr>
            <a:spLocks noGrp="1"/>
          </p:cNvSpPr>
          <p:nvPr>
            <p:ph idx="1"/>
          </p:nvPr>
        </p:nvSpPr>
        <p:spPr>
          <a:xfrm>
            <a:off x="357001" y="1025707"/>
            <a:ext cx="11017669" cy="5005256"/>
          </a:xfrm>
        </p:spPr>
        <p:txBody>
          <a:bodyPr>
            <a:noAutofit/>
          </a:bodyPr>
          <a:lstStyle/>
          <a:p>
            <a:pPr marL="457200" lvl="1" indent="0">
              <a:buNone/>
            </a:pPr>
            <a:r>
              <a:rPr lang="en-GB" sz="3200" dirty="0"/>
              <a:t>S.57 Sentencing Act 2020  reflects the purposes of sentencing:</a:t>
            </a:r>
            <a:br>
              <a:rPr lang="en-GB" sz="3200" dirty="0"/>
            </a:br>
            <a:endParaRPr lang="en-GB" sz="3200" dirty="0"/>
          </a:p>
          <a:p>
            <a:pPr lvl="2"/>
            <a:r>
              <a:rPr lang="en-GB" sz="3200" dirty="0"/>
              <a:t>Punishment</a:t>
            </a:r>
          </a:p>
          <a:p>
            <a:pPr lvl="2"/>
            <a:r>
              <a:rPr lang="en-GB" sz="3200" dirty="0"/>
              <a:t>Reduction of crime</a:t>
            </a:r>
          </a:p>
          <a:p>
            <a:pPr lvl="2"/>
            <a:r>
              <a:rPr lang="en-GB" sz="3200" dirty="0"/>
              <a:t>Reform and rehabilitation</a:t>
            </a:r>
          </a:p>
          <a:p>
            <a:pPr lvl="2"/>
            <a:r>
              <a:rPr lang="en-GB" sz="3200" dirty="0"/>
              <a:t>Protection of the Public</a:t>
            </a:r>
          </a:p>
          <a:p>
            <a:pPr lvl="2"/>
            <a:r>
              <a:rPr lang="en-GB" sz="3200" dirty="0"/>
              <a:t>Reparation</a:t>
            </a:r>
          </a:p>
        </p:txBody>
      </p:sp>
    </p:spTree>
    <p:extLst>
      <p:ext uri="{BB962C8B-B14F-4D97-AF65-F5344CB8AC3E}">
        <p14:creationId xmlns:p14="http://schemas.microsoft.com/office/powerpoint/2010/main" val="30144229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Classification of Offences</a:t>
            </a:r>
          </a:p>
        </p:txBody>
      </p:sp>
      <p:sp>
        <p:nvSpPr>
          <p:cNvPr id="3" name="Content Placeholder 2"/>
          <p:cNvSpPr>
            <a:spLocks noGrp="1"/>
          </p:cNvSpPr>
          <p:nvPr>
            <p:ph idx="1"/>
          </p:nvPr>
        </p:nvSpPr>
        <p:spPr>
          <a:xfrm>
            <a:off x="551385" y="1488614"/>
            <a:ext cx="8594429" cy="3880773"/>
          </a:xfrm>
        </p:spPr>
        <p:txBody>
          <a:bodyPr/>
          <a:lstStyle/>
          <a:p>
            <a:r>
              <a:rPr lang="en-US" sz="2800" b="1" dirty="0"/>
              <a:t>Magistrates’ Court Act 1980 (MCA 1980) </a:t>
            </a:r>
            <a:r>
              <a:rPr lang="en-US" sz="2800" dirty="0"/>
              <a:t>provides that all criminal offences fall into one of three categories: </a:t>
            </a:r>
          </a:p>
          <a:p>
            <a:pPr marL="457200" indent="-457200">
              <a:buFont typeface="+mj-lt"/>
              <a:buAutoNum type="arabicPeriod"/>
            </a:pPr>
            <a:r>
              <a:rPr lang="en-US" sz="2800" b="1" dirty="0"/>
              <a:t>Indictable-only;</a:t>
            </a:r>
          </a:p>
          <a:p>
            <a:pPr marL="457200" indent="-457200">
              <a:buFont typeface="+mj-lt"/>
              <a:buAutoNum type="arabicPeriod"/>
            </a:pPr>
            <a:r>
              <a:rPr lang="en-US" sz="2800" b="1" dirty="0"/>
              <a:t>Triable Either way; or</a:t>
            </a:r>
          </a:p>
          <a:p>
            <a:pPr marL="457200" indent="-457200">
              <a:buFont typeface="+mj-lt"/>
              <a:buAutoNum type="arabicPeriod"/>
            </a:pPr>
            <a:r>
              <a:rPr lang="en-US" sz="2800" b="1" dirty="0"/>
              <a:t>Summary offences. </a:t>
            </a:r>
          </a:p>
          <a:p>
            <a:pPr marL="0" indent="0">
              <a:buNone/>
            </a:pPr>
            <a:endParaRPr lang="en-US" dirty="0"/>
          </a:p>
        </p:txBody>
      </p:sp>
    </p:spTree>
    <p:extLst>
      <p:ext uri="{BB962C8B-B14F-4D97-AF65-F5344CB8AC3E}">
        <p14:creationId xmlns:p14="http://schemas.microsoft.com/office/powerpoint/2010/main" val="1484067023"/>
      </p:ext>
    </p:extLst>
  </p:cSld>
  <p:clrMapOvr>
    <a:masterClrMapping/>
  </p:clrMapOvr>
  <mc:AlternateContent xmlns:mc="http://schemas.openxmlformats.org/markup-compatibility/2006" xmlns:p14="http://schemas.microsoft.com/office/powerpoint/2010/main">
    <mc:Choice Requires="p14">
      <p:transition spd="med" p14:dur="700" advTm="32999">
        <p:fade/>
      </p:transition>
    </mc:Choice>
    <mc:Fallback xmlns="">
      <p:transition spd="med" advTm="32999">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E9680-EF4B-493A-9010-FB07D0987C57}"/>
              </a:ext>
            </a:extLst>
          </p:cNvPr>
          <p:cNvSpPr>
            <a:spLocks noGrp="1"/>
          </p:cNvSpPr>
          <p:nvPr>
            <p:ph type="title"/>
          </p:nvPr>
        </p:nvSpPr>
        <p:spPr/>
        <p:txBody>
          <a:bodyPr/>
          <a:lstStyle/>
          <a:p>
            <a:r>
              <a:rPr lang="en-GB" dirty="0"/>
              <a:t>Indictable Only Offences</a:t>
            </a:r>
          </a:p>
        </p:txBody>
      </p:sp>
      <p:sp>
        <p:nvSpPr>
          <p:cNvPr id="3" name="Content Placeholder 2">
            <a:extLst>
              <a:ext uri="{FF2B5EF4-FFF2-40B4-BE49-F238E27FC236}">
                <a16:creationId xmlns:a16="http://schemas.microsoft.com/office/drawing/2014/main" id="{7075C65A-E8A6-473E-9062-1C8EE6CEA802}"/>
              </a:ext>
            </a:extLst>
          </p:cNvPr>
          <p:cNvSpPr>
            <a:spLocks noGrp="1"/>
          </p:cNvSpPr>
          <p:nvPr>
            <p:ph idx="1"/>
          </p:nvPr>
        </p:nvSpPr>
        <p:spPr>
          <a:xfrm>
            <a:off x="646394" y="1412777"/>
            <a:ext cx="8594429" cy="3880773"/>
          </a:xfrm>
        </p:spPr>
        <p:txBody>
          <a:bodyPr>
            <a:normAutofit/>
          </a:bodyPr>
          <a:lstStyle/>
          <a:p>
            <a:r>
              <a:rPr lang="en-GB" sz="2800" dirty="0"/>
              <a:t>These are the most serious forms of criminal offence.</a:t>
            </a:r>
          </a:p>
          <a:p>
            <a:r>
              <a:rPr lang="en-GB" sz="2800" dirty="0"/>
              <a:t>These matters are dealt with by the Crown Court.</a:t>
            </a:r>
          </a:p>
          <a:p>
            <a:r>
              <a:rPr lang="en-GB" sz="2800" dirty="0"/>
              <a:t>Examples of Indictable Only Offences include:</a:t>
            </a:r>
          </a:p>
          <a:p>
            <a:pPr lvl="1"/>
            <a:r>
              <a:rPr lang="en-GB" sz="2800" dirty="0"/>
              <a:t>Murder</a:t>
            </a:r>
          </a:p>
          <a:p>
            <a:pPr lvl="1"/>
            <a:r>
              <a:rPr lang="en-GB" sz="2800" dirty="0"/>
              <a:t>Rape </a:t>
            </a:r>
          </a:p>
          <a:p>
            <a:pPr lvl="1"/>
            <a:r>
              <a:rPr lang="en-GB" sz="2800" dirty="0"/>
              <a:t>Robbery</a:t>
            </a:r>
          </a:p>
        </p:txBody>
      </p:sp>
    </p:spTree>
    <p:extLst>
      <p:ext uri="{BB962C8B-B14F-4D97-AF65-F5344CB8AC3E}">
        <p14:creationId xmlns:p14="http://schemas.microsoft.com/office/powerpoint/2010/main" val="706713721"/>
      </p:ext>
    </p:extLst>
  </p:cSld>
  <p:clrMapOvr>
    <a:masterClrMapping/>
  </p:clrMapOvr>
  <mc:AlternateContent xmlns:mc="http://schemas.openxmlformats.org/markup-compatibility/2006" xmlns:p14="http://schemas.microsoft.com/office/powerpoint/2010/main">
    <mc:Choice Requires="p14">
      <p:transition spd="med" p14:dur="700" advTm="24104">
        <p:fade/>
      </p:transition>
    </mc:Choice>
    <mc:Fallback xmlns="">
      <p:transition spd="med" advTm="24104">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FCE00-1C8F-484C-97D3-6120988FA690}"/>
              </a:ext>
            </a:extLst>
          </p:cNvPr>
          <p:cNvSpPr>
            <a:spLocks noGrp="1"/>
          </p:cNvSpPr>
          <p:nvPr>
            <p:ph type="title"/>
          </p:nvPr>
        </p:nvSpPr>
        <p:spPr/>
        <p:txBody>
          <a:bodyPr/>
          <a:lstStyle/>
          <a:p>
            <a:r>
              <a:rPr lang="en-GB" dirty="0"/>
              <a:t>Triable ‘Either-way’ Offences</a:t>
            </a:r>
          </a:p>
        </p:txBody>
      </p:sp>
      <p:sp>
        <p:nvSpPr>
          <p:cNvPr id="3" name="Content Placeholder 2">
            <a:extLst>
              <a:ext uri="{FF2B5EF4-FFF2-40B4-BE49-F238E27FC236}">
                <a16:creationId xmlns:a16="http://schemas.microsoft.com/office/drawing/2014/main" id="{5127653B-AF50-4767-B42E-109756AF73D4}"/>
              </a:ext>
            </a:extLst>
          </p:cNvPr>
          <p:cNvSpPr>
            <a:spLocks noGrp="1"/>
          </p:cNvSpPr>
          <p:nvPr>
            <p:ph idx="1"/>
          </p:nvPr>
        </p:nvSpPr>
        <p:spPr>
          <a:xfrm>
            <a:off x="551385" y="1556793"/>
            <a:ext cx="8594429" cy="3880773"/>
          </a:xfrm>
        </p:spPr>
        <p:txBody>
          <a:bodyPr>
            <a:noAutofit/>
          </a:bodyPr>
          <a:lstStyle/>
          <a:p>
            <a:r>
              <a:rPr lang="en-GB" sz="2400" dirty="0"/>
              <a:t>These offences can be dealt with either by the Magistrates’ Court or by the Crown Court.</a:t>
            </a:r>
          </a:p>
          <a:p>
            <a:r>
              <a:rPr lang="en-GB" sz="2400" dirty="0"/>
              <a:t>Magistrates may decide that the case is too serious for them to deal with (Magistrates sentencing powers limited to a maximum of 6 months imprisonment for one offence)</a:t>
            </a:r>
          </a:p>
          <a:p>
            <a:r>
              <a:rPr lang="en-GB" sz="2400" dirty="0"/>
              <a:t>Defendants can choose whether to go to the Crown Court for trial.</a:t>
            </a:r>
          </a:p>
          <a:p>
            <a:r>
              <a:rPr lang="en-GB" sz="2400" dirty="0"/>
              <a:t>Examples include:</a:t>
            </a:r>
          </a:p>
          <a:p>
            <a:pPr lvl="1"/>
            <a:r>
              <a:rPr lang="en-GB" sz="2400" dirty="0"/>
              <a:t>Theft, assault occasioning actual bodily harm and burglary.</a:t>
            </a:r>
          </a:p>
        </p:txBody>
      </p:sp>
    </p:spTree>
    <p:extLst>
      <p:ext uri="{BB962C8B-B14F-4D97-AF65-F5344CB8AC3E}">
        <p14:creationId xmlns:p14="http://schemas.microsoft.com/office/powerpoint/2010/main" val="354984188"/>
      </p:ext>
    </p:extLst>
  </p:cSld>
  <p:clrMapOvr>
    <a:masterClrMapping/>
  </p:clrMapOvr>
  <mc:AlternateContent xmlns:mc="http://schemas.openxmlformats.org/markup-compatibility/2006" xmlns:p14="http://schemas.microsoft.com/office/powerpoint/2010/main">
    <mc:Choice Requires="p14">
      <p:transition spd="med" p14:dur="700" advTm="53275">
        <p:fade/>
      </p:transition>
    </mc:Choice>
    <mc:Fallback xmlns="">
      <p:transition spd="med" advTm="53275">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2186E-4A15-4D51-A246-2A256327EE9F}"/>
              </a:ext>
            </a:extLst>
          </p:cNvPr>
          <p:cNvSpPr>
            <a:spLocks noGrp="1"/>
          </p:cNvSpPr>
          <p:nvPr>
            <p:ph type="title"/>
          </p:nvPr>
        </p:nvSpPr>
        <p:spPr/>
        <p:txBody>
          <a:bodyPr/>
          <a:lstStyle/>
          <a:p>
            <a:r>
              <a:rPr lang="en-GB" dirty="0"/>
              <a:t>Summary Offences</a:t>
            </a:r>
          </a:p>
        </p:txBody>
      </p:sp>
      <p:sp>
        <p:nvSpPr>
          <p:cNvPr id="3" name="Content Placeholder 2">
            <a:extLst>
              <a:ext uri="{FF2B5EF4-FFF2-40B4-BE49-F238E27FC236}">
                <a16:creationId xmlns:a16="http://schemas.microsoft.com/office/drawing/2014/main" id="{6F147D70-DC50-4CF7-AEC3-279A5AA48CA3}"/>
              </a:ext>
            </a:extLst>
          </p:cNvPr>
          <p:cNvSpPr>
            <a:spLocks noGrp="1"/>
          </p:cNvSpPr>
          <p:nvPr>
            <p:ph idx="1"/>
          </p:nvPr>
        </p:nvSpPr>
        <p:spPr>
          <a:xfrm>
            <a:off x="551385" y="1556793"/>
            <a:ext cx="8594429" cy="3880773"/>
          </a:xfrm>
        </p:spPr>
        <p:txBody>
          <a:bodyPr>
            <a:normAutofit/>
          </a:bodyPr>
          <a:lstStyle/>
          <a:p>
            <a:r>
              <a:rPr lang="en-GB" sz="2800" dirty="0"/>
              <a:t>These are the least serious forms of criminal offences</a:t>
            </a:r>
            <a:br>
              <a:rPr lang="en-GB" sz="2800" dirty="0"/>
            </a:br>
            <a:endParaRPr lang="en-GB" sz="2800" dirty="0"/>
          </a:p>
          <a:p>
            <a:r>
              <a:rPr lang="en-GB" sz="2800" dirty="0"/>
              <a:t>Examples of Summary Offences include:</a:t>
            </a:r>
          </a:p>
          <a:p>
            <a:pPr lvl="1"/>
            <a:r>
              <a:rPr lang="en-GB" sz="2800" dirty="0"/>
              <a:t>Common Assault</a:t>
            </a:r>
          </a:p>
          <a:p>
            <a:pPr lvl="1"/>
            <a:r>
              <a:rPr lang="en-GB" sz="2800" dirty="0"/>
              <a:t>Road traffic offences</a:t>
            </a:r>
          </a:p>
        </p:txBody>
      </p:sp>
    </p:spTree>
    <p:extLst>
      <p:ext uri="{BB962C8B-B14F-4D97-AF65-F5344CB8AC3E}">
        <p14:creationId xmlns:p14="http://schemas.microsoft.com/office/powerpoint/2010/main" val="2166589857"/>
      </p:ext>
    </p:extLst>
  </p:cSld>
  <p:clrMapOvr>
    <a:masterClrMapping/>
  </p:clrMapOvr>
  <mc:AlternateContent xmlns:mc="http://schemas.openxmlformats.org/markup-compatibility/2006" xmlns:p14="http://schemas.microsoft.com/office/powerpoint/2010/main">
    <mc:Choice Requires="p14">
      <p:transition spd="med" p14:dur="700" advTm="32935">
        <p:fade/>
      </p:transition>
    </mc:Choice>
    <mc:Fallback xmlns="">
      <p:transition spd="med" advTm="32935">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D129-B2C3-0981-B586-56B08084D588}"/>
              </a:ext>
            </a:extLst>
          </p:cNvPr>
          <p:cNvSpPr>
            <a:spLocks noGrp="1"/>
          </p:cNvSpPr>
          <p:nvPr>
            <p:ph type="title"/>
          </p:nvPr>
        </p:nvSpPr>
        <p:spPr>
          <a:xfrm>
            <a:off x="310408" y="242675"/>
            <a:ext cx="9975135" cy="1085243"/>
          </a:xfrm>
        </p:spPr>
        <p:txBody>
          <a:bodyPr>
            <a:normAutofit/>
          </a:bodyPr>
          <a:lstStyle/>
          <a:p>
            <a:r>
              <a:rPr lang="en-GB" sz="3200" dirty="0"/>
              <a:t>Legal Burden of proof (burden of proving that the elements of an offence are met) in law</a:t>
            </a:r>
          </a:p>
        </p:txBody>
      </p:sp>
      <p:sp>
        <p:nvSpPr>
          <p:cNvPr id="3" name="Content Placeholder 2">
            <a:extLst>
              <a:ext uri="{FF2B5EF4-FFF2-40B4-BE49-F238E27FC236}">
                <a16:creationId xmlns:a16="http://schemas.microsoft.com/office/drawing/2014/main" id="{B112F8E1-5341-F1C6-E4A8-4DC19CDAF4FE}"/>
              </a:ext>
            </a:extLst>
          </p:cNvPr>
          <p:cNvSpPr>
            <a:spLocks noGrp="1"/>
          </p:cNvSpPr>
          <p:nvPr>
            <p:ph idx="1"/>
          </p:nvPr>
        </p:nvSpPr>
        <p:spPr>
          <a:xfrm>
            <a:off x="310407" y="1327918"/>
            <a:ext cx="10301291" cy="3880773"/>
          </a:xfrm>
        </p:spPr>
        <p:txBody>
          <a:bodyPr>
            <a:noAutofit/>
          </a:bodyPr>
          <a:lstStyle/>
          <a:p>
            <a:r>
              <a:rPr lang="en-GB" sz="2000" dirty="0"/>
              <a:t>Legal Burden of proof on the PROSECUTION (</a:t>
            </a:r>
            <a:r>
              <a:rPr lang="en-GB" sz="2000" i="1" dirty="0" err="1"/>
              <a:t>Woolmington</a:t>
            </a:r>
            <a:r>
              <a:rPr lang="en-GB" sz="2000" i="1" dirty="0"/>
              <a:t> v DPP </a:t>
            </a:r>
            <a:r>
              <a:rPr lang="en-GB" sz="2000" dirty="0"/>
              <a:t>[1935] confirms this </a:t>
            </a:r>
            <a:r>
              <a:rPr lang="en-GB" sz="2000" dirty="0" err="1"/>
              <a:t>i.e</a:t>
            </a:r>
            <a:r>
              <a:rPr lang="en-GB" sz="2000" dirty="0"/>
              <a:t> not up to Defendant to prove a shooting was an accident – up to Prosecution to prove it was not)</a:t>
            </a:r>
          </a:p>
          <a:p>
            <a:r>
              <a:rPr lang="en-GB" sz="2000" dirty="0"/>
              <a:t>Prosecution must prove each and every element of an offence (actus reus and </a:t>
            </a:r>
            <a:r>
              <a:rPr lang="en-GB" sz="2000" dirty="0" err="1"/>
              <a:t>mens</a:t>
            </a:r>
            <a:r>
              <a:rPr lang="en-GB" sz="2000" dirty="0"/>
              <a:t> rea)</a:t>
            </a:r>
          </a:p>
          <a:p>
            <a:r>
              <a:rPr lang="en-GB" sz="2000" dirty="0"/>
              <a:t>Theft example (5 elements)</a:t>
            </a:r>
          </a:p>
          <a:p>
            <a:r>
              <a:rPr lang="en-GB" sz="2000" b="1" u="sng" dirty="0"/>
              <a:t>Exceptions</a:t>
            </a:r>
            <a:r>
              <a:rPr lang="en-GB" sz="2000" dirty="0"/>
              <a:t>:</a:t>
            </a:r>
          </a:p>
          <a:p>
            <a:pPr lvl="1"/>
            <a:r>
              <a:rPr lang="en-GB" sz="2000" dirty="0"/>
              <a:t>Insanity – legal presumption of sanity so up to D to prove the evidence of Insanity</a:t>
            </a:r>
          </a:p>
          <a:p>
            <a:pPr lvl="1"/>
            <a:r>
              <a:rPr lang="en-GB" sz="2000" dirty="0"/>
              <a:t>Statutory exceptions </a:t>
            </a:r>
            <a:r>
              <a:rPr lang="en-GB" sz="2000" dirty="0" err="1"/>
              <a:t>e.g</a:t>
            </a:r>
            <a:r>
              <a:rPr lang="en-GB" sz="2000" dirty="0"/>
              <a:t> partial defence of Diminished Responsibility and s 139 CJA 1988 possession of a knife in a public place (up to D to prove they had lawful reason for the possession)</a:t>
            </a:r>
          </a:p>
          <a:p>
            <a:pPr lvl="1"/>
            <a:r>
              <a:rPr lang="en-GB" sz="2000" dirty="0"/>
              <a:t>S101 Magistrates Courts Act 1980 – in summary trials…. where the D relies on any exception, exemption, proviso, excuse or qualification…. the burden shall be on him (the D) </a:t>
            </a:r>
            <a:r>
              <a:rPr lang="en-GB" sz="2000" dirty="0" err="1"/>
              <a:t>e.g</a:t>
            </a:r>
            <a:r>
              <a:rPr lang="en-GB" sz="2000" dirty="0"/>
              <a:t> up to the D to prove they have a licence to sell alcohol</a:t>
            </a:r>
          </a:p>
        </p:txBody>
      </p:sp>
    </p:spTree>
    <p:extLst>
      <p:ext uri="{BB962C8B-B14F-4D97-AF65-F5344CB8AC3E}">
        <p14:creationId xmlns:p14="http://schemas.microsoft.com/office/powerpoint/2010/main" val="1598710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D129-B2C3-0981-B586-56B08084D588}"/>
              </a:ext>
            </a:extLst>
          </p:cNvPr>
          <p:cNvSpPr>
            <a:spLocks noGrp="1"/>
          </p:cNvSpPr>
          <p:nvPr>
            <p:ph type="title"/>
          </p:nvPr>
        </p:nvSpPr>
        <p:spPr>
          <a:xfrm>
            <a:off x="246342" y="277620"/>
            <a:ext cx="10377006" cy="1155134"/>
          </a:xfrm>
        </p:spPr>
        <p:txBody>
          <a:bodyPr>
            <a:normAutofit/>
          </a:bodyPr>
          <a:lstStyle/>
          <a:p>
            <a:r>
              <a:rPr lang="en-GB" sz="3200" dirty="0"/>
              <a:t>Evidential Burden of proof – proving the evidence supports the facts put forward</a:t>
            </a:r>
          </a:p>
        </p:txBody>
      </p:sp>
      <p:sp>
        <p:nvSpPr>
          <p:cNvPr id="3" name="Content Placeholder 2">
            <a:extLst>
              <a:ext uri="{FF2B5EF4-FFF2-40B4-BE49-F238E27FC236}">
                <a16:creationId xmlns:a16="http://schemas.microsoft.com/office/drawing/2014/main" id="{B112F8E1-5341-F1C6-E4A8-4DC19CDAF4FE}"/>
              </a:ext>
            </a:extLst>
          </p:cNvPr>
          <p:cNvSpPr>
            <a:spLocks noGrp="1"/>
          </p:cNvSpPr>
          <p:nvPr>
            <p:ph idx="1"/>
          </p:nvPr>
        </p:nvSpPr>
        <p:spPr>
          <a:xfrm>
            <a:off x="345355" y="1432754"/>
            <a:ext cx="9963486" cy="5195190"/>
          </a:xfrm>
        </p:spPr>
        <p:txBody>
          <a:bodyPr>
            <a:normAutofit fontScale="85000" lnSpcReduction="10000"/>
          </a:bodyPr>
          <a:lstStyle/>
          <a:p>
            <a:r>
              <a:rPr lang="en-GB" sz="2800" dirty="0"/>
              <a:t>Evidence can be oral, documents, testimony, video, forensic etc.</a:t>
            </a:r>
          </a:p>
          <a:p>
            <a:r>
              <a:rPr lang="en-GB" sz="2800" dirty="0"/>
              <a:t>Evidential burden of proving the offence is also on the Prosecution</a:t>
            </a:r>
          </a:p>
          <a:p>
            <a:r>
              <a:rPr lang="en-GB" sz="2800" dirty="0"/>
              <a:t>However, if D raising on of the following  DEFENCES the D must put some evidence in support of the defence before the court:</a:t>
            </a:r>
          </a:p>
          <a:p>
            <a:pPr lvl="1"/>
            <a:r>
              <a:rPr lang="en-GB" sz="2600" dirty="0"/>
              <a:t>Sane automatism – (Bratty [1963])</a:t>
            </a:r>
          </a:p>
          <a:p>
            <a:pPr lvl="1"/>
            <a:r>
              <a:rPr lang="en-GB" sz="2600" dirty="0"/>
              <a:t>Loss of Self-control (s54 Coroners and Justice Act 2009)</a:t>
            </a:r>
          </a:p>
          <a:p>
            <a:pPr lvl="1"/>
            <a:r>
              <a:rPr lang="en-GB" sz="2600" dirty="0"/>
              <a:t>Self- defence </a:t>
            </a:r>
          </a:p>
          <a:p>
            <a:pPr lvl="1"/>
            <a:r>
              <a:rPr lang="en-GB" sz="2600" dirty="0"/>
              <a:t>Duress (Gill [1963]</a:t>
            </a:r>
          </a:p>
          <a:p>
            <a:pPr lvl="1"/>
            <a:r>
              <a:rPr lang="en-GB" sz="2600" dirty="0"/>
              <a:t>Intoxication (DPP v Majewski [1976] --- (NOTE only where intoxication is capable of being a defence and this is discussed later in the course)</a:t>
            </a:r>
            <a:br>
              <a:rPr lang="en-GB" sz="2600" dirty="0"/>
            </a:br>
            <a:endParaRPr lang="en-GB" sz="2600" dirty="0"/>
          </a:p>
          <a:p>
            <a:pPr marL="457200" lvl="1" indent="-457200"/>
            <a:r>
              <a:rPr lang="en-GB" sz="2600" dirty="0"/>
              <a:t>If D discharges evidential burden of proof the prosecution then picks up the legal burden of disproving the defence.</a:t>
            </a:r>
          </a:p>
        </p:txBody>
      </p:sp>
    </p:spTree>
    <p:extLst>
      <p:ext uri="{BB962C8B-B14F-4D97-AF65-F5344CB8AC3E}">
        <p14:creationId xmlns:p14="http://schemas.microsoft.com/office/powerpoint/2010/main" val="40657446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A3CC2-83B6-C78D-56C5-C44A76012D87}"/>
              </a:ext>
            </a:extLst>
          </p:cNvPr>
          <p:cNvSpPr>
            <a:spLocks noGrp="1"/>
          </p:cNvSpPr>
          <p:nvPr>
            <p:ph type="title"/>
          </p:nvPr>
        </p:nvSpPr>
        <p:spPr/>
        <p:txBody>
          <a:bodyPr/>
          <a:lstStyle/>
          <a:p>
            <a:r>
              <a:rPr lang="en-GB" dirty="0"/>
              <a:t>Standard of Proof</a:t>
            </a:r>
          </a:p>
        </p:txBody>
      </p:sp>
      <p:sp>
        <p:nvSpPr>
          <p:cNvPr id="3" name="Content Placeholder 2">
            <a:extLst>
              <a:ext uri="{FF2B5EF4-FFF2-40B4-BE49-F238E27FC236}">
                <a16:creationId xmlns:a16="http://schemas.microsoft.com/office/drawing/2014/main" id="{34D6ABAD-B0F4-0E1D-5234-E1060D8B9F41}"/>
              </a:ext>
            </a:extLst>
          </p:cNvPr>
          <p:cNvSpPr>
            <a:spLocks noGrp="1"/>
          </p:cNvSpPr>
          <p:nvPr>
            <p:ph idx="1"/>
          </p:nvPr>
        </p:nvSpPr>
        <p:spPr>
          <a:xfrm>
            <a:off x="566674" y="1488613"/>
            <a:ext cx="9561616" cy="4696691"/>
          </a:xfrm>
        </p:spPr>
        <p:txBody>
          <a:bodyPr>
            <a:normAutofit fontScale="85000" lnSpcReduction="20000"/>
          </a:bodyPr>
          <a:lstStyle/>
          <a:p>
            <a:r>
              <a:rPr lang="en-GB" sz="2400" dirty="0"/>
              <a:t>Must prove the D’s guilt to the standard of ‘BEYOND REASONABLE DOUBT’</a:t>
            </a:r>
          </a:p>
          <a:p>
            <a:r>
              <a:rPr lang="en-GB" sz="2400" dirty="0"/>
              <a:t>“It need not reach certainty but it must carry a high degree of probability. … does not mean beyond a shadow of doubt”  (Miller v Minister of Pensions [1947])</a:t>
            </a:r>
          </a:p>
          <a:p>
            <a:r>
              <a:rPr lang="en-GB" sz="2400" dirty="0"/>
              <a:t>Where legal burden of proof on the DEFENCE (in case of a particular defence) the standard is that of “on balance of probabilities” (the CIVIL standard of proof)</a:t>
            </a:r>
          </a:p>
          <a:p>
            <a:r>
              <a:rPr lang="en-GB" sz="2400" dirty="0"/>
              <a:t>In R v Mingo [2025] the Court of Appeal added that when a jury asks for clarification, the answer from the judge should be as short as possible, focusing on the prosecution’s need to make the jury sure of guilt. The use of the word “certainty” should be avoided, unless the jury has raised the word in its question.</a:t>
            </a:r>
          </a:p>
          <a:p>
            <a:r>
              <a:rPr lang="en-GB" sz="2400" dirty="0"/>
              <a:t>Reverse burden of proof and the Human Rights Act 1998 – contravening presumption of innocence under Art 6? Challenges to ECHR failed but there are guiding principles (see textbook at 1.5.4)</a:t>
            </a:r>
          </a:p>
        </p:txBody>
      </p:sp>
    </p:spTree>
    <p:extLst>
      <p:ext uri="{BB962C8B-B14F-4D97-AF65-F5344CB8AC3E}">
        <p14:creationId xmlns:p14="http://schemas.microsoft.com/office/powerpoint/2010/main" val="41228121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A3CC2-83B6-C78D-56C5-C44A76012D87}"/>
              </a:ext>
            </a:extLst>
          </p:cNvPr>
          <p:cNvSpPr>
            <a:spLocks noGrp="1"/>
          </p:cNvSpPr>
          <p:nvPr>
            <p:ph type="title"/>
          </p:nvPr>
        </p:nvSpPr>
        <p:spPr>
          <a:xfrm>
            <a:off x="310409" y="114542"/>
            <a:ext cx="8596668" cy="782385"/>
          </a:xfrm>
        </p:spPr>
        <p:txBody>
          <a:bodyPr>
            <a:normAutofit/>
          </a:bodyPr>
          <a:lstStyle/>
          <a:p>
            <a:r>
              <a:rPr lang="en-GB" sz="3200" dirty="0"/>
              <a:t>Standard of Proof – Reverse burden of proof</a:t>
            </a:r>
          </a:p>
        </p:txBody>
      </p:sp>
      <p:sp>
        <p:nvSpPr>
          <p:cNvPr id="3" name="Content Placeholder 2">
            <a:extLst>
              <a:ext uri="{FF2B5EF4-FFF2-40B4-BE49-F238E27FC236}">
                <a16:creationId xmlns:a16="http://schemas.microsoft.com/office/drawing/2014/main" id="{34D6ABAD-B0F4-0E1D-5234-E1060D8B9F41}"/>
              </a:ext>
            </a:extLst>
          </p:cNvPr>
          <p:cNvSpPr>
            <a:spLocks noGrp="1"/>
          </p:cNvSpPr>
          <p:nvPr>
            <p:ph idx="1"/>
          </p:nvPr>
        </p:nvSpPr>
        <p:spPr>
          <a:xfrm>
            <a:off x="419343" y="896927"/>
            <a:ext cx="9872025" cy="5410686"/>
          </a:xfrm>
        </p:spPr>
        <p:txBody>
          <a:bodyPr>
            <a:normAutofit/>
          </a:bodyPr>
          <a:lstStyle/>
          <a:p>
            <a:r>
              <a:rPr lang="en-GB" sz="2100" kern="100" dirty="0">
                <a:effectLst/>
                <a:latin typeface="Aptos" panose="020B0004020202020204" pitchFamily="34" charset="0"/>
                <a:ea typeface="DengXian" panose="02010600030101010101" pitchFamily="2" charset="-122"/>
                <a:cs typeface="Arial" panose="020B0604020202020204" pitchFamily="34" charset="0"/>
              </a:rPr>
              <a:t>A reverse burden clause  not automatically incompatible with the presumption of innocence under Art 6(2) as long as proportionate to the aim of the provision (</a:t>
            </a:r>
            <a:r>
              <a:rPr lang="en-GB" sz="2100" kern="100" dirty="0" err="1">
                <a:effectLst/>
                <a:latin typeface="Aptos" panose="020B0004020202020204" pitchFamily="34" charset="0"/>
                <a:ea typeface="DengXian" panose="02010600030101010101" pitchFamily="2" charset="-122"/>
                <a:cs typeface="Arial" panose="020B0604020202020204" pitchFamily="34" charset="0"/>
              </a:rPr>
              <a:t>Salabiaku</a:t>
            </a:r>
            <a:r>
              <a:rPr lang="en-GB" sz="2100" kern="100" dirty="0">
                <a:effectLst/>
                <a:latin typeface="Aptos" panose="020B0004020202020204" pitchFamily="34" charset="0"/>
                <a:ea typeface="DengXian" panose="02010600030101010101" pitchFamily="2" charset="-122"/>
                <a:cs typeface="Arial" panose="020B0604020202020204" pitchFamily="34" charset="0"/>
              </a:rPr>
              <a:t> v France [1991]);</a:t>
            </a:r>
          </a:p>
          <a:p>
            <a:r>
              <a:rPr lang="en-GB" sz="2100" kern="100" dirty="0">
                <a:effectLst/>
                <a:latin typeface="Aptos" panose="020B0004020202020204" pitchFamily="34" charset="0"/>
                <a:ea typeface="DengXian" panose="02010600030101010101" pitchFamily="2" charset="-122"/>
                <a:cs typeface="Arial" panose="020B0604020202020204" pitchFamily="34" charset="0"/>
              </a:rPr>
              <a:t>More easily justified where the overall burden to prove the essential components of the offence remains on the prosecution;</a:t>
            </a:r>
          </a:p>
          <a:p>
            <a:pPr marL="0" indent="0">
              <a:buNone/>
            </a:pPr>
            <a:r>
              <a:rPr lang="en-GB" sz="2100" kern="100" dirty="0">
                <a:effectLst/>
                <a:latin typeface="Aptos" panose="020B0004020202020204" pitchFamily="34" charset="0"/>
                <a:ea typeface="DengXian" panose="02010600030101010101" pitchFamily="2" charset="-122"/>
                <a:cs typeface="Arial" panose="020B0604020202020204" pitchFamily="34" charset="0"/>
              </a:rPr>
              <a:t> </a:t>
            </a:r>
          </a:p>
          <a:p>
            <a:r>
              <a:rPr lang="en-GB" sz="2100" kern="100" dirty="0">
                <a:effectLst/>
                <a:latin typeface="Aptos" panose="020B0004020202020204" pitchFamily="34" charset="0"/>
                <a:ea typeface="DengXian" panose="02010600030101010101" pitchFamily="2" charset="-122"/>
                <a:cs typeface="Arial" panose="020B0604020202020204" pitchFamily="34" charset="0"/>
              </a:rPr>
              <a:t>A reverse burden clause imposing an evidential burden only on the </a:t>
            </a:r>
            <a:r>
              <a:rPr lang="en-GB" sz="2100" kern="100" dirty="0">
                <a:latin typeface="Aptos" panose="020B0004020202020204" pitchFamily="34" charset="0"/>
                <a:ea typeface="DengXian" panose="02010600030101010101" pitchFamily="2" charset="-122"/>
                <a:cs typeface="Arial" panose="020B0604020202020204" pitchFamily="34" charset="0"/>
              </a:rPr>
              <a:t>D</a:t>
            </a:r>
            <a:r>
              <a:rPr lang="en-GB" sz="2100" kern="100" dirty="0">
                <a:effectLst/>
                <a:latin typeface="Aptos" panose="020B0004020202020204" pitchFamily="34" charset="0"/>
                <a:ea typeface="DengXian" panose="02010600030101010101" pitchFamily="2" charset="-122"/>
                <a:cs typeface="Arial" panose="020B0604020202020204" pitchFamily="34" charset="0"/>
              </a:rPr>
              <a:t> will not contravene the presumption of innocence under Art 6(2);</a:t>
            </a:r>
          </a:p>
          <a:p>
            <a:pPr marL="0" indent="0">
              <a:buNone/>
            </a:pPr>
            <a:r>
              <a:rPr lang="en-GB" sz="2100" kern="100" dirty="0">
                <a:effectLst/>
                <a:latin typeface="Aptos" panose="020B0004020202020204" pitchFamily="34" charset="0"/>
                <a:ea typeface="DengXian" panose="02010600030101010101" pitchFamily="2" charset="-122"/>
                <a:cs typeface="Arial" panose="020B0604020202020204" pitchFamily="34" charset="0"/>
              </a:rPr>
              <a:t> </a:t>
            </a:r>
          </a:p>
          <a:p>
            <a:r>
              <a:rPr lang="en-GB" sz="2100" kern="100" dirty="0">
                <a:effectLst/>
                <a:latin typeface="Aptos" panose="020B0004020202020204" pitchFamily="34" charset="0"/>
                <a:ea typeface="DengXian" panose="02010600030101010101" pitchFamily="2" charset="-122"/>
                <a:cs typeface="Arial" panose="020B0604020202020204" pitchFamily="34" charset="0"/>
              </a:rPr>
              <a:t>A legal burden is more easily justified where the defendant is required to prove something within their own knowledge, so that it is easier for them to prove the fact than for the prosecution to disprove it </a:t>
            </a:r>
            <a:r>
              <a:rPr lang="en-GB" sz="2100" kern="100" dirty="0" err="1">
                <a:effectLst/>
                <a:latin typeface="Aptos" panose="020B0004020202020204" pitchFamily="34" charset="0"/>
                <a:ea typeface="DengXian" panose="02010600030101010101" pitchFamily="2" charset="-122"/>
                <a:cs typeface="Arial" panose="020B0604020202020204" pitchFamily="34" charset="0"/>
              </a:rPr>
              <a:t>eg</a:t>
            </a:r>
            <a:r>
              <a:rPr lang="en-GB" sz="2100" kern="100" dirty="0">
                <a:effectLst/>
                <a:latin typeface="Aptos" panose="020B0004020202020204" pitchFamily="34" charset="0"/>
                <a:ea typeface="DengXian" panose="02010600030101010101" pitchFamily="2" charset="-122"/>
                <a:cs typeface="Arial" panose="020B0604020202020204" pitchFamily="34" charset="0"/>
              </a:rPr>
              <a:t> Sheldrake v DPP ( offence of being drunk in charge when caught sleeping in car – likely to drive?);</a:t>
            </a:r>
          </a:p>
          <a:p>
            <a:pPr marL="0" indent="0">
              <a:buNone/>
            </a:pPr>
            <a:r>
              <a:rPr lang="en-GB" sz="2100" kern="100" dirty="0">
                <a:effectLst/>
                <a:latin typeface="Aptos" panose="020B0004020202020204" pitchFamily="34" charset="0"/>
                <a:ea typeface="DengXian" panose="02010600030101010101" pitchFamily="2" charset="-122"/>
                <a:cs typeface="Arial" panose="020B0604020202020204" pitchFamily="34" charset="0"/>
              </a:rPr>
              <a:t> </a:t>
            </a:r>
          </a:p>
          <a:p>
            <a:endParaRPr lang="en-GB" dirty="0"/>
          </a:p>
        </p:txBody>
      </p:sp>
    </p:spTree>
    <p:extLst>
      <p:ext uri="{BB962C8B-B14F-4D97-AF65-F5344CB8AC3E}">
        <p14:creationId xmlns:p14="http://schemas.microsoft.com/office/powerpoint/2010/main" val="11794803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A3CC2-83B6-C78D-56C5-C44A76012D87}"/>
              </a:ext>
            </a:extLst>
          </p:cNvPr>
          <p:cNvSpPr>
            <a:spLocks noGrp="1"/>
          </p:cNvSpPr>
          <p:nvPr>
            <p:ph type="title"/>
          </p:nvPr>
        </p:nvSpPr>
        <p:spPr>
          <a:xfrm>
            <a:off x="310409" y="114542"/>
            <a:ext cx="8596668" cy="782385"/>
          </a:xfrm>
        </p:spPr>
        <p:txBody>
          <a:bodyPr>
            <a:normAutofit/>
          </a:bodyPr>
          <a:lstStyle/>
          <a:p>
            <a:r>
              <a:rPr lang="en-GB" sz="3200" dirty="0"/>
              <a:t>Standard of Proof – Reverse burden of proof</a:t>
            </a:r>
          </a:p>
        </p:txBody>
      </p:sp>
      <p:sp>
        <p:nvSpPr>
          <p:cNvPr id="3" name="Content Placeholder 2">
            <a:extLst>
              <a:ext uri="{FF2B5EF4-FFF2-40B4-BE49-F238E27FC236}">
                <a16:creationId xmlns:a16="http://schemas.microsoft.com/office/drawing/2014/main" id="{34D6ABAD-B0F4-0E1D-5234-E1060D8B9F41}"/>
              </a:ext>
            </a:extLst>
          </p:cNvPr>
          <p:cNvSpPr>
            <a:spLocks noGrp="1"/>
          </p:cNvSpPr>
          <p:nvPr>
            <p:ph idx="1"/>
          </p:nvPr>
        </p:nvSpPr>
        <p:spPr>
          <a:xfrm>
            <a:off x="419343" y="896927"/>
            <a:ext cx="9872025" cy="5410686"/>
          </a:xfrm>
        </p:spPr>
        <p:txBody>
          <a:bodyPr>
            <a:normAutofit/>
          </a:bodyPr>
          <a:lstStyle/>
          <a:p>
            <a:r>
              <a:rPr lang="en-GB" sz="2100" kern="100" dirty="0">
                <a:effectLst/>
                <a:latin typeface="Aptos" panose="020B0004020202020204" pitchFamily="34" charset="0"/>
                <a:ea typeface="DengXian" panose="02010600030101010101" pitchFamily="2" charset="-122"/>
                <a:cs typeface="Arial" panose="020B0604020202020204" pitchFamily="34" charset="0"/>
              </a:rPr>
              <a:t>The stronger the public interest in preventing the type of harm covered by the legislation, the more likely that a legal burden will be placed on the defendant provided it is proportionate to the aims of the legislation, </a:t>
            </a:r>
            <a:r>
              <a:rPr lang="en-GB" sz="2100" kern="100" dirty="0" err="1">
                <a:effectLst/>
                <a:latin typeface="Aptos" panose="020B0004020202020204" pitchFamily="34" charset="0"/>
                <a:ea typeface="DengXian" panose="02010600030101010101" pitchFamily="2" charset="-122"/>
                <a:cs typeface="Arial" panose="020B0604020202020204" pitchFamily="34" charset="0"/>
              </a:rPr>
              <a:t>eg</a:t>
            </a:r>
            <a:r>
              <a:rPr lang="en-GB" sz="2100" kern="100" dirty="0">
                <a:effectLst/>
                <a:latin typeface="Aptos" panose="020B0004020202020204" pitchFamily="34" charset="0"/>
                <a:ea typeface="DengXian" panose="02010600030101010101" pitchFamily="2" charset="-122"/>
                <a:cs typeface="Arial" panose="020B0604020202020204" pitchFamily="34" charset="0"/>
              </a:rPr>
              <a:t>, b of p on D  under s139 CJA 1988 was  proportionate response to the social problem of carrying knives in public (Matthews [2004] and L v DPP [2002]);</a:t>
            </a:r>
          </a:p>
          <a:p>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p>
            <a:r>
              <a:rPr lang="en-GB" sz="2100" kern="100" dirty="0">
                <a:effectLst/>
                <a:latin typeface="Aptos" panose="020B0004020202020204" pitchFamily="34" charset="0"/>
                <a:ea typeface="DengXian" panose="02010600030101010101" pitchFamily="2" charset="-122"/>
                <a:cs typeface="Arial" panose="020B0604020202020204" pitchFamily="34" charset="0"/>
              </a:rPr>
              <a:t>The more severe the penalty available to the court on conviction, the more reasonable it would be to impose an evidential burden only, rather than a legal burden, on the accused; and</a:t>
            </a:r>
          </a:p>
          <a:p>
            <a:pPr marL="0" indent="0">
              <a:buNone/>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p>
            <a:r>
              <a:rPr lang="en-GB" sz="2100" kern="100" dirty="0">
                <a:effectLst/>
                <a:latin typeface="Aptos" panose="020B0004020202020204" pitchFamily="34" charset="0"/>
                <a:ea typeface="DengXian" panose="02010600030101010101" pitchFamily="2" charset="-122"/>
                <a:cs typeface="Arial" panose="020B0604020202020204" pitchFamily="34" charset="0"/>
              </a:rPr>
              <a:t>It is easier to justify the imposition of a legal burden of proof in a regulatory offence. ( </a:t>
            </a:r>
            <a:r>
              <a:rPr lang="en-GB" sz="2100" kern="100" dirty="0" err="1">
                <a:effectLst/>
                <a:latin typeface="Aptos" panose="020B0004020202020204" pitchFamily="34" charset="0"/>
                <a:ea typeface="DengXian" panose="02010600030101010101" pitchFamily="2" charset="-122"/>
                <a:cs typeface="Arial" panose="020B0604020202020204" pitchFamily="34" charset="0"/>
              </a:rPr>
              <a:t>eg</a:t>
            </a:r>
            <a:r>
              <a:rPr lang="en-GB" sz="2100" kern="100" dirty="0">
                <a:effectLst/>
                <a:latin typeface="Aptos" panose="020B0004020202020204" pitchFamily="34" charset="0"/>
                <a:ea typeface="DengXian" panose="02010600030101010101" pitchFamily="2" charset="-122"/>
                <a:cs typeface="Arial" panose="020B0604020202020204" pitchFamily="34" charset="0"/>
              </a:rPr>
              <a:t> Health and Safety Regs, not prosecuted by police but by Health and Safety Executive)</a:t>
            </a:r>
          </a:p>
          <a:p>
            <a:endParaRPr lang="en-GB" dirty="0"/>
          </a:p>
        </p:txBody>
      </p:sp>
    </p:spTree>
    <p:extLst>
      <p:ext uri="{BB962C8B-B14F-4D97-AF65-F5344CB8AC3E}">
        <p14:creationId xmlns:p14="http://schemas.microsoft.com/office/powerpoint/2010/main" val="32523584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03C1-0D2A-FBBF-63A1-685E863B4DCB}"/>
              </a:ext>
            </a:extLst>
          </p:cNvPr>
          <p:cNvSpPr>
            <a:spLocks noGrp="1"/>
          </p:cNvSpPr>
          <p:nvPr>
            <p:ph type="title"/>
          </p:nvPr>
        </p:nvSpPr>
        <p:spPr>
          <a:xfrm>
            <a:off x="432718" y="247530"/>
            <a:ext cx="8596668" cy="824124"/>
          </a:xfrm>
        </p:spPr>
        <p:txBody>
          <a:bodyPr/>
          <a:lstStyle/>
          <a:p>
            <a:r>
              <a:rPr lang="en-GB" dirty="0"/>
              <a:t>Reverse burden of proof</a:t>
            </a:r>
          </a:p>
        </p:txBody>
      </p:sp>
      <p:sp>
        <p:nvSpPr>
          <p:cNvPr id="3" name="Content Placeholder 2">
            <a:extLst>
              <a:ext uri="{FF2B5EF4-FFF2-40B4-BE49-F238E27FC236}">
                <a16:creationId xmlns:a16="http://schemas.microsoft.com/office/drawing/2014/main" id="{56B25796-8485-A06C-458C-BB2A58CDDF84}"/>
              </a:ext>
            </a:extLst>
          </p:cNvPr>
          <p:cNvSpPr>
            <a:spLocks noGrp="1"/>
          </p:cNvSpPr>
          <p:nvPr>
            <p:ph idx="1"/>
          </p:nvPr>
        </p:nvSpPr>
        <p:spPr>
          <a:xfrm>
            <a:off x="351178" y="938020"/>
            <a:ext cx="10336235" cy="5340471"/>
          </a:xfrm>
        </p:spPr>
        <p:txBody>
          <a:bodyPr>
            <a:normAutofit/>
          </a:bodyPr>
          <a:lstStyle/>
          <a:p>
            <a:r>
              <a:rPr lang="en-GB" sz="2000" i="1" dirty="0">
                <a:latin typeface="Aptos" panose="020B0004020202020204" pitchFamily="34" charset="0"/>
                <a:ea typeface="DengXian" panose="02010600030101010101" pitchFamily="2" charset="-122"/>
                <a:cs typeface="Arial" panose="020B0604020202020204" pitchFamily="34" charset="0"/>
              </a:rPr>
              <a:t>Sheldrake v DPP [</a:t>
            </a:r>
            <a:r>
              <a:rPr lang="en-GB" sz="2000" dirty="0">
                <a:latin typeface="Aptos" panose="020B0004020202020204" pitchFamily="34" charset="0"/>
                <a:ea typeface="DengXian" panose="02010600030101010101" pitchFamily="2" charset="-122"/>
                <a:cs typeface="Arial" panose="020B0604020202020204" pitchFamily="34" charset="0"/>
              </a:rPr>
              <a:t>2004] – (drunk in charge of vehicle whilst sleeping in it) Hof L  HELD legal burden of proving defence of not likely to drive  was on D as easier for D to prove than prosecution</a:t>
            </a:r>
          </a:p>
          <a:p>
            <a:r>
              <a:rPr lang="en-GB" sz="2000" i="1" dirty="0">
                <a:effectLst/>
                <a:latin typeface="Aptos" panose="020B0004020202020204" pitchFamily="34" charset="0"/>
                <a:ea typeface="DengXian" panose="02010600030101010101" pitchFamily="2" charset="-122"/>
                <a:cs typeface="Arial" panose="020B0604020202020204" pitchFamily="34" charset="0"/>
              </a:rPr>
              <a:t>Attorney General’s Reference </a:t>
            </a:r>
            <a:r>
              <a:rPr lang="en-GB" sz="2000" dirty="0">
                <a:effectLst/>
                <a:latin typeface="Aptos" panose="020B0004020202020204" pitchFamily="34" charset="0"/>
                <a:ea typeface="DengXian" panose="02010600030101010101" pitchFamily="2" charset="-122"/>
                <a:cs typeface="Arial" panose="020B0604020202020204" pitchFamily="34" charset="0"/>
              </a:rPr>
              <a:t>(No 4 of 2002) [2004] (accused of being a member of a proscribed organisation) - </a:t>
            </a:r>
            <a:r>
              <a:rPr lang="en-GB" sz="2000" kern="100" dirty="0">
                <a:effectLst/>
                <a:latin typeface="Aptos" panose="020B0004020202020204" pitchFamily="34" charset="0"/>
                <a:ea typeface="DengXian" panose="02010600030101010101" pitchFamily="2" charset="-122"/>
                <a:cs typeface="Arial" panose="020B0604020202020204" pitchFamily="34" charset="0"/>
              </a:rPr>
              <a:t>The House of Lords concluded that imposing legal burden on D to prove  their defence of not having taken part in  activities) was not proportionate and justifiable and that the burden should be evidential only, bec</a:t>
            </a:r>
            <a:r>
              <a:rPr lang="en-GB" sz="2000" kern="100" dirty="0">
                <a:latin typeface="Aptos" panose="020B0004020202020204" pitchFamily="34" charset="0"/>
                <a:ea typeface="DengXian" panose="02010600030101010101" pitchFamily="2" charset="-122"/>
                <a:cs typeface="Arial" panose="020B0604020202020204" pitchFamily="34" charset="0"/>
              </a:rPr>
              <a:t>ause:</a:t>
            </a:r>
          </a:p>
          <a:p>
            <a:pPr lvl="1"/>
            <a:r>
              <a:rPr lang="en-GB" sz="2000" kern="100" dirty="0">
                <a:effectLst/>
                <a:latin typeface="Aptos" panose="020B0004020202020204" pitchFamily="34" charset="0"/>
                <a:ea typeface="DengXian" panose="02010600030101010101" pitchFamily="2" charset="-122"/>
                <a:cs typeface="Arial" panose="020B0604020202020204" pitchFamily="34" charset="0"/>
              </a:rPr>
              <a:t>it would be difficult for the defendant to prove that they had not taken part in an organisation’s activities since it had been proscribed, since other members could not come forward to support their contention;</a:t>
            </a:r>
          </a:p>
          <a:p>
            <a:pPr lvl="1"/>
            <a:r>
              <a:rPr lang="en-GB" sz="2000" kern="100" dirty="0">
                <a:effectLst/>
                <a:latin typeface="Aptos" panose="020B0004020202020204" pitchFamily="34" charset="0"/>
                <a:ea typeface="DengXian" panose="02010600030101010101" pitchFamily="2" charset="-122"/>
                <a:cs typeface="Arial" panose="020B0604020202020204" pitchFamily="34" charset="0"/>
              </a:rPr>
              <a:t> potential consequence for the </a:t>
            </a:r>
            <a:r>
              <a:rPr lang="en-GB" sz="2000" kern="100" dirty="0">
                <a:latin typeface="Aptos" panose="020B0004020202020204" pitchFamily="34" charset="0"/>
                <a:ea typeface="DengXian" panose="02010600030101010101" pitchFamily="2" charset="-122"/>
                <a:cs typeface="Arial" panose="020B0604020202020204" pitchFamily="34" charset="0"/>
              </a:rPr>
              <a:t>D</a:t>
            </a:r>
            <a:r>
              <a:rPr lang="en-GB" sz="2000" kern="100" dirty="0">
                <a:effectLst/>
                <a:latin typeface="Aptos" panose="020B0004020202020204" pitchFamily="34" charset="0"/>
                <a:ea typeface="DengXian" panose="02010600030101010101" pitchFamily="2" charset="-122"/>
                <a:cs typeface="Arial" panose="020B0604020202020204" pitchFamily="34" charset="0"/>
              </a:rPr>
              <a:t> of failing to establish </a:t>
            </a:r>
            <a:r>
              <a:rPr lang="en-GB" sz="2000" kern="100" dirty="0">
                <a:latin typeface="Aptos" panose="020B0004020202020204" pitchFamily="34" charset="0"/>
                <a:ea typeface="DengXian" panose="02010600030101010101" pitchFamily="2" charset="-122"/>
                <a:cs typeface="Arial" panose="020B0604020202020204" pitchFamily="34" charset="0"/>
              </a:rPr>
              <a:t>a </a:t>
            </a:r>
            <a:r>
              <a:rPr lang="en-GB" sz="2000" kern="100" dirty="0">
                <a:effectLst/>
                <a:latin typeface="Aptos" panose="020B0004020202020204" pitchFamily="34" charset="0"/>
                <a:ea typeface="DengXian" panose="02010600030101010101" pitchFamily="2" charset="-122"/>
                <a:cs typeface="Arial" panose="020B0604020202020204" pitchFamily="34" charset="0"/>
              </a:rPr>
              <a:t>defence was severe (max penalty of 10 years imprisonment); and</a:t>
            </a:r>
          </a:p>
          <a:p>
            <a:pPr lvl="1"/>
            <a:r>
              <a:rPr lang="en-GB" sz="2000" kern="100" dirty="0">
                <a:effectLst/>
                <a:latin typeface="Aptos" panose="020B0004020202020204" pitchFamily="34" charset="0"/>
                <a:ea typeface="DengXian" panose="02010600030101010101" pitchFamily="2" charset="-122"/>
                <a:cs typeface="Arial" panose="020B0604020202020204" pitchFamily="34" charset="0"/>
              </a:rPr>
              <a:t>while security considerations always carry weight, they do not absolve Member States from their duty to ensure basic standards of fairness.</a:t>
            </a:r>
          </a:p>
          <a:p>
            <a:endParaRPr lang="en-GB" dirty="0"/>
          </a:p>
        </p:txBody>
      </p:sp>
    </p:spTree>
    <p:extLst>
      <p:ext uri="{BB962C8B-B14F-4D97-AF65-F5344CB8AC3E}">
        <p14:creationId xmlns:p14="http://schemas.microsoft.com/office/powerpoint/2010/main" val="33763411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03C1-0D2A-FBBF-63A1-685E863B4DCB}"/>
              </a:ext>
            </a:extLst>
          </p:cNvPr>
          <p:cNvSpPr>
            <a:spLocks noGrp="1"/>
          </p:cNvSpPr>
          <p:nvPr>
            <p:ph type="title"/>
          </p:nvPr>
        </p:nvSpPr>
        <p:spPr/>
        <p:txBody>
          <a:bodyPr/>
          <a:lstStyle/>
          <a:p>
            <a:r>
              <a:rPr lang="en-GB" dirty="0"/>
              <a:t>Reverse burden of proof</a:t>
            </a:r>
          </a:p>
        </p:txBody>
      </p:sp>
      <p:sp>
        <p:nvSpPr>
          <p:cNvPr id="3" name="Content Placeholder 2">
            <a:extLst>
              <a:ext uri="{FF2B5EF4-FFF2-40B4-BE49-F238E27FC236}">
                <a16:creationId xmlns:a16="http://schemas.microsoft.com/office/drawing/2014/main" id="{56B25796-8485-A06C-458C-BB2A58CDDF84}"/>
              </a:ext>
            </a:extLst>
          </p:cNvPr>
          <p:cNvSpPr>
            <a:spLocks noGrp="1"/>
          </p:cNvSpPr>
          <p:nvPr>
            <p:ph idx="1"/>
          </p:nvPr>
        </p:nvSpPr>
        <p:spPr>
          <a:xfrm>
            <a:off x="479311" y="1269999"/>
            <a:ext cx="9829530" cy="5340471"/>
          </a:xfrm>
        </p:spPr>
        <p:txBody>
          <a:bodyPr>
            <a:normAutofit/>
          </a:bodyPr>
          <a:lstStyle/>
          <a:p>
            <a:pPr marL="0" indent="0">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r>
              <a:rPr lang="en-GB" sz="2800" kern="100" dirty="0">
                <a:effectLst/>
                <a:latin typeface="Aptos" panose="020B0004020202020204" pitchFamily="34" charset="0"/>
                <a:ea typeface="DengXian" panose="02010600030101010101" pitchFamily="2" charset="-122"/>
                <a:cs typeface="Arial" panose="020B0604020202020204" pitchFamily="34" charset="0"/>
              </a:rPr>
              <a:t>No definitive guidelines - decisions must be reached on a case-by-case basis but a summary of principles:. </a:t>
            </a:r>
          </a:p>
          <a:p>
            <a:pPr lvl="1"/>
            <a:r>
              <a:rPr lang="en-GB" sz="2800" kern="100" dirty="0">
                <a:effectLst/>
                <a:latin typeface="Aptos" panose="020B0004020202020204" pitchFamily="34" charset="0"/>
                <a:ea typeface="DengXian" panose="02010600030101010101" pitchFamily="2" charset="-122"/>
                <a:cs typeface="Arial" panose="020B0604020202020204" pitchFamily="34" charset="0"/>
              </a:rPr>
              <a:t>Reverse burdens do breach the presumption of innocence, but </a:t>
            </a:r>
          </a:p>
          <a:p>
            <a:pPr lvl="1"/>
            <a:r>
              <a:rPr lang="en-GB" sz="2800" kern="100" dirty="0">
                <a:effectLst/>
                <a:latin typeface="Aptos" panose="020B0004020202020204" pitchFamily="34" charset="0"/>
                <a:ea typeface="DengXian" panose="02010600030101010101" pitchFamily="2" charset="-122"/>
                <a:cs typeface="Arial" panose="020B0604020202020204" pitchFamily="34" charset="0"/>
              </a:rPr>
              <a:t>where a breach is both justifiable and proportionate, courts will aim to give effect to Parliament’s intention by imposing a legal, rather than an evidential burden on the defendant.</a:t>
            </a:r>
          </a:p>
          <a:p>
            <a:endParaRPr lang="en-GB" dirty="0"/>
          </a:p>
        </p:txBody>
      </p:sp>
    </p:spTree>
    <p:extLst>
      <p:ext uri="{BB962C8B-B14F-4D97-AF65-F5344CB8AC3E}">
        <p14:creationId xmlns:p14="http://schemas.microsoft.com/office/powerpoint/2010/main" val="40258262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15DA6-8D29-F0E9-135C-B084692657C5}"/>
              </a:ext>
            </a:extLst>
          </p:cNvPr>
          <p:cNvSpPr>
            <a:spLocks noGrp="1"/>
          </p:cNvSpPr>
          <p:nvPr>
            <p:ph type="title"/>
          </p:nvPr>
        </p:nvSpPr>
        <p:spPr/>
        <p:txBody>
          <a:bodyPr/>
          <a:lstStyle/>
          <a:p>
            <a:r>
              <a:rPr lang="en-GB" dirty="0"/>
              <a:t>Criminal Law and the Civil Law</a:t>
            </a:r>
          </a:p>
        </p:txBody>
      </p:sp>
      <p:sp>
        <p:nvSpPr>
          <p:cNvPr id="3" name="Content Placeholder 2">
            <a:extLst>
              <a:ext uri="{FF2B5EF4-FFF2-40B4-BE49-F238E27FC236}">
                <a16:creationId xmlns:a16="http://schemas.microsoft.com/office/drawing/2014/main" id="{867E3F92-7E55-862F-B553-1756451CD523}"/>
              </a:ext>
            </a:extLst>
          </p:cNvPr>
          <p:cNvSpPr>
            <a:spLocks noGrp="1"/>
          </p:cNvSpPr>
          <p:nvPr>
            <p:ph idx="1"/>
          </p:nvPr>
        </p:nvSpPr>
        <p:spPr>
          <a:xfrm>
            <a:off x="578323" y="1362673"/>
            <a:ext cx="8950074" cy="4618784"/>
          </a:xfrm>
        </p:spPr>
        <p:txBody>
          <a:bodyPr>
            <a:noAutofit/>
          </a:bodyPr>
          <a:lstStyle/>
          <a:p>
            <a:r>
              <a:rPr lang="en-GB" sz="2400" dirty="0"/>
              <a:t>The 2 systems serve different purposes and have different functions and priorities</a:t>
            </a:r>
          </a:p>
          <a:p>
            <a:r>
              <a:rPr lang="en-GB" sz="2400" dirty="0"/>
              <a:t>Civil law: private law - rights and duties owed by individuals and organisations to each other’</a:t>
            </a:r>
          </a:p>
          <a:p>
            <a:r>
              <a:rPr lang="en-GB" sz="2400" dirty="0"/>
              <a:t>Criminal law: public wrongs – wrongs against the ‘state’</a:t>
            </a:r>
          </a:p>
          <a:p>
            <a:r>
              <a:rPr lang="en-GB" sz="2400" dirty="0"/>
              <a:t>Some incidents will involve potential of legal proceedings under both systems </a:t>
            </a:r>
            <a:r>
              <a:rPr lang="en-GB" sz="2400" dirty="0" err="1"/>
              <a:t>e.g</a:t>
            </a:r>
            <a:r>
              <a:rPr lang="en-GB" sz="2400" dirty="0"/>
              <a:t> battery</a:t>
            </a:r>
          </a:p>
          <a:p>
            <a:r>
              <a:rPr lang="en-GB" sz="2400" dirty="0"/>
              <a:t>Different standards of proof</a:t>
            </a:r>
          </a:p>
        </p:txBody>
      </p:sp>
    </p:spTree>
    <p:extLst>
      <p:ext uri="{BB962C8B-B14F-4D97-AF65-F5344CB8AC3E}">
        <p14:creationId xmlns:p14="http://schemas.microsoft.com/office/powerpoint/2010/main" val="30872199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15DA6-8D29-F0E9-135C-B084692657C5}"/>
              </a:ext>
            </a:extLst>
          </p:cNvPr>
          <p:cNvSpPr>
            <a:spLocks noGrp="1"/>
          </p:cNvSpPr>
          <p:nvPr>
            <p:ph type="title"/>
          </p:nvPr>
        </p:nvSpPr>
        <p:spPr>
          <a:xfrm>
            <a:off x="316233" y="196082"/>
            <a:ext cx="8596668" cy="869747"/>
          </a:xfrm>
        </p:spPr>
        <p:txBody>
          <a:bodyPr/>
          <a:lstStyle/>
          <a:p>
            <a:r>
              <a:rPr lang="en-GB" dirty="0"/>
              <a:t>Civil Law – Civil preventive measures</a:t>
            </a:r>
          </a:p>
        </p:txBody>
      </p:sp>
      <p:sp>
        <p:nvSpPr>
          <p:cNvPr id="3" name="Content Placeholder 2">
            <a:extLst>
              <a:ext uri="{FF2B5EF4-FFF2-40B4-BE49-F238E27FC236}">
                <a16:creationId xmlns:a16="http://schemas.microsoft.com/office/drawing/2014/main" id="{867E3F92-7E55-862F-B553-1756451CD523}"/>
              </a:ext>
            </a:extLst>
          </p:cNvPr>
          <p:cNvSpPr>
            <a:spLocks noGrp="1"/>
          </p:cNvSpPr>
          <p:nvPr>
            <p:ph idx="1"/>
          </p:nvPr>
        </p:nvSpPr>
        <p:spPr>
          <a:xfrm>
            <a:off x="246343" y="1065829"/>
            <a:ext cx="10767227" cy="5369916"/>
          </a:xfrm>
        </p:spPr>
        <p:txBody>
          <a:bodyPr>
            <a:noAutofit/>
          </a:bodyPr>
          <a:lstStyle/>
          <a:p>
            <a:r>
              <a:rPr lang="en-GB" sz="2400" dirty="0"/>
              <a:t>Aimed at preventing criminality </a:t>
            </a:r>
            <a:r>
              <a:rPr lang="en-GB" sz="2400" dirty="0" err="1"/>
              <a:t>e.g</a:t>
            </a:r>
            <a:r>
              <a:rPr lang="en-GB" sz="2400" dirty="0"/>
              <a:t>:</a:t>
            </a:r>
          </a:p>
          <a:p>
            <a:pPr lvl="1"/>
            <a:r>
              <a:rPr lang="en-GB" sz="2400" dirty="0"/>
              <a:t>Anti-social Behaviour, Crime and Policing Act 2014 Part 1 Injunction – civil injunction imposed to prevent recurrence of anti-social behaviour </a:t>
            </a:r>
          </a:p>
          <a:p>
            <a:pPr lvl="1"/>
            <a:r>
              <a:rPr lang="en-GB" sz="2400" dirty="0"/>
              <a:t>Breach is a civil contempt of court but carries possibility of fine to 2 yrs imprisonment </a:t>
            </a:r>
          </a:p>
          <a:p>
            <a:r>
              <a:rPr lang="en-GB" sz="2400" dirty="0"/>
              <a:t>Criminal Behaviour Order (CBO))- after a criminal conviction – is an option to prevent recurrence of such behaviour – imposes requirements </a:t>
            </a:r>
          </a:p>
          <a:p>
            <a:pPr lvl="1"/>
            <a:r>
              <a:rPr lang="en-GB" sz="2400" dirty="0"/>
              <a:t>Breach of a CBO constitutes a criminal offence  (fine to max 5 years imprisonment)</a:t>
            </a:r>
          </a:p>
          <a:p>
            <a:r>
              <a:rPr lang="en-GB" sz="2400" dirty="0"/>
              <a:t>Other examples: Serious Crime Prevention Order, Knife Crime Prevention Order, Sexual Harm Prevention Order, Domestic Violence Protection Order</a:t>
            </a:r>
          </a:p>
        </p:txBody>
      </p:sp>
    </p:spTree>
    <p:extLst>
      <p:ext uri="{BB962C8B-B14F-4D97-AF65-F5344CB8AC3E}">
        <p14:creationId xmlns:p14="http://schemas.microsoft.com/office/powerpoint/2010/main" val="24530677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7CFD792-9C14-46D6-8AD6-6FAED547F61E}"/>
              </a:ext>
            </a:extLst>
          </p:cNvPr>
          <p:cNvSpPr>
            <a:spLocks noGrp="1"/>
          </p:cNvSpPr>
          <p:nvPr>
            <p:ph type="title"/>
          </p:nvPr>
        </p:nvSpPr>
        <p:spPr>
          <a:xfrm>
            <a:off x="643467" y="816638"/>
            <a:ext cx="3367359" cy="5224724"/>
          </a:xfrm>
        </p:spPr>
        <p:txBody>
          <a:bodyPr anchor="ctr">
            <a:normAutofit/>
          </a:bodyPr>
          <a:lstStyle/>
          <a:p>
            <a:r>
              <a:rPr lang="en-GB" dirty="0"/>
              <a:t>Summary</a:t>
            </a:r>
          </a:p>
        </p:txBody>
      </p:sp>
      <p:sp>
        <p:nvSpPr>
          <p:cNvPr id="3" name="Content Placeholder 2">
            <a:extLst>
              <a:ext uri="{FF2B5EF4-FFF2-40B4-BE49-F238E27FC236}">
                <a16:creationId xmlns:a16="http://schemas.microsoft.com/office/drawing/2014/main" id="{F5E0FE56-0D06-542C-44F7-44318FAE83E6}"/>
              </a:ext>
            </a:extLst>
          </p:cNvPr>
          <p:cNvSpPr>
            <a:spLocks noGrp="1"/>
          </p:cNvSpPr>
          <p:nvPr>
            <p:ph idx="1"/>
          </p:nvPr>
        </p:nvSpPr>
        <p:spPr>
          <a:xfrm>
            <a:off x="4654295" y="816638"/>
            <a:ext cx="4619706" cy="5224724"/>
          </a:xfrm>
        </p:spPr>
        <p:txBody>
          <a:bodyPr anchor="ctr">
            <a:normAutofit/>
          </a:bodyPr>
          <a:lstStyle/>
          <a:p>
            <a:pPr>
              <a:lnSpc>
                <a:spcPct val="90000"/>
              </a:lnSpc>
            </a:pPr>
            <a:r>
              <a:rPr lang="en-GB" sz="1000"/>
              <a:t>Two main theories of criminalisation were discussed in this chapter:</a:t>
            </a:r>
          </a:p>
          <a:p>
            <a:pPr>
              <a:lnSpc>
                <a:spcPct val="90000"/>
              </a:lnSpc>
            </a:pPr>
            <a:r>
              <a:rPr lang="en-GB" sz="1000"/>
              <a:t>(1)   The harm principle (the liberal approach) → The criminal law should only focus on behaviour that causes or is likely to cause harm to others.</a:t>
            </a:r>
          </a:p>
          <a:p>
            <a:pPr>
              <a:lnSpc>
                <a:spcPct val="90000"/>
              </a:lnSpc>
            </a:pPr>
            <a:r>
              <a:rPr lang="en-GB" sz="1000"/>
              <a:t>(2)   Legal moralism → The immorality of a particular kind of behaviour can justify its criminalisation.</a:t>
            </a:r>
          </a:p>
          <a:p>
            <a:pPr>
              <a:lnSpc>
                <a:spcPct val="90000"/>
              </a:lnSpc>
            </a:pPr>
            <a:r>
              <a:rPr lang="en-GB" sz="1000"/>
              <a:t>Two main approaches to punishment were analysed in this chapter:</a:t>
            </a:r>
          </a:p>
          <a:p>
            <a:pPr>
              <a:lnSpc>
                <a:spcPct val="90000"/>
              </a:lnSpc>
            </a:pPr>
            <a:r>
              <a:rPr lang="en-GB" sz="1000"/>
              <a:t>(1)   The consequentialist approach → Forward-looking theories of punishment focus on what results punishment should achieve, such as the prevention of reoffending or the defendant’s rehabilitation.</a:t>
            </a:r>
          </a:p>
          <a:p>
            <a:pPr>
              <a:lnSpc>
                <a:spcPct val="90000"/>
              </a:lnSpc>
            </a:pPr>
            <a:r>
              <a:rPr lang="en-GB" sz="1000"/>
              <a:t>(2)   The non-consequentialist approach → Backward-looking theories of punishment focus on the wrong committed by the defendant highlighting the need for the punishment imposed to accurately reflect the nature and severity of the defendant’s conduct.</a:t>
            </a:r>
          </a:p>
          <a:p>
            <a:pPr>
              <a:lnSpc>
                <a:spcPct val="90000"/>
              </a:lnSpc>
            </a:pPr>
            <a:r>
              <a:rPr lang="en-GB" sz="1000"/>
              <a:t>The burden and standard of proof:</a:t>
            </a:r>
          </a:p>
          <a:p>
            <a:pPr>
              <a:lnSpc>
                <a:spcPct val="90000"/>
              </a:lnSpc>
            </a:pPr>
            <a:r>
              <a:rPr lang="en-GB" sz="1000"/>
              <a:t>In the vast majority of cases the burden of proof is on the prosecution which must prove the defendant’s guilt beyond reasonable doubt.</a:t>
            </a:r>
          </a:p>
          <a:p>
            <a:pPr>
              <a:lnSpc>
                <a:spcPct val="90000"/>
              </a:lnSpc>
            </a:pPr>
            <a:r>
              <a:rPr lang="en-GB" sz="1000"/>
              <a:t>Under certain circumstances, though, the burden of proof will be on the defence, such as when the defendant seeks to raise insanity.</a:t>
            </a:r>
          </a:p>
          <a:p>
            <a:pPr>
              <a:lnSpc>
                <a:spcPct val="90000"/>
              </a:lnSpc>
            </a:pPr>
            <a:r>
              <a:rPr lang="en-GB" sz="1000"/>
              <a:t>When the legal burden of proof is on the defence, they have to prove their case on the balance of probabilities.</a:t>
            </a:r>
          </a:p>
        </p:txBody>
      </p:sp>
    </p:spTree>
    <p:extLst>
      <p:ext uri="{BB962C8B-B14F-4D97-AF65-F5344CB8AC3E}">
        <p14:creationId xmlns:p14="http://schemas.microsoft.com/office/powerpoint/2010/main" val="10304597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1ACFFF91-E6DC-9A16-926D-EEDBBB170E25}"/>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r>
              <a:rPr lang="en-US" sz="5400"/>
              <a:t>Next Chapter 2 ‘Principles of Criminal Liability’</a:t>
            </a:r>
          </a:p>
        </p:txBody>
      </p:sp>
      <p:sp>
        <p:nvSpPr>
          <p:cNvPr id="29"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30735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2802</Words>
  <Application>Microsoft Office PowerPoint</Application>
  <PresentationFormat>Widescreen</PresentationFormat>
  <Paragraphs>224</Paragraphs>
  <Slides>34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Aptos</vt:lpstr>
      <vt:lpstr>Arial</vt:lpstr>
      <vt:lpstr>Trebuchet MS</vt:lpstr>
      <vt:lpstr>Wingdings 3</vt:lpstr>
      <vt:lpstr>Facet</vt:lpstr>
      <vt:lpstr>Introduction to Criminal Law and Litigation </vt:lpstr>
      <vt:lpstr>Agenda</vt:lpstr>
      <vt:lpstr>Course structure:</vt:lpstr>
      <vt:lpstr>Scheme of Work (mapped to your textbook)  *This can be subject to change depending on timings – any changes will be communicated and a new scheme of work uploaded*</vt:lpstr>
      <vt:lpstr>PowerPoint Presentation</vt:lpstr>
      <vt:lpstr>Examination</vt:lpstr>
      <vt:lpstr>Recommended Reading and useful websites</vt:lpstr>
      <vt:lpstr>Useful Websites</vt:lpstr>
      <vt:lpstr>Context including Aims, theory, scope and function </vt:lpstr>
      <vt:lpstr>Key Concepts: What is Criminal Litigation?</vt:lpstr>
      <vt:lpstr>Key Concepts of Criminal Litigation</vt:lpstr>
      <vt:lpstr>Safeguards for the Suspect/the Accused</vt:lpstr>
      <vt:lpstr>Safeguards for the Suspect/the Accused</vt:lpstr>
      <vt:lpstr>The Human Rights Act 1998</vt:lpstr>
      <vt:lpstr>Criminal Procedure Rules (CrPR)</vt:lpstr>
      <vt:lpstr>What behaviour should be criminalised?</vt:lpstr>
      <vt:lpstr>Criminalisation</vt:lpstr>
      <vt:lpstr>Purposes of punishment</vt:lpstr>
      <vt:lpstr>Purposes of punishment – Sentencing Act</vt:lpstr>
      <vt:lpstr>Classification of Offences</vt:lpstr>
      <vt:lpstr>Indictable Only Offences</vt:lpstr>
      <vt:lpstr>Triable ‘Either-way’ Offences</vt:lpstr>
      <vt:lpstr>Summary Offences</vt:lpstr>
      <vt:lpstr>Legal Burden of proof (burden of proving that the elements of an offence are met) in law</vt:lpstr>
      <vt:lpstr>Evidential Burden of proof – proving the evidence supports the facts put forward</vt:lpstr>
      <vt:lpstr>Standard of Proof</vt:lpstr>
      <vt:lpstr>Standard of Proof – Reverse burden of proof</vt:lpstr>
      <vt:lpstr>Standard of Proof – Reverse burden of proof</vt:lpstr>
      <vt:lpstr>Reverse burden of proof</vt:lpstr>
      <vt:lpstr>Reverse burden of proof</vt:lpstr>
      <vt:lpstr>Criminal Law and the Civil Law</vt:lpstr>
      <vt:lpstr>Civil Law – Civil preventive measures</vt:lpstr>
      <vt:lpstr>Summary</vt:lpstr>
      <vt:lpstr>Next Chapter 2 ‘Principles of Criminal Liability’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4</cp:revision>
  <dcterms:created xsi:type="dcterms:W3CDTF">2024-02-03T18:13:02Z</dcterms:created>
  <dcterms:modified xsi:type="dcterms:W3CDTF">2026-09-28T14:11:35Z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