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60" r:id="rId5"/>
    <p:sldId id="261" r:id="rId6"/>
    <p:sldId id="262" r:id="rId7"/>
    <p:sldId id="263" r:id="rId8"/>
    <p:sldId id="259"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2895" autoAdjust="0"/>
    <p:restoredTop sz="86380" autoAdjust="0"/>
  </p:normalViewPr>
  <p:slideViewPr>
    <p:cSldViewPr>
      <p:cViewPr>
        <p:scale>
          <a:sx n="55" d="100"/>
          <a:sy n="55" d="100"/>
        </p:scale>
        <p:origin x="-1338" y="-480"/>
      </p:cViewPr>
      <p:guideLst>
        <p:guide orient="horz" pos="2160"/>
        <p:guide pos="2880"/>
      </p:guideLst>
    </p:cSldViewPr>
  </p:slideViewPr>
  <p:outlineViewPr>
    <p:cViewPr>
      <p:scale>
        <a:sx n="33" d="100"/>
        <a:sy n="33" d="100"/>
      </p:scale>
      <p:origin x="210" y="1092"/>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17C689-1C73-4554-B330-28813ECD86CD}" type="datetimeFigureOut">
              <a:rPr lang="en-US" smtClean="0"/>
              <a:pPr/>
              <a:t>3/20/2023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3DB499-8812-48E4-A7A8-B38D2FFFC169}"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l"/>
            <a:r>
              <a:rPr lang="en-US" sz="1100" dirty="0" smtClean="0">
                <a:latin typeface="Arial" pitchFamily="34" charset="0"/>
                <a:cs typeface="Arial" pitchFamily="34" charset="0"/>
              </a:rPr>
              <a:t>It has been suggested that the existence of various conceptualizations of marketing theory and the ambiguity regarding what marketing is and what its purposes are (McDonald, 2009). Several authors indicate</a:t>
            </a:r>
          </a:p>
          <a:p>
            <a:pPr algn="l"/>
            <a:r>
              <a:rPr lang="en-US" sz="1100" dirty="0" smtClean="0">
                <a:latin typeface="Arial" pitchFamily="34" charset="0"/>
                <a:cs typeface="Arial" pitchFamily="34" charset="0"/>
              </a:rPr>
              <a:t>that the confusion about the conceptualization of marketing is due</a:t>
            </a:r>
          </a:p>
          <a:p>
            <a:pPr algn="l"/>
            <a:r>
              <a:rPr lang="en-US" sz="1100" dirty="0" smtClean="0">
                <a:latin typeface="Arial" pitchFamily="34" charset="0"/>
                <a:cs typeface="Arial" pitchFamily="34" charset="0"/>
              </a:rPr>
              <a:t>to the multiplicity of definitions and interpretations established</a:t>
            </a:r>
          </a:p>
          <a:p>
            <a:pPr algn="l"/>
            <a:r>
              <a:rPr lang="en-US" sz="1100" dirty="0" smtClean="0">
                <a:latin typeface="Arial" pitchFamily="34" charset="0"/>
                <a:cs typeface="Arial" pitchFamily="34" charset="0"/>
              </a:rPr>
              <a:t>by academic literature (e.g. </a:t>
            </a:r>
            <a:r>
              <a:rPr lang="en-US" sz="1100" dirty="0" err="1" smtClean="0">
                <a:latin typeface="Arial" pitchFamily="34" charset="0"/>
                <a:cs typeface="Arial" pitchFamily="34" charset="0"/>
              </a:rPr>
              <a:t>Bolajoko</a:t>
            </a:r>
            <a:r>
              <a:rPr lang="en-US" sz="1100" dirty="0" smtClean="0">
                <a:latin typeface="Arial" pitchFamily="34" charset="0"/>
                <a:cs typeface="Arial" pitchFamily="34" charset="0"/>
              </a:rPr>
              <a:t>, Salome, &amp; </a:t>
            </a:r>
            <a:r>
              <a:rPr lang="en-US" sz="1100" dirty="0" err="1" smtClean="0">
                <a:latin typeface="Arial" pitchFamily="34" charset="0"/>
                <a:cs typeface="Arial" pitchFamily="34" charset="0"/>
              </a:rPr>
              <a:t>Sikuade</a:t>
            </a:r>
            <a:r>
              <a:rPr lang="en-US" sz="1100" dirty="0" smtClean="0">
                <a:latin typeface="Arial" pitchFamily="34" charset="0"/>
                <a:cs typeface="Arial" pitchFamily="34" charset="0"/>
              </a:rPr>
              <a:t>, 2013;</a:t>
            </a:r>
          </a:p>
          <a:p>
            <a:pPr algn="l"/>
            <a:r>
              <a:rPr lang="en-US" sz="1100" dirty="0" err="1" smtClean="0">
                <a:latin typeface="Arial" pitchFamily="34" charset="0"/>
                <a:cs typeface="Arial" pitchFamily="34" charset="0"/>
              </a:rPr>
              <a:t>Brooksbank</a:t>
            </a:r>
            <a:r>
              <a:rPr lang="en-US" sz="1100" dirty="0" smtClean="0">
                <a:latin typeface="Arial" pitchFamily="34" charset="0"/>
                <a:cs typeface="Arial" pitchFamily="34" charset="0"/>
              </a:rPr>
              <a:t>, Davey, &amp; McIntosh, 2010a, 2010b; Gamble, Gilmore,</a:t>
            </a:r>
          </a:p>
          <a:p>
            <a:pPr algn="l"/>
            <a:r>
              <a:rPr lang="en-US" sz="1100" dirty="0" err="1" smtClean="0">
                <a:latin typeface="Arial" pitchFamily="34" charset="0"/>
                <a:cs typeface="Arial" pitchFamily="34" charset="0"/>
              </a:rPr>
              <a:t>McCartan</a:t>
            </a:r>
            <a:r>
              <a:rPr lang="en-US" sz="1100" dirty="0" smtClean="0">
                <a:latin typeface="Arial" pitchFamily="34" charset="0"/>
                <a:cs typeface="Arial" pitchFamily="34" charset="0"/>
              </a:rPr>
              <a:t>, &amp; </a:t>
            </a:r>
            <a:r>
              <a:rPr lang="en-US" sz="1100" dirty="0" err="1" smtClean="0">
                <a:latin typeface="Arial" pitchFamily="34" charset="0"/>
                <a:cs typeface="Arial" pitchFamily="34" charset="0"/>
              </a:rPr>
              <a:t>Durkan</a:t>
            </a:r>
            <a:r>
              <a:rPr lang="en-US" sz="1100" dirty="0" smtClean="0">
                <a:latin typeface="Arial" pitchFamily="34" charset="0"/>
                <a:cs typeface="Arial" pitchFamily="34" charset="0"/>
              </a:rPr>
              <a:t>, 2011). </a:t>
            </a:r>
          </a:p>
          <a:p>
            <a:pPr algn="l"/>
            <a:r>
              <a:rPr lang="en-US" sz="1100" dirty="0" smtClean="0">
                <a:latin typeface="Arial" pitchFamily="34" charset="0"/>
                <a:cs typeface="Arial" pitchFamily="34" charset="0"/>
              </a:rPr>
              <a:t>Literature exposes a debate as to how broad or specific the definition of marketing should be; for example, </a:t>
            </a:r>
            <a:r>
              <a:rPr lang="en-US" sz="1100" dirty="0" err="1" smtClean="0">
                <a:latin typeface="Arial" pitchFamily="34" charset="0"/>
                <a:cs typeface="Arial" pitchFamily="34" charset="0"/>
              </a:rPr>
              <a:t>Gronroos</a:t>
            </a:r>
            <a:r>
              <a:rPr lang="en-US" sz="1100" dirty="0" smtClean="0">
                <a:latin typeface="Arial" pitchFamily="34" charset="0"/>
                <a:cs typeface="Arial" pitchFamily="34" charset="0"/>
              </a:rPr>
              <a:t> (2006) states the definition should be broad or generic as to include a wide variety of products and contexts (such as transaction-based marketing or relationship-based marketing). He established that the “marketing definition has to be somewhat abstract, without losing its power as a guideline for teaching and practicing marketing” (p. 397). On the other hand, McDonald (2009) states that many definitions of marketing are admirable and correct; however, they provide little direction as to what the term includes and excludes. This may cause those definitions to be harder to use in a practical manner. The inconsistent, somewhat abstract, definitions offered by academics and organizations contribute to a growing confusion about marketing among marketing professionals (</a:t>
            </a:r>
            <a:r>
              <a:rPr lang="en-US" sz="1100" dirty="0" err="1" smtClean="0">
                <a:latin typeface="Arial" pitchFamily="34" charset="0"/>
                <a:cs typeface="Arial" pitchFamily="34" charset="0"/>
              </a:rPr>
              <a:t>Brooksbank</a:t>
            </a:r>
            <a:r>
              <a:rPr lang="en-US" sz="1100" dirty="0" smtClean="0">
                <a:latin typeface="Arial" pitchFamily="34" charset="0"/>
                <a:cs typeface="Arial" pitchFamily="34" charset="0"/>
              </a:rPr>
              <a:t> et al., 2010a, 2010b).</a:t>
            </a:r>
          </a:p>
          <a:p>
            <a:pPr algn="l"/>
            <a:r>
              <a:rPr lang="en-US" sz="1100" dirty="0" smtClean="0">
                <a:latin typeface="Arial" pitchFamily="34" charset="0"/>
                <a:cs typeface="Arial" pitchFamily="34" charset="0"/>
              </a:rPr>
              <a:t>In the writings of </a:t>
            </a:r>
            <a:r>
              <a:rPr lang="en-US" sz="1100" dirty="0" err="1" smtClean="0">
                <a:latin typeface="Arial" pitchFamily="34" charset="0"/>
                <a:cs typeface="Arial" pitchFamily="34" charset="0"/>
              </a:rPr>
              <a:t>Bolajoko</a:t>
            </a:r>
            <a:r>
              <a:rPr lang="en-US" sz="1100" dirty="0" smtClean="0">
                <a:latin typeface="Arial" pitchFamily="34" charset="0"/>
                <a:cs typeface="Arial" pitchFamily="34" charset="0"/>
              </a:rPr>
              <a:t>, Salome, and </a:t>
            </a:r>
            <a:r>
              <a:rPr lang="en-US" sz="1100" dirty="0" err="1" smtClean="0">
                <a:latin typeface="Arial" pitchFamily="34" charset="0"/>
                <a:cs typeface="Arial" pitchFamily="34" charset="0"/>
              </a:rPr>
              <a:t>Sikuade</a:t>
            </a:r>
            <a:r>
              <a:rPr lang="en-US" sz="1100" dirty="0" smtClean="0">
                <a:latin typeface="Arial" pitchFamily="34" charset="0"/>
                <a:cs typeface="Arial" pitchFamily="34" charset="0"/>
              </a:rPr>
              <a:t> (2013), “the conceptualization and the domain of marketing has been a contentious issue among academicians and practitioners in the field of marketing” (p. 56). The authors state that this could lead to different perspectives as to what is marketing. Webster, </a:t>
            </a:r>
            <a:r>
              <a:rPr lang="en-US" sz="1100" dirty="0" err="1" smtClean="0">
                <a:latin typeface="Arial" pitchFamily="34" charset="0"/>
                <a:cs typeface="Arial" pitchFamily="34" charset="0"/>
              </a:rPr>
              <a:t>Malter</a:t>
            </a:r>
            <a:r>
              <a:rPr lang="en-US" sz="1100" dirty="0" smtClean="0">
                <a:latin typeface="Arial" pitchFamily="34" charset="0"/>
                <a:cs typeface="Arial" pitchFamily="34" charset="0"/>
              </a:rPr>
              <a:t>, and </a:t>
            </a:r>
            <a:r>
              <a:rPr lang="en-US" sz="1100" dirty="0" err="1" smtClean="0">
                <a:latin typeface="Arial" pitchFamily="34" charset="0"/>
                <a:cs typeface="Arial" pitchFamily="34" charset="0"/>
              </a:rPr>
              <a:t>Ganesan</a:t>
            </a:r>
            <a:r>
              <a:rPr lang="en-US" sz="1100" dirty="0" smtClean="0">
                <a:latin typeface="Arial" pitchFamily="34" charset="0"/>
                <a:cs typeface="Arial" pitchFamily="34" charset="0"/>
              </a:rPr>
              <a:t> (2005) have also found differing views of marketing within organizations.</a:t>
            </a:r>
            <a:endParaRPr lang="en-US"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D3DB499-8812-48E4-A7A8-B38D2FFFC169}"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100" dirty="0" smtClean="0">
                <a:latin typeface="Arial" pitchFamily="34" charset="0"/>
                <a:cs typeface="Arial" pitchFamily="34" charset="0"/>
              </a:rPr>
              <a:t>The four components identify either internal or external considerations. Strengths refer to the internal elements of an organization that facilitate reaching its goals, while weaknesses are those internal elements that interfere with organizational success. Opportunities—external aspects that help an organization reach its goals—are not only positive environmental aspects but also opportunities to address gaps and initiate new activities. Threats, on the other hand, are aspects of the organization’s external environment that are barriers or potential barriers to reach its goals (</a:t>
            </a:r>
            <a:r>
              <a:rPr lang="en-US" sz="1100" dirty="0" err="1" smtClean="0">
                <a:latin typeface="Arial" pitchFamily="34" charset="0"/>
                <a:cs typeface="Arial" pitchFamily="34" charset="0"/>
              </a:rPr>
              <a:t>Aldehayyat</a:t>
            </a:r>
            <a:r>
              <a:rPr lang="en-US" sz="1100" dirty="0" smtClean="0">
                <a:latin typeface="Arial" pitchFamily="34" charset="0"/>
                <a:cs typeface="Arial" pitchFamily="34" charset="0"/>
              </a:rPr>
              <a:t> &amp; Anchor, 2008; Fleisher &amp; </a:t>
            </a:r>
            <a:r>
              <a:rPr lang="en-US" sz="1100" dirty="0" err="1" smtClean="0">
                <a:latin typeface="Arial" pitchFamily="34" charset="0"/>
                <a:cs typeface="Arial" pitchFamily="34" charset="0"/>
              </a:rPr>
              <a:t>Bensoussan</a:t>
            </a:r>
            <a:r>
              <a:rPr lang="en-US" sz="1100" dirty="0" smtClean="0">
                <a:latin typeface="Arial" pitchFamily="34" charset="0"/>
                <a:cs typeface="Arial" pitchFamily="34" charset="0"/>
              </a:rPr>
              <a:t>, 2003; Lee &amp; Lin, 2008; </a:t>
            </a:r>
            <a:r>
              <a:rPr lang="en-US" sz="1100" dirty="0" err="1" smtClean="0">
                <a:latin typeface="Arial" pitchFamily="34" charset="0"/>
                <a:cs typeface="Arial" pitchFamily="34" charset="0"/>
              </a:rPr>
              <a:t>Shrestha</a:t>
            </a:r>
            <a:r>
              <a:rPr lang="en-US" sz="1100" dirty="0" smtClean="0">
                <a:latin typeface="Arial" pitchFamily="34" charset="0"/>
                <a:cs typeface="Arial" pitchFamily="34" charset="0"/>
              </a:rPr>
              <a:t> et al., 2004). </a:t>
            </a:r>
          </a:p>
          <a:p>
            <a:endParaRPr lang="en-US" sz="1100" dirty="0" smtClean="0">
              <a:latin typeface="Arial" pitchFamily="34" charset="0"/>
              <a:cs typeface="Arial" pitchFamily="34" charset="0"/>
            </a:endParaRPr>
          </a:p>
          <a:p>
            <a:r>
              <a:rPr lang="en-US" sz="1100" dirty="0" smtClean="0">
                <a:latin typeface="Arial" pitchFamily="34" charset="0"/>
                <a:cs typeface="Arial" pitchFamily="34" charset="0"/>
              </a:rPr>
              <a:t>Both academics and practitioners have employed SWOT as a strategic planning technique to investigate organizations’ positions, and accordingly develop their strategies. The SWOT literature has grown extensively; however, its wide use in many different fields and contexts has limited the ability to develop a comprehensive review of SWOT. While there has been a prior review study on SWOT analysis (</a:t>
            </a:r>
            <a:r>
              <a:rPr lang="en-US" sz="1100" dirty="0" err="1" smtClean="0">
                <a:latin typeface="Arial" pitchFamily="34" charset="0"/>
                <a:cs typeface="Arial" pitchFamily="34" charset="0"/>
              </a:rPr>
              <a:t>Gürel</a:t>
            </a:r>
            <a:r>
              <a:rPr lang="en-US" sz="1100" dirty="0" smtClean="0">
                <a:latin typeface="Arial" pitchFamily="34" charset="0"/>
                <a:cs typeface="Arial" pitchFamily="34" charset="0"/>
              </a:rPr>
              <a:t> &amp; Tat, 2017; Helms &amp; Nixon, 2010), there has not been a collective view on SWOT from the different fields where SWOT is used. Instead, these reviews tend to be more generic or specific to a particular field or a method (</a:t>
            </a:r>
            <a:r>
              <a:rPr lang="en-US" sz="1100" dirty="0" err="1" smtClean="0">
                <a:latin typeface="Arial" pitchFamily="34" charset="0"/>
                <a:cs typeface="Arial" pitchFamily="34" charset="0"/>
              </a:rPr>
              <a:t>Ghazinoory</a:t>
            </a:r>
            <a:r>
              <a:rPr lang="en-US" sz="1100" dirty="0" smtClean="0">
                <a:latin typeface="Arial" pitchFamily="34" charset="0"/>
                <a:cs typeface="Arial" pitchFamily="34" charset="0"/>
              </a:rPr>
              <a:t> et al., 2011). Therefore, this study aims to assess, analyze, and synthesize the SWOT literature in five fields: (a) general management, (b) education, (c) marketing, (d) healthcare, and (e) agriculture. It provides an integrative historical view of SWOT analysis, enabling the possible development of new theoretical perspectives and frameworks.</a:t>
            </a:r>
          </a:p>
          <a:p>
            <a:endParaRPr lang="en-US" sz="1100" dirty="0" smtClean="0">
              <a:latin typeface="Arial" pitchFamily="34" charset="0"/>
              <a:cs typeface="Arial" pitchFamily="34" charset="0"/>
            </a:endParaRPr>
          </a:p>
          <a:p>
            <a:r>
              <a:rPr lang="en-US" sz="1100" dirty="0" smtClean="0">
                <a:latin typeface="Arial" pitchFamily="34" charset="0"/>
                <a:cs typeface="Arial" pitchFamily="34" charset="0"/>
              </a:rPr>
              <a:t>A SWOT analysis is no doubt a valuable tool for strategic planning (Dickson, 2002; </a:t>
            </a:r>
            <a:r>
              <a:rPr lang="en-US" sz="1100" dirty="0" err="1" smtClean="0">
                <a:latin typeface="Arial" pitchFamily="34" charset="0"/>
                <a:cs typeface="Arial" pitchFamily="34" charset="0"/>
              </a:rPr>
              <a:t>Glaister</a:t>
            </a:r>
            <a:r>
              <a:rPr lang="en-US" sz="1100" dirty="0" smtClean="0">
                <a:latin typeface="Arial" pitchFamily="34" charset="0"/>
                <a:cs typeface="Arial" pitchFamily="34" charset="0"/>
              </a:rPr>
              <a:t> &amp; </a:t>
            </a:r>
            <a:r>
              <a:rPr lang="en-US" sz="1100" dirty="0" err="1" smtClean="0">
                <a:latin typeface="Arial" pitchFamily="34" charset="0"/>
                <a:cs typeface="Arial" pitchFamily="34" charset="0"/>
              </a:rPr>
              <a:t>Falshaw</a:t>
            </a:r>
            <a:r>
              <a:rPr lang="en-US" sz="1100" dirty="0" smtClean="0">
                <a:latin typeface="Arial" pitchFamily="34" charset="0"/>
                <a:cs typeface="Arial" pitchFamily="34" charset="0"/>
              </a:rPr>
              <a:t>, 1999; </a:t>
            </a:r>
            <a:r>
              <a:rPr lang="en-US" sz="1100" dirty="0" err="1" smtClean="0">
                <a:latin typeface="Arial" pitchFamily="34" charset="0"/>
                <a:cs typeface="Arial" pitchFamily="34" charset="0"/>
              </a:rPr>
              <a:t>Panagiotou</a:t>
            </a:r>
            <a:r>
              <a:rPr lang="en-US" sz="1100" dirty="0" smtClean="0">
                <a:latin typeface="Arial" pitchFamily="34" charset="0"/>
                <a:cs typeface="Arial" pitchFamily="34" charset="0"/>
              </a:rPr>
              <a:t>, 2003; </a:t>
            </a:r>
            <a:r>
              <a:rPr lang="en-US" sz="1100" dirty="0" err="1" smtClean="0">
                <a:latin typeface="Arial" pitchFamily="34" charset="0"/>
                <a:cs typeface="Arial" pitchFamily="34" charset="0"/>
              </a:rPr>
              <a:t>Valentin</a:t>
            </a:r>
            <a:r>
              <a:rPr lang="en-US" sz="1100" dirty="0" smtClean="0">
                <a:latin typeface="Arial" pitchFamily="34" charset="0"/>
                <a:cs typeface="Arial" pitchFamily="34" charset="0"/>
              </a:rPr>
              <a:t>, 2001). It has been used in many different fields and contexts. According to the reviewed literature, however, these fields and contexts can be divided into five major areas, namely general management, academic and education, marketing and social media, health and healthcare, and agriculture.</a:t>
            </a:r>
          </a:p>
          <a:p>
            <a:endParaRPr lang="en-US" sz="1100" dirty="0" smtClean="0">
              <a:latin typeface="Arial" pitchFamily="34" charset="0"/>
              <a:cs typeface="Arial" pitchFamily="34" charset="0"/>
            </a:endParaRPr>
          </a:p>
          <a:p>
            <a:r>
              <a:rPr lang="en-US" sz="1100" dirty="0" smtClean="0">
                <a:latin typeface="Arial" pitchFamily="34" charset="0"/>
                <a:cs typeface="Arial" pitchFamily="34" charset="0"/>
              </a:rPr>
              <a:t>Based on the literature reviewed, the following key conclusions were reached: </a:t>
            </a:r>
          </a:p>
          <a:p>
            <a:r>
              <a:rPr lang="en-US" sz="1100" dirty="0" smtClean="0">
                <a:latin typeface="Arial" pitchFamily="34" charset="0"/>
                <a:cs typeface="Arial" pitchFamily="34" charset="0"/>
              </a:rPr>
              <a:t>SWOT analysis is an effective strategic tool that can be used efficiently and resourcefully to assess the strengths, weaknesses, opportunities, and threats of businesses. </a:t>
            </a:r>
          </a:p>
          <a:p>
            <a:r>
              <a:rPr lang="en-US" sz="1100" dirty="0" smtClean="0">
                <a:latin typeface="Arial" pitchFamily="34" charset="0"/>
                <a:cs typeface="Arial" pitchFamily="34" charset="0"/>
              </a:rPr>
              <a:t> It is highly plausible that SWOT analysis will endure gaining more attention in the future as it has endured to become one of the key sources of information for strategic planning. The literature has also shown that managers can use SWOT to effectively overcome their businesses’ threats, and easily identify the core competencies of the businesses.</a:t>
            </a:r>
          </a:p>
          <a:p>
            <a:r>
              <a:rPr lang="en-US" sz="1100" dirty="0" smtClean="0">
                <a:latin typeface="Arial" pitchFamily="34" charset="0"/>
                <a:cs typeface="Arial" pitchFamily="34" charset="0"/>
              </a:rPr>
              <a:t>The use of SWOT analysis with other techniques such as analytic hierarchy process (AHP), the PESTEL (political, economic, sociological, technological, legal, and environmental) framework and the five forces model can bring results that are more beneficial to businesses. </a:t>
            </a:r>
          </a:p>
          <a:p>
            <a:r>
              <a:rPr lang="en-US" sz="1100" dirty="0" smtClean="0">
                <a:latin typeface="Arial" pitchFamily="34" charset="0"/>
                <a:cs typeface="Arial" pitchFamily="34" charset="0"/>
              </a:rPr>
              <a:t> The reviewed literature also revealed that the use of SWOT analysis in some fields is more common than in others. For example, the use of SWOT analysis in healthcare and marketing is used much more often than in agriculture. </a:t>
            </a:r>
            <a:endParaRPr lang="en-US"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D3DB499-8812-48E4-A7A8-B38D2FFFC169}"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100" dirty="0" smtClean="0">
                <a:latin typeface="Arial" pitchFamily="34" charset="0"/>
                <a:cs typeface="Arial" pitchFamily="34" charset="0"/>
              </a:rPr>
              <a:t>When Michael Porter conceived the five competitive forces model, it propelled strategic management to the very heart of the management agenda. The framework became a centre piece of texts on business strategy and strategic management, and essential examination material on MBA and similar courses globally. But what has become of his original five competitive forces? It would appear to be the case that not a great deal has occurred to develop this thinking since the early 1980s (except, perhaps, for Hamel and Prahalad, 1994). Porter appears to have been more interested in taking his concepts to an even more macro level, particularly to the competitive advantage of countries, rather than to micro economics. Porter’s model, whilst it has done extremely well in occupying textbook space, does not seem to have captured the imagination of other theorists. In contrast with the resource-based theory of competitive advantage, which has spawned a considerable literature, it seems to have become, as it were, frozen in time.</a:t>
            </a:r>
          </a:p>
          <a:p>
            <a:endParaRPr lang="en-US" sz="1100" dirty="0" smtClean="0">
              <a:latin typeface="Arial" pitchFamily="34" charset="0"/>
              <a:cs typeface="Arial" pitchFamily="34" charset="0"/>
            </a:endParaRPr>
          </a:p>
          <a:p>
            <a:r>
              <a:rPr lang="en-US" sz="1100" dirty="0" smtClean="0">
                <a:latin typeface="Arial" pitchFamily="34" charset="0"/>
                <a:cs typeface="Arial" pitchFamily="34" charset="0"/>
              </a:rPr>
              <a:t>Porter argues that the aim of the strategist is to recognize and handle a competitive environment by directly looking at competitors, or to contemplate a broader perspective that competes against the organization (Porter, 1979). Arguably, technological advancements and different ways of strategic thinking, such as shaping the future, engaging with customers, and creating long-term value using innovative ways may have shifted Porter’s five forces thinking from competing in an existing competitive environment to seeking opportunities in new innovative markets. However, one may wonder, if organizations are up to par for stepping out of their current competitive market to become a pioneer in a new market environment.</a:t>
            </a:r>
          </a:p>
          <a:p>
            <a:endParaRPr lang="en-US" sz="1100" dirty="0" smtClean="0">
              <a:latin typeface="Arial" pitchFamily="34" charset="0"/>
              <a:cs typeface="Arial" pitchFamily="34" charset="0"/>
            </a:endParaRPr>
          </a:p>
          <a:p>
            <a:r>
              <a:rPr lang="en-US" sz="1100" dirty="0" smtClean="0">
                <a:latin typeface="Arial" pitchFamily="34" charset="0"/>
                <a:cs typeface="Arial" pitchFamily="34" charset="0"/>
              </a:rPr>
              <a:t>The origin of the Porter’s five forces framework is based on the industrial economics or industrial organizational (IO) approach. The IO approach presumes that the attraction of an industry in which an organization operates is defined by the market structure due to the reason that a market structure affects the behavior of market contributors (</a:t>
            </a:r>
            <a:r>
              <a:rPr lang="en-US" sz="1100" dirty="0" err="1" smtClean="0">
                <a:latin typeface="Arial" pitchFamily="34" charset="0"/>
                <a:cs typeface="Arial" pitchFamily="34" charset="0"/>
              </a:rPr>
              <a:t>Raible</a:t>
            </a:r>
            <a:r>
              <a:rPr lang="en-US" sz="1100" dirty="0" smtClean="0">
                <a:latin typeface="Arial" pitchFamily="34" charset="0"/>
                <a:cs typeface="Arial" pitchFamily="34" charset="0"/>
              </a:rPr>
              <a:t>, 2013; Slater &amp; Olson, 2002). The market structure, in turn, affects the strategic behavior of organizations; for example, market success depends on the competitive strategy. Subsequently, the organizational success is indirectly dependent on the market structure. </a:t>
            </a:r>
            <a:r>
              <a:rPr lang="en-US" sz="1100" dirty="0" err="1" smtClean="0">
                <a:latin typeface="Arial" pitchFamily="34" charset="0"/>
                <a:cs typeface="Arial" pitchFamily="34" charset="0"/>
              </a:rPr>
              <a:t>Mohapatra</a:t>
            </a:r>
            <a:r>
              <a:rPr lang="en-US" sz="1100" dirty="0" smtClean="0">
                <a:latin typeface="Arial" pitchFamily="34" charset="0"/>
                <a:cs typeface="Arial" pitchFamily="34" charset="0"/>
              </a:rPr>
              <a:t> (2012) denotes that “individual forces and their collective impact will change as the government policies and macroeconomic and environmental conditions change” (p. 274). Moreover, the five forces framework may be seen as something that can be used when completing an industry analysis. Even after closer examination, it becomes obvious that the model allows an organization to gain a deeper understanding of how profit is divided between the five forces in a specific industry. Hence, it will enable the organization to get a better understanding of which industry players hold the most power and likely determine the rules of the activities. Moreover, the framework allows organizations to obtain not only a glimpse of the industry at a particular point in time, but a view of the dynamics of the industry and potential changes in the future. </a:t>
            </a:r>
          </a:p>
          <a:p>
            <a:endParaRPr lang="en-US" sz="1100" dirty="0" smtClean="0">
              <a:latin typeface="Arial" pitchFamily="34" charset="0"/>
              <a:cs typeface="Arial" pitchFamily="34" charset="0"/>
            </a:endParaRPr>
          </a:p>
          <a:p>
            <a:r>
              <a:rPr lang="en-US" sz="1100" dirty="0" smtClean="0">
                <a:latin typeface="Arial" pitchFamily="34" charset="0"/>
                <a:cs typeface="Arial" pitchFamily="34" charset="0"/>
              </a:rPr>
              <a:t>The influences on the five competitive forces are examined first. Conventional strategy literature highlights the need to think about factors outside the industry. Indeed, PEST (or political, economic, social and technological factors) is possibly the second most widely known strategy technique after SWOT analysis. However, there is a profound gap between PEST and SWOT analysis, and this is only partly met by Porter’s five forces. A linking technique is that of Grundy’s ‘growth drivers’ (Grundy, 2004).</a:t>
            </a:r>
            <a:endParaRPr lang="en-US"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D3DB499-8812-48E4-A7A8-B38D2FFFC169}"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100" dirty="0" smtClean="0">
                <a:latin typeface="Arial" pitchFamily="34" charset="0"/>
                <a:cs typeface="Arial" pitchFamily="34" charset="0"/>
              </a:rPr>
              <a:t>A five-tiered model of human needs, often shown as ascending tiers within a pyramid, makes up Maslow's hierarchy of needs, a motivational theory in psychology.</a:t>
            </a:r>
          </a:p>
          <a:p>
            <a:r>
              <a:rPr lang="en-US" sz="1100" dirty="0" smtClean="0">
                <a:latin typeface="Arial" pitchFamily="34" charset="0"/>
                <a:cs typeface="Arial" pitchFamily="34" charset="0"/>
              </a:rPr>
              <a:t>Before people can respond to requirements higher up the hierarchy, needs lower down must first be met. Biological, safety, affection and connection, esteem and self-actualization are the needs that come first in the hierarchy of needs.</a:t>
            </a:r>
          </a:p>
          <a:p>
            <a:r>
              <a:rPr lang="en-US" sz="1100" dirty="0" smtClean="0">
                <a:latin typeface="Arial" pitchFamily="34" charset="0"/>
                <a:cs typeface="Arial" pitchFamily="34" charset="0"/>
              </a:rPr>
              <a:t>1. Physiological needs: These are the things a person requires to survive biologically, like oxygen, food, water, housing, garments, warmth, intercourse, and sleep.</a:t>
            </a:r>
          </a:p>
          <a:p>
            <a:r>
              <a:rPr lang="en-US" sz="1100" dirty="0" smtClean="0">
                <a:latin typeface="Arial" pitchFamily="34" charset="0"/>
                <a:cs typeface="Arial" pitchFamily="34" charset="0"/>
              </a:rPr>
              <a:t>The human organism cannot operate at its peak potential if these requirements are not met. Maslow deemed bodily needs to be the most critical because, until these needs are satisfied, all other needs are subordinate.</a:t>
            </a:r>
          </a:p>
          <a:p>
            <a:r>
              <a:rPr lang="en-US" sz="1100" dirty="0" smtClean="0">
                <a:latin typeface="Arial" pitchFamily="34" charset="0"/>
                <a:cs typeface="Arial" pitchFamily="34" charset="0"/>
              </a:rPr>
              <a:t>2. Needs for safety: includes weather protection, safety, order, law, stability, and the absence of dread.</a:t>
            </a:r>
          </a:p>
          <a:p>
            <a:r>
              <a:rPr lang="en-US" sz="1100" dirty="0" smtClean="0">
                <a:latin typeface="Arial" pitchFamily="34" charset="0"/>
                <a:cs typeface="Arial" pitchFamily="34" charset="0"/>
              </a:rPr>
              <a:t>3. Love and belongingness requirements</a:t>
            </a:r>
            <a:r>
              <a:rPr lang="en-US" sz="1100" baseline="0" dirty="0" smtClean="0">
                <a:latin typeface="Arial" pitchFamily="34" charset="0"/>
                <a:cs typeface="Arial" pitchFamily="34" charset="0"/>
              </a:rPr>
              <a:t>: A</a:t>
            </a:r>
            <a:r>
              <a:rPr lang="en-US" sz="1100" dirty="0" smtClean="0">
                <a:latin typeface="Arial" pitchFamily="34" charset="0"/>
                <a:cs typeface="Arial" pitchFamily="34" charset="0"/>
              </a:rPr>
              <a:t>fter one's physical and safety needs are met, one's social needs, which include a sense of belonging, come next. Behavior is driven by the desire for human connections.</a:t>
            </a:r>
          </a:p>
          <a:p>
            <a:r>
              <a:rPr lang="en-US" sz="1100" dirty="0" smtClean="0">
                <a:latin typeface="Arial" pitchFamily="34" charset="0"/>
                <a:cs typeface="Arial" pitchFamily="34" charset="0"/>
              </a:rPr>
              <a:t>Examples include love and tenderness received and given, intimacy, confidence, and approval. joining and being a member of a community (family, friends, or job).</a:t>
            </a:r>
          </a:p>
          <a:p>
            <a:r>
              <a:rPr lang="en-US" sz="1100" dirty="0" smtClean="0">
                <a:latin typeface="Arial" pitchFamily="34" charset="0"/>
                <a:cs typeface="Arial" pitchFamily="34" charset="0"/>
              </a:rPr>
              <a:t>4. Needs for self-esteem, which Maslow divided into two categories: (</a:t>
            </a:r>
            <a:r>
              <a:rPr lang="en-US" sz="1100" dirty="0" err="1" smtClean="0">
                <a:latin typeface="Arial" pitchFamily="34" charset="0"/>
                <a:cs typeface="Arial" pitchFamily="34" charset="0"/>
              </a:rPr>
              <a:t>i</a:t>
            </a:r>
            <a:r>
              <a:rPr lang="en-US" sz="1100" dirty="0" smtClean="0">
                <a:latin typeface="Arial" pitchFamily="34" charset="0"/>
                <a:cs typeface="Arial" pitchFamily="34" charset="0"/>
              </a:rPr>
              <a:t>) esteem for oneself (dignity, accomplishment, mastery, freedom), and (ii) the wish for others to revere or regard one (e.g., standing, prestige).According to Maslow, the need for regard or a good image is more crucial for kids and teenagers than a genuine sense of self-worth or dignity.5. Needs for self-actualization, including maximizing one's potential, finding satisfaction, and pursuing personal development and apex experiences. the wish "to become all that one is capable of becoming" (Maslow, 1987, p. 64).</a:t>
            </a:r>
            <a:endParaRPr lang="en-US"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D3DB499-8812-48E4-A7A8-B38D2FFFC169}"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kern="1200" dirty="0" smtClean="0">
                <a:solidFill>
                  <a:schemeClr val="tx1"/>
                </a:solidFill>
                <a:latin typeface="+mn-lt"/>
                <a:ea typeface="+mn-ea"/>
                <a:cs typeface="+mn-cs"/>
              </a:rPr>
              <a:t>Porter's five force theory helps businesses understand the competitive forces in their industry, including the bargaining power of suppliers, the threat of new entrants, the bargaining power of buyers, the threat of substitute products or services, and the intensity of competitive rivalry. This theory was first proposed by Michael Porter in his 1979 book "How Competitive Forces Shape Strategy."</a:t>
            </a:r>
          </a:p>
          <a:p>
            <a:r>
              <a:rPr lang="en-US" sz="1200" b="0" i="0" kern="1200" dirty="0" smtClean="0">
                <a:solidFill>
                  <a:schemeClr val="tx1"/>
                </a:solidFill>
                <a:latin typeface="+mn-lt"/>
                <a:ea typeface="+mn-ea"/>
                <a:cs typeface="+mn-cs"/>
              </a:rPr>
              <a:t>SWOT analysis is a framework that helps businesses identify their strengths, weaknesses, opportunities, and threats. This analysis is useful for businesses to develop a strategic plan and make informed decisions about their marketing efforts. SWOT analysis was first introduced by Albert Humphrey in the 1960s.</a:t>
            </a:r>
          </a:p>
          <a:p>
            <a:r>
              <a:rPr lang="en-US" sz="1200" b="0" i="0" kern="1200" dirty="0" smtClean="0">
                <a:solidFill>
                  <a:schemeClr val="tx1"/>
                </a:solidFill>
                <a:latin typeface="+mn-lt"/>
                <a:ea typeface="+mn-ea"/>
                <a:cs typeface="+mn-cs"/>
              </a:rPr>
              <a:t>Maslow's Hierarchy of Needs is a theory that explains how human needs drive behavior. This theory proposes that people have five basic needs: physiological needs, safety needs, love and belonging needs, esteem needs, and self-actualization needs. This theory was developed by Abraham Maslow in his 1943 paper "A Theory of Human Motivation."</a:t>
            </a:r>
          </a:p>
          <a:p>
            <a:r>
              <a:rPr lang="en-US" sz="1200" b="0" i="0" kern="1200" dirty="0" smtClean="0">
                <a:solidFill>
                  <a:schemeClr val="tx1"/>
                </a:solidFill>
                <a:latin typeface="+mn-lt"/>
                <a:ea typeface="+mn-ea"/>
                <a:cs typeface="+mn-cs"/>
              </a:rPr>
              <a:t>Overall, these theories are important tools for businesses to understand and analyze their marketing environment, identify opportunities and threats, and develop effective marketing strategies.</a:t>
            </a:r>
          </a:p>
          <a:p>
            <a:endParaRPr lang="en-US" dirty="0"/>
          </a:p>
        </p:txBody>
      </p:sp>
      <p:sp>
        <p:nvSpPr>
          <p:cNvPr id="4" name="Slide Number Placeholder 3"/>
          <p:cNvSpPr>
            <a:spLocks noGrp="1"/>
          </p:cNvSpPr>
          <p:nvPr>
            <p:ph type="sldNum" sz="quarter" idx="10"/>
          </p:nvPr>
        </p:nvSpPr>
        <p:spPr/>
        <p:txBody>
          <a:bodyPr/>
          <a:lstStyle/>
          <a:p>
            <a:fld id="{BD3DB499-8812-48E4-A7A8-B38D2FFFC169}"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BD3DB499-8812-48E4-A7A8-B38D2FFFC169}"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FDFF7470-A077-437B-8787-10DCB6D8591D}" type="datetimeFigureOut">
              <a:rPr lang="en-US" smtClean="0"/>
              <a:pPr/>
              <a:t>3/20/2023</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2ABF2EDC-3CC4-461E-905F-3DA69997DF29}"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FDFF7470-A077-437B-8787-10DCB6D8591D}" type="datetimeFigureOut">
              <a:rPr lang="en-US" smtClean="0"/>
              <a:pPr/>
              <a:t>3/20/2023</a:t>
            </a:fld>
            <a:endParaRPr lang="en-US"/>
          </a:p>
        </p:txBody>
      </p:sp>
      <p:sp>
        <p:nvSpPr>
          <p:cNvPr id="9" name="Slide Number Placeholder 8"/>
          <p:cNvSpPr>
            <a:spLocks noGrp="1"/>
          </p:cNvSpPr>
          <p:nvPr>
            <p:ph type="sldNum" sz="quarter" idx="15"/>
          </p:nvPr>
        </p:nvSpPr>
        <p:spPr/>
        <p:txBody>
          <a:bodyPr rtlCol="0"/>
          <a:lstStyle/>
          <a:p>
            <a:fld id="{2ABF2EDC-3CC4-461E-905F-3DA69997DF29}"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FDFF7470-A077-437B-8787-10DCB6D8591D}" type="datetimeFigureOut">
              <a:rPr lang="en-US" smtClean="0"/>
              <a:pPr/>
              <a:t>3/20/2023</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2ABF2EDC-3CC4-461E-905F-3DA69997DF29}"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FDFF7470-A077-437B-8787-10DCB6D8591D}" type="datetimeFigureOut">
              <a:rPr lang="en-US" smtClean="0"/>
              <a:pPr/>
              <a:t>3/20/2023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BF2EDC-3CC4-461E-905F-3DA69997DF29}"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FDFF7470-A077-437B-8787-10DCB6D8591D}" type="datetimeFigureOut">
              <a:rPr lang="en-US" smtClean="0"/>
              <a:pPr/>
              <a:t>3/20/2023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BF2EDC-3CC4-461E-905F-3DA69997DF29}"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FDFF7470-A077-437B-8787-10DCB6D8591D}" type="datetimeFigureOut">
              <a:rPr lang="en-US" smtClean="0"/>
              <a:pPr/>
              <a:t>3/20/2023</a:t>
            </a:fld>
            <a:endParaRPr lang="en-US"/>
          </a:p>
        </p:txBody>
      </p:sp>
      <p:sp>
        <p:nvSpPr>
          <p:cNvPr id="7" name="Slide Number Placeholder 6"/>
          <p:cNvSpPr>
            <a:spLocks noGrp="1"/>
          </p:cNvSpPr>
          <p:nvPr>
            <p:ph type="sldNum" sz="quarter" idx="11"/>
          </p:nvPr>
        </p:nvSpPr>
        <p:spPr/>
        <p:txBody>
          <a:bodyPr rtlCol="0"/>
          <a:lstStyle/>
          <a:p>
            <a:fld id="{2ABF2EDC-3CC4-461E-905F-3DA69997DF29}"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FF7470-A077-437B-8787-10DCB6D8591D}" type="datetimeFigureOut">
              <a:rPr lang="en-US" smtClean="0"/>
              <a:pPr/>
              <a:t>3/20/2023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BF2EDC-3CC4-461E-905F-3DA69997DF2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FDFF7470-A077-437B-8787-10DCB6D8591D}" type="datetimeFigureOut">
              <a:rPr lang="en-US" smtClean="0"/>
              <a:pPr/>
              <a:t>3/20/2023</a:t>
            </a:fld>
            <a:endParaRPr lang="en-US"/>
          </a:p>
        </p:txBody>
      </p:sp>
      <p:sp>
        <p:nvSpPr>
          <p:cNvPr id="22" name="Slide Number Placeholder 21"/>
          <p:cNvSpPr>
            <a:spLocks noGrp="1"/>
          </p:cNvSpPr>
          <p:nvPr>
            <p:ph type="sldNum" sz="quarter" idx="15"/>
          </p:nvPr>
        </p:nvSpPr>
        <p:spPr/>
        <p:txBody>
          <a:bodyPr rtlCol="0"/>
          <a:lstStyle/>
          <a:p>
            <a:fld id="{2ABF2EDC-3CC4-461E-905F-3DA69997DF29}"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FDFF7470-A077-437B-8787-10DCB6D8591D}" type="datetimeFigureOut">
              <a:rPr lang="en-US" smtClean="0"/>
              <a:pPr/>
              <a:t>3/20/2023</a:t>
            </a:fld>
            <a:endParaRPr lang="en-US"/>
          </a:p>
        </p:txBody>
      </p:sp>
      <p:sp>
        <p:nvSpPr>
          <p:cNvPr id="18" name="Slide Number Placeholder 17"/>
          <p:cNvSpPr>
            <a:spLocks noGrp="1"/>
          </p:cNvSpPr>
          <p:nvPr>
            <p:ph type="sldNum" sz="quarter" idx="11"/>
          </p:nvPr>
        </p:nvSpPr>
        <p:spPr/>
        <p:txBody>
          <a:bodyPr rtlCol="0"/>
          <a:lstStyle/>
          <a:p>
            <a:fld id="{2ABF2EDC-3CC4-461E-905F-3DA69997DF29}"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DFF7470-A077-437B-8787-10DCB6D8591D}" type="datetimeFigureOut">
              <a:rPr lang="en-US" smtClean="0"/>
              <a:pPr/>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BF2EDC-3CC4-461E-905F-3DA69997DF2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DFF7470-A077-437B-8787-10DCB6D8591D}" type="datetimeFigureOut">
              <a:rPr lang="en-US" smtClean="0"/>
              <a:pPr/>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BF2EDC-3CC4-461E-905F-3DA69997DF2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FDFF7470-A077-437B-8787-10DCB6D8591D}" type="datetimeFigureOut">
              <a:rPr lang="en-US" smtClean="0"/>
              <a:pPr/>
              <a:t>3/20/2023</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2ABF2EDC-3CC4-461E-905F-3DA69997DF2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ssrn.com/abstract=3192207"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dx.doi.org/10.2139/ssrn.31922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85918" y="2428868"/>
            <a:ext cx="7772400" cy="827083"/>
          </a:xfrm>
        </p:spPr>
        <p:txBody>
          <a:bodyPr>
            <a:normAutofit/>
          </a:bodyPr>
          <a:lstStyle/>
          <a:p>
            <a:r>
              <a:rPr lang="en-GB" sz="2800" b="1" dirty="0">
                <a:solidFill>
                  <a:schemeClr val="tx1"/>
                </a:solidFill>
                <a:latin typeface="Arial" pitchFamily="34" charset="0"/>
                <a:cs typeface="Arial" pitchFamily="34" charset="0"/>
              </a:rPr>
              <a:t>MBA- Master of Business Administration</a:t>
            </a:r>
            <a:endParaRPr lang="en-US" sz="2800" dirty="0">
              <a:solidFill>
                <a:schemeClr val="tx1"/>
              </a:solidFill>
              <a:latin typeface="Arial" pitchFamily="34" charset="0"/>
              <a:cs typeface="Arial" pitchFamily="34" charset="0"/>
            </a:endParaRPr>
          </a:p>
        </p:txBody>
      </p:sp>
      <p:sp>
        <p:nvSpPr>
          <p:cNvPr id="3" name="Subtitle 2"/>
          <p:cNvSpPr>
            <a:spLocks noGrp="1"/>
          </p:cNvSpPr>
          <p:nvPr>
            <p:ph type="subTitle" idx="1"/>
          </p:nvPr>
        </p:nvSpPr>
        <p:spPr>
          <a:xfrm>
            <a:off x="2214546" y="3357562"/>
            <a:ext cx="6400800" cy="1752600"/>
          </a:xfrm>
        </p:spPr>
        <p:txBody>
          <a:bodyPr>
            <a:normAutofit fontScale="85000" lnSpcReduction="20000"/>
          </a:bodyPr>
          <a:lstStyle/>
          <a:p>
            <a:pPr algn="ctr"/>
            <a:r>
              <a:rPr lang="en-GB" sz="2600" b="1" dirty="0">
                <a:solidFill>
                  <a:schemeClr val="tx1"/>
                </a:solidFill>
                <a:latin typeface="Arial" pitchFamily="34" charset="0"/>
                <a:cs typeface="Arial" pitchFamily="34" charset="0"/>
              </a:rPr>
              <a:t>Marketing </a:t>
            </a:r>
            <a:r>
              <a:rPr lang="en-GB" sz="2600" b="1" dirty="0" smtClean="0">
                <a:solidFill>
                  <a:schemeClr val="tx1"/>
                </a:solidFill>
                <a:latin typeface="Arial" pitchFamily="34" charset="0"/>
                <a:cs typeface="Arial" pitchFamily="34" charset="0"/>
              </a:rPr>
              <a:t>Management</a:t>
            </a:r>
          </a:p>
          <a:p>
            <a:pPr algn="ctr"/>
            <a:r>
              <a:rPr lang="en-GB" sz="2600" b="1" dirty="0" smtClean="0">
                <a:solidFill>
                  <a:schemeClr val="tx1"/>
                </a:solidFill>
                <a:latin typeface="Arial" pitchFamily="34" charset="0"/>
                <a:cs typeface="Arial" pitchFamily="34" charset="0"/>
              </a:rPr>
              <a:t>LCMB7001</a:t>
            </a:r>
          </a:p>
          <a:p>
            <a:pPr algn="ctr"/>
            <a:r>
              <a:rPr lang="en-GB" sz="2600" b="1" dirty="0">
                <a:solidFill>
                  <a:schemeClr val="tx1"/>
                </a:solidFill>
                <a:latin typeface="Arial" pitchFamily="34" charset="0"/>
                <a:cs typeface="Arial" pitchFamily="34" charset="0"/>
              </a:rPr>
              <a:t>Lecturer</a:t>
            </a:r>
            <a:r>
              <a:rPr lang="en-GB" sz="2600" b="1" dirty="0" smtClean="0">
                <a:solidFill>
                  <a:schemeClr val="tx1"/>
                </a:solidFill>
                <a:latin typeface="Arial" pitchFamily="34" charset="0"/>
                <a:cs typeface="Arial" pitchFamily="34" charset="0"/>
              </a:rPr>
              <a:t>: </a:t>
            </a:r>
            <a:r>
              <a:rPr lang="en-GB" sz="2600" b="1" dirty="0">
                <a:solidFill>
                  <a:schemeClr val="tx1"/>
                </a:solidFill>
                <a:latin typeface="Arial" pitchFamily="34" charset="0"/>
                <a:cs typeface="Arial" pitchFamily="34" charset="0"/>
              </a:rPr>
              <a:t>Efua </a:t>
            </a:r>
            <a:r>
              <a:rPr lang="en-GB" sz="2600" b="1" dirty="0" smtClean="0">
                <a:solidFill>
                  <a:schemeClr val="tx1"/>
                </a:solidFill>
                <a:latin typeface="Arial" pitchFamily="34" charset="0"/>
                <a:cs typeface="Arial" pitchFamily="34" charset="0"/>
              </a:rPr>
              <a:t>Adams</a:t>
            </a:r>
          </a:p>
          <a:p>
            <a:pPr algn="ctr"/>
            <a:r>
              <a:rPr lang="en-GB" sz="4700" b="1" u="sng" dirty="0" smtClean="0">
                <a:solidFill>
                  <a:schemeClr val="tx1"/>
                </a:solidFill>
                <a:latin typeface="Arial" pitchFamily="34" charset="0"/>
                <a:cs typeface="Arial" pitchFamily="34" charset="0"/>
              </a:rPr>
              <a:t>2226888</a:t>
            </a:r>
            <a:r>
              <a:rPr lang="en-GB" sz="5600" b="1" u="sng" dirty="0" smtClean="0">
                <a:solidFill>
                  <a:schemeClr val="tx1"/>
                </a:solidFill>
                <a:latin typeface="Arial" pitchFamily="34" charset="0"/>
                <a:cs typeface="Arial" pitchFamily="34" charset="0"/>
              </a:rPr>
              <a:t> </a:t>
            </a:r>
          </a:p>
          <a:p>
            <a:endParaRPr lang="en-US" dirty="0">
              <a:solidFill>
                <a:schemeClr val="tx1"/>
              </a:solidFill>
            </a:endParaRPr>
          </a:p>
        </p:txBody>
      </p:sp>
    </p:spTree>
  </p:cSld>
  <p:clrMapOvr>
    <a:masterClrMapping/>
  </p:clrMapOvr>
  <p:transition spd="med">
    <p:wheel spokes="8"/>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357166"/>
            <a:ext cx="8043890" cy="868346"/>
          </a:xfrm>
        </p:spPr>
        <p:txBody>
          <a:bodyPr>
            <a:normAutofit/>
          </a:bodyPr>
          <a:lstStyle/>
          <a:p>
            <a:pPr algn="ctr"/>
            <a:r>
              <a:rPr lang="en-US" sz="3200" b="1" dirty="0" smtClean="0">
                <a:latin typeface="Arial" pitchFamily="34" charset="0"/>
                <a:cs typeface="Arial" pitchFamily="34" charset="0"/>
              </a:rPr>
              <a:t>Objectives:</a:t>
            </a:r>
            <a:endParaRPr lang="en-US" sz="3200" b="1" dirty="0">
              <a:latin typeface="Arial" pitchFamily="34" charset="0"/>
              <a:cs typeface="Arial" pitchFamily="34" charset="0"/>
            </a:endParaRPr>
          </a:p>
        </p:txBody>
      </p:sp>
      <p:sp>
        <p:nvSpPr>
          <p:cNvPr id="3" name="Rectangle 2"/>
          <p:cNvSpPr/>
          <p:nvPr/>
        </p:nvSpPr>
        <p:spPr>
          <a:xfrm>
            <a:off x="714348" y="1428736"/>
            <a:ext cx="7643866" cy="371477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Wingdings" pitchFamily="2" charset="2"/>
              <a:buChar char="§"/>
            </a:pPr>
            <a:r>
              <a:rPr lang="en-US" sz="2800" dirty="0" smtClean="0">
                <a:solidFill>
                  <a:schemeClr val="tx1"/>
                </a:solidFill>
                <a:latin typeface="Arial" pitchFamily="34" charset="0"/>
                <a:cs typeface="Arial" pitchFamily="34" charset="0"/>
              </a:rPr>
              <a:t>Introduction</a:t>
            </a:r>
          </a:p>
          <a:p>
            <a:pPr algn="ctr">
              <a:buFont typeface="Wingdings" pitchFamily="2" charset="2"/>
              <a:buChar char="§"/>
            </a:pPr>
            <a:r>
              <a:rPr lang="en-US" sz="2800" dirty="0" smtClean="0">
                <a:solidFill>
                  <a:schemeClr val="tx1"/>
                </a:solidFill>
                <a:latin typeface="Arial" pitchFamily="34" charset="0"/>
                <a:cs typeface="Arial" pitchFamily="34" charset="0"/>
              </a:rPr>
              <a:t>Review on 3 Main Marketing Theories</a:t>
            </a:r>
            <a:endParaRPr lang="en-US" sz="2800" dirty="0">
              <a:solidFill>
                <a:schemeClr val="tx1"/>
              </a:solidFill>
              <a:latin typeface="Arial" pitchFamily="34" charset="0"/>
              <a:cs typeface="Arial" pitchFamily="34" charset="0"/>
            </a:endParaRPr>
          </a:p>
          <a:p>
            <a:pPr algn="ctr">
              <a:buFont typeface="Wingdings" pitchFamily="2" charset="2"/>
              <a:buChar char="Ø"/>
            </a:pPr>
            <a:r>
              <a:rPr lang="en-US" sz="2400" dirty="0" smtClean="0">
                <a:solidFill>
                  <a:schemeClr val="tx1"/>
                </a:solidFill>
                <a:latin typeface="Arial" pitchFamily="34" charset="0"/>
                <a:cs typeface="Arial" pitchFamily="34" charset="0"/>
              </a:rPr>
              <a:t>  </a:t>
            </a:r>
            <a:r>
              <a:rPr lang="en-US" dirty="0" smtClean="0">
                <a:solidFill>
                  <a:schemeClr val="tx1"/>
                </a:solidFill>
                <a:latin typeface="Arial" pitchFamily="34" charset="0"/>
                <a:cs typeface="Arial" pitchFamily="34" charset="0"/>
              </a:rPr>
              <a:t>SWOT Analysis</a:t>
            </a:r>
          </a:p>
          <a:p>
            <a:pPr algn="ctr">
              <a:buFont typeface="Wingdings" pitchFamily="2" charset="2"/>
              <a:buChar char="Ø"/>
            </a:pPr>
            <a:r>
              <a:rPr lang="en-US" dirty="0" smtClean="0">
                <a:solidFill>
                  <a:schemeClr val="tx1"/>
                </a:solidFill>
                <a:latin typeface="Arial" pitchFamily="34" charset="0"/>
                <a:cs typeface="Arial" pitchFamily="34" charset="0"/>
              </a:rPr>
              <a:t>Porter’s Five Forces</a:t>
            </a:r>
            <a:endParaRPr lang="en-US" dirty="0">
              <a:solidFill>
                <a:schemeClr val="tx1"/>
              </a:solidFill>
              <a:latin typeface="Arial" pitchFamily="34" charset="0"/>
              <a:cs typeface="Arial" pitchFamily="34" charset="0"/>
            </a:endParaRPr>
          </a:p>
          <a:p>
            <a:pPr algn="ctr">
              <a:buFont typeface="Wingdings" pitchFamily="2" charset="2"/>
              <a:buChar char="Ø"/>
            </a:pPr>
            <a:r>
              <a:rPr lang="en-US" dirty="0" smtClean="0">
                <a:solidFill>
                  <a:schemeClr val="tx1"/>
                </a:solidFill>
                <a:latin typeface="Arial" pitchFamily="34" charset="0"/>
                <a:cs typeface="Arial" pitchFamily="34" charset="0"/>
              </a:rPr>
              <a:t>Maslow’s Hierarchy of Needs</a:t>
            </a:r>
            <a:endParaRPr lang="en-US" sz="2800" dirty="0" smtClean="0">
              <a:solidFill>
                <a:schemeClr val="tx1"/>
              </a:solidFill>
              <a:latin typeface="Arial" pitchFamily="34" charset="0"/>
              <a:cs typeface="Arial" pitchFamily="34" charset="0"/>
            </a:endParaRPr>
          </a:p>
          <a:p>
            <a:pPr algn="ctr">
              <a:buFont typeface="Wingdings" pitchFamily="2" charset="2"/>
              <a:buChar char="§"/>
            </a:pPr>
            <a:r>
              <a:rPr lang="en-US" sz="2800" dirty="0" smtClean="0">
                <a:solidFill>
                  <a:schemeClr val="tx1"/>
                </a:solidFill>
                <a:latin typeface="Arial" pitchFamily="34" charset="0"/>
                <a:cs typeface="Arial" pitchFamily="34" charset="0"/>
              </a:rPr>
              <a:t>Conclusion</a:t>
            </a:r>
          </a:p>
        </p:txBody>
      </p:sp>
      <p:pic>
        <p:nvPicPr>
          <p:cNvPr id="6" name="Picture 5" descr="marketing-pillar-page-marketing-overview_0.png"/>
          <p:cNvPicPr>
            <a:picLocks noChangeAspect="1"/>
          </p:cNvPicPr>
          <p:nvPr/>
        </p:nvPicPr>
        <p:blipFill>
          <a:blip r:embed="rId2" cstate="print"/>
          <a:stretch>
            <a:fillRect/>
          </a:stretch>
        </p:blipFill>
        <p:spPr>
          <a:xfrm>
            <a:off x="6143636" y="4699007"/>
            <a:ext cx="2571741" cy="2158993"/>
          </a:xfrm>
          <a:prstGeom prst="rect">
            <a:avLst/>
          </a:prstGeom>
        </p:spPr>
      </p:pic>
    </p:spTree>
  </p:cSld>
  <p:clrMapOvr>
    <a:masterClrMapping/>
  </p:clrMapOvr>
  <p:transition spd="med">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ages.png"/>
          <p:cNvPicPr>
            <a:picLocks noChangeAspect="1"/>
          </p:cNvPicPr>
          <p:nvPr/>
        </p:nvPicPr>
        <p:blipFill>
          <a:blip r:embed="rId3"/>
          <a:stretch>
            <a:fillRect/>
          </a:stretch>
        </p:blipFill>
        <p:spPr>
          <a:xfrm>
            <a:off x="5857885" y="4643431"/>
            <a:ext cx="2000264" cy="2000264"/>
          </a:xfrm>
          <a:prstGeom prst="rect">
            <a:avLst/>
          </a:prstGeom>
        </p:spPr>
      </p:pic>
      <p:sp>
        <p:nvSpPr>
          <p:cNvPr id="3" name="Rectangle 2"/>
          <p:cNvSpPr/>
          <p:nvPr/>
        </p:nvSpPr>
        <p:spPr>
          <a:xfrm>
            <a:off x="500034" y="714356"/>
            <a:ext cx="8143932" cy="428628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00050" indent="-400050"/>
            <a:endParaRPr lang="en-US" altLang="en-US" i="1" dirty="0" smtClean="0">
              <a:solidFill>
                <a:schemeClr val="tx1"/>
              </a:solidFill>
              <a:latin typeface="Arial" pitchFamily="34" charset="0"/>
              <a:cs typeface="Arial" pitchFamily="34" charset="0"/>
            </a:endParaRPr>
          </a:p>
          <a:p>
            <a:pPr marL="400050" indent="-400050">
              <a:buFont typeface="+mj-lt"/>
              <a:buAutoNum type="romanUcPeriod"/>
            </a:pPr>
            <a:r>
              <a:rPr lang="en-US" altLang="en-US" i="1" dirty="0" smtClean="0">
                <a:solidFill>
                  <a:schemeClr val="tx1"/>
                </a:solidFill>
                <a:latin typeface="Arial" pitchFamily="34" charset="0"/>
                <a:cs typeface="Arial" pitchFamily="34" charset="0"/>
              </a:rPr>
              <a:t>Marketing is a community-based and official activity that support people and institutions in obtaining their needs and wants by creating and trading value with others (Kotler et al, 2017). </a:t>
            </a:r>
          </a:p>
          <a:p>
            <a:pPr marL="400050" indent="-400050">
              <a:buFont typeface="+mj-lt"/>
              <a:buAutoNum type="romanUcPeriod"/>
            </a:pPr>
            <a:r>
              <a:rPr lang="en-US" altLang="en-US" i="1" dirty="0" smtClean="0">
                <a:solidFill>
                  <a:schemeClr val="tx1"/>
                </a:solidFill>
                <a:latin typeface="Arial" pitchFamily="34" charset="0"/>
                <a:cs typeface="Arial" pitchFamily="34" charset="0"/>
              </a:rPr>
              <a:t>The practice of creating, distributing, providing, and exchanging goods and utilities that are advantageous to consumers, buyers, vendors, or society at large is known as marketing. (AMA, 2017)</a:t>
            </a:r>
          </a:p>
          <a:p>
            <a:pPr marL="400050" indent="-400050"/>
            <a:endParaRPr lang="en-US" altLang="en-US" i="1" dirty="0" smtClean="0">
              <a:solidFill>
                <a:schemeClr val="tx1"/>
              </a:solidFill>
              <a:latin typeface="Arial" pitchFamily="34" charset="0"/>
              <a:cs typeface="Arial" pitchFamily="34" charset="0"/>
            </a:endParaRPr>
          </a:p>
          <a:p>
            <a:pPr algn="ctr"/>
            <a:r>
              <a:rPr lang="en-US" altLang="en-US" dirty="0" smtClean="0">
                <a:solidFill>
                  <a:schemeClr val="tx1"/>
                </a:solidFill>
                <a:latin typeface="Arial" pitchFamily="34" charset="0"/>
                <a:cs typeface="Arial" pitchFamily="34" charset="0"/>
              </a:rPr>
              <a:t>According to the American Marketing Association’s principles state that the marketing is a much more than just individuals selling and promoting process.(Kerin, Hartley, &amp; Rudelius, 2013). They originated with the agreement of academics and actual marketers, and they are significant from both a scholarly and a business standpoint.</a:t>
            </a:r>
            <a:endParaRPr lang="en-GB" altLang="en-US" dirty="0">
              <a:solidFill>
                <a:schemeClr val="tx1"/>
              </a:solidFill>
              <a:latin typeface="Arial" pitchFamily="34" charset="0"/>
              <a:cs typeface="Arial" pitchFamily="34" charset="0"/>
            </a:endParaRPr>
          </a:p>
        </p:txBody>
      </p:sp>
      <p:sp>
        <p:nvSpPr>
          <p:cNvPr id="4" name="TextBox 3"/>
          <p:cNvSpPr txBox="1"/>
          <p:nvPr/>
        </p:nvSpPr>
        <p:spPr>
          <a:xfrm>
            <a:off x="2571736" y="357166"/>
            <a:ext cx="3767057" cy="369332"/>
          </a:xfrm>
          <a:prstGeom prst="rect">
            <a:avLst/>
          </a:prstGeom>
          <a:noFill/>
        </p:spPr>
        <p:txBody>
          <a:bodyPr wrap="none" rtlCol="0">
            <a:spAutoFit/>
          </a:bodyPr>
          <a:lstStyle/>
          <a:p>
            <a:r>
              <a:rPr lang="en-US" b="1" dirty="0" smtClean="0">
                <a:latin typeface="Arial" pitchFamily="34" charset="0"/>
                <a:cs typeface="Arial" pitchFamily="34" charset="0"/>
              </a:rPr>
              <a:t>INTRODUCTION TO MARKETING</a:t>
            </a:r>
            <a:endParaRPr lang="en-US" b="1" dirty="0">
              <a:latin typeface="Arial" pitchFamily="34" charset="0"/>
              <a:cs typeface="Arial" pitchFamily="34" charset="0"/>
            </a:endParaRPr>
          </a:p>
        </p:txBody>
      </p:sp>
      <p:sp>
        <p:nvSpPr>
          <p:cNvPr id="5" name="TextBox 4"/>
          <p:cNvSpPr txBox="1"/>
          <p:nvPr/>
        </p:nvSpPr>
        <p:spPr>
          <a:xfrm>
            <a:off x="1000100" y="928670"/>
            <a:ext cx="1971437" cy="369332"/>
          </a:xfrm>
          <a:prstGeom prst="rect">
            <a:avLst/>
          </a:prstGeom>
          <a:noFill/>
        </p:spPr>
        <p:txBody>
          <a:bodyPr wrap="none" rtlCol="0">
            <a:spAutoFit/>
          </a:bodyPr>
          <a:lstStyle/>
          <a:p>
            <a:r>
              <a:rPr lang="en-US" dirty="0" smtClean="0">
                <a:latin typeface="Arial" pitchFamily="34" charset="0"/>
                <a:cs typeface="Arial" pitchFamily="34" charset="0"/>
              </a:rPr>
              <a:t>DEFINITATIONS:</a:t>
            </a:r>
            <a:endParaRPr lang="en-US" dirty="0">
              <a:latin typeface="Arial" pitchFamily="34" charset="0"/>
              <a:cs typeface="Arial" pitchFamily="34" charset="0"/>
            </a:endParaRPr>
          </a:p>
        </p:txBody>
      </p:sp>
    </p:spTree>
  </p:cSld>
  <p:clrMapOvr>
    <a:masterClrMapping/>
  </p:clrMapOvr>
  <p:transition spd="med">
    <p:diamon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swot_analysis_threat_ppt_powerpoint_presentation_icon_mockup_Slide01.jpg"/>
          <p:cNvPicPr>
            <a:picLocks noGrp="1" noChangeAspect="1"/>
          </p:cNvPicPr>
          <p:nvPr>
            <p:ph sz="quarter" idx="1"/>
          </p:nvPr>
        </p:nvPicPr>
        <p:blipFill>
          <a:blip r:embed="rId3"/>
          <a:stretch>
            <a:fillRect/>
          </a:stretch>
        </p:blipFill>
        <p:spPr>
          <a:xfrm>
            <a:off x="642910" y="428604"/>
            <a:ext cx="7786742" cy="4286280"/>
          </a:xfrm>
        </p:spPr>
      </p:pic>
      <p:sp>
        <p:nvSpPr>
          <p:cNvPr id="9" name="Rectangle 8"/>
          <p:cNvSpPr/>
          <p:nvPr/>
        </p:nvSpPr>
        <p:spPr>
          <a:xfrm>
            <a:off x="500034" y="4572008"/>
            <a:ext cx="7215238" cy="15716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solidFill>
                  <a:schemeClr val="tx1"/>
                </a:solidFill>
                <a:latin typeface="Arial" pitchFamily="34" charset="0"/>
                <a:cs typeface="Arial" pitchFamily="34" charset="0"/>
              </a:rPr>
              <a:t>Opportunities, threats, strengths, and weaknesses evaluation is often employed for analyzing the environments inside and outside of an organization when there is uncertainty. Additionally, it is a crucial tool for companies to assess where they stand in the market. (Rozmi et al., 2018; Wu, 2020). </a:t>
            </a:r>
            <a:endParaRPr lang="en-US" sz="1600" dirty="0">
              <a:solidFill>
                <a:schemeClr val="tx1"/>
              </a:solidFill>
              <a:latin typeface="Arial" pitchFamily="34" charset="0"/>
              <a:cs typeface="Arial" pitchFamily="34" charset="0"/>
            </a:endParaRPr>
          </a:p>
        </p:txBody>
      </p:sp>
    </p:spTree>
  </p:cSld>
  <p:clrMapOvr>
    <a:masterClrMapping/>
  </p:clrMapOvr>
  <p:transition spd="med">
    <p:wedg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ive-Forces-Model-Porter.jpg"/>
          <p:cNvPicPr>
            <a:picLocks noGrp="1" noChangeAspect="1"/>
          </p:cNvPicPr>
          <p:nvPr>
            <p:ph sz="quarter" idx="1"/>
          </p:nvPr>
        </p:nvPicPr>
        <p:blipFill>
          <a:blip r:embed="rId3">
            <a:duotone>
              <a:schemeClr val="accent1">
                <a:shade val="45000"/>
                <a:satMod val="135000"/>
              </a:schemeClr>
              <a:prstClr val="white"/>
            </a:duotone>
            <a:lum contrast="10000"/>
          </a:blip>
          <a:stretch>
            <a:fillRect/>
          </a:stretch>
        </p:blipFill>
        <p:spPr>
          <a:xfrm>
            <a:off x="4786282" y="2491619"/>
            <a:ext cx="4357718" cy="4366381"/>
          </a:xfrm>
        </p:spPr>
      </p:pic>
      <p:sp>
        <p:nvSpPr>
          <p:cNvPr id="5" name="Rectangle 4"/>
          <p:cNvSpPr/>
          <p:nvPr/>
        </p:nvSpPr>
        <p:spPr>
          <a:xfrm>
            <a:off x="785786" y="0"/>
            <a:ext cx="7286676" cy="6429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smtClean="0">
                <a:solidFill>
                  <a:schemeClr val="tx1"/>
                </a:solidFill>
              </a:rPr>
              <a:t>The Five Forces of Porter</a:t>
            </a:r>
            <a:endParaRPr lang="en-US" sz="2400" b="1" u="sng" dirty="0">
              <a:solidFill>
                <a:schemeClr val="tx1"/>
              </a:solidFill>
            </a:endParaRPr>
          </a:p>
        </p:txBody>
      </p:sp>
      <p:sp>
        <p:nvSpPr>
          <p:cNvPr id="6" name="Rectangle 5"/>
          <p:cNvSpPr/>
          <p:nvPr/>
        </p:nvSpPr>
        <p:spPr>
          <a:xfrm>
            <a:off x="285720" y="642918"/>
            <a:ext cx="7786742" cy="17859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smtClean="0">
                <a:solidFill>
                  <a:schemeClr val="tx1"/>
                </a:solidFill>
                <a:latin typeface="Arial" pitchFamily="34" charset="0"/>
                <a:cs typeface="Arial" pitchFamily="34" charset="0"/>
              </a:rPr>
              <a:t>Based on the 5 forces of Porter's paradigm, the strategic plan need to be capable to address the openings and threats of the company's surroundings. (rivalry current rivals, fear of new entries, dominance of dealer and consumers, or alternatives both goods and services). Any effective plan must be founded on an awareness of industry patterns and how they transform.</a:t>
            </a:r>
            <a:endParaRPr lang="en-US" i="1" dirty="0">
              <a:solidFill>
                <a:schemeClr val="tx1"/>
              </a:solidFill>
              <a:latin typeface="Arial" pitchFamily="34" charset="0"/>
              <a:cs typeface="Arial" pitchFamily="34" charset="0"/>
            </a:endParaRPr>
          </a:p>
        </p:txBody>
      </p:sp>
      <p:sp>
        <p:nvSpPr>
          <p:cNvPr id="9" name="Rectangle 8"/>
          <p:cNvSpPr/>
          <p:nvPr/>
        </p:nvSpPr>
        <p:spPr>
          <a:xfrm>
            <a:off x="571472" y="2643182"/>
            <a:ext cx="4071966" cy="385765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solidFill>
                  <a:schemeClr val="tx1"/>
                </a:solidFill>
                <a:latin typeface="Arial" pitchFamily="34" charset="0"/>
                <a:cs typeface="Arial" pitchFamily="34" charset="0"/>
              </a:rPr>
              <a:t>The five factors model developed by Michael Porter was first published 1979 by the Harvard Business School. At the business school of Harvard, Porter teaches. The outside-in five forces framework is an efficient yet straightforward method of recognizing particular strengths that are suitable for a given company situation. (Johnson, Scholes, &amp; Whittington, 2008).The framework outlines five microenvironmental variables which promote competition and jeopardize a company's potential to generate a profit.</a:t>
            </a:r>
            <a:endParaRPr lang="en-US" sz="1600" dirty="0">
              <a:solidFill>
                <a:schemeClr val="tx1"/>
              </a:solidFill>
              <a:latin typeface="Arial" pitchFamily="34" charset="0"/>
              <a:cs typeface="Arial" pitchFamily="34" charset="0"/>
            </a:endParaRPr>
          </a:p>
        </p:txBody>
      </p:sp>
    </p:spTree>
  </p:cSld>
  <p:clrMapOvr>
    <a:masterClrMapping/>
  </p:clrMapOvr>
  <p:transition spd="med">
    <p:blinds dir="ver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aslow_hierarchy_of_needs_with_five_levels_slide01.jpg"/>
          <p:cNvPicPr>
            <a:picLocks noGrp="1" noChangeAspect="1"/>
          </p:cNvPicPr>
          <p:nvPr>
            <p:ph sz="quarter" idx="1"/>
          </p:nvPr>
        </p:nvPicPr>
        <p:blipFill>
          <a:blip r:embed="rId3">
            <a:duotone>
              <a:schemeClr val="accent1">
                <a:shade val="45000"/>
                <a:satMod val="135000"/>
              </a:schemeClr>
              <a:prstClr val="white"/>
            </a:duotone>
            <a:lum contrast="10000"/>
          </a:blip>
          <a:stretch>
            <a:fillRect/>
          </a:stretch>
        </p:blipFill>
        <p:spPr>
          <a:xfrm>
            <a:off x="285720" y="285728"/>
            <a:ext cx="8215370" cy="5214974"/>
          </a:xfrm>
        </p:spPr>
      </p:pic>
      <p:sp>
        <p:nvSpPr>
          <p:cNvPr id="5" name="Rectangle 4"/>
          <p:cNvSpPr/>
          <p:nvPr/>
        </p:nvSpPr>
        <p:spPr>
          <a:xfrm>
            <a:off x="428596" y="5143512"/>
            <a:ext cx="8286808" cy="142876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tx1"/>
                </a:solidFill>
                <a:latin typeface="Arial" pitchFamily="34" charset="0"/>
                <a:cs typeface="Arial" pitchFamily="34" charset="0"/>
              </a:rPr>
              <a:t>Fundamental needs can be split into five categories, according to Maslow (1954): psychological issues, sense of security and safety, feeling of belonging, feelings of worth, and self-realization. In accordance to the author's hypothesis, these needs appeared one after another as one rose up in the evolutionary hierarchy and as individuals developed from young children to adulthood. In addition, less needs were more effective than deeper needs. (prepotent). The individual would be in better psychological shape the more these basic needs were fulfilled.</a:t>
            </a:r>
            <a:endParaRPr lang="en-US" sz="1400" dirty="0">
              <a:solidFill>
                <a:schemeClr val="tx1"/>
              </a:solidFill>
              <a:latin typeface="Arial" pitchFamily="34" charset="0"/>
              <a:cs typeface="Arial" pitchFamily="34" charset="0"/>
            </a:endParaRPr>
          </a:p>
        </p:txBody>
      </p:sp>
    </p:spTree>
  </p:cSld>
  <p:clrMapOvr>
    <a:masterClrMapping/>
  </p:clrMapOvr>
  <p:transition spd="med">
    <p:randomBar dir="ver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00034" y="1214422"/>
            <a:ext cx="8215370" cy="2862322"/>
          </a:xfrm>
          <a:prstGeom prst="rect">
            <a:avLst/>
          </a:prstGeom>
          <a:noFill/>
        </p:spPr>
        <p:txBody>
          <a:bodyPr wrap="square" rtlCol="0">
            <a:spAutoFit/>
          </a:bodyPr>
          <a:lstStyle/>
          <a:p>
            <a:r>
              <a:rPr lang="en-US" dirty="0" smtClean="0">
                <a:latin typeface="Arial" pitchFamily="34" charset="0"/>
                <a:cs typeface="Arial" pitchFamily="34" charset="0"/>
              </a:rPr>
              <a:t>To encapsulate, marketing administration is crucial to the growth of any business. Companies can recognize and meet consumer requirements while reaching their business goals by planning, arranging, leading, and managing actions related to the production, marketing, and delivery of a product or service. (Kotler &amp; Keller, 2016).</a:t>
            </a:r>
            <a:endParaRPr lang="en-US" dirty="0">
              <a:latin typeface="Arial" pitchFamily="34" charset="0"/>
              <a:cs typeface="Arial" pitchFamily="34" charset="0"/>
            </a:endParaRPr>
          </a:p>
          <a:p>
            <a:endParaRPr lang="en-US" dirty="0" smtClean="0">
              <a:latin typeface="Arial" pitchFamily="34" charset="0"/>
              <a:cs typeface="Arial" pitchFamily="34" charset="0"/>
            </a:endParaRPr>
          </a:p>
          <a:p>
            <a:r>
              <a:rPr lang="en-US" dirty="0" smtClean="0">
                <a:latin typeface="Arial" pitchFamily="34" charset="0"/>
                <a:cs typeface="Arial" pitchFamily="34" charset="0"/>
              </a:rPr>
              <a:t>There are many theories and models in the field of marketing that have been created to aid companies in comprehending and navigating the competitive environment. Maslow's Hierarchy of Needs, SWOT analysis, and Porter's Five Force Theory are three significant business theories that are frequently applied.</a:t>
            </a:r>
          </a:p>
        </p:txBody>
      </p:sp>
      <p:sp>
        <p:nvSpPr>
          <p:cNvPr id="4" name="Rectangle 3"/>
          <p:cNvSpPr/>
          <p:nvPr/>
        </p:nvSpPr>
        <p:spPr>
          <a:xfrm>
            <a:off x="357158" y="714356"/>
            <a:ext cx="5072098" cy="57150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smtClean="0">
                <a:solidFill>
                  <a:schemeClr val="tx1"/>
                </a:solidFill>
                <a:latin typeface="Arial" pitchFamily="34" charset="0"/>
                <a:cs typeface="Arial" pitchFamily="34" charset="0"/>
              </a:rPr>
              <a:t>CONCLUSION:</a:t>
            </a:r>
            <a:endParaRPr lang="en-US" b="1" dirty="0">
              <a:solidFill>
                <a:schemeClr val="tx1"/>
              </a:solidFill>
              <a:latin typeface="Arial" pitchFamily="34" charset="0"/>
              <a:cs typeface="Arial" pitchFamily="34" charset="0"/>
            </a:endParaRPr>
          </a:p>
        </p:txBody>
      </p:sp>
      <p:pic>
        <p:nvPicPr>
          <p:cNvPr id="5" name="Picture 4" descr="dissertation-methodology-GSG-4585.png"/>
          <p:cNvPicPr>
            <a:picLocks noChangeAspect="1"/>
          </p:cNvPicPr>
          <p:nvPr/>
        </p:nvPicPr>
        <p:blipFill>
          <a:blip r:embed="rId3"/>
          <a:stretch>
            <a:fillRect/>
          </a:stretch>
        </p:blipFill>
        <p:spPr>
          <a:xfrm>
            <a:off x="3071802" y="4357694"/>
            <a:ext cx="3365857" cy="2261435"/>
          </a:xfrm>
          <a:prstGeom prst="rect">
            <a:avLst/>
          </a:prstGeom>
        </p:spPr>
      </p:pic>
    </p:spTree>
  </p:cSld>
  <p:clrMapOvr>
    <a:masterClrMapping/>
  </p:clrMapOvr>
  <p:transition spd="med">
    <p:split orient="vert"/>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4282" y="285728"/>
            <a:ext cx="8501122" cy="62865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dirty="0" smtClean="0">
                <a:solidFill>
                  <a:schemeClr val="tx1"/>
                </a:solidFill>
                <a:latin typeface="Arial" pitchFamily="34" charset="0"/>
                <a:cs typeface="Arial" pitchFamily="34" charset="0"/>
              </a:rPr>
              <a:t>REFERENCE LIST:</a:t>
            </a:r>
          </a:p>
          <a:p>
            <a:pPr>
              <a:buFont typeface="Wingdings" pitchFamily="2" charset="2"/>
              <a:buChar char="Ø"/>
            </a:pPr>
            <a:r>
              <a:rPr lang="en-GB" sz="1100" dirty="0">
                <a:solidFill>
                  <a:schemeClr val="tx1"/>
                </a:solidFill>
                <a:latin typeface="Arial" pitchFamily="34" charset="0"/>
                <a:cs typeface="Arial" pitchFamily="34" charset="0"/>
              </a:rPr>
              <a:t>American Marketing Association (2017). Marketing Definitions. Available @: https://www.ama.org/the-definition-of-marketing-what-is-marketing/  (Access on </a:t>
            </a:r>
            <a:r>
              <a:rPr lang="en-GB" sz="1100" dirty="0" smtClean="0">
                <a:solidFill>
                  <a:schemeClr val="tx1"/>
                </a:solidFill>
                <a:latin typeface="Arial" pitchFamily="34" charset="0"/>
                <a:cs typeface="Arial" pitchFamily="34" charset="0"/>
              </a:rPr>
              <a:t>14/03/2023)</a:t>
            </a:r>
          </a:p>
          <a:p>
            <a:pPr>
              <a:buFont typeface="Wingdings" pitchFamily="2" charset="2"/>
              <a:buChar char="Ø"/>
            </a:pPr>
            <a:r>
              <a:rPr lang="en-GB" sz="1100" dirty="0" smtClean="0">
                <a:solidFill>
                  <a:schemeClr val="tx1"/>
                </a:solidFill>
                <a:latin typeface="Arial" pitchFamily="34" charset="0"/>
                <a:cs typeface="Arial" pitchFamily="34" charset="0"/>
              </a:rPr>
              <a:t>Kotler, P., Armstrong, G., Harris, L., C., &amp; Piercy, N., (2017). Principles of Marketing: European Edition. 7th European Edition. Harlow: Pearson.</a:t>
            </a:r>
          </a:p>
          <a:p>
            <a:pPr>
              <a:buFont typeface="Wingdings" pitchFamily="2" charset="2"/>
              <a:buChar char="Ø"/>
            </a:pPr>
            <a:r>
              <a:rPr lang="en-US" sz="1100" dirty="0" smtClean="0">
                <a:solidFill>
                  <a:schemeClr val="tx1"/>
                </a:solidFill>
                <a:latin typeface="Arial" pitchFamily="34" charset="0"/>
                <a:cs typeface="Arial" pitchFamily="34" charset="0"/>
              </a:rPr>
              <a:t>Kerin, R., Hartley, S., &amp; Rudelius, W. (2013). Marketing. Boston, MA: McGraw Hill.</a:t>
            </a:r>
          </a:p>
          <a:p>
            <a:pPr>
              <a:buFont typeface="Wingdings" pitchFamily="2" charset="2"/>
              <a:buChar char="Ø"/>
            </a:pPr>
            <a:r>
              <a:rPr lang="en-US" sz="1100" dirty="0" smtClean="0">
                <a:solidFill>
                  <a:schemeClr val="tx1"/>
                </a:solidFill>
                <a:latin typeface="Arial" pitchFamily="34" charset="0"/>
                <a:cs typeface="Arial" pitchFamily="34" charset="0"/>
              </a:rPr>
              <a:t>McDonald, M. (2009). The future of marketing: Brightest star in the firmament, or a fading meteor? Some hypotheses and a research agenda. Journal of Marketing Management, 25(5/6), 431-450.</a:t>
            </a:r>
          </a:p>
          <a:p>
            <a:pPr>
              <a:buFont typeface="Wingdings" pitchFamily="2" charset="2"/>
              <a:buChar char="Ø"/>
            </a:pPr>
            <a:r>
              <a:rPr lang="en-US" sz="1100" dirty="0" err="1" smtClean="0">
                <a:solidFill>
                  <a:schemeClr val="tx1"/>
                </a:solidFill>
                <a:latin typeface="Arial" pitchFamily="34" charset="0"/>
                <a:cs typeface="Arial" pitchFamily="34" charset="0"/>
              </a:rPr>
              <a:t>Bolajoko</a:t>
            </a:r>
            <a:r>
              <a:rPr lang="en-US" sz="1100" dirty="0" smtClean="0">
                <a:solidFill>
                  <a:schemeClr val="tx1"/>
                </a:solidFill>
                <a:latin typeface="Arial" pitchFamily="34" charset="0"/>
                <a:cs typeface="Arial" pitchFamily="34" charset="0"/>
              </a:rPr>
              <a:t>, D. N., Salome I., &amp; </a:t>
            </a:r>
            <a:r>
              <a:rPr lang="en-US" sz="1100" dirty="0" err="1" smtClean="0">
                <a:solidFill>
                  <a:schemeClr val="tx1"/>
                </a:solidFill>
                <a:latin typeface="Arial" pitchFamily="34" charset="0"/>
                <a:cs typeface="Arial" pitchFamily="34" charset="0"/>
              </a:rPr>
              <a:t>Sikuade</a:t>
            </a:r>
            <a:r>
              <a:rPr lang="en-US" sz="1100" dirty="0" smtClean="0">
                <a:solidFill>
                  <a:schemeClr val="tx1"/>
                </a:solidFill>
                <a:latin typeface="Arial" pitchFamily="34" charset="0"/>
                <a:cs typeface="Arial" pitchFamily="34" charset="0"/>
              </a:rPr>
              <a:t>, J. O. (2013). The concept and philosophy of marketing: Evidence from Nigeria. International Journal of Business Strategy, 13(2), 55-70.</a:t>
            </a:r>
          </a:p>
          <a:p>
            <a:pPr>
              <a:buFont typeface="Wingdings" pitchFamily="2" charset="2"/>
              <a:buChar char="Ø"/>
            </a:pPr>
            <a:r>
              <a:rPr lang="en-US" sz="1100" dirty="0" err="1" smtClean="0">
                <a:solidFill>
                  <a:schemeClr val="tx1"/>
                </a:solidFill>
                <a:latin typeface="Arial" pitchFamily="34" charset="0"/>
                <a:cs typeface="Arial" pitchFamily="34" charset="0"/>
              </a:rPr>
              <a:t>Brooksbank</a:t>
            </a:r>
            <a:r>
              <a:rPr lang="en-US" sz="1100" dirty="0" smtClean="0">
                <a:solidFill>
                  <a:schemeClr val="tx1"/>
                </a:solidFill>
                <a:latin typeface="Arial" pitchFamily="34" charset="0"/>
                <a:cs typeface="Arial" pitchFamily="34" charset="0"/>
              </a:rPr>
              <a:t>, R., Davey J., &amp; McIntosh, J. (2010a). Time to face up to marketing’s worldwide identity crisis. International Review of Business Research Papers, 6(4), 262-268.</a:t>
            </a:r>
          </a:p>
          <a:p>
            <a:pPr>
              <a:buFont typeface="Wingdings" pitchFamily="2" charset="2"/>
              <a:buChar char="Ø"/>
            </a:pPr>
            <a:r>
              <a:rPr lang="en-US" sz="1100" dirty="0" err="1" smtClean="0">
                <a:solidFill>
                  <a:schemeClr val="tx1"/>
                </a:solidFill>
                <a:latin typeface="Arial" pitchFamily="34" charset="0"/>
                <a:cs typeface="Arial" pitchFamily="34" charset="0"/>
              </a:rPr>
              <a:t>Brooksbank</a:t>
            </a:r>
            <a:r>
              <a:rPr lang="en-US" sz="1100" dirty="0" smtClean="0">
                <a:solidFill>
                  <a:schemeClr val="tx1"/>
                </a:solidFill>
                <a:latin typeface="Arial" pitchFamily="34" charset="0"/>
                <a:cs typeface="Arial" pitchFamily="34" charset="0"/>
              </a:rPr>
              <a:t>, R., Davey J., &amp; McIntosh, J. (2010b). Marketing’s great identity crisis: A revised definition and an urgent research agenda. World Journal of Management, 2(1), 81-97.</a:t>
            </a:r>
          </a:p>
          <a:p>
            <a:pPr>
              <a:buFont typeface="Wingdings" pitchFamily="2" charset="2"/>
              <a:buChar char="Ø"/>
            </a:pPr>
            <a:r>
              <a:rPr lang="en-US" sz="1100" dirty="0" smtClean="0">
                <a:solidFill>
                  <a:schemeClr val="tx1"/>
                </a:solidFill>
                <a:latin typeface="Arial" pitchFamily="34" charset="0"/>
                <a:cs typeface="Arial" pitchFamily="34" charset="0"/>
              </a:rPr>
              <a:t>Gamble, J., Gilmore, A., </a:t>
            </a:r>
            <a:r>
              <a:rPr lang="en-US" sz="1100" dirty="0" err="1" smtClean="0">
                <a:solidFill>
                  <a:schemeClr val="tx1"/>
                </a:solidFill>
                <a:latin typeface="Arial" pitchFamily="34" charset="0"/>
                <a:cs typeface="Arial" pitchFamily="34" charset="0"/>
              </a:rPr>
              <a:t>McCartan</a:t>
            </a:r>
            <a:r>
              <a:rPr lang="en-US" sz="1100" dirty="0" smtClean="0">
                <a:solidFill>
                  <a:schemeClr val="tx1"/>
                </a:solidFill>
                <a:latin typeface="Arial" pitchFamily="34" charset="0"/>
                <a:cs typeface="Arial" pitchFamily="34" charset="0"/>
              </a:rPr>
              <a:t>-Quinn, D., &amp; </a:t>
            </a:r>
            <a:r>
              <a:rPr lang="en-US" sz="1100" dirty="0" err="1" smtClean="0">
                <a:solidFill>
                  <a:schemeClr val="tx1"/>
                </a:solidFill>
                <a:latin typeface="Arial" pitchFamily="34" charset="0"/>
                <a:cs typeface="Arial" pitchFamily="34" charset="0"/>
              </a:rPr>
              <a:t>Durkan</a:t>
            </a:r>
            <a:r>
              <a:rPr lang="en-US" sz="1100" dirty="0" smtClean="0">
                <a:solidFill>
                  <a:schemeClr val="tx1"/>
                </a:solidFill>
                <a:latin typeface="Arial" pitchFamily="34" charset="0"/>
                <a:cs typeface="Arial" pitchFamily="34" charset="0"/>
              </a:rPr>
              <a:t>, P. (2011). The marketing concept in the 21st century: A review of how marketing has been defined since the 1960s. Marketing Review, 11(3), 227-248.</a:t>
            </a:r>
          </a:p>
          <a:p>
            <a:pPr>
              <a:buFont typeface="Wingdings" pitchFamily="2" charset="2"/>
              <a:buChar char="Ø"/>
            </a:pPr>
            <a:r>
              <a:rPr lang="en-US" sz="1100" dirty="0" err="1" smtClean="0">
                <a:solidFill>
                  <a:schemeClr val="tx1"/>
                </a:solidFill>
                <a:latin typeface="Arial" pitchFamily="34" charset="0"/>
                <a:cs typeface="Arial" pitchFamily="34" charset="0"/>
              </a:rPr>
              <a:t>Grönroos</a:t>
            </a:r>
            <a:r>
              <a:rPr lang="en-US" sz="1100" dirty="0" smtClean="0">
                <a:solidFill>
                  <a:schemeClr val="tx1"/>
                </a:solidFill>
                <a:latin typeface="Arial" pitchFamily="34" charset="0"/>
                <a:cs typeface="Arial" pitchFamily="34" charset="0"/>
              </a:rPr>
              <a:t>, C. (2006). On defining marketing: Finding a new roadmap for marketing. Marketing Theory, 6(4), 395-417.</a:t>
            </a:r>
          </a:p>
          <a:p>
            <a:pPr>
              <a:buFont typeface="Wingdings" pitchFamily="2" charset="2"/>
              <a:buChar char="Ø"/>
            </a:pPr>
            <a:r>
              <a:rPr lang="en-US" sz="1100" dirty="0" smtClean="0">
                <a:solidFill>
                  <a:schemeClr val="tx1"/>
                </a:solidFill>
                <a:latin typeface="Arial" pitchFamily="34" charset="0"/>
                <a:cs typeface="Arial" pitchFamily="34" charset="0"/>
              </a:rPr>
              <a:t>Webster </a:t>
            </a:r>
            <a:r>
              <a:rPr lang="en-US" sz="1100" dirty="0" err="1" smtClean="0">
                <a:solidFill>
                  <a:schemeClr val="tx1"/>
                </a:solidFill>
                <a:latin typeface="Arial" pitchFamily="34" charset="0"/>
                <a:cs typeface="Arial" pitchFamily="34" charset="0"/>
              </a:rPr>
              <a:t>Jr</a:t>
            </a:r>
            <a:r>
              <a:rPr lang="en-US" sz="1100" dirty="0" smtClean="0">
                <a:solidFill>
                  <a:schemeClr val="tx1"/>
                </a:solidFill>
                <a:latin typeface="Arial" pitchFamily="34" charset="0"/>
                <a:cs typeface="Arial" pitchFamily="34" charset="0"/>
              </a:rPr>
              <a:t>, F. E., </a:t>
            </a:r>
            <a:r>
              <a:rPr lang="en-US" sz="1100" dirty="0" err="1" smtClean="0">
                <a:solidFill>
                  <a:schemeClr val="tx1"/>
                </a:solidFill>
                <a:latin typeface="Arial" pitchFamily="34" charset="0"/>
                <a:cs typeface="Arial" pitchFamily="34" charset="0"/>
              </a:rPr>
              <a:t>Malter</a:t>
            </a:r>
            <a:r>
              <a:rPr lang="en-US" sz="1100" dirty="0" smtClean="0">
                <a:solidFill>
                  <a:schemeClr val="tx1"/>
                </a:solidFill>
                <a:latin typeface="Arial" pitchFamily="34" charset="0"/>
                <a:cs typeface="Arial" pitchFamily="34" charset="0"/>
              </a:rPr>
              <a:t>, A. J., &amp; </a:t>
            </a:r>
            <a:r>
              <a:rPr lang="en-US" sz="1100" dirty="0" err="1" smtClean="0">
                <a:solidFill>
                  <a:schemeClr val="tx1"/>
                </a:solidFill>
                <a:latin typeface="Arial" pitchFamily="34" charset="0"/>
                <a:cs typeface="Arial" pitchFamily="34" charset="0"/>
              </a:rPr>
              <a:t>Ganesan</a:t>
            </a:r>
            <a:r>
              <a:rPr lang="en-US" sz="1100" dirty="0" smtClean="0">
                <a:solidFill>
                  <a:schemeClr val="tx1"/>
                </a:solidFill>
                <a:latin typeface="Arial" pitchFamily="34" charset="0"/>
                <a:cs typeface="Arial" pitchFamily="34" charset="0"/>
              </a:rPr>
              <a:t>, S. (2005). The decline and dispersion of marketing competence. MIT Sloan Management Review, 46(4), 35-43.</a:t>
            </a:r>
          </a:p>
          <a:p>
            <a:pPr>
              <a:buFont typeface="Wingdings" pitchFamily="2" charset="2"/>
              <a:buChar char="Ø"/>
            </a:pPr>
            <a:r>
              <a:rPr lang="en-US" sz="1100" dirty="0" smtClean="0">
                <a:solidFill>
                  <a:schemeClr val="tx1"/>
                </a:solidFill>
                <a:latin typeface="Arial" pitchFamily="34" charset="0"/>
                <a:cs typeface="Arial" pitchFamily="34" charset="0"/>
              </a:rPr>
              <a:t>Rozmi, A. N. A., </a:t>
            </a:r>
            <a:r>
              <a:rPr lang="en-US" sz="1100" dirty="0" err="1" smtClean="0">
                <a:solidFill>
                  <a:schemeClr val="tx1"/>
                </a:solidFill>
                <a:latin typeface="Arial" pitchFamily="34" charset="0"/>
                <a:cs typeface="Arial" pitchFamily="34" charset="0"/>
              </a:rPr>
              <a:t>Nordin</a:t>
            </a:r>
            <a:r>
              <a:rPr lang="en-US" sz="1100" dirty="0" smtClean="0">
                <a:solidFill>
                  <a:schemeClr val="tx1"/>
                </a:solidFill>
                <a:latin typeface="Arial" pitchFamily="34" charset="0"/>
                <a:cs typeface="Arial" pitchFamily="34" charset="0"/>
              </a:rPr>
              <a:t>, A., &amp; </a:t>
            </a:r>
            <a:r>
              <a:rPr lang="en-US" sz="1100" dirty="0" err="1" smtClean="0">
                <a:solidFill>
                  <a:schemeClr val="tx1"/>
                </a:solidFill>
                <a:latin typeface="Arial" pitchFamily="34" charset="0"/>
                <a:cs typeface="Arial" pitchFamily="34" charset="0"/>
              </a:rPr>
              <a:t>Bakar</a:t>
            </a:r>
            <a:r>
              <a:rPr lang="en-US" sz="1100" dirty="0" smtClean="0">
                <a:solidFill>
                  <a:schemeClr val="tx1"/>
                </a:solidFill>
                <a:latin typeface="Arial" pitchFamily="34" charset="0"/>
                <a:cs typeface="Arial" pitchFamily="34" charset="0"/>
              </a:rPr>
              <a:t>, M. I. A. (2018). The perception of ICT adoption in small medium enterprise: A SWOT analysis. International Journal of Innovation Business Strategy, 19(1), 69-79.</a:t>
            </a:r>
            <a:endParaRPr lang="en-GB" sz="1100" dirty="0" smtClean="0">
              <a:solidFill>
                <a:schemeClr val="tx1"/>
              </a:solidFill>
              <a:latin typeface="Arial" pitchFamily="34" charset="0"/>
              <a:cs typeface="Arial" pitchFamily="34" charset="0"/>
            </a:endParaRPr>
          </a:p>
          <a:p>
            <a:pPr>
              <a:buFont typeface="Wingdings" pitchFamily="2" charset="2"/>
              <a:buChar char="Ø"/>
            </a:pPr>
            <a:r>
              <a:rPr lang="en-US" sz="1100" dirty="0" smtClean="0">
                <a:solidFill>
                  <a:schemeClr val="tx1"/>
                </a:solidFill>
                <a:latin typeface="Arial" pitchFamily="34" charset="0"/>
                <a:cs typeface="Arial" pitchFamily="34" charset="0"/>
              </a:rPr>
              <a:t>Wu, Y. (2020, February 17). The marketing strategies of IKEA in China using tools of PESTEL, Five Forces Model and SWOT Analysis [Paper Presentation]. International Academic Conference on Frontiers in Social Sciences and Management Innovation, Beijing, China.</a:t>
            </a:r>
          </a:p>
          <a:p>
            <a:pPr>
              <a:buFont typeface="Wingdings" pitchFamily="2" charset="2"/>
              <a:buChar char="Ø"/>
            </a:pPr>
            <a:r>
              <a:rPr lang="en-US" sz="1100" dirty="0" smtClean="0">
                <a:solidFill>
                  <a:schemeClr val="tx1"/>
                </a:solidFill>
                <a:latin typeface="Arial" pitchFamily="34" charset="0"/>
                <a:cs typeface="Arial" pitchFamily="34" charset="0"/>
              </a:rPr>
              <a:t>Porter, M. (1979). How competitive forces shape strategy. Harvard Business Review, March Issues. Retrieved from https://hbr.org/1979/03/how-competitiveforces-shape-strategy </a:t>
            </a:r>
          </a:p>
          <a:p>
            <a:pPr>
              <a:buFont typeface="Wingdings" pitchFamily="2" charset="2"/>
              <a:buChar char="Ø"/>
            </a:pPr>
            <a:r>
              <a:rPr lang="en-US" sz="1100" dirty="0" smtClean="0">
                <a:solidFill>
                  <a:schemeClr val="tx1"/>
                </a:solidFill>
                <a:latin typeface="Arial" pitchFamily="34" charset="0"/>
                <a:cs typeface="Arial" pitchFamily="34" charset="0"/>
              </a:rPr>
              <a:t>Johnson, G., Scholes, K., &amp; Whittington, R. (2008). Exploring corporate strategy: Text &amp; cases. Researchgate.net. Retrieved from https://www.researchgate.net/publication/272353374_Exploring_Corporate_Strategy Text Cases</a:t>
            </a:r>
          </a:p>
          <a:p>
            <a:pPr>
              <a:buFont typeface="Wingdings" pitchFamily="2" charset="2"/>
              <a:buChar char="Ø"/>
            </a:pPr>
            <a:r>
              <a:rPr lang="en-US" sz="1100" dirty="0" err="1">
                <a:solidFill>
                  <a:schemeClr val="tx1"/>
                </a:solidFill>
                <a:latin typeface="Arial" pitchFamily="34" charset="0"/>
                <a:cs typeface="Arial" pitchFamily="34" charset="0"/>
              </a:rPr>
              <a:t>Bruijl</a:t>
            </a:r>
            <a:r>
              <a:rPr lang="en-US" sz="1100" dirty="0">
                <a:solidFill>
                  <a:schemeClr val="tx1"/>
                </a:solidFill>
                <a:latin typeface="Arial" pitchFamily="34" charset="0"/>
                <a:cs typeface="Arial" pitchFamily="34" charset="0"/>
              </a:rPr>
              <a:t>, Gerard H. Th., The Relevance of Porter's Five Forces in Today's Innovative and Changing Business Environment (June 7, 2018). Available at SSRN: </a:t>
            </a:r>
            <a:r>
              <a:rPr lang="en-US" sz="1100" u="sng" dirty="0">
                <a:solidFill>
                  <a:schemeClr val="tx1"/>
                </a:solidFill>
                <a:latin typeface="Arial" pitchFamily="34" charset="0"/>
                <a:cs typeface="Arial" pitchFamily="34" charset="0"/>
                <a:hlinkClick r:id="rId3"/>
              </a:rPr>
              <a:t>https://ssrn.com/abstract=3192207</a:t>
            </a:r>
            <a:r>
              <a:rPr lang="en-US" sz="1100" dirty="0">
                <a:solidFill>
                  <a:schemeClr val="tx1"/>
                </a:solidFill>
                <a:latin typeface="Arial" pitchFamily="34" charset="0"/>
                <a:cs typeface="Arial" pitchFamily="34" charset="0"/>
              </a:rPr>
              <a:t> or </a:t>
            </a:r>
            <a:r>
              <a:rPr lang="en-US" sz="1100" u="sng" dirty="0">
                <a:solidFill>
                  <a:schemeClr val="tx1"/>
                </a:solidFill>
                <a:latin typeface="Arial" pitchFamily="34" charset="0"/>
                <a:cs typeface="Arial" pitchFamily="34" charset="0"/>
                <a:hlinkClick r:id="rId4"/>
              </a:rPr>
              <a:t>http://</a:t>
            </a:r>
            <a:r>
              <a:rPr lang="en-US" sz="1100" u="sng" dirty="0" smtClean="0">
                <a:solidFill>
                  <a:schemeClr val="tx1"/>
                </a:solidFill>
                <a:latin typeface="Arial" pitchFamily="34" charset="0"/>
                <a:cs typeface="Arial" pitchFamily="34" charset="0"/>
                <a:hlinkClick r:id="rId4"/>
              </a:rPr>
              <a:t>dx.doi.org/10.2139/ssrn.3192207</a:t>
            </a:r>
            <a:endParaRPr lang="en-US" sz="1100" u="sng" dirty="0" smtClean="0">
              <a:solidFill>
                <a:schemeClr val="tx1"/>
              </a:solidFill>
              <a:latin typeface="Arial" pitchFamily="34" charset="0"/>
              <a:cs typeface="Arial" pitchFamily="34" charset="0"/>
            </a:endParaRPr>
          </a:p>
          <a:p>
            <a:pPr>
              <a:buFont typeface="Wingdings" pitchFamily="2" charset="2"/>
              <a:buChar char="Ø"/>
            </a:pPr>
            <a:r>
              <a:rPr lang="en-US" sz="1100" dirty="0" smtClean="0">
                <a:solidFill>
                  <a:schemeClr val="tx1"/>
                </a:solidFill>
                <a:latin typeface="Arial" pitchFamily="34" charset="0"/>
                <a:cs typeface="Arial" pitchFamily="34" charset="0"/>
              </a:rPr>
              <a:t>MASLOW, A. H. (1954) Motivation and personality. New York: Harper &amp; Row</a:t>
            </a:r>
          </a:p>
          <a:p>
            <a:pPr>
              <a:buFont typeface="Wingdings" pitchFamily="2" charset="2"/>
              <a:buChar char="Ø"/>
            </a:pPr>
            <a:r>
              <a:rPr lang="en-US" sz="1100" dirty="0" err="1" smtClean="0">
                <a:solidFill>
                  <a:schemeClr val="tx1"/>
                </a:solidFill>
                <a:latin typeface="Arial" pitchFamily="34" charset="0"/>
                <a:cs typeface="Arial" pitchFamily="34" charset="0"/>
              </a:rPr>
              <a:t>Benzaghta</a:t>
            </a:r>
            <a:r>
              <a:rPr lang="en-US" sz="1100" dirty="0" smtClean="0">
                <a:solidFill>
                  <a:schemeClr val="tx1"/>
                </a:solidFill>
                <a:latin typeface="Arial" pitchFamily="34" charset="0"/>
                <a:cs typeface="Arial" pitchFamily="34" charset="0"/>
              </a:rPr>
              <a:t>, M. A., </a:t>
            </a:r>
            <a:r>
              <a:rPr lang="en-US" sz="1100" dirty="0" err="1" smtClean="0">
                <a:solidFill>
                  <a:schemeClr val="tx1"/>
                </a:solidFill>
                <a:latin typeface="Arial" pitchFamily="34" charset="0"/>
                <a:cs typeface="Arial" pitchFamily="34" charset="0"/>
              </a:rPr>
              <a:t>Elwalda</a:t>
            </a:r>
            <a:r>
              <a:rPr lang="en-US" sz="1100" dirty="0" smtClean="0">
                <a:solidFill>
                  <a:schemeClr val="tx1"/>
                </a:solidFill>
                <a:latin typeface="Arial" pitchFamily="34" charset="0"/>
                <a:cs typeface="Arial" pitchFamily="34" charset="0"/>
              </a:rPr>
              <a:t>, A., </a:t>
            </a:r>
            <a:r>
              <a:rPr lang="en-US" sz="1100" dirty="0" err="1" smtClean="0">
                <a:solidFill>
                  <a:schemeClr val="tx1"/>
                </a:solidFill>
                <a:latin typeface="Arial" pitchFamily="34" charset="0"/>
                <a:cs typeface="Arial" pitchFamily="34" charset="0"/>
              </a:rPr>
              <a:t>Mousa</a:t>
            </a:r>
            <a:r>
              <a:rPr lang="en-US" sz="1100" dirty="0" smtClean="0">
                <a:solidFill>
                  <a:schemeClr val="tx1"/>
                </a:solidFill>
                <a:latin typeface="Arial" pitchFamily="34" charset="0"/>
                <a:cs typeface="Arial" pitchFamily="34" charset="0"/>
              </a:rPr>
              <a:t>, M. M., </a:t>
            </a:r>
            <a:r>
              <a:rPr lang="en-US" sz="1100" dirty="0" err="1" smtClean="0">
                <a:solidFill>
                  <a:schemeClr val="tx1"/>
                </a:solidFill>
                <a:latin typeface="Arial" pitchFamily="34" charset="0"/>
                <a:cs typeface="Arial" pitchFamily="34" charset="0"/>
              </a:rPr>
              <a:t>Erkan</a:t>
            </a:r>
            <a:r>
              <a:rPr lang="en-US" sz="1100" dirty="0" smtClean="0">
                <a:solidFill>
                  <a:schemeClr val="tx1"/>
                </a:solidFill>
                <a:latin typeface="Arial" pitchFamily="34" charset="0"/>
                <a:cs typeface="Arial" pitchFamily="34" charset="0"/>
              </a:rPr>
              <a:t>, I., &amp; </a:t>
            </a:r>
            <a:r>
              <a:rPr lang="en-US" sz="1100" dirty="0" err="1" smtClean="0">
                <a:solidFill>
                  <a:schemeClr val="tx1"/>
                </a:solidFill>
                <a:latin typeface="Arial" pitchFamily="34" charset="0"/>
                <a:cs typeface="Arial" pitchFamily="34" charset="0"/>
              </a:rPr>
              <a:t>Rahman</a:t>
            </a:r>
            <a:r>
              <a:rPr lang="en-US" sz="1100" dirty="0" smtClean="0">
                <a:solidFill>
                  <a:schemeClr val="tx1"/>
                </a:solidFill>
                <a:latin typeface="Arial" pitchFamily="34" charset="0"/>
                <a:cs typeface="Arial" pitchFamily="34" charset="0"/>
              </a:rPr>
              <a:t>, M. (2021). SWOT analysis applications: An integrative literature review. Journal of Global Business Insights, 6(1), 55-73. https://www.doi.org/ 10.5038/2640-6489.6.1.1148 </a:t>
            </a:r>
          </a:p>
          <a:p>
            <a:pPr>
              <a:buFont typeface="Wingdings" pitchFamily="2" charset="2"/>
              <a:buChar char="Ø"/>
            </a:pPr>
            <a:r>
              <a:rPr lang="en-US" sz="1100" dirty="0">
                <a:solidFill>
                  <a:schemeClr val="tx1"/>
                </a:solidFill>
                <a:latin typeface="Arial" pitchFamily="34" charset="0"/>
                <a:cs typeface="Arial" pitchFamily="34" charset="0"/>
              </a:rPr>
              <a:t>Porter, M. E. (1979). How competitive forces shape strategy. Harvard Business Review, 57(2), 137-145</a:t>
            </a:r>
            <a:r>
              <a:rPr lang="en-US" sz="1100" dirty="0" smtClean="0">
                <a:solidFill>
                  <a:schemeClr val="tx1"/>
                </a:solidFill>
                <a:latin typeface="Arial" pitchFamily="34" charset="0"/>
                <a:cs typeface="Arial" pitchFamily="34" charset="0"/>
              </a:rPr>
              <a:t>.</a:t>
            </a:r>
          </a:p>
          <a:p>
            <a:pPr>
              <a:buFont typeface="Wingdings" pitchFamily="2" charset="2"/>
              <a:buChar char="Ø"/>
            </a:pPr>
            <a:r>
              <a:rPr lang="en-US" sz="1100" dirty="0">
                <a:solidFill>
                  <a:schemeClr val="tx1"/>
                </a:solidFill>
                <a:latin typeface="Arial" pitchFamily="34" charset="0"/>
                <a:cs typeface="Arial" pitchFamily="34" charset="0"/>
              </a:rPr>
              <a:t>Humphrey, A. (1960). SWOT analysis for organizational development. Long Range Planning, 1(2), 26-32</a:t>
            </a:r>
            <a:r>
              <a:rPr lang="en-US" sz="1100" dirty="0" smtClean="0">
                <a:solidFill>
                  <a:schemeClr val="tx1"/>
                </a:solidFill>
                <a:latin typeface="Arial" pitchFamily="34" charset="0"/>
                <a:cs typeface="Arial" pitchFamily="34" charset="0"/>
              </a:rPr>
              <a:t>.</a:t>
            </a:r>
          </a:p>
          <a:p>
            <a:pPr>
              <a:buFont typeface="Wingdings" pitchFamily="2" charset="2"/>
              <a:buChar char="Ø"/>
            </a:pPr>
            <a:r>
              <a:rPr lang="en-US" sz="1100" dirty="0">
                <a:solidFill>
                  <a:schemeClr val="tx1"/>
                </a:solidFill>
                <a:latin typeface="Arial" pitchFamily="34" charset="0"/>
                <a:cs typeface="Arial" pitchFamily="34" charset="0"/>
              </a:rPr>
              <a:t>Maslow, A. H. (1943). A theory of human motivation. Psychological Review, 50(4), 370-396</a:t>
            </a:r>
            <a:r>
              <a:rPr lang="en-US" sz="1100" dirty="0" smtClean="0">
                <a:solidFill>
                  <a:schemeClr val="tx1"/>
                </a:solidFill>
                <a:latin typeface="Arial" pitchFamily="34" charset="0"/>
                <a:cs typeface="Arial" pitchFamily="34" charset="0"/>
              </a:rPr>
              <a:t>.</a:t>
            </a:r>
          </a:p>
          <a:p>
            <a:pPr>
              <a:buFont typeface="Wingdings" pitchFamily="2" charset="2"/>
              <a:buChar char="Ø"/>
            </a:pPr>
            <a:r>
              <a:rPr lang="en-US" sz="1100" dirty="0" smtClean="0">
                <a:solidFill>
                  <a:schemeClr val="tx1"/>
                </a:solidFill>
                <a:latin typeface="Arial" pitchFamily="34" charset="0"/>
                <a:cs typeface="Arial" pitchFamily="34" charset="0"/>
              </a:rPr>
              <a:t>Kotler, P., &amp; Keller, K. L. (2016). Marketing management. Pearson Education Limited.</a:t>
            </a:r>
            <a:endParaRPr lang="en-GB" sz="1100" dirty="0">
              <a:solidFill>
                <a:schemeClr val="tx1"/>
              </a:solidFill>
              <a:latin typeface="Arial" pitchFamily="34" charset="0"/>
              <a:cs typeface="Arial" pitchFamily="34" charset="0"/>
            </a:endParaRPr>
          </a:p>
          <a:p>
            <a:pPr algn="ctr">
              <a:buFont typeface="Wingdings" pitchFamily="2" charset="2"/>
              <a:buChar char="Ø"/>
            </a:pPr>
            <a:endParaRPr lang="en-US" sz="1100" dirty="0">
              <a:solidFill>
                <a:schemeClr val="tx1"/>
              </a:solidFill>
            </a:endParaRPr>
          </a:p>
        </p:txBody>
      </p:sp>
    </p:spTree>
  </p:cSld>
  <p:clrMapOvr>
    <a:masterClrMapping/>
  </p:clrMapOvr>
  <p:transition spd="slow">
    <p:push dir="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1209</TotalTime>
  <Words>3235</Words>
  <Application>Microsoft Office PowerPoint</Application>
  <PresentationFormat>On-screen Show (4:3)</PresentationFormat>
  <Paragraphs>94</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Oriel</vt:lpstr>
      <vt:lpstr>MBA- Master of Business Administration</vt:lpstr>
      <vt:lpstr>Objectives:</vt:lpstr>
      <vt:lpstr>Slide 3</vt:lpstr>
      <vt:lpstr>Slide 4</vt:lpstr>
      <vt:lpstr>Slide 5</vt:lpstr>
      <vt:lpstr>Slide 6</vt:lpstr>
      <vt:lpstr>Slide 7</vt:lpstr>
      <vt:lpstr>Slide 8</vt:lpstr>
    </vt:vector>
  </TitlesOfParts>
  <Company>Deftones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Master of Business Administration</dc:title>
  <dc:creator>HP</dc:creator>
  <cp:lastModifiedBy>HP</cp:lastModifiedBy>
  <cp:revision>39</cp:revision>
  <dcterms:created xsi:type="dcterms:W3CDTF">2023-03-19T15:26:27Z</dcterms:created>
  <dcterms:modified xsi:type="dcterms:W3CDTF">2023-03-20T11:36:59Z</dcterms:modified>
</cp:coreProperties>
</file>